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28" r:id="rId4"/>
    <p:sldId id="324" r:id="rId5"/>
    <p:sldId id="325" r:id="rId6"/>
    <p:sldId id="326" r:id="rId7"/>
    <p:sldId id="323" r:id="rId8"/>
    <p:sldId id="329" r:id="rId9"/>
    <p:sldId id="327" r:id="rId10"/>
    <p:sldId id="380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81" r:id="rId23"/>
    <p:sldId id="343" r:id="rId24"/>
    <p:sldId id="344" r:id="rId25"/>
    <p:sldId id="345" r:id="rId26"/>
    <p:sldId id="346" r:id="rId27"/>
    <p:sldId id="347" r:id="rId28"/>
    <p:sldId id="382" r:id="rId29"/>
    <p:sldId id="296" r:id="rId30"/>
    <p:sldId id="353" r:id="rId31"/>
    <p:sldId id="360" r:id="rId32"/>
    <p:sldId id="361" r:id="rId33"/>
    <p:sldId id="362" r:id="rId34"/>
    <p:sldId id="297" r:id="rId35"/>
    <p:sldId id="383" r:id="rId36"/>
    <p:sldId id="363" r:id="rId37"/>
    <p:sldId id="364" r:id="rId38"/>
    <p:sldId id="365" r:id="rId39"/>
    <p:sldId id="366" r:id="rId40"/>
    <p:sldId id="367" r:id="rId41"/>
    <p:sldId id="384" r:id="rId42"/>
    <p:sldId id="385" r:id="rId43"/>
    <p:sldId id="368" r:id="rId44"/>
    <p:sldId id="373" r:id="rId45"/>
    <p:sldId id="375" r:id="rId46"/>
    <p:sldId id="374" r:id="rId47"/>
    <p:sldId id="386" r:id="rId48"/>
    <p:sldId id="354" r:id="rId49"/>
    <p:sldId id="355" r:id="rId50"/>
    <p:sldId id="356" r:id="rId51"/>
    <p:sldId id="377" r:id="rId52"/>
    <p:sldId id="357" r:id="rId53"/>
    <p:sldId id="358" r:id="rId54"/>
    <p:sldId id="387" r:id="rId55"/>
    <p:sldId id="392" r:id="rId56"/>
    <p:sldId id="298" r:id="rId57"/>
    <p:sldId id="299" r:id="rId58"/>
    <p:sldId id="258" r:id="rId59"/>
    <p:sldId id="259" r:id="rId60"/>
    <p:sldId id="260" r:id="rId61"/>
    <p:sldId id="261" r:id="rId62"/>
    <p:sldId id="300" r:id="rId63"/>
    <p:sldId id="369" r:id="rId64"/>
    <p:sldId id="370" r:id="rId65"/>
    <p:sldId id="371" r:id="rId66"/>
    <p:sldId id="301" r:id="rId67"/>
    <p:sldId id="263" r:id="rId68"/>
    <p:sldId id="388" r:id="rId69"/>
    <p:sldId id="302" r:id="rId70"/>
    <p:sldId id="378" r:id="rId71"/>
    <p:sldId id="379" r:id="rId72"/>
    <p:sldId id="303" r:id="rId73"/>
    <p:sldId id="304" r:id="rId74"/>
    <p:sldId id="389" r:id="rId75"/>
    <p:sldId id="305" r:id="rId76"/>
    <p:sldId id="306" r:id="rId77"/>
    <p:sldId id="307" r:id="rId78"/>
    <p:sldId id="264" r:id="rId79"/>
    <p:sldId id="271" r:id="rId80"/>
    <p:sldId id="273" r:id="rId81"/>
    <p:sldId id="390" r:id="rId82"/>
    <p:sldId id="276" r:id="rId83"/>
    <p:sldId id="277" r:id="rId84"/>
    <p:sldId id="278" r:id="rId85"/>
    <p:sldId id="279" r:id="rId86"/>
    <p:sldId id="280" r:id="rId87"/>
    <p:sldId id="281" r:id="rId88"/>
    <p:sldId id="282" r:id="rId89"/>
    <p:sldId id="283" r:id="rId90"/>
    <p:sldId id="284" r:id="rId91"/>
    <p:sldId id="285" r:id="rId92"/>
    <p:sldId id="286" r:id="rId93"/>
    <p:sldId id="391" r:id="rId94"/>
    <p:sldId id="309" r:id="rId95"/>
    <p:sldId id="310" r:id="rId96"/>
    <p:sldId id="311" r:id="rId97"/>
    <p:sldId id="312" r:id="rId98"/>
    <p:sldId id="313" r:id="rId99"/>
    <p:sldId id="314" r:id="rId100"/>
    <p:sldId id="315" r:id="rId101"/>
    <p:sldId id="316" r:id="rId102"/>
    <p:sldId id="317" r:id="rId103"/>
    <p:sldId id="318" r:id="rId104"/>
    <p:sldId id="319" r:id="rId105"/>
    <p:sldId id="320" r:id="rId106"/>
    <p:sldId id="321" r:id="rId10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BB3A1E-F79B-4F11-BEB2-E3D4CFC70130}">
          <p14:sldIdLst>
            <p14:sldId id="256"/>
          </p14:sldIdLst>
        </p14:section>
        <p14:section name="Terminology" id="{1C79FB87-7714-4889-94B4-9FE84AAF6CE6}">
          <p14:sldIdLst>
            <p14:sldId id="322"/>
            <p14:sldId id="328"/>
            <p14:sldId id="324"/>
            <p14:sldId id="325"/>
            <p14:sldId id="326"/>
            <p14:sldId id="323"/>
            <p14:sldId id="329"/>
            <p14:sldId id="327"/>
          </p14:sldIdLst>
        </p14:section>
        <p14:section name="Classics" id="{DFDD2F4F-EE76-4A5F-9C6F-F81CF42194B1}">
          <p14:sldIdLst>
            <p14:sldId id="380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81"/>
            <p14:sldId id="343"/>
            <p14:sldId id="344"/>
            <p14:sldId id="345"/>
            <p14:sldId id="346"/>
            <p14:sldId id="347"/>
          </p14:sldIdLst>
        </p14:section>
        <p14:section name="Symmetric Key Cryptography" id="{21BFE313-D13D-406E-ADB2-BB7CF32DAFF6}">
          <p14:sldIdLst>
            <p14:sldId id="382"/>
            <p14:sldId id="296"/>
            <p14:sldId id="353"/>
            <p14:sldId id="360"/>
            <p14:sldId id="361"/>
            <p14:sldId id="362"/>
            <p14:sldId id="297"/>
            <p14:sldId id="383"/>
            <p14:sldId id="363"/>
            <p14:sldId id="364"/>
            <p14:sldId id="365"/>
            <p14:sldId id="366"/>
            <p14:sldId id="367"/>
          </p14:sldIdLst>
        </p14:section>
        <p14:section name="Computational Security" id="{F9AD029F-92DA-49A8-A41D-C66C485AF772}">
          <p14:sldIdLst>
            <p14:sldId id="384"/>
            <p14:sldId id="385"/>
            <p14:sldId id="368"/>
            <p14:sldId id="373"/>
            <p14:sldId id="375"/>
            <p14:sldId id="374"/>
            <p14:sldId id="386"/>
            <p14:sldId id="354"/>
            <p14:sldId id="355"/>
            <p14:sldId id="356"/>
            <p14:sldId id="377"/>
            <p14:sldId id="357"/>
            <p14:sldId id="358"/>
          </p14:sldIdLst>
        </p14:section>
        <p14:section name="Public Key Cryptography" id="{9D9B3A6D-2DE7-40E8-BA56-76124D90B287}">
          <p14:sldIdLst>
            <p14:sldId id="387"/>
            <p14:sldId id="392"/>
            <p14:sldId id="298"/>
            <p14:sldId id="299"/>
            <p14:sldId id="258"/>
            <p14:sldId id="259"/>
            <p14:sldId id="260"/>
            <p14:sldId id="261"/>
            <p14:sldId id="300"/>
            <p14:sldId id="369"/>
            <p14:sldId id="370"/>
            <p14:sldId id="371"/>
            <p14:sldId id="301"/>
            <p14:sldId id="263"/>
          </p14:sldIdLst>
        </p14:section>
        <p14:section name="Digital Signatures" id="{B822053E-4944-40D1-8B52-672305428A6D}">
          <p14:sldIdLst>
            <p14:sldId id="388"/>
            <p14:sldId id="302"/>
            <p14:sldId id="378"/>
            <p14:sldId id="379"/>
            <p14:sldId id="303"/>
            <p14:sldId id="304"/>
            <p14:sldId id="389"/>
            <p14:sldId id="305"/>
            <p14:sldId id="306"/>
            <p14:sldId id="307"/>
            <p14:sldId id="264"/>
            <p14:sldId id="271"/>
            <p14:sldId id="273"/>
          </p14:sldIdLst>
        </p14:section>
        <p14:section name="Transport Layer Security" id="{F0EE186C-98F0-4AD2-9198-15DFF5BEE4CD}">
          <p14:sldIdLst>
            <p14:sldId id="390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391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8608C-A863-4ACB-9215-1E4607316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AE025-8BBA-47F8-AC28-890248662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11D1E-428C-4843-860B-88CEAA58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D24F-33C5-4469-ADD5-FCE4849A2E0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26CC1-2374-4BDB-9268-8F19A607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A3AA8-9FD2-401E-873C-D56EF539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1737-6E57-4F18-AE58-F336BB7A7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1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9113-BBB7-44D9-BCF5-A4349A59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8440B-A7BE-4CD1-8D23-CE4475278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EA558-84B3-4279-A7EC-3F22E6FE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D24F-33C5-4469-ADD5-FCE4849A2E0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4CDDC-ABAA-486E-84D6-51298FB5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76073-03A9-44B4-B08F-44E98652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1737-6E57-4F18-AE58-F336BB7A7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6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939B95-072F-4045-97A4-87D88D9F3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D61E3-8DAF-4D36-8854-443890EC4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2D81-F3B5-438A-BFEC-9DEA622A4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D24F-33C5-4469-ADD5-FCE4849A2E0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FD4BD-C158-46B7-9AE8-4DE2A6AA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5EE4B-472F-4FE8-8A48-68FF9732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1737-6E57-4F18-AE58-F336BB7A7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9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96D5-5F88-4005-BC81-3CD0067BD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E841-C7FB-46E1-89FF-8F41E44C7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9EC4E-2570-4CCD-A45E-F9A29C40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D24F-33C5-4469-ADD5-FCE4849A2E0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9601C-13E0-4617-AE65-98EB582A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1C705-6970-4FAD-A957-5C2885CF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1737-6E57-4F18-AE58-F336BB7A7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4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5377B-2154-419D-8AAC-992F9AD9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96EF3-8631-418A-B9DE-7F440420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47D3D-EBB2-42D1-94BB-A7BE7CF38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D24F-33C5-4469-ADD5-FCE4849A2E0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1473F-77D6-47D5-A263-5F43A8C8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E9411-54D3-4118-A2D6-42F44411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1737-6E57-4F18-AE58-F336BB7A7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FAD1-2ACA-475D-B3DF-A75B84FE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30F22-C2C0-47B7-83F1-A55B23DE6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AE9C3-593A-4581-BB1F-FF183F3B7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795CE-A92E-47B8-9A0D-A60AA809F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D24F-33C5-4469-ADD5-FCE4849A2E0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D4A10-89B0-4FF5-A678-28CA19273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066AC-D0D4-4EDE-90BD-B02791BC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1737-6E57-4F18-AE58-F336BB7A7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8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C94B-DA72-4AAC-8709-9D8330CA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FD52F-E482-4491-A3BE-08292A46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A2CE6-C9B0-434D-B6D8-0C0DBD288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B4DCF-1590-44A9-AB18-FE5D8FE45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42150-DA5F-4C4F-A90E-B830E5089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B904E-E27A-45AF-984B-33FD8D00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D24F-33C5-4469-ADD5-FCE4849A2E0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ADC6B-A7C1-4C4F-A741-8D67D4D6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30539-6987-4FD9-BF64-D0DF7CC6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1737-6E57-4F18-AE58-F336BB7A7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7E87-2CF1-4CBF-AAC0-D4496611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9D37E-1730-4865-A7F7-01D6D783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D24F-33C5-4469-ADD5-FCE4849A2E0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311B0-C119-4B80-8486-F24D9F42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732FF-4371-48AC-B66C-EB54A414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1737-6E57-4F18-AE58-F336BB7A7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7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6C69B-A326-4AB4-A3EC-5988D2BCE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D24F-33C5-4469-ADD5-FCE4849A2E0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A037B-8BE3-4AF2-AA7D-D19743BA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E2A4-80E0-4A11-93AD-4080068F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1737-6E57-4F18-AE58-F336BB7A7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0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00F0-E2A2-4643-88D0-F193C3B7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BAEB2-5814-4CCC-A18D-9F5237A50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F0928-5BB0-473E-A3E1-CB0C705ED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83485-E9B6-4A2A-AE8A-3A55E557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D24F-33C5-4469-ADD5-FCE4849A2E0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4182B-3DFF-4083-9C3B-D89DBE2D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08CCB-F2A2-49A4-A4E7-24183FB2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1737-6E57-4F18-AE58-F336BB7A7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3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49A4-7C52-486A-9E14-3E56EF67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E44B81-FECB-4BE4-AA01-D7B93FA0F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0AF43-0280-4C07-941C-3DF890C36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9FE89-6068-4D14-A8A3-DB235F1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D24F-33C5-4469-ADD5-FCE4849A2E0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607A7-A747-48FC-83B4-6FCC3BE9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DE5EC-6A96-4282-ABF2-B014C0E0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1737-6E57-4F18-AE58-F336BB7A7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4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FE5EA-41FB-4018-8540-0ADAB3D5F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EF670-29CB-4B7D-BC9D-4F1D453AD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1A4FB-E0F2-4359-8637-8A09DD967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DD24F-33C5-4469-ADD5-FCE4849A2E0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A32F0-B8F4-4A4B-9365-5D4D16966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AA122-BB90-44CE-A686-C42FB1A72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D1737-6E57-4F18-AE58-F336BB7A7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8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4.jpe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5.png"/><Relationship Id="rId4" Type="http://schemas.openxmlformats.org/officeDocument/2006/relationships/image" Target="../media/image35.png"/><Relationship Id="rId9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4.jpe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5.png"/><Relationship Id="rId4" Type="http://schemas.openxmlformats.org/officeDocument/2006/relationships/image" Target="../media/image35.png"/><Relationship Id="rId9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4.jpe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9.png"/><Relationship Id="rId5" Type="http://schemas.openxmlformats.org/officeDocument/2006/relationships/image" Target="../media/image15.png"/><Relationship Id="rId10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2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5.png"/><Relationship Id="rId7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4.jpe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4.jpe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359E-B360-424D-B336-74093AE863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 2550 Foundations of Cybersecurity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61C36-671B-4945-A02D-875D0F6C4C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</p:spTree>
    <p:extLst>
      <p:ext uri="{BB962C8B-B14F-4D97-AF65-F5344CB8AC3E}">
        <p14:creationId xmlns:p14="http://schemas.microsoft.com/office/powerpoint/2010/main" val="120445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4DE891-DE09-4B8A-A74F-72B109A8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Cryptography and Cryptanalysis through history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99312-5639-4A2E-ACDE-658A34CA6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Key">
            <a:extLst>
              <a:ext uri="{FF2B5EF4-FFF2-40B4-BE49-F238E27FC236}">
                <a16:creationId xmlns:a16="http://schemas.microsoft.com/office/drawing/2014/main" id="{B4136701-9F0D-41E5-AA24-F3398FF0F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968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CRL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56" y="4265737"/>
            <a:ext cx="980894" cy="98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47" y="3898232"/>
            <a:ext cx="1983514" cy="245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930" y="1633104"/>
            <a:ext cx="1055363" cy="923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54" y="1794119"/>
            <a:ext cx="1006209" cy="1006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85" y="2423078"/>
            <a:ext cx="641969" cy="6419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92498" y="5304455"/>
            <a:ext cx="1123250" cy="641432"/>
            <a:chOff x="3980592" y="4425844"/>
            <a:chExt cx="1123250" cy="641432"/>
          </a:xfrm>
        </p:grpSpPr>
        <p:sp>
          <p:nvSpPr>
            <p:cNvPr id="11" name="Rounded Rectangle 10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09" y="1651947"/>
            <a:ext cx="980894" cy="980894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9152884" y="3004493"/>
            <a:ext cx="2375109" cy="668352"/>
          </a:xfrm>
          <a:prstGeom prst="wedgeRectCallout">
            <a:avLst>
              <a:gd name="adj1" fmla="val -67646"/>
              <a:gd name="adj2" fmla="val 1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Please revoke </a:t>
            </a:r>
            <a:r>
              <a:rPr lang="en-US" sz="2000" dirty="0" err="1"/>
              <a:t>C</a:t>
            </a:r>
            <a:r>
              <a:rPr lang="en-US" sz="2000" baseline="-25000" dirty="0" err="1"/>
              <a:t>BofA</a:t>
            </a:r>
            <a:endParaRPr lang="en-US" sz="2000" baseline="-25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8859168" y="5304455"/>
            <a:ext cx="838309" cy="588760"/>
            <a:chOff x="7838355" y="1165836"/>
            <a:chExt cx="838309" cy="588760"/>
          </a:xfrm>
        </p:grpSpPr>
        <p:pic>
          <p:nvPicPr>
            <p:cNvPr id="3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pic>
        <p:nvPicPr>
          <p:cNvPr id="35" name="Picture 2" descr="D:\Classes\CS 4700\assets\devil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09" y="4487965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7694068" y="5304455"/>
            <a:ext cx="1251490" cy="733765"/>
            <a:chOff x="3980592" y="4425844"/>
            <a:chExt cx="1251490" cy="733765"/>
          </a:xfrm>
        </p:grpSpPr>
        <p:sp>
          <p:nvSpPr>
            <p:cNvPr id="46" name="Rounded Rectangle 45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4556897" y="4759499"/>
              <a:ext cx="675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*</a:t>
              </a:r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825229" y="5361146"/>
            <a:ext cx="966549" cy="588760"/>
            <a:chOff x="7838355" y="1165836"/>
            <a:chExt cx="966549" cy="588760"/>
          </a:xfrm>
        </p:grpSpPr>
        <p:pic>
          <p:nvPicPr>
            <p:cNvPr id="5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8023921" y="1354486"/>
              <a:ext cx="780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S*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328220" y="2930925"/>
            <a:ext cx="1123250" cy="1557040"/>
            <a:chOff x="2328220" y="2930925"/>
            <a:chExt cx="1123250" cy="1557040"/>
          </a:xfrm>
        </p:grpSpPr>
        <p:cxnSp>
          <p:nvCxnSpPr>
            <p:cNvPr id="21" name="Straight Arrow Connector 20"/>
            <p:cNvCxnSpPr>
              <a:stCxn id="35" idx="0"/>
            </p:cNvCxnSpPr>
            <p:nvPr/>
          </p:nvCxnSpPr>
          <p:spPr>
            <a:xfrm flipH="1" flipV="1">
              <a:off x="2500975" y="2930925"/>
              <a:ext cx="266407" cy="1557040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2328220" y="3524880"/>
              <a:ext cx="1123250" cy="641432"/>
              <a:chOff x="3980592" y="4425844"/>
              <a:chExt cx="1123250" cy="641432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4010027" y="4455224"/>
                <a:ext cx="594581" cy="48121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0592" y="4425844"/>
                <a:ext cx="624016" cy="624016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4556897" y="4759499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/>
                  <a:t>BofA</a:t>
                </a:r>
                <a:endParaRPr lang="en-US" sz="1400" b="1" baseline="-25000" dirty="0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3089379" y="2142394"/>
            <a:ext cx="4488230" cy="439089"/>
            <a:chOff x="3089379" y="2142394"/>
            <a:chExt cx="4488230" cy="439089"/>
          </a:xfrm>
        </p:grpSpPr>
        <p:cxnSp>
          <p:nvCxnSpPr>
            <p:cNvPr id="8" name="Straight Arrow Connector 7"/>
            <p:cNvCxnSpPr>
              <a:stCxn id="14" idx="1"/>
            </p:cNvCxnSpPr>
            <p:nvPr/>
          </p:nvCxnSpPr>
          <p:spPr>
            <a:xfrm flipH="1">
              <a:off x="3089379" y="2142394"/>
              <a:ext cx="4488230" cy="18399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3932203" y="2212151"/>
              <a:ext cx="3285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http://crl.verisign.com/master.crl</a:t>
              </a:r>
            </a:p>
          </p:txBody>
        </p:sp>
      </p:grpSp>
      <p:sp>
        <p:nvSpPr>
          <p:cNvPr id="84" name="Up Arrow 83"/>
          <p:cNvSpPr/>
          <p:nvPr/>
        </p:nvSpPr>
        <p:spPr>
          <a:xfrm>
            <a:off x="8139476" y="2770119"/>
            <a:ext cx="676272" cy="10146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olded Corner 84"/>
          <p:cNvSpPr/>
          <p:nvPr/>
        </p:nvSpPr>
        <p:spPr>
          <a:xfrm>
            <a:off x="9697477" y="829121"/>
            <a:ext cx="1103920" cy="1520801"/>
          </a:xfrm>
          <a:prstGeom prst="foldedCorner">
            <a:avLst>
              <a:gd name="adj" fmla="val 18203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CRL</a:t>
            </a:r>
          </a:p>
          <a:p>
            <a:pPr algn="ctr"/>
            <a:r>
              <a:rPr lang="en-US" b="1" dirty="0"/>
              <a:t>C</a:t>
            </a:r>
            <a:r>
              <a:rPr lang="en-US" b="1" baseline="-25000" dirty="0"/>
              <a:t>a</a:t>
            </a:r>
          </a:p>
          <a:p>
            <a:pPr algn="ctr"/>
            <a:r>
              <a:rPr lang="en-US" b="1" dirty="0" err="1"/>
              <a:t>C</a:t>
            </a:r>
            <a:r>
              <a:rPr lang="en-US" b="1" baseline="-25000" dirty="0" err="1"/>
              <a:t>b</a:t>
            </a:r>
            <a:endParaRPr lang="en-US" b="1" baseline="-25000" dirty="0"/>
          </a:p>
          <a:p>
            <a:pPr algn="ctr"/>
            <a:r>
              <a:rPr lang="en-US" b="1" dirty="0" err="1"/>
              <a:t>C</a:t>
            </a:r>
            <a:r>
              <a:rPr lang="en-US" b="1" baseline="-25000" dirty="0" err="1"/>
              <a:t>BofA</a:t>
            </a:r>
            <a:endParaRPr lang="en-US" b="1" baseline="-25000" dirty="0"/>
          </a:p>
        </p:txBody>
      </p:sp>
      <p:sp>
        <p:nvSpPr>
          <p:cNvPr id="87" name="Rectangular Callout 86"/>
          <p:cNvSpPr/>
          <p:nvPr/>
        </p:nvSpPr>
        <p:spPr>
          <a:xfrm>
            <a:off x="125122" y="940563"/>
            <a:ext cx="2067187" cy="815060"/>
          </a:xfrm>
          <a:prstGeom prst="wedgeRectCallout">
            <a:avLst>
              <a:gd name="adj1" fmla="val 43378"/>
              <a:gd name="adj2" fmla="val 81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Whoa, </a:t>
            </a:r>
            <a:r>
              <a:rPr lang="en-US" sz="2000" dirty="0" err="1"/>
              <a:t>C</a:t>
            </a:r>
            <a:r>
              <a:rPr lang="en-US" sz="2000" baseline="-25000" dirty="0" err="1"/>
              <a:t>BofA</a:t>
            </a:r>
            <a:r>
              <a:rPr lang="en-US" sz="2000" dirty="0"/>
              <a:t> has been revoked!</a:t>
            </a:r>
          </a:p>
        </p:txBody>
      </p:sp>
      <p:sp>
        <p:nvSpPr>
          <p:cNvPr id="88" name="Multiply 87"/>
          <p:cNvSpPr/>
          <p:nvPr/>
        </p:nvSpPr>
        <p:spPr>
          <a:xfrm>
            <a:off x="2113479" y="3294372"/>
            <a:ext cx="1041397" cy="104139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ular Callout 88"/>
          <p:cNvSpPr/>
          <p:nvPr/>
        </p:nvSpPr>
        <p:spPr>
          <a:xfrm>
            <a:off x="9493009" y="4462232"/>
            <a:ext cx="2375109" cy="668352"/>
          </a:xfrm>
          <a:prstGeom prst="wedgeRectCallout">
            <a:avLst>
              <a:gd name="adj1" fmla="val -67646"/>
              <a:gd name="adj2" fmla="val 1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We’ve been robbed!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4848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48359 0.0502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0" y="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49727 0.0502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4" grpId="0" animBg="1"/>
      <p:bldP spid="87" grpId="0" animBg="1"/>
      <p:bldP spid="88" grpId="0" animBg="1"/>
      <p:bldP spid="89" grpId="0" animBg="1"/>
      <p:bldP spid="89" grpId="1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CRLs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Clients should check the revocation status of every cert they encounter</a:t>
            </a:r>
          </a:p>
          <a:p>
            <a:pPr lvl="1"/>
            <a:r>
              <a:rPr lang="en-US" dirty="0"/>
              <a:t>Leaf, intermediate, and root certs</a:t>
            </a:r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Latency – additional RTTs of latency are needed to download CRLs before a page will load</a:t>
            </a:r>
          </a:p>
          <a:p>
            <a:pPr lvl="1"/>
            <a:r>
              <a:rPr lang="en-US" dirty="0"/>
              <a:t>Size – CRLs can grow to be quite large (~MBs), downloads may be slow</a:t>
            </a:r>
          </a:p>
          <a:p>
            <a:pPr lvl="1"/>
            <a:r>
              <a:rPr lang="en-US" dirty="0" err="1"/>
              <a:t>MitM</a:t>
            </a:r>
            <a:r>
              <a:rPr lang="en-US" dirty="0"/>
              <a:t> attackers can block access to the CRL/OCSP URLs</a:t>
            </a:r>
          </a:p>
          <a:p>
            <a:pPr lvl="2"/>
            <a:r>
              <a:rPr lang="en-US" dirty="0"/>
              <a:t>Browsers default-accept certificates if the revocation status cannot be checked</a:t>
            </a:r>
          </a:p>
          <a:p>
            <a:pPr lvl="2"/>
            <a:r>
              <a:rPr lang="en-US" dirty="0"/>
              <a:t>Known as </a:t>
            </a:r>
            <a:r>
              <a:rPr lang="en-US" dirty="0">
                <a:solidFill>
                  <a:srgbClr val="FF0000"/>
                </a:solidFill>
              </a:rPr>
              <a:t>soft-fail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fail-open</a:t>
            </a:r>
            <a:r>
              <a:rPr lang="en-US" dirty="0"/>
              <a:t> security posture</a:t>
            </a:r>
          </a:p>
          <a:p>
            <a:r>
              <a:rPr lang="en-US" dirty="0"/>
              <a:t>Does caching CRLs mitigate these performance problems?</a:t>
            </a:r>
          </a:p>
          <a:p>
            <a:pPr lvl="1"/>
            <a:r>
              <a:rPr lang="en-US" dirty="0"/>
              <a:t>Yes, somewhat</a:t>
            </a:r>
          </a:p>
          <a:p>
            <a:pPr lvl="1"/>
            <a:r>
              <a:rPr lang="en-US" dirty="0"/>
              <a:t>But caching CRLs for long periods is dangerous: they may be out of date</a:t>
            </a:r>
          </a:p>
        </p:txBody>
      </p:sp>
    </p:spTree>
    <p:extLst>
      <p:ext uri="{BB962C8B-B14F-4D97-AF65-F5344CB8AC3E}">
        <p14:creationId xmlns:p14="http://schemas.microsoft.com/office/powerpoint/2010/main" val="154119223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Certificate Status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OCSP is the modern replacement for CRLs</a:t>
            </a:r>
          </a:p>
          <a:p>
            <a:pPr lvl="1"/>
            <a:r>
              <a:rPr lang="en-US" dirty="0"/>
              <a:t>API-style protocol that allows clients to query the revocation status of one or more certs</a:t>
            </a:r>
          </a:p>
          <a:p>
            <a:pPr lvl="1"/>
            <a:r>
              <a:rPr lang="en-US" dirty="0"/>
              <a:t>No longer necessary to download the entire CRL</a:t>
            </a:r>
          </a:p>
          <a:p>
            <a:r>
              <a:rPr lang="en-US" dirty="0"/>
              <a:t>CA’s host an OCSP server that clients may query</a:t>
            </a:r>
          </a:p>
          <a:p>
            <a:pPr lvl="1"/>
            <a:r>
              <a:rPr lang="en-US" dirty="0"/>
              <a:t>OCSP URL included in OCSP-compliant certs</a:t>
            </a:r>
          </a:p>
          <a:p>
            <a:pPr lvl="1"/>
            <a:r>
              <a:rPr lang="en-US" dirty="0"/>
              <a:t>Responses are signed by the CA to maintain integrity</a:t>
            </a:r>
          </a:p>
          <a:p>
            <a:pPr lvl="1"/>
            <a:r>
              <a:rPr lang="en-US" dirty="0"/>
              <a:t>Responses also include an expiration date to prevent replay attacks</a:t>
            </a:r>
          </a:p>
        </p:txBody>
      </p:sp>
    </p:spTree>
    <p:extLst>
      <p:ext uri="{BB962C8B-B14F-4D97-AF65-F5344CB8AC3E}">
        <p14:creationId xmlns:p14="http://schemas.microsoft.com/office/powerpoint/2010/main" val="229450335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918"/>
            <a:ext cx="10515600" cy="984042"/>
          </a:xfrm>
        </p:spPr>
        <p:txBody>
          <a:bodyPr/>
          <a:lstStyle/>
          <a:p>
            <a:r>
              <a:rPr lang="en-US" dirty="0"/>
              <a:t>X.509 Certificates,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3959"/>
            <a:ext cx="9783374" cy="57413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Certificate:</a:t>
            </a:r>
          </a:p>
          <a:p>
            <a:pPr marL="0" indent="0">
              <a:buNone/>
            </a:pPr>
            <a:r>
              <a:rPr lang="en-US" dirty="0"/>
              <a:t>    Data:</a:t>
            </a:r>
          </a:p>
          <a:p>
            <a:pPr marL="0" indent="0">
              <a:buNone/>
            </a:pPr>
            <a:r>
              <a:rPr lang="en-US" dirty="0"/>
              <a:t>        Subject: </a:t>
            </a:r>
            <a:r>
              <a:rPr lang="en-US" dirty="0" err="1"/>
              <a:t>businessCategory</a:t>
            </a:r>
            <a:r>
              <a:rPr lang="en-US" dirty="0"/>
              <a:t>=Private Organization/1.3.6.1.4.1.311.60.2.1.3=US/1.3.6.1.4.1.311.60.2.1.2=Delaware/</a:t>
            </a:r>
            <a:r>
              <a:rPr lang="en-US" dirty="0" err="1"/>
              <a:t>serialNumber</a:t>
            </a:r>
            <a:r>
              <a:rPr lang="en-US" dirty="0"/>
              <a:t>=5157550/street=548 4th Street/</a:t>
            </a:r>
            <a:r>
              <a:rPr lang="en-US" dirty="0" err="1"/>
              <a:t>postalCode</a:t>
            </a:r>
            <a:r>
              <a:rPr lang="en-US" dirty="0"/>
              <a:t>=94107, C=US, ST=California, L=San Francisco, O=GitHub, Inc., CN=github.com</a:t>
            </a:r>
          </a:p>
          <a:p>
            <a:pPr marL="0" indent="0">
              <a:buNone/>
            </a:pPr>
            <a:r>
              <a:rPr lang="en-US" dirty="0"/>
              <a:t>    X509v3 extensions:</a:t>
            </a:r>
          </a:p>
          <a:p>
            <a:pPr marL="0" indent="0">
              <a:buNone/>
            </a:pPr>
            <a:r>
              <a:rPr lang="en-US" dirty="0"/>
              <a:t>            X509v3 Subject Alternative Name: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DNS:github.com</a:t>
            </a:r>
            <a:r>
              <a:rPr lang="en-US" dirty="0"/>
              <a:t>, </a:t>
            </a:r>
            <a:r>
              <a:rPr lang="en-US" dirty="0" err="1"/>
              <a:t>DNS:www.github.com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X509v3 CRL Distribution Points:</a:t>
            </a:r>
          </a:p>
          <a:p>
            <a:pPr marL="0" indent="0">
              <a:buNone/>
            </a:pPr>
            <a:r>
              <a:rPr lang="en-US" dirty="0"/>
              <a:t>                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://crl3.digicert.com/sha2-ev-server-g1.crl</a:t>
            </a:r>
          </a:p>
          <a:p>
            <a:pPr marL="0" indent="0">
              <a:buNone/>
            </a:pPr>
            <a:r>
              <a:rPr lang="en-US" dirty="0"/>
              <a:t>                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://crl4.digicert.com/sha2-ev-server-g1.crl</a:t>
            </a:r>
          </a:p>
          <a:p>
            <a:pPr marL="0" indent="0">
              <a:buNone/>
            </a:pPr>
            <a:r>
              <a:rPr lang="en-US" dirty="0"/>
              <a:t>Authority Information Access:</a:t>
            </a:r>
          </a:p>
          <a:p>
            <a:pPr marL="0" indent="0">
              <a:buNone/>
            </a:pPr>
            <a:r>
              <a:rPr lang="en-US" dirty="0"/>
              <a:t>                OCSP - </a:t>
            </a:r>
            <a:r>
              <a:rPr lang="en-US" dirty="0" err="1"/>
              <a:t>URI:http</a:t>
            </a:r>
            <a:r>
              <a:rPr lang="en-US" dirty="0"/>
              <a:t>://ocsp.digicert.com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5982961"/>
            <a:ext cx="6937228" cy="84235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8580826" y="5699883"/>
            <a:ext cx="3167094" cy="1058200"/>
          </a:xfrm>
          <a:prstGeom prst="wedgeRectCallout">
            <a:avLst>
              <a:gd name="adj1" fmla="val -84219"/>
              <a:gd name="adj2" fmla="val -1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URLs where clients can find the OCSP server for this cert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" y="2295083"/>
            <a:ext cx="3111837" cy="41279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7464572" y="851997"/>
            <a:ext cx="3720175" cy="939632"/>
          </a:xfrm>
          <a:prstGeom prst="wedgeRectCallout">
            <a:avLst>
              <a:gd name="adj1" fmla="val -144598"/>
              <a:gd name="adj2" fmla="val 110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Query the serial number to see if this cert has been revoked</a:t>
            </a:r>
          </a:p>
        </p:txBody>
      </p:sp>
    </p:spTree>
    <p:extLst>
      <p:ext uri="{BB962C8B-B14F-4D97-AF65-F5344CB8AC3E}">
        <p14:creationId xmlns:p14="http://schemas.microsoft.com/office/powerpoint/2010/main" val="123080498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OCSP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56" y="4265737"/>
            <a:ext cx="980894" cy="98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47" y="3898232"/>
            <a:ext cx="1983514" cy="245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930" y="1633104"/>
            <a:ext cx="1055363" cy="923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54" y="1794119"/>
            <a:ext cx="1006209" cy="1006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85" y="2423078"/>
            <a:ext cx="641969" cy="6419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92498" y="5304455"/>
            <a:ext cx="1123250" cy="641432"/>
            <a:chOff x="3980592" y="4425844"/>
            <a:chExt cx="1123250" cy="641432"/>
          </a:xfrm>
        </p:grpSpPr>
        <p:sp>
          <p:nvSpPr>
            <p:cNvPr id="11" name="Rounded Rectangle 10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09" y="1651947"/>
            <a:ext cx="980894" cy="980894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9152884" y="3004493"/>
            <a:ext cx="2375109" cy="668352"/>
          </a:xfrm>
          <a:prstGeom prst="wedgeRectCallout">
            <a:avLst>
              <a:gd name="adj1" fmla="val -67646"/>
              <a:gd name="adj2" fmla="val 1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Please revoke </a:t>
            </a:r>
            <a:r>
              <a:rPr lang="en-US" sz="2000" dirty="0" err="1"/>
              <a:t>C</a:t>
            </a:r>
            <a:r>
              <a:rPr lang="en-US" sz="2000" baseline="-25000" dirty="0" err="1"/>
              <a:t>BofA</a:t>
            </a:r>
            <a:endParaRPr lang="en-US" sz="2000" baseline="-25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8859168" y="5304455"/>
            <a:ext cx="838309" cy="588760"/>
            <a:chOff x="7838355" y="1165836"/>
            <a:chExt cx="838309" cy="588760"/>
          </a:xfrm>
        </p:grpSpPr>
        <p:pic>
          <p:nvPicPr>
            <p:cNvPr id="3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pic>
        <p:nvPicPr>
          <p:cNvPr id="35" name="Picture 2" descr="D:\Classes\CS 4700\assets\devil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09" y="4487965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7694068" y="5304455"/>
            <a:ext cx="1251490" cy="733765"/>
            <a:chOff x="3980592" y="4425844"/>
            <a:chExt cx="1251490" cy="733765"/>
          </a:xfrm>
        </p:grpSpPr>
        <p:sp>
          <p:nvSpPr>
            <p:cNvPr id="46" name="Rounded Rectangle 45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4556897" y="4759499"/>
              <a:ext cx="675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*</a:t>
              </a:r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825229" y="5361146"/>
            <a:ext cx="966549" cy="588760"/>
            <a:chOff x="7838355" y="1165836"/>
            <a:chExt cx="966549" cy="588760"/>
          </a:xfrm>
        </p:grpSpPr>
        <p:pic>
          <p:nvPicPr>
            <p:cNvPr id="5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8023921" y="1354486"/>
              <a:ext cx="780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S*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328220" y="2930925"/>
            <a:ext cx="1123250" cy="1557040"/>
            <a:chOff x="2328220" y="2930925"/>
            <a:chExt cx="1123250" cy="1557040"/>
          </a:xfrm>
        </p:grpSpPr>
        <p:cxnSp>
          <p:nvCxnSpPr>
            <p:cNvPr id="21" name="Straight Arrow Connector 20"/>
            <p:cNvCxnSpPr>
              <a:stCxn id="35" idx="0"/>
            </p:cNvCxnSpPr>
            <p:nvPr/>
          </p:nvCxnSpPr>
          <p:spPr>
            <a:xfrm flipH="1" flipV="1">
              <a:off x="2500975" y="2930925"/>
              <a:ext cx="266407" cy="1557040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2328220" y="3524880"/>
              <a:ext cx="1123250" cy="641432"/>
              <a:chOff x="3980592" y="4425844"/>
              <a:chExt cx="1123250" cy="641432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4010027" y="4455224"/>
                <a:ext cx="594581" cy="48121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0592" y="4425844"/>
                <a:ext cx="624016" cy="624016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4556897" y="4759499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/>
                  <a:t>BofA</a:t>
                </a:r>
                <a:endParaRPr lang="en-US" sz="1400" b="1" baseline="-25000" dirty="0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3057747" y="2128274"/>
            <a:ext cx="4519862" cy="427591"/>
            <a:chOff x="3057747" y="2128274"/>
            <a:chExt cx="4519862" cy="427591"/>
          </a:xfrm>
        </p:grpSpPr>
        <p:cxnSp>
          <p:nvCxnSpPr>
            <p:cNvPr id="8" name="Straight Arrow Connector 7"/>
            <p:cNvCxnSpPr>
              <a:endCxn id="14" idx="1"/>
            </p:cNvCxnSpPr>
            <p:nvPr/>
          </p:nvCxnSpPr>
          <p:spPr>
            <a:xfrm>
              <a:off x="3057747" y="2128274"/>
              <a:ext cx="4519862" cy="14120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3983545" y="2186533"/>
              <a:ext cx="2568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http://ocsp.verisign.com</a:t>
              </a:r>
            </a:p>
          </p:txBody>
        </p:sp>
      </p:grpSp>
      <p:sp>
        <p:nvSpPr>
          <p:cNvPr id="84" name="Up Arrow 83"/>
          <p:cNvSpPr/>
          <p:nvPr/>
        </p:nvSpPr>
        <p:spPr>
          <a:xfrm>
            <a:off x="8139476" y="2770119"/>
            <a:ext cx="676272" cy="10146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olded Corner 84"/>
          <p:cNvSpPr/>
          <p:nvPr/>
        </p:nvSpPr>
        <p:spPr>
          <a:xfrm>
            <a:off x="9523284" y="742673"/>
            <a:ext cx="1830516" cy="1520801"/>
          </a:xfrm>
          <a:prstGeom prst="foldedCorner">
            <a:avLst>
              <a:gd name="adj" fmla="val 18203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OCSP Database</a:t>
            </a:r>
          </a:p>
          <a:p>
            <a:pPr algn="ctr"/>
            <a:r>
              <a:rPr lang="en-US" b="1" dirty="0"/>
              <a:t>C</a:t>
            </a:r>
            <a:r>
              <a:rPr lang="en-US" b="1" baseline="-25000" dirty="0"/>
              <a:t>a</a:t>
            </a:r>
          </a:p>
          <a:p>
            <a:pPr algn="ctr"/>
            <a:r>
              <a:rPr lang="en-US" b="1" dirty="0" err="1"/>
              <a:t>C</a:t>
            </a:r>
            <a:r>
              <a:rPr lang="en-US" b="1" baseline="-25000" dirty="0" err="1"/>
              <a:t>b</a:t>
            </a:r>
            <a:endParaRPr lang="en-US" b="1" baseline="-25000" dirty="0"/>
          </a:p>
          <a:p>
            <a:pPr algn="ctr"/>
            <a:r>
              <a:rPr lang="en-US" b="1" dirty="0" err="1"/>
              <a:t>C</a:t>
            </a:r>
            <a:r>
              <a:rPr lang="en-US" b="1" baseline="-25000" dirty="0" err="1"/>
              <a:t>BofA</a:t>
            </a:r>
            <a:endParaRPr lang="en-US" b="1" baseline="-25000" dirty="0"/>
          </a:p>
        </p:txBody>
      </p:sp>
      <p:sp>
        <p:nvSpPr>
          <p:cNvPr id="87" name="Rectangular Callout 86"/>
          <p:cNvSpPr/>
          <p:nvPr/>
        </p:nvSpPr>
        <p:spPr>
          <a:xfrm>
            <a:off x="3660616" y="2688454"/>
            <a:ext cx="2067187" cy="544497"/>
          </a:xfrm>
          <a:prstGeom prst="wedgeRectCallout">
            <a:avLst>
              <a:gd name="adj1" fmla="val -61202"/>
              <a:gd name="adj2" fmla="val -79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</a:t>
            </a:r>
            <a:r>
              <a:rPr lang="en-US" sz="2000" dirty="0" err="1"/>
              <a:t>C</a:t>
            </a:r>
            <a:r>
              <a:rPr lang="en-US" sz="2000" baseline="-25000" dirty="0" err="1"/>
              <a:t>BofA</a:t>
            </a:r>
            <a:r>
              <a:rPr lang="en-US" sz="2000" dirty="0"/>
              <a:t> revoked?</a:t>
            </a:r>
          </a:p>
        </p:txBody>
      </p:sp>
      <p:sp>
        <p:nvSpPr>
          <p:cNvPr id="88" name="Multiply 87"/>
          <p:cNvSpPr/>
          <p:nvPr/>
        </p:nvSpPr>
        <p:spPr>
          <a:xfrm>
            <a:off x="2113479" y="3294372"/>
            <a:ext cx="1041397" cy="104139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ular Callout 88"/>
          <p:cNvSpPr/>
          <p:nvPr/>
        </p:nvSpPr>
        <p:spPr>
          <a:xfrm>
            <a:off x="9493009" y="4462232"/>
            <a:ext cx="2375109" cy="668352"/>
          </a:xfrm>
          <a:prstGeom prst="wedgeRectCallout">
            <a:avLst>
              <a:gd name="adj1" fmla="val -67646"/>
              <a:gd name="adj2" fmla="val 1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We’ve been robbed!</a:t>
            </a:r>
            <a:endParaRPr lang="en-US" sz="20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904525" y="1831009"/>
            <a:ext cx="4673084" cy="33871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ular Callout 51"/>
          <p:cNvSpPr/>
          <p:nvPr/>
        </p:nvSpPr>
        <p:spPr>
          <a:xfrm>
            <a:off x="5873931" y="932961"/>
            <a:ext cx="1356403" cy="544497"/>
          </a:xfrm>
          <a:prstGeom prst="wedgeRectCallout">
            <a:avLst>
              <a:gd name="adj1" fmla="val 76304"/>
              <a:gd name="adj2" fmla="val 93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Yes it is.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7734" y="4792240"/>
            <a:ext cx="7702097" cy="184702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Good </a:t>
            </a:r>
            <a:r>
              <a:rPr lang="en-US" sz="2400" dirty="0"/>
              <a:t>– Clients no longer need to download the entire CRL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Bad </a:t>
            </a:r>
            <a:r>
              <a:rPr lang="en-US" sz="2400" dirty="0"/>
              <a:t>– Attackers can still block access to the OCSP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Bad</a:t>
            </a:r>
            <a:r>
              <a:rPr lang="en-US" sz="2400" dirty="0"/>
              <a:t> – OCSP check still adds latency to TLS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Bad</a:t>
            </a:r>
            <a:r>
              <a:rPr lang="en-US" sz="2400" dirty="0"/>
              <a:t> – OCSP potentially violates user privacy</a:t>
            </a:r>
          </a:p>
        </p:txBody>
      </p:sp>
    </p:spTree>
    <p:extLst>
      <p:ext uri="{BB962C8B-B14F-4D97-AF65-F5344CB8AC3E}">
        <p14:creationId xmlns:p14="http://schemas.microsoft.com/office/powerpoint/2010/main" val="844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48359 0.0502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0" y="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49727 0.0502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4" grpId="0" animBg="1"/>
      <p:bldP spid="87" grpId="0" animBg="1"/>
      <p:bldP spid="88" grpId="0" animBg="1"/>
      <p:bldP spid="89" grpId="0" animBg="1"/>
      <p:bldP spid="89" grpId="1" animBg="1"/>
      <p:bldP spid="52" grpId="0" animBg="1"/>
      <p:bldP spid="2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OCSP Must-Staple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78" y="4581923"/>
            <a:ext cx="980894" cy="98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4214418"/>
            <a:ext cx="1983514" cy="245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426" y="1289227"/>
            <a:ext cx="1055363" cy="923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49" y="1853310"/>
            <a:ext cx="1006209" cy="1006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80" y="2482269"/>
            <a:ext cx="641969" cy="6419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941020" y="5620641"/>
            <a:ext cx="1123250" cy="641432"/>
            <a:chOff x="3980592" y="4425844"/>
            <a:chExt cx="1123250" cy="641432"/>
          </a:xfrm>
        </p:grpSpPr>
        <p:sp>
          <p:nvSpPr>
            <p:cNvPr id="11" name="Rounded Rectangle 10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05" y="1308070"/>
            <a:ext cx="980894" cy="980894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2871481" y="1282211"/>
            <a:ext cx="2503009" cy="1404037"/>
          </a:xfrm>
          <a:prstGeom prst="wedgeRectCallout">
            <a:avLst>
              <a:gd name="adj1" fmla="val -67646"/>
              <a:gd name="adj2" fmla="val 1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Client only accepts the cert if the OCSP response is stapled and valid</a:t>
            </a:r>
            <a:endParaRPr lang="en-US" sz="2000" baseline="-25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8107690" y="5620641"/>
            <a:ext cx="838309" cy="588760"/>
            <a:chOff x="7838355" y="1165836"/>
            <a:chExt cx="838309" cy="588760"/>
          </a:xfrm>
        </p:grpSpPr>
        <p:pic>
          <p:nvPicPr>
            <p:cNvPr id="3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pic>
        <p:nvPicPr>
          <p:cNvPr id="35" name="Picture 2" descr="D:\Classes\CS 4700\assets\devil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19" y="4859102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351367" y="2859519"/>
            <a:ext cx="1242884" cy="1999583"/>
            <a:chOff x="1351367" y="2859519"/>
            <a:chExt cx="1242884" cy="1999583"/>
          </a:xfrm>
        </p:grpSpPr>
        <p:cxnSp>
          <p:nvCxnSpPr>
            <p:cNvPr id="21" name="Straight Arrow Connector 20"/>
            <p:cNvCxnSpPr>
              <a:stCxn id="35" idx="0"/>
              <a:endCxn id="7" idx="2"/>
            </p:cNvCxnSpPr>
            <p:nvPr/>
          </p:nvCxnSpPr>
          <p:spPr>
            <a:xfrm flipV="1">
              <a:off x="1836792" y="2859519"/>
              <a:ext cx="33062" cy="1999583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1351367" y="3777041"/>
              <a:ext cx="1242884" cy="635858"/>
              <a:chOff x="4010027" y="4439005"/>
              <a:chExt cx="1242884" cy="635858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4010027" y="4455224"/>
                <a:ext cx="594581" cy="48121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5291" y="4439005"/>
                <a:ext cx="624016" cy="624016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4705966" y="4767086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/>
                  <a:t>BofA</a:t>
                </a:r>
                <a:endParaRPr lang="en-US" sz="1400" b="1" baseline="-25000" dirty="0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 rot="17019685">
            <a:off x="7748619" y="3091487"/>
            <a:ext cx="1848582" cy="406567"/>
            <a:chOff x="3094940" y="2260580"/>
            <a:chExt cx="4673433" cy="40656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119104" y="2260580"/>
              <a:ext cx="4519863" cy="14120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3094940" y="2297815"/>
              <a:ext cx="46734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ocsp.verisign.com</a:t>
              </a:r>
            </a:p>
          </p:txBody>
        </p:sp>
      </p:grpSp>
      <p:sp>
        <p:nvSpPr>
          <p:cNvPr id="85" name="Folded Corner 84"/>
          <p:cNvSpPr/>
          <p:nvPr/>
        </p:nvSpPr>
        <p:spPr>
          <a:xfrm>
            <a:off x="9910780" y="398796"/>
            <a:ext cx="1830516" cy="1520801"/>
          </a:xfrm>
          <a:prstGeom prst="foldedCorner">
            <a:avLst>
              <a:gd name="adj" fmla="val 18203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OCSP Database</a:t>
            </a:r>
          </a:p>
          <a:p>
            <a:pPr algn="ctr"/>
            <a:r>
              <a:rPr lang="en-US" b="1" dirty="0"/>
              <a:t>C</a:t>
            </a:r>
            <a:r>
              <a:rPr lang="en-US" b="1" baseline="-25000" dirty="0"/>
              <a:t>a</a:t>
            </a:r>
          </a:p>
          <a:p>
            <a:pPr algn="ctr"/>
            <a:r>
              <a:rPr lang="en-US" b="1" dirty="0" err="1"/>
              <a:t>C</a:t>
            </a:r>
            <a:r>
              <a:rPr lang="en-US" b="1" baseline="-25000" dirty="0" err="1"/>
              <a:t>b</a:t>
            </a:r>
            <a:endParaRPr lang="en-US" b="1" baseline="-25000" dirty="0"/>
          </a:p>
          <a:p>
            <a:pPr algn="ctr"/>
            <a:r>
              <a:rPr lang="en-US" b="1" dirty="0" err="1"/>
              <a:t>C</a:t>
            </a:r>
            <a:r>
              <a:rPr lang="en-US" b="1" baseline="-25000" dirty="0" err="1"/>
              <a:t>BofA</a:t>
            </a:r>
            <a:endParaRPr lang="en-US" b="1" baseline="-25000" dirty="0"/>
          </a:p>
        </p:txBody>
      </p:sp>
      <p:sp>
        <p:nvSpPr>
          <p:cNvPr id="87" name="Rectangular Callout 86"/>
          <p:cNvSpPr/>
          <p:nvPr/>
        </p:nvSpPr>
        <p:spPr>
          <a:xfrm>
            <a:off x="9316945" y="4401057"/>
            <a:ext cx="2067187" cy="544497"/>
          </a:xfrm>
          <a:prstGeom prst="wedgeRectCallout">
            <a:avLst>
              <a:gd name="adj1" fmla="val -81415"/>
              <a:gd name="adj2" fmla="val -112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</a:t>
            </a:r>
            <a:r>
              <a:rPr lang="en-US" sz="2000" dirty="0" err="1"/>
              <a:t>C</a:t>
            </a:r>
            <a:r>
              <a:rPr lang="en-US" sz="2000" baseline="-25000" dirty="0" err="1"/>
              <a:t>BofA</a:t>
            </a:r>
            <a:r>
              <a:rPr lang="en-US" sz="2000" dirty="0"/>
              <a:t> revoked?</a:t>
            </a:r>
          </a:p>
        </p:txBody>
      </p:sp>
      <p:sp>
        <p:nvSpPr>
          <p:cNvPr id="88" name="Multiply 87"/>
          <p:cNvSpPr/>
          <p:nvPr/>
        </p:nvSpPr>
        <p:spPr>
          <a:xfrm>
            <a:off x="1351367" y="3540526"/>
            <a:ext cx="1041397" cy="104139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7720744" y="2390689"/>
            <a:ext cx="449075" cy="1740593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ular Callout 51"/>
          <p:cNvSpPr/>
          <p:nvPr/>
        </p:nvSpPr>
        <p:spPr>
          <a:xfrm>
            <a:off x="5950106" y="1282211"/>
            <a:ext cx="1802843" cy="544497"/>
          </a:xfrm>
          <a:prstGeom prst="wedgeRectCallout">
            <a:avLst>
              <a:gd name="adj1" fmla="val 61525"/>
              <a:gd name="adj2" fmla="val 142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No, its not.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005" y="1183816"/>
            <a:ext cx="689505" cy="68950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87" y="5902028"/>
            <a:ext cx="430618" cy="43061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732849" y="3054110"/>
            <a:ext cx="4583729" cy="2018260"/>
            <a:chOff x="2732849" y="3054110"/>
            <a:chExt cx="4583729" cy="2018260"/>
          </a:xfrm>
        </p:grpSpPr>
        <p:cxnSp>
          <p:nvCxnSpPr>
            <p:cNvPr id="54" name="Straight Arrow Connector 53"/>
            <p:cNvCxnSpPr>
              <a:stCxn id="4" idx="1"/>
            </p:cNvCxnSpPr>
            <p:nvPr/>
          </p:nvCxnSpPr>
          <p:spPr>
            <a:xfrm flipH="1" flipV="1">
              <a:off x="2732849" y="3054110"/>
              <a:ext cx="4583729" cy="2018260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4795297" y="3777041"/>
              <a:ext cx="818050" cy="891556"/>
              <a:chOff x="3996544" y="4425772"/>
              <a:chExt cx="818050" cy="891556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4010027" y="4455224"/>
                <a:ext cx="594581" cy="48121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6544" y="4425772"/>
                <a:ext cx="624016" cy="624016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4267649" y="5009551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/>
                  <a:t>BofA</a:t>
                </a:r>
                <a:endParaRPr lang="en-US" sz="1400" b="1" baseline="-25000" dirty="0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712" y="4058500"/>
              <a:ext cx="430618" cy="430618"/>
            </a:xfrm>
            <a:prstGeom prst="rect">
              <a:avLst/>
            </a:prstGeom>
          </p:spPr>
        </p:pic>
      </p:grpSp>
      <p:sp>
        <p:nvSpPr>
          <p:cNvPr id="60" name="Rectangular Callout 59"/>
          <p:cNvSpPr/>
          <p:nvPr/>
        </p:nvSpPr>
        <p:spPr>
          <a:xfrm>
            <a:off x="3671124" y="6008555"/>
            <a:ext cx="2549661" cy="741049"/>
          </a:xfrm>
          <a:prstGeom prst="wedgeRectCallout">
            <a:avLst>
              <a:gd name="adj1" fmla="val 67557"/>
              <a:gd name="adj2" fmla="val -27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OCSP response is “stapled” to the cert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411864" y="2421592"/>
            <a:ext cx="5881392" cy="3012583"/>
            <a:chOff x="2411864" y="2421592"/>
            <a:chExt cx="5881392" cy="3012583"/>
          </a:xfrm>
        </p:grpSpPr>
        <p:cxnSp>
          <p:nvCxnSpPr>
            <p:cNvPr id="66" name="Straight Arrow Connector 65"/>
            <p:cNvCxnSpPr>
              <a:stCxn id="35" idx="3"/>
            </p:cNvCxnSpPr>
            <p:nvPr/>
          </p:nvCxnSpPr>
          <p:spPr>
            <a:xfrm flipV="1">
              <a:off x="2411864" y="2421592"/>
              <a:ext cx="5881392" cy="3012583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 rot="19945950">
              <a:off x="4054636" y="4000801"/>
              <a:ext cx="2478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http://ocsp.verisign.com</a:t>
              </a:r>
            </a:p>
          </p:txBody>
        </p:sp>
      </p:grpSp>
      <p:sp>
        <p:nvSpPr>
          <p:cNvPr id="74" name="Rectangular Callout 73"/>
          <p:cNvSpPr/>
          <p:nvPr/>
        </p:nvSpPr>
        <p:spPr>
          <a:xfrm>
            <a:off x="2594251" y="5726522"/>
            <a:ext cx="2067187" cy="544497"/>
          </a:xfrm>
          <a:prstGeom prst="wedgeRectCallout">
            <a:avLst>
              <a:gd name="adj1" fmla="val -51170"/>
              <a:gd name="adj2" fmla="val -87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</a:t>
            </a:r>
            <a:r>
              <a:rPr lang="en-US" sz="2000" dirty="0" err="1"/>
              <a:t>C</a:t>
            </a:r>
            <a:r>
              <a:rPr lang="en-US" sz="2000" baseline="-25000" dirty="0" err="1"/>
              <a:t>BofA</a:t>
            </a:r>
            <a:r>
              <a:rPr lang="en-US" sz="2000" dirty="0"/>
              <a:t> revoked?</a:t>
            </a:r>
          </a:p>
        </p:txBody>
      </p:sp>
      <p:sp>
        <p:nvSpPr>
          <p:cNvPr id="75" name="Rectangular Callout 74"/>
          <p:cNvSpPr/>
          <p:nvPr/>
        </p:nvSpPr>
        <p:spPr>
          <a:xfrm>
            <a:off x="6277081" y="1290919"/>
            <a:ext cx="1475816" cy="544497"/>
          </a:xfrm>
          <a:prstGeom prst="wedgeRectCallout">
            <a:avLst>
              <a:gd name="adj1" fmla="val 53094"/>
              <a:gd name="adj2" fmla="val 880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Yes, it is.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2460808" y="2177596"/>
            <a:ext cx="5424119" cy="2831008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104722" y="3357839"/>
            <a:ext cx="5890284" cy="33350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1"/>
                </a:solidFill>
              </a:rPr>
              <a:t>good</a:t>
            </a:r>
            <a:r>
              <a:rPr lang="en-US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Clients don’t need to query revocation status at 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Attacker cannot prevent clients from receiving revocation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 leakage of browsing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bad</a:t>
            </a:r>
            <a:r>
              <a:rPr lang="en-US" sz="2400" dirty="0"/>
              <a:t>: OCSP Must-Staple is very new, not supported by many browsers and certs</a:t>
            </a:r>
          </a:p>
        </p:txBody>
      </p:sp>
    </p:spTree>
    <p:extLst>
      <p:ext uri="{BB962C8B-B14F-4D97-AF65-F5344CB8AC3E}">
        <p14:creationId xmlns:p14="http://schemas.microsoft.com/office/powerpoint/2010/main" val="4803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51471 0.05601 " pathEditMode="relative" rAng="0" ptsTypes="AA">
                                      <p:cBhvr>
                                        <p:cTn id="8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2" y="280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51419 0.05602 " pathEditMode="relative" rAng="0" ptsTypes="AA">
                                      <p:cBhvr>
                                        <p:cTn id="8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6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7" grpId="0" animBg="1"/>
      <p:bldP spid="87" grpId="1" animBg="1"/>
      <p:bldP spid="88" grpId="0" animBg="1"/>
      <p:bldP spid="52" grpId="0" animBg="1"/>
      <p:bldP spid="52" grpId="1" animBg="1"/>
      <p:bldP spid="60" grpId="0" animBg="1"/>
      <p:bldP spid="60" grpId="1" animBg="1"/>
      <p:bldP spid="74" grpId="0" animBg="1"/>
      <p:bldP spid="75" grpId="0" animBg="1"/>
      <p:bldP spid="7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49"/>
            <a:ext cx="10515600" cy="924206"/>
          </a:xfrm>
        </p:spPr>
        <p:txBody>
          <a:bodyPr/>
          <a:lstStyle/>
          <a:p>
            <a:r>
              <a:rPr lang="en-US" dirty="0"/>
              <a:t>Revocation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35513"/>
            <a:ext cx="10740163" cy="5717135"/>
          </a:xfrm>
        </p:spPr>
        <p:txBody>
          <a:bodyPr/>
          <a:lstStyle/>
          <a:p>
            <a:r>
              <a:rPr lang="en-US" dirty="0"/>
              <a:t>Revocation is one of the most broken parts of the TLS ecosystem</a:t>
            </a:r>
          </a:p>
          <a:p>
            <a:r>
              <a:rPr lang="en-US" dirty="0" err="1"/>
              <a:t>MitM</a:t>
            </a:r>
            <a:r>
              <a:rPr lang="en-US" dirty="0"/>
              <a:t> attackers can block access to the CRL/OCSP URLs</a:t>
            </a:r>
          </a:p>
          <a:p>
            <a:pPr lvl="1"/>
            <a:r>
              <a:rPr lang="en-US" dirty="0"/>
              <a:t>Browsers default-accept certificates if the revocation status cannot be checked</a:t>
            </a:r>
          </a:p>
          <a:p>
            <a:pPr lvl="1"/>
            <a:r>
              <a:rPr lang="en-US" dirty="0"/>
              <a:t>Solved by OCSP Must-Staple, but this extension is not well deployed</a:t>
            </a:r>
          </a:p>
          <a:p>
            <a:r>
              <a:rPr lang="en-US" dirty="0"/>
              <a:t>Many browsers no longer perform proper revocation checks</a:t>
            </a:r>
          </a:p>
          <a:p>
            <a:pPr lvl="1"/>
            <a:r>
              <a:rPr lang="en-US" dirty="0"/>
              <a:t>Firefox only supports OCSP</a:t>
            </a:r>
          </a:p>
          <a:p>
            <a:pPr lvl="1"/>
            <a:r>
              <a:rPr lang="en-US" dirty="0"/>
              <a:t>Chrome only does OCSP checks on EV certs, and only on some platforms</a:t>
            </a:r>
          </a:p>
          <a:p>
            <a:pPr lvl="2"/>
            <a:r>
              <a:rPr lang="en-US" dirty="0"/>
              <a:t>Windows – Yes, Linux and Android – No</a:t>
            </a:r>
          </a:p>
          <a:p>
            <a:pPr lvl="2"/>
            <a:r>
              <a:rPr lang="en-US" dirty="0"/>
              <a:t>Chrome uses an alternative implementation called </a:t>
            </a:r>
            <a:r>
              <a:rPr lang="en-US" dirty="0" err="1"/>
              <a:t>CRLset</a:t>
            </a:r>
            <a:r>
              <a:rPr lang="en-US" dirty="0"/>
              <a:t> which is busted</a:t>
            </a:r>
          </a:p>
          <a:p>
            <a:pPr lvl="1"/>
            <a:r>
              <a:rPr lang="en-US" dirty="0"/>
              <a:t>Mobile browsers never check for revocations</a:t>
            </a:r>
          </a:p>
          <a:p>
            <a:pPr lvl="2"/>
            <a:r>
              <a:rPr lang="en-US" dirty="0"/>
              <a:t>Adds additional latency to HTTPS connections onto already slow mobile networks</a:t>
            </a:r>
          </a:p>
          <a:p>
            <a:r>
              <a:rPr lang="en-US" b="1" dirty="0"/>
              <a:t>Many administrators fail to revoke compromised certificates</a:t>
            </a:r>
          </a:p>
        </p:txBody>
      </p:sp>
    </p:spTree>
    <p:extLst>
      <p:ext uri="{BB962C8B-B14F-4D97-AF65-F5344CB8AC3E}">
        <p14:creationId xmlns:p14="http://schemas.microsoft.com/office/powerpoint/2010/main" val="15979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CB7D8A-BA1F-4524-BEC8-4C91B8083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Secure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040DB0-F0A2-4604-848C-DAEA4F05E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Steganography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185652-E7DE-4230-869B-660D9B3ACB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“covered writing”</a:t>
            </a:r>
          </a:p>
          <a:p>
            <a:r>
              <a:rPr lang="en-US" dirty="0"/>
              <a:t>hides the existence of a message</a:t>
            </a:r>
          </a:p>
          <a:p>
            <a:r>
              <a:rPr lang="en-US" dirty="0"/>
              <a:t>depends on secrecy of method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D89F6D-E854-43F1-B6D8-454DBB0D1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Cryptography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2D3A90-A301-4371-95E8-343F66C36F8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“hidden writing”</a:t>
            </a:r>
          </a:p>
          <a:p>
            <a:r>
              <a:rPr lang="en-US" dirty="0"/>
              <a:t>hide the meaning of a message</a:t>
            </a:r>
          </a:p>
          <a:p>
            <a:r>
              <a:rPr lang="en-US" dirty="0"/>
              <a:t>depends on secrecy of a short key, not method</a:t>
            </a:r>
          </a:p>
        </p:txBody>
      </p:sp>
    </p:spTree>
    <p:extLst>
      <p:ext uri="{BB962C8B-B14F-4D97-AF65-F5344CB8AC3E}">
        <p14:creationId xmlns:p14="http://schemas.microsoft.com/office/powerpoint/2010/main" val="199208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7DE7-60D3-4D92-9C8C-440EDA79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Caesar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0E342-9631-4A5F-9435-A86A31243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89964" cy="2481407"/>
          </a:xfrm>
        </p:spPr>
        <p:txBody>
          <a:bodyPr>
            <a:normAutofit/>
          </a:bodyPr>
          <a:lstStyle/>
          <a:p>
            <a:r>
              <a:rPr lang="en-US" dirty="0"/>
              <a:t>Simple symmetric substitution cipher</a:t>
            </a:r>
          </a:p>
          <a:p>
            <a:pPr lvl="1"/>
            <a:r>
              <a:rPr lang="en-US" dirty="0"/>
              <a:t>Key is a number </a:t>
            </a:r>
            <a:r>
              <a:rPr lang="en-US" i="1" dirty="0"/>
              <a:t>k</a:t>
            </a:r>
            <a:endParaRPr lang="en-US" dirty="0"/>
          </a:p>
          <a:p>
            <a:pPr lvl="1"/>
            <a:r>
              <a:rPr lang="en-US" dirty="0"/>
              <a:t>To encrypt, “shift” each letter by </a:t>
            </a:r>
            <a:r>
              <a:rPr lang="en-US" i="1" dirty="0"/>
              <a:t>k</a:t>
            </a:r>
            <a:r>
              <a:rPr lang="en-US" dirty="0"/>
              <a:t> positions</a:t>
            </a:r>
          </a:p>
          <a:p>
            <a:pPr lvl="1"/>
            <a:r>
              <a:rPr lang="en-US" dirty="0"/>
              <a:t>To decrypt, “shift” each letter back by </a:t>
            </a:r>
            <a:r>
              <a:rPr lang="en-US" i="1" dirty="0"/>
              <a:t>k</a:t>
            </a:r>
            <a:r>
              <a:rPr lang="en-US" dirty="0"/>
              <a:t> positions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1B1CE4-EB19-4BA7-BED7-64811728CAC5}"/>
              </a:ext>
            </a:extLst>
          </p:cNvPr>
          <p:cNvSpPr/>
          <p:nvPr/>
        </p:nvSpPr>
        <p:spPr>
          <a:xfrm>
            <a:off x="386999" y="4562791"/>
            <a:ext cx="6471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HEY BRUTUS BRING A KNIFE TO THE PARTY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FDB874-2DB2-42ED-92B5-9CA622F97D05}"/>
              </a:ext>
            </a:extLst>
          </p:cNvPr>
          <p:cNvSpPr/>
          <p:nvPr/>
        </p:nvSpPr>
        <p:spPr>
          <a:xfrm>
            <a:off x="386999" y="5979255"/>
            <a:ext cx="6641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KHB EUXWXV EULQJ D NQLIH WR WKH SDUWB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F620F5F-C7D2-4094-A9B0-35545F67EE14}"/>
              </a:ext>
            </a:extLst>
          </p:cNvPr>
          <p:cNvSpPr/>
          <p:nvPr/>
        </p:nvSpPr>
        <p:spPr>
          <a:xfrm>
            <a:off x="2697184" y="5120160"/>
            <a:ext cx="1851271" cy="763390"/>
          </a:xfrm>
          <a:prstGeom prst="downArrow">
            <a:avLst>
              <a:gd name="adj1" fmla="val 745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K = 3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DAEB6D-ECF1-46AF-8059-5E9DAFB1E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3" r="4187"/>
          <a:stretch/>
        </p:blipFill>
        <p:spPr>
          <a:xfrm>
            <a:off x="7464136" y="0"/>
            <a:ext cx="4727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0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4DD2-D6F9-4A8D-AD02-F5F26611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Cryptanalysis of Shift Cipher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CDB9B-F26E-432C-8123-DCF9C94CF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Brute force: try all 25 possible keys (assuming English text)</a:t>
            </a:r>
          </a:p>
          <a:p>
            <a:pPr lvl="1"/>
            <a:r>
              <a:rPr lang="en-US" i="1" dirty="0"/>
              <a:t>K = 0 </a:t>
            </a:r>
            <a:r>
              <a:rPr lang="en-US" dirty="0"/>
              <a:t>and </a:t>
            </a:r>
            <a:r>
              <a:rPr lang="en-US" i="1" dirty="0"/>
              <a:t>K = 26</a:t>
            </a:r>
            <a:r>
              <a:rPr lang="en-US" dirty="0"/>
              <a:t> don’t make sense</a:t>
            </a:r>
          </a:p>
          <a:p>
            <a:pPr lvl="1"/>
            <a:endParaRPr lang="en-US" dirty="0"/>
          </a:p>
          <a:p>
            <a:r>
              <a:rPr lang="en-US" dirty="0"/>
              <a:t>Lessons?</a:t>
            </a:r>
          </a:p>
          <a:p>
            <a:pPr lvl="1"/>
            <a:r>
              <a:rPr lang="en-US" dirty="0"/>
              <a:t>Simple, exhaustive key search can be effective</a:t>
            </a:r>
          </a:p>
          <a:p>
            <a:pPr lvl="1"/>
            <a:r>
              <a:rPr lang="en-US" dirty="0"/>
              <a:t>Key space needs to be large enough to prevent attack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07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D1E1-34B2-4A9F-B1FB-B7E372C9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Monoalphabetic Substitution Cipher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B6208-32BB-4957-B423-FBBB0F117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51504"/>
          </a:xfrm>
        </p:spPr>
        <p:txBody>
          <a:bodyPr/>
          <a:lstStyle/>
          <a:p>
            <a:r>
              <a:rPr lang="en-US" dirty="0"/>
              <a:t>Replace each letter </a:t>
            </a:r>
            <a:r>
              <a:rPr lang="en-US" i="1" dirty="0"/>
              <a:t>X</a:t>
            </a:r>
            <a:r>
              <a:rPr lang="en-US" dirty="0"/>
              <a:t> with </a:t>
            </a:r>
            <a:r>
              <a:rPr lang="el-GR" dirty="0"/>
              <a:t>π</a:t>
            </a:r>
            <a:r>
              <a:rPr lang="en-US" dirty="0"/>
              <a:t>(X) where </a:t>
            </a:r>
            <a:r>
              <a:rPr lang="el-GR" dirty="0"/>
              <a:t>π</a:t>
            </a:r>
            <a:r>
              <a:rPr lang="en-US" dirty="0"/>
              <a:t> is a </a:t>
            </a:r>
            <a:r>
              <a:rPr lang="en-US" dirty="0">
                <a:solidFill>
                  <a:schemeClr val="accent1"/>
                </a:solidFill>
              </a:rPr>
              <a:t>permutation</a:t>
            </a:r>
          </a:p>
          <a:p>
            <a:r>
              <a:rPr lang="en-US" dirty="0"/>
              <a:t>In this cipher, the key is the permutation </a:t>
            </a:r>
            <a:r>
              <a:rPr lang="el-GR" dirty="0"/>
              <a:t>π</a:t>
            </a:r>
            <a:endParaRPr lang="en-US" dirty="0"/>
          </a:p>
          <a:p>
            <a:pPr lvl="1"/>
            <a:r>
              <a:rPr lang="en-US" dirty="0"/>
              <a:t>Key space is all possible permutations</a:t>
            </a:r>
          </a:p>
          <a:p>
            <a:pPr lvl="1"/>
            <a:r>
              <a:rPr lang="en-US" dirty="0"/>
              <a:t>For English: 26! = 4*10</a:t>
            </a:r>
            <a:r>
              <a:rPr lang="en-US" baseline="30000" dirty="0"/>
              <a:t>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AB66DA-D1C1-4C0B-AA80-6D4CBBAC4A43}"/>
              </a:ext>
            </a:extLst>
          </p:cNvPr>
          <p:cNvSpPr/>
          <p:nvPr/>
        </p:nvSpPr>
        <p:spPr>
          <a:xfrm>
            <a:off x="454213" y="5188483"/>
            <a:ext cx="7894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Consolas" panose="020B0609020204030204" pitchFamily="49" charset="0"/>
              </a:rPr>
              <a:t>π</a:t>
            </a:r>
            <a:r>
              <a:rPr lang="en-US" sz="2000" dirty="0">
                <a:latin typeface="Consolas" panose="020B0609020204030204" pitchFamily="49" charset="0"/>
              </a:rPr>
              <a:t> = C A D O Z H W Y G B Q X L V T R N M S K J I P F E 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4FF30E-A069-4A7F-9945-43C09D899216}"/>
              </a:ext>
            </a:extLst>
          </p:cNvPr>
          <p:cNvSpPr/>
          <p:nvPr/>
        </p:nvSpPr>
        <p:spPr>
          <a:xfrm>
            <a:off x="8616599" y="4329867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HELLO WORLD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5B7834D-CBDD-4485-9A15-9178EB3E1769}"/>
              </a:ext>
            </a:extLst>
          </p:cNvPr>
          <p:cNvSpPr/>
          <p:nvPr/>
        </p:nvSpPr>
        <p:spPr>
          <a:xfrm>
            <a:off x="9103509" y="4826501"/>
            <a:ext cx="1079945" cy="763390"/>
          </a:xfrm>
          <a:prstGeom prst="downArrow">
            <a:avLst>
              <a:gd name="adj1" fmla="val 4797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π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AFB922-763C-428C-BA7F-955F81701FAE}"/>
              </a:ext>
            </a:extLst>
          </p:cNvPr>
          <p:cNvSpPr/>
          <p:nvPr/>
        </p:nvSpPr>
        <p:spPr>
          <a:xfrm>
            <a:off x="8616599" y="5624860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YZXXT PTMXO</a:t>
            </a:r>
            <a:endParaRPr lang="en-US" sz="2400" dirty="0">
              <a:latin typeface="Consolas" panose="020B0609020204030204" pitchFamily="49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9F5C0C-9257-4BA3-9D2B-3B27B7FC4CDF}"/>
              </a:ext>
            </a:extLst>
          </p:cNvPr>
          <p:cNvSpPr/>
          <p:nvPr/>
        </p:nvSpPr>
        <p:spPr>
          <a:xfrm>
            <a:off x="1006448" y="4826501"/>
            <a:ext cx="73435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A B C D E F G H I J K L M N O P Q R S T U V W X Y Z</a:t>
            </a:r>
          </a:p>
        </p:txBody>
      </p:sp>
    </p:spTree>
    <p:extLst>
      <p:ext uri="{BB962C8B-B14F-4D97-AF65-F5344CB8AC3E}">
        <p14:creationId xmlns:p14="http://schemas.microsoft.com/office/powerpoint/2010/main" val="32392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506C-A102-4EBB-95FB-2582EA7A6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Cryptanalysis of Monoalphabetic Substitution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63BD-85E1-4109-8CAB-54113EDAB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Dominates cryptography through the first millennium</a:t>
            </a:r>
          </a:p>
          <a:p>
            <a:r>
              <a:rPr lang="en-US" dirty="0"/>
              <a:t>Exhaustive search is infeasible (26! = 4*10</a:t>
            </a:r>
            <a:r>
              <a:rPr lang="en-US" baseline="30000" dirty="0"/>
              <a:t>26 </a:t>
            </a:r>
            <a:r>
              <a:rPr lang="en-US" dirty="0"/>
              <a:t>possible keys)</a:t>
            </a:r>
          </a:p>
          <a:p>
            <a:endParaRPr lang="en-US" dirty="0"/>
          </a:p>
          <a:p>
            <a:r>
              <a:rPr lang="en-US" dirty="0"/>
              <a:t>Frequency analysis</a:t>
            </a:r>
          </a:p>
          <a:p>
            <a:pPr lvl="1"/>
            <a:r>
              <a:rPr lang="en-US" dirty="0"/>
              <a:t>Remember Al-</a:t>
            </a:r>
            <a:r>
              <a:rPr lang="en-US" dirty="0" err="1"/>
              <a:t>Kindi</a:t>
            </a:r>
            <a:r>
              <a:rPr lang="en-US" dirty="0"/>
              <a:t> from 800 AD?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8DD61-221B-469C-B160-19046D80E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82" y="2944587"/>
            <a:ext cx="3725583" cy="37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8BC6-B389-4758-82B8-133B738D9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A3D98-9AFA-40AA-A1BC-A1D804F79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34224" cy="4351338"/>
          </a:xfrm>
        </p:spPr>
        <p:txBody>
          <a:bodyPr/>
          <a:lstStyle/>
          <a:p>
            <a:r>
              <a:rPr lang="en-US" dirty="0"/>
              <a:t>Human languages have patterns</a:t>
            </a:r>
          </a:p>
          <a:p>
            <a:pPr lvl="1"/>
            <a:r>
              <a:rPr lang="en-US" dirty="0"/>
              <a:t>Frequency of letter usage</a:t>
            </a:r>
          </a:p>
          <a:p>
            <a:pPr lvl="1"/>
            <a:r>
              <a:rPr lang="en-US" dirty="0"/>
              <a:t>Frequency of </a:t>
            </a:r>
            <a:r>
              <a:rPr lang="en-US" i="1" dirty="0"/>
              <a:t>n</a:t>
            </a:r>
            <a:r>
              <a:rPr lang="en-US" dirty="0"/>
              <a:t>-letter combinations</a:t>
            </a:r>
          </a:p>
          <a:p>
            <a:r>
              <a:rPr lang="en-US" dirty="0"/>
              <a:t>These patterns survive substitution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8BBA08-D5E9-48A8-97C7-02D3D7667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5859" y="914400"/>
            <a:ext cx="6973093" cy="55784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68B322-B37B-48DE-84E6-4BC5A8FDC91F}"/>
              </a:ext>
            </a:extLst>
          </p:cNvPr>
          <p:cNvSpPr/>
          <p:nvPr/>
        </p:nvSpPr>
        <p:spPr>
          <a:xfrm>
            <a:off x="5670607" y="6121761"/>
            <a:ext cx="6316746" cy="43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200" dirty="0"/>
              <a:t>π</a:t>
            </a:r>
            <a:r>
              <a:rPr lang="en-US" sz="2200" dirty="0"/>
              <a:t> = B A D C Z H W Y G O Q X L V T R N M S K J I P F E U</a:t>
            </a:r>
          </a:p>
        </p:txBody>
      </p:sp>
    </p:spTree>
    <p:extLst>
      <p:ext uri="{BB962C8B-B14F-4D97-AF65-F5344CB8AC3E}">
        <p14:creationId xmlns:p14="http://schemas.microsoft.com/office/powerpoint/2010/main" val="16066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506C-A102-4EBB-95FB-2582EA7A6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Cryptanalysis of Monoalphabetic Substitution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63BD-85E1-4109-8CAB-54113EDAB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Dominates cryptography through the first millennium</a:t>
            </a:r>
          </a:p>
          <a:p>
            <a:r>
              <a:rPr lang="en-US" dirty="0"/>
              <a:t>Exhaustive search is infeasible (26! = 4*10</a:t>
            </a:r>
            <a:r>
              <a:rPr lang="en-US" baseline="30000" dirty="0"/>
              <a:t>26 </a:t>
            </a:r>
            <a:r>
              <a:rPr lang="en-US" dirty="0"/>
              <a:t>possible keys)</a:t>
            </a:r>
          </a:p>
          <a:p>
            <a:endParaRPr lang="en-US" dirty="0"/>
          </a:p>
          <a:p>
            <a:r>
              <a:rPr lang="en-US" dirty="0"/>
              <a:t>Frequency analysis</a:t>
            </a:r>
          </a:p>
          <a:p>
            <a:pPr lvl="1"/>
            <a:r>
              <a:rPr lang="en-US" dirty="0"/>
              <a:t>Remember Al-</a:t>
            </a:r>
            <a:r>
              <a:rPr lang="en-US" dirty="0" err="1"/>
              <a:t>Kindi</a:t>
            </a:r>
            <a:r>
              <a:rPr lang="en-US" dirty="0"/>
              <a:t> from 800 AD?</a:t>
            </a:r>
          </a:p>
          <a:p>
            <a:pPr lvl="1"/>
            <a:endParaRPr lang="en-US" dirty="0"/>
          </a:p>
          <a:p>
            <a:r>
              <a:rPr lang="en-US" dirty="0"/>
              <a:t>Lessons?</a:t>
            </a:r>
          </a:p>
          <a:p>
            <a:pPr lvl="1"/>
            <a:r>
              <a:rPr lang="en-US" dirty="0"/>
              <a:t>Use large blocks: instead of replacing ~6 bits at a time, replace 64 or 128 bits</a:t>
            </a:r>
          </a:p>
          <a:p>
            <a:pPr lvl="2"/>
            <a:r>
              <a:rPr lang="en-US" dirty="0"/>
              <a:t>Leads to block ciphers like DES and AES</a:t>
            </a:r>
          </a:p>
          <a:p>
            <a:pPr lvl="1"/>
            <a:r>
              <a:rPr lang="en-US" dirty="0"/>
              <a:t>Use different substitutions to prevent frequency analysis</a:t>
            </a:r>
          </a:p>
          <a:p>
            <a:pPr lvl="2"/>
            <a:r>
              <a:rPr lang="en-US" dirty="0"/>
              <a:t>Leads to polyalphabetic substitution ciphers and stream ciphers</a:t>
            </a:r>
          </a:p>
        </p:txBody>
      </p:sp>
    </p:spTree>
    <p:extLst>
      <p:ext uri="{BB962C8B-B14F-4D97-AF65-F5344CB8AC3E}">
        <p14:creationId xmlns:p14="http://schemas.microsoft.com/office/powerpoint/2010/main" val="3141119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5D58-4CBC-47DF-9E17-7D4D56CC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Vigenère</a:t>
            </a:r>
            <a:r>
              <a:rPr lang="en-US" dirty="0"/>
              <a:t> Cipher (1596)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3F5C-6A79-43F7-A1FF-5E8BE098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28022"/>
          </a:xfrm>
        </p:spPr>
        <p:txBody>
          <a:bodyPr/>
          <a:lstStyle/>
          <a:p>
            <a:r>
              <a:rPr lang="en-US" dirty="0"/>
              <a:t>Main weakness of monoalphabetic substitution ciphers:</a:t>
            </a:r>
          </a:p>
          <a:p>
            <a:pPr lvl="1"/>
            <a:r>
              <a:rPr lang="en-US" dirty="0"/>
              <a:t>Each letter in the ciphertext corresponds to only one letter in the plaintext</a:t>
            </a:r>
          </a:p>
          <a:p>
            <a:r>
              <a:rPr lang="en-US" dirty="0"/>
              <a:t>Polyalphabetic substitution cipher</a:t>
            </a:r>
          </a:p>
          <a:p>
            <a:pPr lvl="1"/>
            <a:r>
              <a:rPr lang="en-US" dirty="0"/>
              <a:t>Given a key </a:t>
            </a:r>
            <a:r>
              <a:rPr lang="en-US" i="1" dirty="0"/>
              <a:t>K = (k</a:t>
            </a:r>
            <a:r>
              <a:rPr lang="en-US" i="1" baseline="-25000" dirty="0"/>
              <a:t>1</a:t>
            </a:r>
            <a:r>
              <a:rPr lang="en-US" i="1" dirty="0"/>
              <a:t>, k</a:t>
            </a:r>
            <a:r>
              <a:rPr lang="en-US" i="1" baseline="-25000" dirty="0"/>
              <a:t>2</a:t>
            </a:r>
            <a:r>
              <a:rPr lang="en-US" i="1" dirty="0"/>
              <a:t>, …, k</a:t>
            </a:r>
            <a:r>
              <a:rPr lang="en-US" i="1" baseline="-25000" dirty="0"/>
              <a:t>m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Shift each letter </a:t>
            </a:r>
            <a:r>
              <a:rPr lang="en-US" i="1" dirty="0"/>
              <a:t>p</a:t>
            </a:r>
            <a:r>
              <a:rPr lang="en-US" dirty="0"/>
              <a:t> in the plaintext by </a:t>
            </a:r>
            <a:r>
              <a:rPr lang="en-US" i="1" dirty="0" err="1"/>
              <a:t>k</a:t>
            </a:r>
            <a:r>
              <a:rPr lang="en-US" i="1" baseline="-25000" dirty="0" err="1"/>
              <a:t>i</a:t>
            </a:r>
            <a:r>
              <a:rPr lang="en-US" dirty="0"/>
              <a:t>, where </a:t>
            </a:r>
            <a:r>
              <a:rPr lang="en-US" i="1" dirty="0" err="1"/>
              <a:t>i</a:t>
            </a:r>
            <a:r>
              <a:rPr lang="en-US" dirty="0"/>
              <a:t> is modulo </a:t>
            </a:r>
            <a:r>
              <a:rPr lang="en-US" i="1" dirty="0"/>
              <a:t>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7B6403D-B09D-4914-BD19-6AD0A1CD0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448854"/>
              </p:ext>
            </p:extLst>
          </p:nvPr>
        </p:nvGraphicFramePr>
        <p:xfrm>
          <a:off x="542530" y="4377267"/>
          <a:ext cx="1081127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9128">
                  <a:extLst>
                    <a:ext uri="{9D8B030D-6E8A-4147-A177-3AD203B41FA5}">
                      <a16:colId xmlns:a16="http://schemas.microsoft.com/office/drawing/2014/main" val="3397385249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3487473539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3322548245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1994595147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3278264148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1881111972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3924914670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4071132633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975385387"/>
                    </a:ext>
                  </a:extLst>
                </a:gridCol>
                <a:gridCol w="319128">
                  <a:extLst>
                    <a:ext uri="{9D8B030D-6E8A-4147-A177-3AD203B41FA5}">
                      <a16:colId xmlns:a16="http://schemas.microsoft.com/office/drawing/2014/main" val="2430984117"/>
                    </a:ext>
                  </a:extLst>
                </a:gridCol>
                <a:gridCol w="476774">
                  <a:extLst>
                    <a:ext uri="{9D8B030D-6E8A-4147-A177-3AD203B41FA5}">
                      <a16:colId xmlns:a16="http://schemas.microsoft.com/office/drawing/2014/main" val="2434005391"/>
                    </a:ext>
                  </a:extLst>
                </a:gridCol>
                <a:gridCol w="476774">
                  <a:extLst>
                    <a:ext uri="{9D8B030D-6E8A-4147-A177-3AD203B41FA5}">
                      <a16:colId xmlns:a16="http://schemas.microsoft.com/office/drawing/2014/main" val="3962964115"/>
                    </a:ext>
                  </a:extLst>
                </a:gridCol>
                <a:gridCol w="476774">
                  <a:extLst>
                    <a:ext uri="{9D8B030D-6E8A-4147-A177-3AD203B41FA5}">
                      <a16:colId xmlns:a16="http://schemas.microsoft.com/office/drawing/2014/main" val="3167735155"/>
                    </a:ext>
                  </a:extLst>
                </a:gridCol>
                <a:gridCol w="476774">
                  <a:extLst>
                    <a:ext uri="{9D8B030D-6E8A-4147-A177-3AD203B41FA5}">
                      <a16:colId xmlns:a16="http://schemas.microsoft.com/office/drawing/2014/main" val="4261365129"/>
                    </a:ext>
                  </a:extLst>
                </a:gridCol>
                <a:gridCol w="476774">
                  <a:extLst>
                    <a:ext uri="{9D8B030D-6E8A-4147-A177-3AD203B41FA5}">
                      <a16:colId xmlns:a16="http://schemas.microsoft.com/office/drawing/2014/main" val="2404695485"/>
                    </a:ext>
                  </a:extLst>
                </a:gridCol>
                <a:gridCol w="476774">
                  <a:extLst>
                    <a:ext uri="{9D8B030D-6E8A-4147-A177-3AD203B41FA5}">
                      <a16:colId xmlns:a16="http://schemas.microsoft.com/office/drawing/2014/main" val="4150309243"/>
                    </a:ext>
                  </a:extLst>
                </a:gridCol>
                <a:gridCol w="476774">
                  <a:extLst>
                    <a:ext uri="{9D8B030D-6E8A-4147-A177-3AD203B41FA5}">
                      <a16:colId xmlns:a16="http://schemas.microsoft.com/office/drawing/2014/main" val="2324111842"/>
                    </a:ext>
                  </a:extLst>
                </a:gridCol>
                <a:gridCol w="476774">
                  <a:extLst>
                    <a:ext uri="{9D8B030D-6E8A-4147-A177-3AD203B41FA5}">
                      <a16:colId xmlns:a16="http://schemas.microsoft.com/office/drawing/2014/main" val="587924030"/>
                    </a:ext>
                  </a:extLst>
                </a:gridCol>
                <a:gridCol w="476774">
                  <a:extLst>
                    <a:ext uri="{9D8B030D-6E8A-4147-A177-3AD203B41FA5}">
                      <a16:colId xmlns:a16="http://schemas.microsoft.com/office/drawing/2014/main" val="3773853316"/>
                    </a:ext>
                  </a:extLst>
                </a:gridCol>
                <a:gridCol w="476774">
                  <a:extLst>
                    <a:ext uri="{9D8B030D-6E8A-4147-A177-3AD203B41FA5}">
                      <a16:colId xmlns:a16="http://schemas.microsoft.com/office/drawing/2014/main" val="1940794855"/>
                    </a:ext>
                  </a:extLst>
                </a:gridCol>
                <a:gridCol w="476774">
                  <a:extLst>
                    <a:ext uri="{9D8B030D-6E8A-4147-A177-3AD203B41FA5}">
                      <a16:colId xmlns:a16="http://schemas.microsoft.com/office/drawing/2014/main" val="695406357"/>
                    </a:ext>
                  </a:extLst>
                </a:gridCol>
                <a:gridCol w="476774">
                  <a:extLst>
                    <a:ext uri="{9D8B030D-6E8A-4147-A177-3AD203B41FA5}">
                      <a16:colId xmlns:a16="http://schemas.microsoft.com/office/drawing/2014/main" val="1170163328"/>
                    </a:ext>
                  </a:extLst>
                </a:gridCol>
                <a:gridCol w="476774">
                  <a:extLst>
                    <a:ext uri="{9D8B030D-6E8A-4147-A177-3AD203B41FA5}">
                      <a16:colId xmlns:a16="http://schemas.microsoft.com/office/drawing/2014/main" val="3725624326"/>
                    </a:ext>
                  </a:extLst>
                </a:gridCol>
                <a:gridCol w="476774">
                  <a:extLst>
                    <a:ext uri="{9D8B030D-6E8A-4147-A177-3AD203B41FA5}">
                      <a16:colId xmlns:a16="http://schemas.microsoft.com/office/drawing/2014/main" val="3159744682"/>
                    </a:ext>
                  </a:extLst>
                </a:gridCol>
                <a:gridCol w="467043">
                  <a:extLst>
                    <a:ext uri="{9D8B030D-6E8A-4147-A177-3AD203B41FA5}">
                      <a16:colId xmlns:a16="http://schemas.microsoft.com/office/drawing/2014/main" val="575702153"/>
                    </a:ext>
                  </a:extLst>
                </a:gridCol>
                <a:gridCol w="478111">
                  <a:extLst>
                    <a:ext uri="{9D8B030D-6E8A-4147-A177-3AD203B41FA5}">
                      <a16:colId xmlns:a16="http://schemas.microsoft.com/office/drawing/2014/main" val="1388988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71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81433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638A4B8-3ADA-4958-86E5-26D8FC7C5FB6}"/>
              </a:ext>
            </a:extLst>
          </p:cNvPr>
          <p:cNvSpPr/>
          <p:nvPr/>
        </p:nvSpPr>
        <p:spPr>
          <a:xfrm>
            <a:off x="4433070" y="5342567"/>
            <a:ext cx="2223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CRYPTOGRAPHY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5AE91A-8203-40B8-BFCB-FC04EB04659E}"/>
              </a:ext>
            </a:extLst>
          </p:cNvPr>
          <p:cNvSpPr/>
          <p:nvPr/>
        </p:nvSpPr>
        <p:spPr>
          <a:xfrm>
            <a:off x="4433070" y="5804232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LUCK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968AE-ABF5-4C13-AC3F-FE73A8FEBB4C}"/>
              </a:ext>
            </a:extLst>
          </p:cNvPr>
          <p:cNvSpPr/>
          <p:nvPr/>
        </p:nvSpPr>
        <p:spPr>
          <a:xfrm>
            <a:off x="4433070" y="6265897"/>
            <a:ext cx="2223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NLAZEIIBLJJI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B63C55-3E1D-405E-9256-AE80400C809D}"/>
              </a:ext>
            </a:extLst>
          </p:cNvPr>
          <p:cNvSpPr txBox="1"/>
          <p:nvPr/>
        </p:nvSpPr>
        <p:spPr>
          <a:xfrm>
            <a:off x="3000189" y="5342567"/>
            <a:ext cx="1275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Plaintext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565C6-4629-4DB1-9FCB-1B72789CE234}"/>
              </a:ext>
            </a:extLst>
          </p:cNvPr>
          <p:cNvSpPr txBox="1"/>
          <p:nvPr/>
        </p:nvSpPr>
        <p:spPr>
          <a:xfrm>
            <a:off x="3645302" y="5804232"/>
            <a:ext cx="6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A73BEE-F902-4EEA-9ED1-08A94E04123A}"/>
              </a:ext>
            </a:extLst>
          </p:cNvPr>
          <p:cNvSpPr txBox="1"/>
          <p:nvPr/>
        </p:nvSpPr>
        <p:spPr>
          <a:xfrm>
            <a:off x="2787310" y="6265897"/>
            <a:ext cx="148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Ciphertext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22178F-DDB6-40CC-AF49-F4DBE86AE1AB}"/>
              </a:ext>
            </a:extLst>
          </p:cNvPr>
          <p:cNvSpPr txBox="1"/>
          <p:nvPr/>
        </p:nvSpPr>
        <p:spPr>
          <a:xfrm>
            <a:off x="6656756" y="5804232"/>
            <a:ext cx="3935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(Shift 11 20 2 10 11 20 2 11 …)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5C1A5D-0F21-41AA-80DB-106BD9C0926D}"/>
              </a:ext>
            </a:extLst>
          </p:cNvPr>
          <p:cNvSpPr/>
          <p:nvPr/>
        </p:nvSpPr>
        <p:spPr>
          <a:xfrm>
            <a:off x="5134108" y="5804232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LUCKLUCK</a:t>
            </a:r>
          </a:p>
        </p:txBody>
      </p:sp>
    </p:spTree>
    <p:extLst>
      <p:ext uri="{BB962C8B-B14F-4D97-AF65-F5344CB8AC3E}">
        <p14:creationId xmlns:p14="http://schemas.microsoft.com/office/powerpoint/2010/main" val="25611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9B086D-709B-4780-A8B6-FC752C0A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893" y="1027906"/>
            <a:ext cx="3742107" cy="4835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3B4E0-E09A-4557-A03A-2C3C5203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Cryptanalysis of </a:t>
            </a:r>
            <a:r>
              <a:rPr lang="en-US" dirty="0" err="1"/>
              <a:t>Vigenère</a:t>
            </a:r>
            <a:r>
              <a:rPr lang="en-US" dirty="0"/>
              <a:t> Cipher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22CAE-B316-48FB-BA20-A42D5032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899400" cy="4351338"/>
          </a:xfrm>
        </p:spPr>
        <p:txBody>
          <a:bodyPr/>
          <a:lstStyle/>
          <a:p>
            <a:r>
              <a:rPr lang="en-US" dirty="0"/>
              <a:t>Essentially a collection of shift ciphers</a:t>
            </a:r>
          </a:p>
          <a:p>
            <a:pPr lvl="1"/>
            <a:r>
              <a:rPr lang="en-US" dirty="0"/>
              <a:t>One letter in ciphertext corresponds to multiple letters in plaintext</a:t>
            </a:r>
          </a:p>
          <a:p>
            <a:pPr lvl="1"/>
            <a:r>
              <a:rPr lang="en-US" dirty="0"/>
              <a:t>Frustrates, but doesn’t stop frequency analysis</a:t>
            </a:r>
          </a:p>
          <a:p>
            <a:pPr lvl="1"/>
            <a:endParaRPr lang="en-US" dirty="0"/>
          </a:p>
          <a:p>
            <a:r>
              <a:rPr lang="en-US" dirty="0"/>
              <a:t>Cracking </a:t>
            </a:r>
            <a:r>
              <a:rPr lang="en-US" dirty="0" err="1"/>
              <a:t>Vigenère</a:t>
            </a:r>
            <a:r>
              <a:rPr lang="en-US" dirty="0"/>
              <a:t> (1854 or 1863)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Guess the key length </a:t>
            </a:r>
            <a:r>
              <a:rPr lang="en-US" i="1" dirty="0"/>
              <a:t>x </a:t>
            </a:r>
            <a:r>
              <a:rPr lang="en-US" dirty="0"/>
              <a:t>using </a:t>
            </a:r>
            <a:r>
              <a:rPr lang="en-US" b="1" dirty="0" err="1"/>
              <a:t>Kasisky</a:t>
            </a:r>
            <a:r>
              <a:rPr lang="en-US" b="1" dirty="0"/>
              <a:t> test</a:t>
            </a:r>
            <a:r>
              <a:rPr lang="en-US" dirty="0"/>
              <a:t> or </a:t>
            </a:r>
            <a:r>
              <a:rPr lang="en-US" b="1" dirty="0"/>
              <a:t>index of coincidence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Divide the ciphertext into </a:t>
            </a:r>
            <a:r>
              <a:rPr lang="en-US" i="1" dirty="0"/>
              <a:t>x </a:t>
            </a:r>
            <a:r>
              <a:rPr lang="en-US" dirty="0"/>
              <a:t>shift cipher encryptions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 frequency analysis on each shift cipher</a:t>
            </a:r>
          </a:p>
        </p:txBody>
      </p:sp>
    </p:spTree>
    <p:extLst>
      <p:ext uri="{BB962C8B-B14F-4D97-AF65-F5344CB8AC3E}">
        <p14:creationId xmlns:p14="http://schemas.microsoft.com/office/powerpoint/2010/main" val="36337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083A-B2A4-4B97-A7B4-79880C38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Secrets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BF58-FBC4-4258-8A55-842F65EC9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Cryptography</a:t>
            </a:r>
            <a:r>
              <a:rPr lang="en-US" dirty="0"/>
              <a:t>: the study of mathematical techniques to providing aspects of information security services</a:t>
            </a:r>
          </a:p>
          <a:p>
            <a:pPr lvl="1"/>
            <a:r>
              <a:rPr lang="en-US" dirty="0"/>
              <a:t>Creating secrets</a:t>
            </a:r>
          </a:p>
          <a:p>
            <a:r>
              <a:rPr lang="en-US" b="1" dirty="0"/>
              <a:t>Cryptanalysis: </a:t>
            </a:r>
            <a:r>
              <a:rPr lang="en-US" dirty="0"/>
              <a:t>the study of mathematical techniques for attempting to defeat information security services</a:t>
            </a:r>
          </a:p>
          <a:p>
            <a:pPr lvl="1"/>
            <a:r>
              <a:rPr lang="en-US" dirty="0"/>
              <a:t>Breaking secrets</a:t>
            </a:r>
          </a:p>
          <a:p>
            <a:r>
              <a:rPr lang="en-US" b="1" dirty="0"/>
              <a:t>Cryptology: </a:t>
            </a:r>
            <a:r>
              <a:rPr lang="en-US" dirty="0"/>
              <a:t>the study of cryptography and cryptanalysis</a:t>
            </a:r>
          </a:p>
        </p:txBody>
      </p:sp>
    </p:spTree>
    <p:extLst>
      <p:ext uri="{BB962C8B-B14F-4D97-AF65-F5344CB8AC3E}">
        <p14:creationId xmlns:p14="http://schemas.microsoft.com/office/powerpoint/2010/main" val="502436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9E9443-2862-4DB9-952D-831C1CB92C1E}"/>
              </a:ext>
            </a:extLst>
          </p:cNvPr>
          <p:cNvSpPr/>
          <p:nvPr/>
        </p:nvSpPr>
        <p:spPr>
          <a:xfrm>
            <a:off x="5641790" y="2849362"/>
            <a:ext cx="992093" cy="36609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4412FE-48DC-43B8-A956-D7E08D4028B0}"/>
              </a:ext>
            </a:extLst>
          </p:cNvPr>
          <p:cNvSpPr/>
          <p:nvPr/>
        </p:nvSpPr>
        <p:spPr>
          <a:xfrm>
            <a:off x="5641790" y="2381676"/>
            <a:ext cx="992093" cy="36609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119C2D-7559-40DF-BF17-54AF7E584800}"/>
              </a:ext>
            </a:extLst>
          </p:cNvPr>
          <p:cNvSpPr/>
          <p:nvPr/>
        </p:nvSpPr>
        <p:spPr>
          <a:xfrm>
            <a:off x="5641790" y="1913992"/>
            <a:ext cx="992093" cy="36609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6148D4-C20E-405B-8F93-077380976C60}"/>
              </a:ext>
            </a:extLst>
          </p:cNvPr>
          <p:cNvSpPr/>
          <p:nvPr/>
        </p:nvSpPr>
        <p:spPr>
          <a:xfrm>
            <a:off x="8342410" y="2849362"/>
            <a:ext cx="992093" cy="36609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1EAF24-D22E-4DFE-BCDB-63CFA3944946}"/>
              </a:ext>
            </a:extLst>
          </p:cNvPr>
          <p:cNvSpPr/>
          <p:nvPr/>
        </p:nvSpPr>
        <p:spPr>
          <a:xfrm>
            <a:off x="8342410" y="2381676"/>
            <a:ext cx="992093" cy="36609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935821-531F-45F0-858A-E3E53E7A90E8}"/>
              </a:ext>
            </a:extLst>
          </p:cNvPr>
          <p:cNvSpPr/>
          <p:nvPr/>
        </p:nvSpPr>
        <p:spPr>
          <a:xfrm>
            <a:off x="8342410" y="1913992"/>
            <a:ext cx="992093" cy="36609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3963A-FCB6-4553-9422-DD7AA432C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Kasisky</a:t>
            </a:r>
            <a:r>
              <a:rPr lang="en-US" dirty="0"/>
              <a:t>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DABBE-C420-4167-B09B-CB15A7340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33285"/>
            <a:ext cx="10515600" cy="1443677"/>
          </a:xfrm>
        </p:spPr>
        <p:txBody>
          <a:bodyPr/>
          <a:lstStyle/>
          <a:p>
            <a:r>
              <a:rPr lang="en-US" dirty="0"/>
              <a:t>Repeating patterns (of length &gt;2) in ciphertext are a tell</a:t>
            </a:r>
          </a:p>
          <a:p>
            <a:pPr lvl="1"/>
            <a:r>
              <a:rPr lang="en-US" dirty="0"/>
              <a:t>Likely due to repeated plaintext encrypted under repeated key characters</a:t>
            </a:r>
          </a:p>
          <a:p>
            <a:pPr lvl="1"/>
            <a:r>
              <a:rPr lang="en-US" dirty="0"/>
              <a:t>The distance is likely to be a multiple of the key length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70658F-7F0E-4E44-9441-1ADC283EDCD6}"/>
              </a:ext>
            </a:extLst>
          </p:cNvPr>
          <p:cNvSpPr/>
          <p:nvPr/>
        </p:nvSpPr>
        <p:spPr>
          <a:xfrm>
            <a:off x="2592322" y="1872225"/>
            <a:ext cx="8689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T H E S U N A N D T H E M A N I N T H E M O </a:t>
            </a:r>
            <a:r>
              <a:rPr lang="en-US" sz="2400" dirty="0" err="1"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400" dirty="0"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 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A9C4B9-9D9B-48BB-B227-7E6D9F2F5084}"/>
              </a:ext>
            </a:extLst>
          </p:cNvPr>
          <p:cNvSpPr/>
          <p:nvPr/>
        </p:nvSpPr>
        <p:spPr>
          <a:xfrm>
            <a:off x="2592322" y="2795555"/>
            <a:ext cx="8645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D P R Y E V N T N B U K W I A O X B U K W </a:t>
            </a:r>
            <a:r>
              <a:rPr lang="en-US" sz="2400" dirty="0" err="1"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sz="2400" dirty="0"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 B 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7F10E9-CBE8-45D7-93FA-BA3B7E412B17}"/>
              </a:ext>
            </a:extLst>
          </p:cNvPr>
          <p:cNvSpPr txBox="1"/>
          <p:nvPr/>
        </p:nvSpPr>
        <p:spPr>
          <a:xfrm>
            <a:off x="1159442" y="1872225"/>
            <a:ext cx="127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Plaintext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7F063-7632-4027-B9EC-AD53A91AE974}"/>
              </a:ext>
            </a:extLst>
          </p:cNvPr>
          <p:cNvSpPr txBox="1"/>
          <p:nvPr/>
        </p:nvSpPr>
        <p:spPr>
          <a:xfrm>
            <a:off x="1804555" y="2333890"/>
            <a:ext cx="630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12D01-57F5-4C41-9B1F-339FC63EA964}"/>
              </a:ext>
            </a:extLst>
          </p:cNvPr>
          <p:cNvSpPr txBox="1"/>
          <p:nvPr/>
        </p:nvSpPr>
        <p:spPr>
          <a:xfrm>
            <a:off x="946563" y="2795555"/>
            <a:ext cx="148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Ciphertext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A3DFDD-CDA7-4F75-9D1F-573E82CD8855}"/>
              </a:ext>
            </a:extLst>
          </p:cNvPr>
          <p:cNvSpPr/>
          <p:nvPr/>
        </p:nvSpPr>
        <p:spPr>
          <a:xfrm>
            <a:off x="2592322" y="2333890"/>
            <a:ext cx="8645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K I N G K I N G K I N G K I N G K I N G K I N G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1F8D364E-3A2E-4B11-B760-06CCE675DFF5}"/>
              </a:ext>
            </a:extLst>
          </p:cNvPr>
          <p:cNvSpPr/>
          <p:nvPr/>
        </p:nvSpPr>
        <p:spPr>
          <a:xfrm rot="16200000">
            <a:off x="6971944" y="2105599"/>
            <a:ext cx="333166" cy="2731984"/>
          </a:xfrm>
          <a:prstGeom prst="leftBrac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6102E5-CFF5-466B-AA36-7B3712EB0767}"/>
              </a:ext>
            </a:extLst>
          </p:cNvPr>
          <p:cNvSpPr txBox="1"/>
          <p:nvPr/>
        </p:nvSpPr>
        <p:spPr>
          <a:xfrm>
            <a:off x="6260744" y="3753974"/>
            <a:ext cx="1755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Distance = 8</a:t>
            </a:r>
          </a:p>
        </p:txBody>
      </p:sp>
    </p:spTree>
    <p:extLst>
      <p:ext uri="{BB962C8B-B14F-4D97-AF65-F5344CB8AC3E}">
        <p14:creationId xmlns:p14="http://schemas.microsoft.com/office/powerpoint/2010/main" val="37268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3" grpId="0" uiExpand="1" build="p"/>
      <p:bldP spid="4" grpId="0"/>
      <p:bldP spid="6" grpId="0"/>
      <p:bldP spid="7" grpId="0"/>
      <p:bldP spid="9" grpId="0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9B086D-709B-4780-A8B6-FC752C0A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893" y="1027906"/>
            <a:ext cx="3742107" cy="4835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3B4E0-E09A-4557-A03A-2C3C5203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Cryptanalysis of </a:t>
            </a:r>
            <a:r>
              <a:rPr lang="en-US" dirty="0" err="1"/>
              <a:t>Vigenère</a:t>
            </a:r>
            <a:r>
              <a:rPr lang="en-US" dirty="0"/>
              <a:t> Cipher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22CAE-B316-48FB-BA20-A42D5032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899400" cy="4351338"/>
          </a:xfrm>
        </p:spPr>
        <p:txBody>
          <a:bodyPr/>
          <a:lstStyle/>
          <a:p>
            <a:r>
              <a:rPr lang="en-US" dirty="0"/>
              <a:t>Cracking </a:t>
            </a:r>
            <a:r>
              <a:rPr lang="en-US" dirty="0" err="1"/>
              <a:t>Vigenère</a:t>
            </a:r>
            <a:r>
              <a:rPr lang="en-US" dirty="0"/>
              <a:t> (1854 or 1863)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Guess the key length </a:t>
            </a:r>
            <a:r>
              <a:rPr lang="en-US" i="1" dirty="0"/>
              <a:t>x </a:t>
            </a:r>
            <a:r>
              <a:rPr lang="en-US" dirty="0"/>
              <a:t>using </a:t>
            </a:r>
            <a:r>
              <a:rPr lang="en-US" dirty="0" err="1"/>
              <a:t>Kasisky</a:t>
            </a:r>
            <a:r>
              <a:rPr lang="en-US" dirty="0"/>
              <a:t> test of index of coincidence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Divide the ciphertext into </a:t>
            </a:r>
            <a:r>
              <a:rPr lang="en-US" i="1" dirty="0"/>
              <a:t>x </a:t>
            </a:r>
            <a:r>
              <a:rPr lang="en-US" dirty="0"/>
              <a:t>shift cipher encryptions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 frequency analysis on each shift cipher</a:t>
            </a:r>
          </a:p>
          <a:p>
            <a:endParaRPr lang="en-US" dirty="0"/>
          </a:p>
          <a:p>
            <a:r>
              <a:rPr lang="en-US" dirty="0"/>
              <a:t>Lessons?</a:t>
            </a:r>
          </a:p>
          <a:p>
            <a:pPr lvl="1"/>
            <a:r>
              <a:rPr lang="en-US" dirty="0"/>
              <a:t>As key length increases, letter frequency becomes more random</a:t>
            </a:r>
          </a:p>
          <a:p>
            <a:pPr lvl="1"/>
            <a:r>
              <a:rPr lang="en-US" dirty="0"/>
              <a:t>If key never repeated, </a:t>
            </a:r>
            <a:r>
              <a:rPr lang="en-US" dirty="0" err="1"/>
              <a:t>Vigenère</a:t>
            </a:r>
            <a:r>
              <a:rPr lang="en-US" dirty="0"/>
              <a:t> wouldn’t be breakable</a:t>
            </a:r>
          </a:p>
        </p:txBody>
      </p:sp>
    </p:spTree>
    <p:extLst>
      <p:ext uri="{BB962C8B-B14F-4D97-AF65-F5344CB8AC3E}">
        <p14:creationId xmlns:p14="http://schemas.microsoft.com/office/powerpoint/2010/main" val="2626583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F0EFBC-7853-4AA0-B0E2-0CD3E14D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 Time Pads and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Perfect Secrecy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6F210-9053-4EAA-8205-95DC5B65B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Puzzle">
            <a:extLst>
              <a:ext uri="{FF2B5EF4-FFF2-40B4-BE49-F238E27FC236}">
                <a16:creationId xmlns:a16="http://schemas.microsoft.com/office/drawing/2014/main" id="{80C91A28-3D53-4DA6-A8B7-BE9E14567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90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443C-A323-4D50-A19C-0E5AC55B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Time Pad (1920s)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EA0E2-BA77-447D-9819-95C37380B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" r="48368"/>
          <a:stretch/>
        </p:blipFill>
        <p:spPr>
          <a:xfrm>
            <a:off x="7253614" y="0"/>
            <a:ext cx="493838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A5F4-285A-4D0D-A255-689077274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190128" cy="4351338"/>
          </a:xfrm>
        </p:spPr>
        <p:txBody>
          <a:bodyPr/>
          <a:lstStyle/>
          <a:p>
            <a:r>
              <a:rPr lang="en-US" dirty="0"/>
              <a:t>Fix the vulnerability of the </a:t>
            </a:r>
            <a:r>
              <a:rPr lang="en-US" dirty="0" err="1"/>
              <a:t>Vigenère</a:t>
            </a:r>
            <a:r>
              <a:rPr lang="en-US" dirty="0"/>
              <a:t> cipher by using very long keys</a:t>
            </a:r>
          </a:p>
          <a:p>
            <a:r>
              <a:rPr lang="en-US" dirty="0"/>
              <a:t>Key is a random string that is at least as long as the plaintext</a:t>
            </a:r>
          </a:p>
          <a:p>
            <a:r>
              <a:rPr lang="en-US" dirty="0"/>
              <a:t>Similar encryption as with </a:t>
            </a:r>
            <a:r>
              <a:rPr lang="en-US" dirty="0" err="1"/>
              <a:t>Vigenère</a:t>
            </a:r>
            <a:r>
              <a:rPr lang="en-US" dirty="0"/>
              <a:t> (different shift per letter)</a:t>
            </a:r>
          </a:p>
        </p:txBody>
      </p:sp>
    </p:spTree>
    <p:extLst>
      <p:ext uri="{BB962C8B-B14F-4D97-AF65-F5344CB8AC3E}">
        <p14:creationId xmlns:p14="http://schemas.microsoft.com/office/powerpoint/2010/main" val="54182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E262-B572-454E-BE22-B9D9C5EB4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Cryptanalysis of OTP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9777-0DCA-4432-9FDE-E1BDCF4EA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Intuitively, the key is random, so ciphertext is also random</a:t>
            </a:r>
          </a:p>
          <a:p>
            <a:r>
              <a:rPr lang="en-US" dirty="0"/>
              <a:t>OTP achieves Perfect Secrecy</a:t>
            </a:r>
          </a:p>
          <a:p>
            <a:pPr lvl="1"/>
            <a:r>
              <a:rPr lang="en-US" dirty="0"/>
              <a:t>Shannon or Information Theoretic Security</a:t>
            </a:r>
          </a:p>
          <a:p>
            <a:pPr lvl="1"/>
            <a:r>
              <a:rPr lang="en-US" dirty="0"/>
              <a:t>Basic idea: ciphertext reveals no “information” about plaintext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encryption over message space </a:t>
            </a:r>
            <a:r>
              <a:rPr lang="en-US" b="1" i="1" dirty="0"/>
              <a:t>M</a:t>
            </a:r>
            <a:r>
              <a:rPr lang="en-US" dirty="0"/>
              <a:t> is perfectly secure </a:t>
            </a:r>
            <a:r>
              <a:rPr lang="en-US" dirty="0" err="1"/>
              <a:t>iff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∀ probability distribution over </a:t>
            </a:r>
            <a:r>
              <a:rPr lang="en-US" b="1" i="1" dirty="0"/>
              <a:t>M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dirty="0"/>
              <a:t>∀ message </a:t>
            </a:r>
            <a:r>
              <a:rPr lang="en-US" i="1" dirty="0"/>
              <a:t>m</a:t>
            </a:r>
            <a:r>
              <a:rPr lang="en-US" dirty="0"/>
              <a:t> ∈ </a:t>
            </a:r>
            <a:r>
              <a:rPr lang="en-US" b="1" i="1" dirty="0"/>
              <a:t>M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dirty="0"/>
              <a:t>∀ ciphertext </a:t>
            </a:r>
            <a:r>
              <a:rPr lang="en-US" i="1" dirty="0"/>
              <a:t>c</a:t>
            </a:r>
            <a:r>
              <a:rPr lang="en-US" dirty="0"/>
              <a:t> ∈ </a:t>
            </a:r>
            <a:r>
              <a:rPr lang="en-US" b="1" i="1" dirty="0"/>
              <a:t>C </a:t>
            </a:r>
            <a:r>
              <a:rPr lang="en-US" dirty="0"/>
              <a:t>for which </a:t>
            </a:r>
            <a:r>
              <a:rPr lang="en-US" i="1" dirty="0"/>
              <a:t>P(c) &gt; 0</a:t>
            </a:r>
          </a:p>
          <a:p>
            <a:pPr marL="0" indent="0">
              <a:buNone/>
            </a:pPr>
            <a:r>
              <a:rPr lang="en-US" dirty="0"/>
              <a:t>we have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P(PT=m | CT=c) = P(PT=m)</a:t>
            </a:r>
          </a:p>
          <a:p>
            <a:pPr marL="0" indent="0">
              <a:buNone/>
            </a:pPr>
            <a:r>
              <a:rPr lang="en-US" dirty="0"/>
              <a:t>Where </a:t>
            </a:r>
            <a:r>
              <a:rPr lang="en-US" i="1" dirty="0"/>
              <a:t>PT</a:t>
            </a:r>
            <a:r>
              <a:rPr lang="en-US" dirty="0"/>
              <a:t> is plaintext and </a:t>
            </a:r>
            <a:r>
              <a:rPr lang="en-US" i="1" dirty="0"/>
              <a:t>CT</a:t>
            </a:r>
            <a:r>
              <a:rPr lang="en-US" dirty="0"/>
              <a:t> is ciphertext</a:t>
            </a:r>
          </a:p>
        </p:txBody>
      </p:sp>
    </p:spTree>
    <p:extLst>
      <p:ext uri="{BB962C8B-B14F-4D97-AF65-F5344CB8AC3E}">
        <p14:creationId xmlns:p14="http://schemas.microsoft.com/office/powerpoint/2010/main" val="1657360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8FC57-06DA-4C3F-BF39-FDC6B229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70F98-F454-4BAC-B77B-6088E8FD3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adversary believes the probability that the plaintext is </a:t>
            </a:r>
            <a:r>
              <a:rPr lang="en-US" i="1" dirty="0"/>
              <a:t>m</a:t>
            </a:r>
            <a:r>
              <a:rPr lang="en-US" dirty="0"/>
              <a:t> is</a:t>
            </a:r>
            <a:r>
              <a:rPr lang="en-US" i="1" dirty="0"/>
              <a:t> P(PT=m)</a:t>
            </a:r>
            <a:r>
              <a:rPr lang="en-US" dirty="0"/>
              <a:t> </a:t>
            </a:r>
            <a:r>
              <a:rPr lang="en-US" b="1" dirty="0"/>
              <a:t>before seeing the ciphertext</a:t>
            </a:r>
          </a:p>
          <a:p>
            <a:pPr lvl="1"/>
            <a:r>
              <a:rPr lang="en-US" dirty="0"/>
              <a:t>Maybe they are very sure, or maybe they have no idea</a:t>
            </a:r>
          </a:p>
          <a:p>
            <a:r>
              <a:rPr lang="en-US" dirty="0"/>
              <a:t>The adversary believes the probability that the plaintext is </a:t>
            </a:r>
            <a:r>
              <a:rPr lang="en-US" i="1" dirty="0"/>
              <a:t>m </a:t>
            </a:r>
            <a:r>
              <a:rPr lang="en-US" dirty="0"/>
              <a:t>is</a:t>
            </a:r>
            <a:r>
              <a:rPr lang="en-US" i="1" dirty="0"/>
              <a:t> P(PT=m | CT=c) </a:t>
            </a:r>
            <a:r>
              <a:rPr lang="en-US" b="1" dirty="0"/>
              <a:t>after seeing that the ciphertext is </a:t>
            </a:r>
            <a:r>
              <a:rPr lang="en-US" b="1" i="1" dirty="0"/>
              <a:t>c</a:t>
            </a:r>
          </a:p>
          <a:p>
            <a:r>
              <a:rPr lang="en-US" i="1" dirty="0"/>
              <a:t>P(PT=m | CT=c) = P(PT</a:t>
            </a:r>
            <a:r>
              <a:rPr lang="en-US" b="1" i="1" dirty="0"/>
              <a:t> </a:t>
            </a:r>
            <a:r>
              <a:rPr lang="en-US" i="1" dirty="0"/>
              <a:t>= m) </a:t>
            </a:r>
            <a:r>
              <a:rPr lang="en-US" dirty="0"/>
              <a:t>means that after knowing that the ciphertext is </a:t>
            </a:r>
            <a:r>
              <a:rPr lang="en-US" i="1" dirty="0"/>
              <a:t>c</a:t>
            </a:r>
            <a:r>
              <a:rPr lang="en-US" dirty="0"/>
              <a:t>, the adversary’s belief does not change</a:t>
            </a:r>
          </a:p>
          <a:p>
            <a:pPr lvl="1"/>
            <a:r>
              <a:rPr lang="en-US" dirty="0"/>
              <a:t>Intuitively, the adversary learned </a:t>
            </a:r>
            <a:r>
              <a:rPr lang="en-US" b="1" dirty="0"/>
              <a:t>nothing</a:t>
            </a:r>
            <a:r>
              <a:rPr lang="en-US" dirty="0"/>
              <a:t> from the ciphertext</a:t>
            </a:r>
          </a:p>
        </p:txBody>
      </p:sp>
    </p:spTree>
    <p:extLst>
      <p:ext uri="{BB962C8B-B14F-4D97-AF65-F5344CB8AC3E}">
        <p14:creationId xmlns:p14="http://schemas.microsoft.com/office/powerpoint/2010/main" val="3074023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ADE9-F5A4-4197-803A-2C83A813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Another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D4C36-2A83-4E3D-8569-811C0D6DE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you have a ciphertext </a:t>
            </a:r>
            <a:r>
              <a:rPr lang="en-US" i="1" dirty="0"/>
              <a:t>c </a:t>
            </a:r>
            <a:r>
              <a:rPr lang="en-US" dirty="0"/>
              <a:t>where the length </a:t>
            </a:r>
            <a:r>
              <a:rPr lang="en-US" i="1" dirty="0"/>
              <a:t>|c| = 1000</a:t>
            </a:r>
          </a:p>
          <a:p>
            <a:r>
              <a:rPr lang="en-US" dirty="0"/>
              <a:t>I can give you a key </a:t>
            </a:r>
            <a:r>
              <a:rPr lang="en-US" dirty="0" err="1"/>
              <a:t>k</a:t>
            </a:r>
            <a:r>
              <a:rPr lang="en-US" baseline="-25000" dirty="0" err="1"/>
              <a:t>i</a:t>
            </a:r>
            <a:r>
              <a:rPr lang="en-US" dirty="0"/>
              <a:t> with |</a:t>
            </a:r>
            <a:r>
              <a:rPr lang="en-US" dirty="0" err="1"/>
              <a:t>k</a:t>
            </a:r>
            <a:r>
              <a:rPr lang="en-US" baseline="-25000" dirty="0" err="1"/>
              <a:t>i</a:t>
            </a:r>
            <a:r>
              <a:rPr lang="en-US" dirty="0"/>
              <a:t>| = 1000 such that:</a:t>
            </a:r>
          </a:p>
          <a:p>
            <a:pPr lvl="1"/>
            <a:r>
              <a:rPr lang="en-US" dirty="0"/>
              <a:t>The decrypted message </a:t>
            </a:r>
            <a:r>
              <a:rPr lang="en-US" i="1" dirty="0"/>
              <a:t>m</a:t>
            </a:r>
            <a:r>
              <a:rPr lang="en-US" i="1" baseline="-25000" dirty="0"/>
              <a:t>i</a:t>
            </a:r>
            <a:r>
              <a:rPr lang="en-US" dirty="0"/>
              <a:t> is the first 1000 characters of Hamlet</a:t>
            </a:r>
          </a:p>
          <a:p>
            <a:r>
              <a:rPr lang="en-US" dirty="0"/>
              <a:t>Or, I can give you a key </a:t>
            </a:r>
            <a:r>
              <a:rPr lang="en-US" dirty="0" err="1"/>
              <a:t>k</a:t>
            </a:r>
            <a:r>
              <a:rPr lang="en-US" baseline="-25000" dirty="0" err="1"/>
              <a:t>j</a:t>
            </a:r>
            <a:r>
              <a:rPr lang="en-US" dirty="0"/>
              <a:t> with |</a:t>
            </a:r>
            <a:r>
              <a:rPr lang="en-US" dirty="0" err="1"/>
              <a:t>k</a:t>
            </a:r>
            <a:r>
              <a:rPr lang="en-US" baseline="-25000" dirty="0" err="1"/>
              <a:t>j</a:t>
            </a:r>
            <a:r>
              <a:rPr lang="en-US" dirty="0"/>
              <a:t>| = 1000 such that:</a:t>
            </a:r>
          </a:p>
          <a:p>
            <a:pPr lvl="1"/>
            <a:r>
              <a:rPr lang="en-US" dirty="0"/>
              <a:t>The decrypted message </a:t>
            </a:r>
            <a:r>
              <a:rPr lang="en-US" i="1" dirty="0" err="1"/>
              <a:t>m</a:t>
            </a:r>
            <a:r>
              <a:rPr lang="en-US" i="1" baseline="-25000" dirty="0" err="1"/>
              <a:t>j</a:t>
            </a:r>
            <a:r>
              <a:rPr lang="en-US" dirty="0"/>
              <a:t> is the first 1000 characters of the US Constitution</a:t>
            </a:r>
          </a:p>
          <a:p>
            <a:pPr lvl="1"/>
            <a:endParaRPr lang="en-US" dirty="0"/>
          </a:p>
          <a:p>
            <a:r>
              <a:rPr lang="en-US" dirty="0"/>
              <a:t>If an algorithm offers perfect secrecy then:</a:t>
            </a:r>
          </a:p>
          <a:p>
            <a:pPr lvl="1"/>
            <a:r>
              <a:rPr lang="en-US" dirty="0"/>
              <a:t>For a given ciphertext of length </a:t>
            </a:r>
            <a:r>
              <a:rPr lang="en-US" i="1" dirty="0"/>
              <a:t>n</a:t>
            </a:r>
            <a:endParaRPr lang="en-US" dirty="0"/>
          </a:p>
          <a:p>
            <a:pPr lvl="1"/>
            <a:r>
              <a:rPr lang="en-US" dirty="0"/>
              <a:t>All possible corresponding plaintexts of length </a:t>
            </a:r>
            <a:r>
              <a:rPr lang="en-US" i="1" dirty="0"/>
              <a:t>n</a:t>
            </a:r>
            <a:r>
              <a:rPr lang="en-US" dirty="0"/>
              <a:t> are possible decryptions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3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E262-B572-454E-BE22-B9D9C5EB4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Cryptanalysis of OTP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9777-0DCA-4432-9FDE-E1BDCF4EA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Intuitively, the key is random, so ciphertext is also random</a:t>
            </a:r>
          </a:p>
          <a:p>
            <a:r>
              <a:rPr lang="en-US" dirty="0"/>
              <a:t>OTP achieves Perfect Secrecy</a:t>
            </a:r>
          </a:p>
          <a:p>
            <a:pPr lvl="1"/>
            <a:r>
              <a:rPr lang="en-US" dirty="0"/>
              <a:t>Shannon or Information Theoretic Security</a:t>
            </a:r>
          </a:p>
          <a:p>
            <a:pPr lvl="1"/>
            <a:r>
              <a:rPr lang="en-US" dirty="0"/>
              <a:t>Basic idea: ciphertext reveals no “information” about plaintext</a:t>
            </a:r>
          </a:p>
          <a:p>
            <a:r>
              <a:rPr lang="en-US" dirty="0"/>
              <a:t>Caveats</a:t>
            </a:r>
          </a:p>
          <a:p>
            <a:pPr lvl="1"/>
            <a:r>
              <a:rPr lang="en-US" dirty="0"/>
              <a:t>If the length of the OTP key is less than the length of the message…</a:t>
            </a:r>
          </a:p>
          <a:p>
            <a:pPr lvl="2"/>
            <a:r>
              <a:rPr lang="en-US" dirty="0"/>
              <a:t>It’s not a OTP anymore, not perfectly secret!</a:t>
            </a:r>
          </a:p>
          <a:p>
            <a:pPr lvl="1"/>
            <a:r>
              <a:rPr lang="en-US" dirty="0"/>
              <a:t>If you reuse the OTP key…</a:t>
            </a:r>
          </a:p>
          <a:p>
            <a:pPr lvl="2"/>
            <a:r>
              <a:rPr lang="en-US" dirty="0"/>
              <a:t>It’s not a OTP anymore, not perfectly secret!</a:t>
            </a:r>
          </a:p>
          <a:p>
            <a:r>
              <a:rPr lang="en-US" dirty="0"/>
              <a:t>Major issue with OTP in practice?</a:t>
            </a:r>
          </a:p>
          <a:p>
            <a:pPr lvl="1"/>
            <a:r>
              <a:rPr lang="en-US" dirty="0"/>
              <a:t>How to securely distribute the key books to both parties</a:t>
            </a:r>
          </a:p>
        </p:txBody>
      </p:sp>
    </p:spTree>
    <p:extLst>
      <p:ext uri="{BB962C8B-B14F-4D97-AF65-F5344CB8AC3E}">
        <p14:creationId xmlns:p14="http://schemas.microsoft.com/office/powerpoint/2010/main" val="419890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E59A1A-80D6-456A-A8B9-C4869175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Modern Symmetric Block Cyphers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8B40B-475B-4DA7-A814-F7196A14C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Castle scene">
            <a:extLst>
              <a:ext uri="{FF2B5EF4-FFF2-40B4-BE49-F238E27FC236}">
                <a16:creationId xmlns:a16="http://schemas.microsoft.com/office/drawing/2014/main" id="{EDE74528-89B3-474E-B1AB-6C784A4FD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88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Key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Algorithms that use a single key for encryption and decryption</a:t>
            </a:r>
          </a:p>
          <a:p>
            <a:pPr lvl="1"/>
            <a:r>
              <a:rPr lang="en-US" dirty="0"/>
              <a:t>i.e. the algorithm is reversible</a:t>
            </a:r>
          </a:p>
          <a:p>
            <a:pPr lvl="1"/>
            <a:r>
              <a:rPr lang="en-US" i="1" dirty="0"/>
              <a:t>∀ k ∀ m   D</a:t>
            </a:r>
            <a:r>
              <a:rPr lang="en-US" i="1" baseline="-25000" dirty="0"/>
              <a:t>k</a:t>
            </a:r>
            <a:r>
              <a:rPr lang="en-US" i="1" dirty="0"/>
              <a:t>(</a:t>
            </a:r>
            <a:r>
              <a:rPr lang="en-US" i="1" dirty="0" err="1"/>
              <a:t>E</a:t>
            </a:r>
            <a:r>
              <a:rPr lang="en-US" i="1" baseline="-25000" dirty="0" err="1"/>
              <a:t>k</a:t>
            </a:r>
            <a:r>
              <a:rPr lang="en-US" i="1" dirty="0"/>
              <a:t>(m)) = m </a:t>
            </a:r>
            <a:r>
              <a:rPr lang="en-US" dirty="0"/>
              <a:t>where </a:t>
            </a:r>
            <a:r>
              <a:rPr lang="en-US" i="1" dirty="0"/>
              <a:t>m</a:t>
            </a:r>
            <a:r>
              <a:rPr lang="en-US" dirty="0"/>
              <a:t> is a message, </a:t>
            </a:r>
            <a:r>
              <a:rPr lang="en-US" i="1" dirty="0"/>
              <a:t>k</a:t>
            </a:r>
            <a:r>
              <a:rPr lang="en-US" dirty="0"/>
              <a:t> is a key, and </a:t>
            </a:r>
            <a:r>
              <a:rPr lang="en-US" i="1" dirty="0"/>
              <a:t>D</a:t>
            </a:r>
            <a:r>
              <a:rPr lang="en-US" i="1" baseline="-25000" dirty="0"/>
              <a:t>k </a:t>
            </a:r>
            <a:r>
              <a:rPr lang="en-US" dirty="0"/>
              <a:t>and </a:t>
            </a:r>
            <a:r>
              <a:rPr lang="en-US" i="1" dirty="0" err="1"/>
              <a:t>E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are decryption and encryption using </a:t>
            </a:r>
            <a:r>
              <a:rPr lang="en-US" i="1" dirty="0"/>
              <a:t>k</a:t>
            </a:r>
          </a:p>
          <a:p>
            <a:r>
              <a:rPr lang="en-US" dirty="0"/>
              <a:t>Historic examples:</a:t>
            </a:r>
          </a:p>
          <a:p>
            <a:pPr lvl="1"/>
            <a:r>
              <a:rPr lang="en-US" dirty="0" err="1"/>
              <a:t>Caeser</a:t>
            </a:r>
            <a:r>
              <a:rPr lang="en-US" dirty="0"/>
              <a:t> shift, mono and polyalphabetic substitution, OTP</a:t>
            </a:r>
          </a:p>
          <a:p>
            <a:r>
              <a:rPr lang="en-US" dirty="0"/>
              <a:t>Modern examples:</a:t>
            </a:r>
          </a:p>
          <a:p>
            <a:pPr lvl="1"/>
            <a:r>
              <a:rPr lang="en-US" dirty="0"/>
              <a:t>DES, 3DES, RC4, Blowfish, </a:t>
            </a:r>
            <a:r>
              <a:rPr lang="en-US" dirty="0" err="1"/>
              <a:t>Twofish</a:t>
            </a:r>
            <a:r>
              <a:rPr lang="en-US" dirty="0"/>
              <a:t>, AES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Warning</a:t>
            </a:r>
            <a:r>
              <a:rPr lang="en-US" dirty="0"/>
              <a:t>: many of these methods are known to be vulnerable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690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92C1-E7AD-4208-A0E1-CDEAD009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0B04FF-4320-4688-A565-1A443C166FAD}"/>
              </a:ext>
            </a:extLst>
          </p:cNvPr>
          <p:cNvSpPr txBox="1"/>
          <p:nvPr/>
        </p:nvSpPr>
        <p:spPr>
          <a:xfrm>
            <a:off x="1255779" y="2441897"/>
            <a:ext cx="1275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Plaintext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9F591-E089-407E-BCA6-B06B9E666C24}"/>
              </a:ext>
            </a:extLst>
          </p:cNvPr>
          <p:cNvSpPr txBox="1"/>
          <p:nvPr/>
        </p:nvSpPr>
        <p:spPr>
          <a:xfrm>
            <a:off x="4868420" y="2441897"/>
            <a:ext cx="148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Ciphertext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1F8552-9903-4C51-90BA-ABC6DBAA8F3C}"/>
              </a:ext>
            </a:extLst>
          </p:cNvPr>
          <p:cNvCxnSpPr>
            <a:cxnSpLocks/>
          </p:cNvCxnSpPr>
          <p:nvPr/>
        </p:nvCxnSpPr>
        <p:spPr>
          <a:xfrm>
            <a:off x="794905" y="2966639"/>
            <a:ext cx="219767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B82520-A808-4623-B47C-44FF672EF3CF}"/>
              </a:ext>
            </a:extLst>
          </p:cNvPr>
          <p:cNvSpPr/>
          <p:nvPr/>
        </p:nvSpPr>
        <p:spPr>
          <a:xfrm>
            <a:off x="2992582" y="2571784"/>
            <a:ext cx="1605395" cy="857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Encryption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235A08-D1AE-4A07-B040-523B59A5DB03}"/>
              </a:ext>
            </a:extLst>
          </p:cNvPr>
          <p:cNvCxnSpPr>
            <a:cxnSpLocks/>
          </p:cNvCxnSpPr>
          <p:nvPr/>
        </p:nvCxnSpPr>
        <p:spPr>
          <a:xfrm>
            <a:off x="4662055" y="2966639"/>
            <a:ext cx="219767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8096BAB-5D9D-4D42-8C95-905DC48CB564}"/>
              </a:ext>
            </a:extLst>
          </p:cNvPr>
          <p:cNvSpPr/>
          <p:nvPr/>
        </p:nvSpPr>
        <p:spPr>
          <a:xfrm>
            <a:off x="6923810" y="2571784"/>
            <a:ext cx="1605395" cy="857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Decryption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951F9A-D885-4B59-9788-A94862923664}"/>
              </a:ext>
            </a:extLst>
          </p:cNvPr>
          <p:cNvSpPr txBox="1"/>
          <p:nvPr/>
        </p:nvSpPr>
        <p:spPr>
          <a:xfrm>
            <a:off x="9054157" y="2441897"/>
            <a:ext cx="1275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Plaintext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267415-424D-43BC-8046-B60545EBF7CB}"/>
              </a:ext>
            </a:extLst>
          </p:cNvPr>
          <p:cNvCxnSpPr>
            <a:cxnSpLocks/>
          </p:cNvCxnSpPr>
          <p:nvPr/>
        </p:nvCxnSpPr>
        <p:spPr>
          <a:xfrm>
            <a:off x="8593283" y="2966639"/>
            <a:ext cx="219767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DCFB2E5-C6D8-4B03-93F7-2F3C87A1F48F}"/>
              </a:ext>
            </a:extLst>
          </p:cNvPr>
          <p:cNvSpPr txBox="1"/>
          <p:nvPr/>
        </p:nvSpPr>
        <p:spPr>
          <a:xfrm>
            <a:off x="2728801" y="4840466"/>
            <a:ext cx="2132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Encryption_Key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DF3D85-20D1-4B8B-88D9-BD71085E9978}"/>
              </a:ext>
            </a:extLst>
          </p:cNvPr>
          <p:cNvSpPr txBox="1"/>
          <p:nvPr/>
        </p:nvSpPr>
        <p:spPr>
          <a:xfrm>
            <a:off x="6644800" y="4840466"/>
            <a:ext cx="216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Decryption_Key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226FB2-1B76-46C5-BD1C-4F351B2F9F92}"/>
              </a:ext>
            </a:extLst>
          </p:cNvPr>
          <p:cNvCxnSpPr>
            <a:cxnSpLocks/>
            <a:stCxn id="17" idx="0"/>
            <a:endCxn id="11" idx="2"/>
          </p:cNvCxnSpPr>
          <p:nvPr/>
        </p:nvCxnSpPr>
        <p:spPr>
          <a:xfrm flipV="1">
            <a:off x="3795279" y="3429000"/>
            <a:ext cx="1" cy="14114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527E02-0F89-46CD-B16F-8E6822743B80}"/>
              </a:ext>
            </a:extLst>
          </p:cNvPr>
          <p:cNvCxnSpPr>
            <a:cxnSpLocks/>
            <a:stCxn id="18" idx="0"/>
            <a:endCxn id="14" idx="2"/>
          </p:cNvCxnSpPr>
          <p:nvPr/>
        </p:nvCxnSpPr>
        <p:spPr>
          <a:xfrm flipV="1">
            <a:off x="7726507" y="3429000"/>
            <a:ext cx="1" cy="14114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32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4" grpId="0" animBg="1"/>
      <p:bldP spid="15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F184-D0B0-470D-8076-1105B865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Block Ciphers?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A7C83-F651-4342-A766-C3AE4E518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way to defeat frequency analysis</a:t>
            </a:r>
          </a:p>
          <a:p>
            <a:pPr lvl="1"/>
            <a:r>
              <a:rPr lang="en-US" dirty="0"/>
              <a:t>Use different keys in different locations</a:t>
            </a:r>
          </a:p>
          <a:p>
            <a:pPr lvl="1"/>
            <a:r>
              <a:rPr lang="en-US" dirty="0"/>
              <a:t>Examples: OTP, stream ciphers</a:t>
            </a:r>
          </a:p>
          <a:p>
            <a:r>
              <a:rPr lang="en-US" dirty="0"/>
              <a:t>Another way</a:t>
            </a:r>
          </a:p>
          <a:p>
            <a:pPr lvl="1"/>
            <a:r>
              <a:rPr lang="en-US" dirty="0"/>
              <a:t>Make the unit of transformation larger</a:t>
            </a:r>
          </a:p>
          <a:p>
            <a:pPr lvl="1"/>
            <a:r>
              <a:rPr lang="en-US" dirty="0"/>
              <a:t>Instead of encrypting letter by letter (~6 bits), encrypt block by block (</a:t>
            </a:r>
            <a:r>
              <a:rPr lang="en-US" i="1" dirty="0"/>
              <a:t>n </a:t>
            </a:r>
            <a:r>
              <a:rPr lang="en-US" dirty="0"/>
              <a:t>bits)</a:t>
            </a:r>
          </a:p>
        </p:txBody>
      </p:sp>
    </p:spTree>
    <p:extLst>
      <p:ext uri="{BB962C8B-B14F-4D97-AF65-F5344CB8AC3E}">
        <p14:creationId xmlns:p14="http://schemas.microsoft.com/office/powerpoint/2010/main" val="2763398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0E3A-58E8-443F-BF46-D60B0C68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Encryption Standard (DES)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62088-201B-4EFD-B5B3-A5F6CF243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Designed by IBM, with modifications proposed by the NSA</a:t>
            </a:r>
          </a:p>
          <a:p>
            <a:r>
              <a:rPr lang="en-US" dirty="0"/>
              <a:t>US national standard from 1977 to 2001</a:t>
            </a:r>
          </a:p>
          <a:p>
            <a:r>
              <a:rPr lang="en-US" dirty="0"/>
              <a:t>Block size is 64 bits</a:t>
            </a:r>
          </a:p>
          <a:p>
            <a:r>
              <a:rPr lang="en-US" dirty="0"/>
              <a:t>Key size is 56 bits</a:t>
            </a:r>
          </a:p>
          <a:p>
            <a:r>
              <a:rPr lang="en-US" dirty="0"/>
              <a:t>Has 16 rounds</a:t>
            </a:r>
          </a:p>
          <a:p>
            <a:r>
              <a:rPr lang="en-US" dirty="0"/>
              <a:t>Designed mostly for fast implementation in hardware</a:t>
            </a:r>
          </a:p>
          <a:p>
            <a:pPr lvl="1"/>
            <a:r>
              <a:rPr lang="en-US" dirty="0"/>
              <a:t>Software implementation is somewhat slow</a:t>
            </a:r>
          </a:p>
          <a:p>
            <a:r>
              <a:rPr lang="en-US" dirty="0"/>
              <a:t>Considered insecure now</a:t>
            </a:r>
          </a:p>
          <a:p>
            <a:pPr lvl="1"/>
            <a:r>
              <a:rPr lang="en-US" dirty="0"/>
              <a:t>Vulnerable to brute-force attacks, key too short</a:t>
            </a:r>
          </a:p>
        </p:txBody>
      </p:sp>
    </p:spTree>
    <p:extLst>
      <p:ext uri="{BB962C8B-B14F-4D97-AF65-F5344CB8AC3E}">
        <p14:creationId xmlns:p14="http://schemas.microsoft.com/office/powerpoint/2010/main" val="221368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41A4-1FF3-47E2-A4C5-80735C77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Encryption Standard (AES)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C38C8-A180-4B31-A0F7-EFDB32B65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8493"/>
          </a:xfrm>
        </p:spPr>
        <p:txBody>
          <a:bodyPr>
            <a:normAutofit/>
          </a:bodyPr>
          <a:lstStyle/>
          <a:p>
            <a:r>
              <a:rPr lang="en-US" dirty="0"/>
              <a:t>In 1997, NIST made a formal call for algorithms stipulating that the AES would specify an unclassified, publicly disclosed encryption algorithm, available royalty-free, worldwide</a:t>
            </a:r>
          </a:p>
          <a:p>
            <a:r>
              <a:rPr lang="en-US" dirty="0"/>
              <a:t>Goal: replace DES for both government and private-sector encryption.</a:t>
            </a:r>
          </a:p>
          <a:p>
            <a:r>
              <a:rPr lang="en-US" dirty="0"/>
              <a:t>The algorithm must implement symmetric key cryptography as a block cipher and (at a minimum) support block sizes of 128-bits and key sizes of 128-, 192-, and 256-bits.</a:t>
            </a:r>
          </a:p>
          <a:p>
            <a:r>
              <a:rPr lang="en-US" dirty="0"/>
              <a:t>In 1998, NIST selected 15 AES candidate algorithms.</a:t>
            </a:r>
          </a:p>
          <a:p>
            <a:r>
              <a:rPr lang="en-US" dirty="0"/>
              <a:t>In 2000, NIST selected </a:t>
            </a:r>
            <a:r>
              <a:rPr lang="en-US" dirty="0" err="1"/>
              <a:t>Rijndael</a:t>
            </a:r>
            <a:r>
              <a:rPr lang="en-US" dirty="0"/>
              <a:t> (invented by Joan </a:t>
            </a:r>
            <a:r>
              <a:rPr lang="en-US" dirty="0" err="1"/>
              <a:t>Daemen</a:t>
            </a:r>
            <a:r>
              <a:rPr lang="en-US" dirty="0"/>
              <a:t> and Vincent </a:t>
            </a:r>
            <a:r>
              <a:rPr lang="en-US" dirty="0" err="1"/>
              <a:t>Rijmen</a:t>
            </a:r>
            <a:r>
              <a:rPr lang="en-US" dirty="0"/>
              <a:t>) as the AES</a:t>
            </a:r>
          </a:p>
        </p:txBody>
      </p:sp>
    </p:spTree>
    <p:extLst>
      <p:ext uri="{BB962C8B-B14F-4D97-AF65-F5344CB8AC3E}">
        <p14:creationId xmlns:p14="http://schemas.microsoft.com/office/powerpoint/2010/main" val="3551831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21A61-4C3E-4367-A571-DCCE9318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D503B-22F1-42E9-A5E2-EC2C30DD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to be efficient in both hardware and software</a:t>
            </a:r>
          </a:p>
          <a:p>
            <a:r>
              <a:rPr lang="en-US" dirty="0"/>
              <a:t>Block size: 128 bits</a:t>
            </a:r>
          </a:p>
          <a:p>
            <a:r>
              <a:rPr lang="en-US" dirty="0"/>
              <a:t>Variable key size: 128, 192, or 256 bits</a:t>
            </a:r>
          </a:p>
          <a:p>
            <a:r>
              <a:rPr lang="en-US" b="1" dirty="0"/>
              <a:t>No known weaknesses</a:t>
            </a:r>
          </a:p>
        </p:txBody>
      </p:sp>
    </p:spTree>
    <p:extLst>
      <p:ext uri="{BB962C8B-B14F-4D97-AF65-F5344CB8AC3E}">
        <p14:creationId xmlns:p14="http://schemas.microsoft.com/office/powerpoint/2010/main" val="3417954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18" y="146214"/>
            <a:ext cx="10515600" cy="883635"/>
          </a:xfrm>
        </p:spPr>
        <p:txBody>
          <a:bodyPr/>
          <a:lstStyle/>
          <a:p>
            <a:r>
              <a:rPr lang="en-US" dirty="0"/>
              <a:t>AES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0" y="1350424"/>
            <a:ext cx="879041" cy="879041"/>
          </a:xfrm>
          <a:prstGeom prst="rect">
            <a:avLst/>
          </a:prstGeom>
        </p:spPr>
      </p:pic>
      <p:pic>
        <p:nvPicPr>
          <p:cNvPr id="6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55" y="1155090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10" y="1350424"/>
            <a:ext cx="879041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0191" y="166969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0429" y="1669696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8212" y="1666384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Eavesdropper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388" y="3040276"/>
            <a:ext cx="653225" cy="6532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923476" y="3171047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0" y="4683568"/>
            <a:ext cx="653225" cy="6532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20948" y="4814339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295980" y="2305235"/>
            <a:ext cx="777331" cy="588760"/>
            <a:chOff x="7838355" y="1165836"/>
            <a:chExt cx="777331" cy="588760"/>
          </a:xfrm>
        </p:grpSpPr>
        <p:pic>
          <p:nvPicPr>
            <p:cNvPr id="29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943833" y="3795755"/>
            <a:ext cx="1801860" cy="681798"/>
            <a:chOff x="8554486" y="3116189"/>
            <a:chExt cx="1801860" cy="681798"/>
          </a:xfrm>
        </p:grpSpPr>
        <p:sp>
          <p:nvSpPr>
            <p:cNvPr id="38" name="TextBox 37"/>
            <p:cNvSpPr txBox="1"/>
            <p:nvPr/>
          </p:nvSpPr>
          <p:spPr>
            <a:xfrm>
              <a:off x="9309309" y="3242747"/>
              <a:ext cx="1047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</a:t>
              </a:r>
              <a:r>
                <a:rPr lang="en-US" sz="2000" baseline="-25000" dirty="0"/>
                <a:t>K</a:t>
              </a:r>
              <a:r>
                <a:rPr lang="en-US" sz="2000" baseline="-50000" dirty="0"/>
                <a:t>AES</a:t>
              </a:r>
              <a:r>
                <a:rPr lang="en-US" sz="2000" dirty="0"/>
                <a:t>(M)</a:t>
              </a:r>
              <a:endParaRPr lang="en-US" sz="2000" baseline="-50000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4749813" y="4150941"/>
            <a:ext cx="1789018" cy="681798"/>
            <a:chOff x="8554486" y="3116189"/>
            <a:chExt cx="1789018" cy="681798"/>
          </a:xfrm>
        </p:grpSpPr>
        <p:sp>
          <p:nvSpPr>
            <p:cNvPr id="42" name="TextBox 41"/>
            <p:cNvSpPr txBox="1"/>
            <p:nvPr/>
          </p:nvSpPr>
          <p:spPr>
            <a:xfrm>
              <a:off x="9309310" y="3242747"/>
              <a:ext cx="10341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</a:t>
              </a:r>
              <a:r>
                <a:rPr lang="en-US" sz="2000" baseline="-25000" dirty="0"/>
                <a:t>K</a:t>
              </a:r>
              <a:r>
                <a:rPr lang="en-US" sz="2000" baseline="-50000" dirty="0"/>
                <a:t>AES</a:t>
              </a:r>
              <a:r>
                <a:rPr lang="en-US" sz="2000" dirty="0"/>
                <a:t>(M)</a:t>
              </a:r>
              <a:endParaRPr lang="en-US" sz="2000" baseline="-50000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sp>
        <p:nvSpPr>
          <p:cNvPr id="45" name="Multiply 44"/>
          <p:cNvSpPr/>
          <p:nvPr/>
        </p:nvSpPr>
        <p:spPr>
          <a:xfrm>
            <a:off x="4604085" y="4005213"/>
            <a:ext cx="944679" cy="94467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772860" y="2305235"/>
            <a:ext cx="777331" cy="588760"/>
            <a:chOff x="7838355" y="1165836"/>
            <a:chExt cx="777331" cy="588760"/>
          </a:xfrm>
        </p:grpSpPr>
        <p:pic>
          <p:nvPicPr>
            <p:cNvPr id="4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767909" y="2220936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18554 0.05903 C -0.22409 0.07222 -0.28203 0.07963 -0.34297 0.07963 C -0.41224 0.07963 -0.46758 0.07222 -0.50612 0.05903 L -0.6914 -7.40741E-7 " pathEditMode="relative" rAng="0" ptsTypes="AAAAA">
                                      <p:cBhvr>
                                        <p:cTn id="3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45" grpId="0" animBg="1"/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5F7695-6C50-401A-A721-DCF666FC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Block Cypher Modes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2227A-9FB8-4A21-A8E1-78B080EC1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High Temperature">
            <a:extLst>
              <a:ext uri="{FF2B5EF4-FFF2-40B4-BE49-F238E27FC236}">
                <a16:creationId xmlns:a16="http://schemas.microsoft.com/office/drawing/2014/main" id="{631E5D9C-DC05-4195-BCEA-D3B3CCB6C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2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8930-3751-41FA-8635-EC51BDAC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Encryption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1034A-081B-4817-9E1A-4D9E18D71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block cipher encrypts only one block</a:t>
            </a:r>
          </a:p>
          <a:p>
            <a:pPr lvl="1"/>
            <a:r>
              <a:rPr lang="en-US" dirty="0"/>
              <a:t>But a message may be longer than one block</a:t>
            </a:r>
          </a:p>
          <a:p>
            <a:r>
              <a:rPr lang="en-US" dirty="0"/>
              <a:t>Need a way to extend the algorithm to encrypt arbitrarily long messages</a:t>
            </a:r>
          </a:p>
          <a:p>
            <a:r>
              <a:rPr lang="en-US" dirty="0"/>
              <a:t>Need to ensure that if block cipher is secure, then whole encryption is secure</a:t>
            </a:r>
          </a:p>
          <a:p>
            <a:pPr lvl="1"/>
            <a:r>
              <a:rPr lang="en-US" dirty="0"/>
              <a:t>Unit test vs. integration test</a:t>
            </a:r>
          </a:p>
          <a:p>
            <a:pPr lvl="1"/>
            <a:r>
              <a:rPr lang="en-US" dirty="0"/>
              <a:t>Whole operation should be IND-CPA secure if block cipher is IND-CPA secure</a:t>
            </a:r>
          </a:p>
        </p:txBody>
      </p:sp>
    </p:spTree>
    <p:extLst>
      <p:ext uri="{BB962C8B-B14F-4D97-AF65-F5344CB8AC3E}">
        <p14:creationId xmlns:p14="http://schemas.microsoft.com/office/powerpoint/2010/main" val="2469116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644B-BB57-4F03-8D53-CA47A4A9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Code Book (ECB)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2D5C1-84CA-429C-B34D-DC3C286C5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095"/>
            <a:ext cx="10515600" cy="1140562"/>
          </a:xfrm>
        </p:spPr>
        <p:txBody>
          <a:bodyPr/>
          <a:lstStyle/>
          <a:p>
            <a:r>
              <a:rPr lang="en-US" dirty="0"/>
              <a:t>Message is broken into independent blocks</a:t>
            </a:r>
          </a:p>
          <a:p>
            <a:r>
              <a:rPr lang="en-US" dirty="0"/>
              <a:t>Each block is encrypted separately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BAE3B3-FD0F-4C38-8052-D32967BBA8A8}"/>
              </a:ext>
            </a:extLst>
          </p:cNvPr>
          <p:cNvGrpSpPr/>
          <p:nvPr/>
        </p:nvGrpSpPr>
        <p:grpSpPr>
          <a:xfrm>
            <a:off x="1637557" y="3472153"/>
            <a:ext cx="1816848" cy="227106"/>
            <a:chOff x="1607671" y="3304988"/>
            <a:chExt cx="1816848" cy="2271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788EFF4-D57E-42EE-BAD2-C21B018E8C3E}"/>
                </a:ext>
              </a:extLst>
            </p:cNvPr>
            <p:cNvSpPr/>
            <p:nvPr/>
          </p:nvSpPr>
          <p:spPr>
            <a:xfrm>
              <a:off x="1607671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D2F796-0ACF-4437-B7C6-A690DAE2A9B4}"/>
                </a:ext>
              </a:extLst>
            </p:cNvPr>
            <p:cNvSpPr/>
            <p:nvPr/>
          </p:nvSpPr>
          <p:spPr>
            <a:xfrm>
              <a:off x="1834777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FBE8B3-9EBC-422E-8807-CAC60DEBF203}"/>
                </a:ext>
              </a:extLst>
            </p:cNvPr>
            <p:cNvSpPr/>
            <p:nvPr/>
          </p:nvSpPr>
          <p:spPr>
            <a:xfrm>
              <a:off x="2061883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91F481-056F-4D17-A8DC-56120A5C67B4}"/>
                </a:ext>
              </a:extLst>
            </p:cNvPr>
            <p:cNvSpPr/>
            <p:nvPr/>
          </p:nvSpPr>
          <p:spPr>
            <a:xfrm>
              <a:off x="2288989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D925DE-6B4E-4DCA-9321-AF4A9F4A32FF}"/>
                </a:ext>
              </a:extLst>
            </p:cNvPr>
            <p:cNvSpPr/>
            <p:nvPr/>
          </p:nvSpPr>
          <p:spPr>
            <a:xfrm>
              <a:off x="2516095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F7354E-CF39-41AB-9CD7-C307ED8B580B}"/>
                </a:ext>
              </a:extLst>
            </p:cNvPr>
            <p:cNvSpPr/>
            <p:nvPr/>
          </p:nvSpPr>
          <p:spPr>
            <a:xfrm>
              <a:off x="2743201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2612DB-DAA6-4B90-BC28-9DC1E20BEA5E}"/>
                </a:ext>
              </a:extLst>
            </p:cNvPr>
            <p:cNvSpPr/>
            <p:nvPr/>
          </p:nvSpPr>
          <p:spPr>
            <a:xfrm>
              <a:off x="2970307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BB7993-5AE8-48E0-AED7-AEEDAB7EFFA4}"/>
                </a:ext>
              </a:extLst>
            </p:cNvPr>
            <p:cNvSpPr/>
            <p:nvPr/>
          </p:nvSpPr>
          <p:spPr>
            <a:xfrm>
              <a:off x="3197413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57FF2FB-2B69-42B6-B808-206045BB049E}"/>
              </a:ext>
            </a:extLst>
          </p:cNvPr>
          <p:cNvSpPr txBox="1"/>
          <p:nvPr/>
        </p:nvSpPr>
        <p:spPr>
          <a:xfrm>
            <a:off x="1792508" y="3010488"/>
            <a:ext cx="1500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Plaintext 1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C201A0-7773-4497-8B7B-7EE48207E93D}"/>
              </a:ext>
            </a:extLst>
          </p:cNvPr>
          <p:cNvCxnSpPr>
            <a:cxnSpLocks/>
          </p:cNvCxnSpPr>
          <p:nvPr/>
        </p:nvCxnSpPr>
        <p:spPr>
          <a:xfrm>
            <a:off x="2545980" y="3797869"/>
            <a:ext cx="0" cy="860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AB11EBC-B6B2-4376-A3D8-35CDB9F0011B}"/>
              </a:ext>
            </a:extLst>
          </p:cNvPr>
          <p:cNvSpPr/>
          <p:nvPr/>
        </p:nvSpPr>
        <p:spPr>
          <a:xfrm>
            <a:off x="1673417" y="4694349"/>
            <a:ext cx="1745126" cy="860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Block Cipher Encryption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B720C1-4EE3-47DD-B9D1-476BF6EC6EFB}"/>
              </a:ext>
            </a:extLst>
          </p:cNvPr>
          <p:cNvGrpSpPr/>
          <p:nvPr/>
        </p:nvGrpSpPr>
        <p:grpSpPr>
          <a:xfrm>
            <a:off x="1637556" y="6196862"/>
            <a:ext cx="1816848" cy="227106"/>
            <a:chOff x="1607671" y="3304988"/>
            <a:chExt cx="1816848" cy="22710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E23458B-F4F5-472F-86AD-2785A7356C45}"/>
                </a:ext>
              </a:extLst>
            </p:cNvPr>
            <p:cNvSpPr/>
            <p:nvPr/>
          </p:nvSpPr>
          <p:spPr>
            <a:xfrm>
              <a:off x="1607671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ADA8F31-3A3B-49C1-997C-A815C2E9FFFA}"/>
                </a:ext>
              </a:extLst>
            </p:cNvPr>
            <p:cNvSpPr/>
            <p:nvPr/>
          </p:nvSpPr>
          <p:spPr>
            <a:xfrm>
              <a:off x="1834777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3559F01-7BA2-46ED-AFC7-51678ADF03F9}"/>
                </a:ext>
              </a:extLst>
            </p:cNvPr>
            <p:cNvSpPr/>
            <p:nvPr/>
          </p:nvSpPr>
          <p:spPr>
            <a:xfrm>
              <a:off x="2061883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C90BA9D-AFB2-4CE2-B8FD-CE3916FBCD53}"/>
                </a:ext>
              </a:extLst>
            </p:cNvPr>
            <p:cNvSpPr/>
            <p:nvPr/>
          </p:nvSpPr>
          <p:spPr>
            <a:xfrm>
              <a:off x="2288989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87B5BD2-D85A-4BC1-80D6-BDC63ADA7FA9}"/>
                </a:ext>
              </a:extLst>
            </p:cNvPr>
            <p:cNvSpPr/>
            <p:nvPr/>
          </p:nvSpPr>
          <p:spPr>
            <a:xfrm>
              <a:off x="2516095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61FDC6D-DA67-4695-A62C-1E136A8DE9C9}"/>
                </a:ext>
              </a:extLst>
            </p:cNvPr>
            <p:cNvSpPr/>
            <p:nvPr/>
          </p:nvSpPr>
          <p:spPr>
            <a:xfrm>
              <a:off x="2743201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5886DC-D346-45AD-8F98-9973C555D08E}"/>
                </a:ext>
              </a:extLst>
            </p:cNvPr>
            <p:cNvSpPr/>
            <p:nvPr/>
          </p:nvSpPr>
          <p:spPr>
            <a:xfrm>
              <a:off x="2970307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BC3BDBA-957C-4104-9070-6F89FB815F1D}"/>
                </a:ext>
              </a:extLst>
            </p:cNvPr>
            <p:cNvSpPr/>
            <p:nvPr/>
          </p:nvSpPr>
          <p:spPr>
            <a:xfrm>
              <a:off x="3197413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7D98C99-6865-4795-9124-8B6997DBD88E}"/>
              </a:ext>
            </a:extLst>
          </p:cNvPr>
          <p:cNvCxnSpPr>
            <a:cxnSpLocks/>
          </p:cNvCxnSpPr>
          <p:nvPr/>
        </p:nvCxnSpPr>
        <p:spPr>
          <a:xfrm>
            <a:off x="2545980" y="5626669"/>
            <a:ext cx="0" cy="51098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27A32EB-AC7B-48F6-A7A1-B612BDFCA26E}"/>
              </a:ext>
            </a:extLst>
          </p:cNvPr>
          <p:cNvSpPr txBox="1"/>
          <p:nvPr/>
        </p:nvSpPr>
        <p:spPr>
          <a:xfrm>
            <a:off x="552678" y="4893820"/>
            <a:ext cx="6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Key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BDFC39A-1534-4238-8F09-5D90378E4C36}"/>
              </a:ext>
            </a:extLst>
          </p:cNvPr>
          <p:cNvCxnSpPr>
            <a:cxnSpLocks/>
          </p:cNvCxnSpPr>
          <p:nvPr/>
        </p:nvCxnSpPr>
        <p:spPr>
          <a:xfrm>
            <a:off x="1138521" y="5124653"/>
            <a:ext cx="49903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1AA9F67-ACC3-412B-994D-DB3E68EEB830}"/>
              </a:ext>
            </a:extLst>
          </p:cNvPr>
          <p:cNvSpPr txBox="1"/>
          <p:nvPr/>
        </p:nvSpPr>
        <p:spPr>
          <a:xfrm>
            <a:off x="1684516" y="6399323"/>
            <a:ext cx="1713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Ciphertext 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FAFD82-5B69-4C5B-B4D4-EC25059318BB}"/>
              </a:ext>
            </a:extLst>
          </p:cNvPr>
          <p:cNvGrpSpPr/>
          <p:nvPr/>
        </p:nvGrpSpPr>
        <p:grpSpPr>
          <a:xfrm>
            <a:off x="4893149" y="3472153"/>
            <a:ext cx="1816848" cy="227106"/>
            <a:chOff x="1607671" y="3304988"/>
            <a:chExt cx="1816848" cy="22710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503F5B7-481B-4F3F-BB3E-059C1764871C}"/>
                </a:ext>
              </a:extLst>
            </p:cNvPr>
            <p:cNvSpPr/>
            <p:nvPr/>
          </p:nvSpPr>
          <p:spPr>
            <a:xfrm>
              <a:off x="1607671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E985591-8929-4F07-B979-C59464674D6C}"/>
                </a:ext>
              </a:extLst>
            </p:cNvPr>
            <p:cNvSpPr/>
            <p:nvPr/>
          </p:nvSpPr>
          <p:spPr>
            <a:xfrm>
              <a:off x="1834777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10DDEC5-BD36-4515-9062-5135578249F8}"/>
                </a:ext>
              </a:extLst>
            </p:cNvPr>
            <p:cNvSpPr/>
            <p:nvPr/>
          </p:nvSpPr>
          <p:spPr>
            <a:xfrm>
              <a:off x="2061883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FB6F73E-2188-4948-8F24-7734E38EF94E}"/>
                </a:ext>
              </a:extLst>
            </p:cNvPr>
            <p:cNvSpPr/>
            <p:nvPr/>
          </p:nvSpPr>
          <p:spPr>
            <a:xfrm>
              <a:off x="2288989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52DA3CC-38B6-44FE-A89A-F128FE54C9A3}"/>
                </a:ext>
              </a:extLst>
            </p:cNvPr>
            <p:cNvSpPr/>
            <p:nvPr/>
          </p:nvSpPr>
          <p:spPr>
            <a:xfrm>
              <a:off x="2516095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C685071-1D30-43AF-A5F1-5B526DF0E003}"/>
                </a:ext>
              </a:extLst>
            </p:cNvPr>
            <p:cNvSpPr/>
            <p:nvPr/>
          </p:nvSpPr>
          <p:spPr>
            <a:xfrm>
              <a:off x="2743201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A2CE641-CCD7-4240-A77E-EBE578C82DBE}"/>
                </a:ext>
              </a:extLst>
            </p:cNvPr>
            <p:cNvSpPr/>
            <p:nvPr/>
          </p:nvSpPr>
          <p:spPr>
            <a:xfrm>
              <a:off x="2970307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691C0F9-EC7C-4965-82F8-B15A844AA15A}"/>
                </a:ext>
              </a:extLst>
            </p:cNvPr>
            <p:cNvSpPr/>
            <p:nvPr/>
          </p:nvSpPr>
          <p:spPr>
            <a:xfrm>
              <a:off x="3197413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8B84995-3D2F-485E-B3A3-0C4C9260DF73}"/>
              </a:ext>
            </a:extLst>
          </p:cNvPr>
          <p:cNvSpPr txBox="1"/>
          <p:nvPr/>
        </p:nvSpPr>
        <p:spPr>
          <a:xfrm>
            <a:off x="5033978" y="3010488"/>
            <a:ext cx="1500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Plaintext 2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B2BF27A-C636-4408-8226-31D6D1D2E58F}"/>
              </a:ext>
            </a:extLst>
          </p:cNvPr>
          <p:cNvCxnSpPr>
            <a:cxnSpLocks/>
          </p:cNvCxnSpPr>
          <p:nvPr/>
        </p:nvCxnSpPr>
        <p:spPr>
          <a:xfrm>
            <a:off x="5801572" y="3797869"/>
            <a:ext cx="0" cy="860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1DFE943-1657-4EDD-B8CA-931694FBCFAF}"/>
              </a:ext>
            </a:extLst>
          </p:cNvPr>
          <p:cNvSpPr/>
          <p:nvPr/>
        </p:nvSpPr>
        <p:spPr>
          <a:xfrm>
            <a:off x="4929009" y="4694349"/>
            <a:ext cx="1745126" cy="860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Block Cipher Encryption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E44D77A-48CE-4179-98D0-47F5125FAB91}"/>
              </a:ext>
            </a:extLst>
          </p:cNvPr>
          <p:cNvGrpSpPr/>
          <p:nvPr/>
        </p:nvGrpSpPr>
        <p:grpSpPr>
          <a:xfrm>
            <a:off x="4893148" y="6196862"/>
            <a:ext cx="1816848" cy="227106"/>
            <a:chOff x="1607671" y="3304988"/>
            <a:chExt cx="1816848" cy="22710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8019A2-6D7E-4D48-89B2-D82B62221FEB}"/>
                </a:ext>
              </a:extLst>
            </p:cNvPr>
            <p:cNvSpPr/>
            <p:nvPr/>
          </p:nvSpPr>
          <p:spPr>
            <a:xfrm>
              <a:off x="1607671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D6365FA-C9A3-4C88-A61B-A8AEADB800C8}"/>
                </a:ext>
              </a:extLst>
            </p:cNvPr>
            <p:cNvSpPr/>
            <p:nvPr/>
          </p:nvSpPr>
          <p:spPr>
            <a:xfrm>
              <a:off x="1834777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6557CC9-15ED-4EA1-9342-267B10649D86}"/>
                </a:ext>
              </a:extLst>
            </p:cNvPr>
            <p:cNvSpPr/>
            <p:nvPr/>
          </p:nvSpPr>
          <p:spPr>
            <a:xfrm>
              <a:off x="2061883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93B2FDE-BAEE-47B0-8DF5-9CF1A45F2BFD}"/>
                </a:ext>
              </a:extLst>
            </p:cNvPr>
            <p:cNvSpPr/>
            <p:nvPr/>
          </p:nvSpPr>
          <p:spPr>
            <a:xfrm>
              <a:off x="2288989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7A2C162-C742-4D79-8CFB-895CA925B7FB}"/>
                </a:ext>
              </a:extLst>
            </p:cNvPr>
            <p:cNvSpPr/>
            <p:nvPr/>
          </p:nvSpPr>
          <p:spPr>
            <a:xfrm>
              <a:off x="2516095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4BE2DE5-EE3A-49DC-A6ED-DF2A6CD91B44}"/>
                </a:ext>
              </a:extLst>
            </p:cNvPr>
            <p:cNvSpPr/>
            <p:nvPr/>
          </p:nvSpPr>
          <p:spPr>
            <a:xfrm>
              <a:off x="2743201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944F4D4-3129-43D1-BD4D-6E4CAB0371EC}"/>
                </a:ext>
              </a:extLst>
            </p:cNvPr>
            <p:cNvSpPr/>
            <p:nvPr/>
          </p:nvSpPr>
          <p:spPr>
            <a:xfrm>
              <a:off x="2970307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88951A8-8B34-4CAD-B539-C0B5B8C6EA9C}"/>
                </a:ext>
              </a:extLst>
            </p:cNvPr>
            <p:cNvSpPr/>
            <p:nvPr/>
          </p:nvSpPr>
          <p:spPr>
            <a:xfrm>
              <a:off x="3197413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85B1F58-24D0-40F8-903A-97D0A81BCA9B}"/>
              </a:ext>
            </a:extLst>
          </p:cNvPr>
          <p:cNvCxnSpPr>
            <a:cxnSpLocks/>
          </p:cNvCxnSpPr>
          <p:nvPr/>
        </p:nvCxnSpPr>
        <p:spPr>
          <a:xfrm>
            <a:off x="5801572" y="5626669"/>
            <a:ext cx="0" cy="51098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0A438A7-45C1-4017-91B9-F6716C9190D8}"/>
              </a:ext>
            </a:extLst>
          </p:cNvPr>
          <p:cNvSpPr txBox="1"/>
          <p:nvPr/>
        </p:nvSpPr>
        <p:spPr>
          <a:xfrm>
            <a:off x="3808270" y="4893820"/>
            <a:ext cx="6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Key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5FF5934-A4BC-4A79-A186-6DC398274A65}"/>
              </a:ext>
            </a:extLst>
          </p:cNvPr>
          <p:cNvCxnSpPr>
            <a:cxnSpLocks/>
          </p:cNvCxnSpPr>
          <p:nvPr/>
        </p:nvCxnSpPr>
        <p:spPr>
          <a:xfrm>
            <a:off x="4394113" y="5124653"/>
            <a:ext cx="49903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0853840-6AF9-47BF-A7E1-2CB5B9CF2960}"/>
              </a:ext>
            </a:extLst>
          </p:cNvPr>
          <p:cNvSpPr txBox="1"/>
          <p:nvPr/>
        </p:nvSpPr>
        <p:spPr>
          <a:xfrm>
            <a:off x="4954246" y="6399323"/>
            <a:ext cx="1713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Ciphertext 2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F300543-FDFD-4D87-86A1-B3A276F3F593}"/>
              </a:ext>
            </a:extLst>
          </p:cNvPr>
          <p:cNvGrpSpPr/>
          <p:nvPr/>
        </p:nvGrpSpPr>
        <p:grpSpPr>
          <a:xfrm>
            <a:off x="9382469" y="3472151"/>
            <a:ext cx="1816848" cy="227106"/>
            <a:chOff x="1607671" y="3304988"/>
            <a:chExt cx="1816848" cy="227106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977F362-D944-4E17-9DED-46A2AF0B8118}"/>
                </a:ext>
              </a:extLst>
            </p:cNvPr>
            <p:cNvSpPr/>
            <p:nvPr/>
          </p:nvSpPr>
          <p:spPr>
            <a:xfrm>
              <a:off x="1607671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420A66D-50DB-4124-B054-BD6F17725F95}"/>
                </a:ext>
              </a:extLst>
            </p:cNvPr>
            <p:cNvSpPr/>
            <p:nvPr/>
          </p:nvSpPr>
          <p:spPr>
            <a:xfrm>
              <a:off x="1834777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D6D4307-3532-47BA-B037-030109D36FC3}"/>
                </a:ext>
              </a:extLst>
            </p:cNvPr>
            <p:cNvSpPr/>
            <p:nvPr/>
          </p:nvSpPr>
          <p:spPr>
            <a:xfrm>
              <a:off x="2061883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A7DC6B1-31CA-4806-85AB-6F30327EA8C7}"/>
                </a:ext>
              </a:extLst>
            </p:cNvPr>
            <p:cNvSpPr/>
            <p:nvPr/>
          </p:nvSpPr>
          <p:spPr>
            <a:xfrm>
              <a:off x="2288989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830A7C6-5FD1-4036-918B-30C9B0CF820F}"/>
                </a:ext>
              </a:extLst>
            </p:cNvPr>
            <p:cNvSpPr/>
            <p:nvPr/>
          </p:nvSpPr>
          <p:spPr>
            <a:xfrm>
              <a:off x="2516095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0BF9BC4-8C90-444D-8E45-0CF05EC38C0D}"/>
                </a:ext>
              </a:extLst>
            </p:cNvPr>
            <p:cNvSpPr/>
            <p:nvPr/>
          </p:nvSpPr>
          <p:spPr>
            <a:xfrm>
              <a:off x="2743201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0B7F02C-9D50-45B8-971F-3773BF397710}"/>
                </a:ext>
              </a:extLst>
            </p:cNvPr>
            <p:cNvSpPr/>
            <p:nvPr/>
          </p:nvSpPr>
          <p:spPr>
            <a:xfrm>
              <a:off x="2970307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409F631-ED61-4CDD-BED8-4FB5C3628395}"/>
                </a:ext>
              </a:extLst>
            </p:cNvPr>
            <p:cNvSpPr/>
            <p:nvPr/>
          </p:nvSpPr>
          <p:spPr>
            <a:xfrm>
              <a:off x="3197413" y="3304988"/>
              <a:ext cx="227106" cy="227106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2023271-F0A7-4CCF-8F91-78BB43C7D028}"/>
              </a:ext>
            </a:extLst>
          </p:cNvPr>
          <p:cNvSpPr txBox="1"/>
          <p:nvPr/>
        </p:nvSpPr>
        <p:spPr>
          <a:xfrm>
            <a:off x="9550257" y="3010488"/>
            <a:ext cx="1506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Plaintext </a:t>
            </a:r>
            <a:r>
              <a:rPr lang="en-US" sz="2400" i="1" dirty="0"/>
              <a:t>n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6DE57757-C71B-4092-99EE-61A8BE491DD7}"/>
              </a:ext>
            </a:extLst>
          </p:cNvPr>
          <p:cNvCxnSpPr>
            <a:cxnSpLocks/>
          </p:cNvCxnSpPr>
          <p:nvPr/>
        </p:nvCxnSpPr>
        <p:spPr>
          <a:xfrm>
            <a:off x="10290892" y="3797867"/>
            <a:ext cx="0" cy="860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75641C97-A31E-4C2E-82CE-72186AF37264}"/>
              </a:ext>
            </a:extLst>
          </p:cNvPr>
          <p:cNvSpPr/>
          <p:nvPr/>
        </p:nvSpPr>
        <p:spPr>
          <a:xfrm>
            <a:off x="9418329" y="4694347"/>
            <a:ext cx="1745126" cy="860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Block Cipher Encryption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B84BB3A-9FF1-4EF6-9D33-3D3E0D11D302}"/>
              </a:ext>
            </a:extLst>
          </p:cNvPr>
          <p:cNvGrpSpPr/>
          <p:nvPr/>
        </p:nvGrpSpPr>
        <p:grpSpPr>
          <a:xfrm>
            <a:off x="9382468" y="6196860"/>
            <a:ext cx="1816848" cy="227106"/>
            <a:chOff x="1607671" y="3304988"/>
            <a:chExt cx="1816848" cy="227106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72BC708-BCE5-4278-A706-87FB51DD8C2A}"/>
                </a:ext>
              </a:extLst>
            </p:cNvPr>
            <p:cNvSpPr/>
            <p:nvPr/>
          </p:nvSpPr>
          <p:spPr>
            <a:xfrm>
              <a:off x="1607671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65F2BC0-E96B-400E-93D7-0A84566EB6C5}"/>
                </a:ext>
              </a:extLst>
            </p:cNvPr>
            <p:cNvSpPr/>
            <p:nvPr/>
          </p:nvSpPr>
          <p:spPr>
            <a:xfrm>
              <a:off x="1834777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451A4BF-E7E6-41F0-AEBF-007D840AE068}"/>
                </a:ext>
              </a:extLst>
            </p:cNvPr>
            <p:cNvSpPr/>
            <p:nvPr/>
          </p:nvSpPr>
          <p:spPr>
            <a:xfrm>
              <a:off x="2061883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4887FC2-D49D-42AA-82C5-4D3FF1773D63}"/>
                </a:ext>
              </a:extLst>
            </p:cNvPr>
            <p:cNvSpPr/>
            <p:nvPr/>
          </p:nvSpPr>
          <p:spPr>
            <a:xfrm>
              <a:off x="2288989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BBDDB5E-BB94-4978-85A2-6EB250392A8C}"/>
                </a:ext>
              </a:extLst>
            </p:cNvPr>
            <p:cNvSpPr/>
            <p:nvPr/>
          </p:nvSpPr>
          <p:spPr>
            <a:xfrm>
              <a:off x="2516095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7186681-ACD4-4D01-84CC-79B82130A3AE}"/>
                </a:ext>
              </a:extLst>
            </p:cNvPr>
            <p:cNvSpPr/>
            <p:nvPr/>
          </p:nvSpPr>
          <p:spPr>
            <a:xfrm>
              <a:off x="2743201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5FD3005-52BF-4840-B8DD-D3CC39000C74}"/>
                </a:ext>
              </a:extLst>
            </p:cNvPr>
            <p:cNvSpPr/>
            <p:nvPr/>
          </p:nvSpPr>
          <p:spPr>
            <a:xfrm>
              <a:off x="2970307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03E6BA3-E0DA-4BF1-AECD-A886A48E7274}"/>
                </a:ext>
              </a:extLst>
            </p:cNvPr>
            <p:cNvSpPr/>
            <p:nvPr/>
          </p:nvSpPr>
          <p:spPr>
            <a:xfrm>
              <a:off x="3197413" y="3304988"/>
              <a:ext cx="227106" cy="227106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30A2984-61C6-4324-AA76-6845412D3174}"/>
              </a:ext>
            </a:extLst>
          </p:cNvPr>
          <p:cNvCxnSpPr>
            <a:cxnSpLocks/>
          </p:cNvCxnSpPr>
          <p:nvPr/>
        </p:nvCxnSpPr>
        <p:spPr>
          <a:xfrm>
            <a:off x="10290892" y="5626667"/>
            <a:ext cx="0" cy="51098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EE640D1A-B001-4990-A6DC-A3CA96A5E283}"/>
              </a:ext>
            </a:extLst>
          </p:cNvPr>
          <p:cNvSpPr txBox="1"/>
          <p:nvPr/>
        </p:nvSpPr>
        <p:spPr>
          <a:xfrm>
            <a:off x="8297590" y="4893818"/>
            <a:ext cx="6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Key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BEFED2E-B629-4889-9050-AB6F671643AB}"/>
              </a:ext>
            </a:extLst>
          </p:cNvPr>
          <p:cNvCxnSpPr>
            <a:cxnSpLocks/>
          </p:cNvCxnSpPr>
          <p:nvPr/>
        </p:nvCxnSpPr>
        <p:spPr>
          <a:xfrm>
            <a:off x="8883433" y="5124651"/>
            <a:ext cx="49903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691C8961-45D7-4C83-A4EA-9631520E9E4E}"/>
              </a:ext>
            </a:extLst>
          </p:cNvPr>
          <p:cNvSpPr txBox="1"/>
          <p:nvPr/>
        </p:nvSpPr>
        <p:spPr>
          <a:xfrm>
            <a:off x="9443817" y="6399323"/>
            <a:ext cx="1719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Ciphertext </a:t>
            </a:r>
            <a:r>
              <a:rPr lang="en-US" sz="2400" i="1" dirty="0"/>
              <a:t>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E3D3C1E-FA68-419C-B6A3-05F30039C205}"/>
              </a:ext>
            </a:extLst>
          </p:cNvPr>
          <p:cNvSpPr txBox="1"/>
          <p:nvPr/>
        </p:nvSpPr>
        <p:spPr>
          <a:xfrm>
            <a:off x="7193154" y="4586042"/>
            <a:ext cx="58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94259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7899-EA34-4C38-B163-EB6B9EF6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95024" cy="1325563"/>
          </a:xfrm>
        </p:spPr>
        <p:txBody>
          <a:bodyPr/>
          <a:lstStyle/>
          <a:p>
            <a:r>
              <a:rPr lang="en-US" dirty="0"/>
              <a:t>Cryptanalysis of ECB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B6768-B50C-43BC-9CD4-3BD159D3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6388" cy="4351338"/>
          </a:xfrm>
        </p:spPr>
        <p:txBody>
          <a:bodyPr/>
          <a:lstStyle/>
          <a:p>
            <a:r>
              <a:rPr lang="en-US" dirty="0"/>
              <a:t>Deterministic</a:t>
            </a:r>
          </a:p>
          <a:p>
            <a:pPr lvl="1"/>
            <a:r>
              <a:rPr lang="en-US" dirty="0"/>
              <a:t>The same data block always gets encrypted the same way</a:t>
            </a:r>
          </a:p>
          <a:p>
            <a:pPr lvl="2"/>
            <a:r>
              <a:rPr lang="en-US" dirty="0"/>
              <a:t>Reveals patterns when data repeats!</a:t>
            </a:r>
          </a:p>
          <a:p>
            <a:pPr lvl="1"/>
            <a:r>
              <a:rPr lang="en-US" i="1" dirty="0"/>
              <a:t>m </a:t>
            </a:r>
            <a:r>
              <a:rPr lang="en-US" dirty="0"/>
              <a:t>encrypted with </a:t>
            </a:r>
            <a:r>
              <a:rPr lang="en-US" i="1" dirty="0"/>
              <a:t>k </a:t>
            </a:r>
            <a:r>
              <a:rPr lang="en-US" dirty="0"/>
              <a:t>always produces the same </a:t>
            </a:r>
            <a:r>
              <a:rPr lang="en-US" i="1" dirty="0"/>
              <a:t>c</a:t>
            </a:r>
          </a:p>
          <a:p>
            <a:pPr lvl="1"/>
            <a:r>
              <a:rPr lang="en-US" dirty="0"/>
              <a:t>This is the same problem we had with the </a:t>
            </a:r>
            <a:r>
              <a:rPr lang="en-US" dirty="0" err="1"/>
              <a:t>Vigenère</a:t>
            </a:r>
            <a:r>
              <a:rPr lang="en-US" dirty="0"/>
              <a:t> cipher</a:t>
            </a:r>
          </a:p>
          <a:p>
            <a:r>
              <a:rPr lang="en-US" b="1" dirty="0">
                <a:solidFill>
                  <a:srgbClr val="FF0000"/>
                </a:solidFill>
              </a:rPr>
              <a:t>Do not use ECB mode in practice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10CBC-99E5-4552-BD4F-5900301484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r="40708"/>
          <a:stretch/>
        </p:blipFill>
        <p:spPr>
          <a:xfrm>
            <a:off x="7649882" y="0"/>
            <a:ext cx="4542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54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8D35-008B-4D8D-B98D-BDA06D33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981"/>
          </a:xfrm>
        </p:spPr>
        <p:txBody>
          <a:bodyPr>
            <a:normAutofit/>
          </a:bodyPr>
          <a:lstStyle/>
          <a:p>
            <a:r>
              <a:rPr lang="en-US" dirty="0"/>
              <a:t>Cipher Block Chaining (CBC)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EA003-6726-4D75-9727-4BFD6D5C6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085" y="1319705"/>
            <a:ext cx="6196103" cy="1325563"/>
          </a:xfrm>
        </p:spPr>
        <p:txBody>
          <a:bodyPr/>
          <a:lstStyle/>
          <a:p>
            <a:r>
              <a:rPr lang="en-US" dirty="0"/>
              <a:t>Uses a random </a:t>
            </a:r>
            <a:r>
              <a:rPr lang="en-US" dirty="0">
                <a:solidFill>
                  <a:schemeClr val="accent1"/>
                </a:solidFill>
              </a:rPr>
              <a:t>Initialization Vector</a:t>
            </a:r>
            <a:r>
              <a:rPr lang="en-US" dirty="0"/>
              <a:t> (IV)</a:t>
            </a:r>
          </a:p>
          <a:p>
            <a:r>
              <a:rPr lang="en-US" dirty="0"/>
              <a:t>Block </a:t>
            </a:r>
            <a:r>
              <a:rPr lang="en-US" i="1" dirty="0" err="1"/>
              <a:t>i</a:t>
            </a:r>
            <a:r>
              <a:rPr lang="en-US" dirty="0"/>
              <a:t> depends on block </a:t>
            </a:r>
            <a:r>
              <a:rPr lang="en-US" i="1" dirty="0"/>
              <a:t>i-1</a:t>
            </a:r>
            <a:endParaRPr lang="en-US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A2BD3AE-42E9-48FD-BC7A-50B4736FF98F}"/>
              </a:ext>
            </a:extLst>
          </p:cNvPr>
          <p:cNvGrpSpPr/>
          <p:nvPr/>
        </p:nvGrpSpPr>
        <p:grpSpPr>
          <a:xfrm>
            <a:off x="2498166" y="3010488"/>
            <a:ext cx="1816848" cy="688771"/>
            <a:chOff x="2498166" y="3010488"/>
            <a:chExt cx="1816848" cy="6887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72AA08-593F-4A4C-8296-235EA7F8D507}"/>
                </a:ext>
              </a:extLst>
            </p:cNvPr>
            <p:cNvGrpSpPr/>
            <p:nvPr/>
          </p:nvGrpSpPr>
          <p:grpSpPr>
            <a:xfrm>
              <a:off x="2498166" y="3472153"/>
              <a:ext cx="1816848" cy="227106"/>
              <a:chOff x="1607671" y="3304988"/>
              <a:chExt cx="1816848" cy="22710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114213-8AF7-4E50-BE16-0EDDB7B19450}"/>
                  </a:ext>
                </a:extLst>
              </p:cNvPr>
              <p:cNvSpPr/>
              <p:nvPr/>
            </p:nvSpPr>
            <p:spPr>
              <a:xfrm>
                <a:off x="1607671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396F4A-0603-45E9-BBAE-203429DAAA83}"/>
                  </a:ext>
                </a:extLst>
              </p:cNvPr>
              <p:cNvSpPr/>
              <p:nvPr/>
            </p:nvSpPr>
            <p:spPr>
              <a:xfrm>
                <a:off x="1834777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BBD72B-8E04-4499-9117-E323E56F82B0}"/>
                  </a:ext>
                </a:extLst>
              </p:cNvPr>
              <p:cNvSpPr/>
              <p:nvPr/>
            </p:nvSpPr>
            <p:spPr>
              <a:xfrm>
                <a:off x="2061883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7602E5-5827-4B2B-B4AB-FD3DBADB370C}"/>
                  </a:ext>
                </a:extLst>
              </p:cNvPr>
              <p:cNvSpPr/>
              <p:nvPr/>
            </p:nvSpPr>
            <p:spPr>
              <a:xfrm>
                <a:off x="2288989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D5BF3E-830A-4E42-B2B9-88BD974116A6}"/>
                  </a:ext>
                </a:extLst>
              </p:cNvPr>
              <p:cNvSpPr/>
              <p:nvPr/>
            </p:nvSpPr>
            <p:spPr>
              <a:xfrm>
                <a:off x="2516095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BFC5138-CFD6-4B2A-9AF7-3636787D9E2C}"/>
                  </a:ext>
                </a:extLst>
              </p:cNvPr>
              <p:cNvSpPr/>
              <p:nvPr/>
            </p:nvSpPr>
            <p:spPr>
              <a:xfrm>
                <a:off x="2743201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B4C533-4847-4084-8B34-44F6AE4C01B4}"/>
                  </a:ext>
                </a:extLst>
              </p:cNvPr>
              <p:cNvSpPr/>
              <p:nvPr/>
            </p:nvSpPr>
            <p:spPr>
              <a:xfrm>
                <a:off x="2970307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C42E498-B931-4BD4-933E-1498283E5AC1}"/>
                  </a:ext>
                </a:extLst>
              </p:cNvPr>
              <p:cNvSpPr/>
              <p:nvPr/>
            </p:nvSpPr>
            <p:spPr>
              <a:xfrm>
                <a:off x="3197413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BD082A-0671-41C6-8E3B-36B2ED148BBB}"/>
                </a:ext>
              </a:extLst>
            </p:cNvPr>
            <p:cNvSpPr txBox="1"/>
            <p:nvPr/>
          </p:nvSpPr>
          <p:spPr>
            <a:xfrm>
              <a:off x="2653117" y="3010488"/>
              <a:ext cx="1500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Plaintext 1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39DD2BB-6612-40F8-AE21-F94C07FBA622}"/>
              </a:ext>
            </a:extLst>
          </p:cNvPr>
          <p:cNvSpPr/>
          <p:nvPr/>
        </p:nvSpPr>
        <p:spPr>
          <a:xfrm>
            <a:off x="2534026" y="4694349"/>
            <a:ext cx="1745126" cy="860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Block Cipher Encryption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01672F7-63F9-4FCA-A921-C0E5CA06EB48}"/>
              </a:ext>
            </a:extLst>
          </p:cNvPr>
          <p:cNvCxnSpPr>
            <a:cxnSpLocks/>
          </p:cNvCxnSpPr>
          <p:nvPr/>
        </p:nvCxnSpPr>
        <p:spPr>
          <a:xfrm>
            <a:off x="3406589" y="5626669"/>
            <a:ext cx="0" cy="51098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2C6534B-BD77-47C7-94F1-0EB611521E5B}"/>
              </a:ext>
            </a:extLst>
          </p:cNvPr>
          <p:cNvGrpSpPr/>
          <p:nvPr/>
        </p:nvGrpSpPr>
        <p:grpSpPr>
          <a:xfrm>
            <a:off x="1694171" y="4893820"/>
            <a:ext cx="803994" cy="461665"/>
            <a:chOff x="1694171" y="4893820"/>
            <a:chExt cx="803994" cy="4616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A15831-A81C-4272-B8AB-DA92E01BF22B}"/>
                </a:ext>
              </a:extLst>
            </p:cNvPr>
            <p:cNvSpPr txBox="1"/>
            <p:nvPr/>
          </p:nvSpPr>
          <p:spPr>
            <a:xfrm>
              <a:off x="1694171" y="4893820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3B30D46-47CE-490F-9D01-7DAC821A36CD}"/>
                </a:ext>
              </a:extLst>
            </p:cNvPr>
            <p:cNvCxnSpPr>
              <a:cxnSpLocks/>
            </p:cNvCxnSpPr>
            <p:nvPr/>
          </p:nvCxnSpPr>
          <p:spPr>
            <a:xfrm>
              <a:off x="1999130" y="5124653"/>
              <a:ext cx="49903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0F309B9-46B6-425F-BF2C-2D7F4D8F6292}"/>
              </a:ext>
            </a:extLst>
          </p:cNvPr>
          <p:cNvGrpSpPr/>
          <p:nvPr/>
        </p:nvGrpSpPr>
        <p:grpSpPr>
          <a:xfrm>
            <a:off x="2498165" y="6196862"/>
            <a:ext cx="1816848" cy="664126"/>
            <a:chOff x="2498165" y="6196862"/>
            <a:chExt cx="1816848" cy="66412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A5FAC95-C489-4216-B791-517A57A20B7E}"/>
                </a:ext>
              </a:extLst>
            </p:cNvPr>
            <p:cNvGrpSpPr/>
            <p:nvPr/>
          </p:nvGrpSpPr>
          <p:grpSpPr>
            <a:xfrm>
              <a:off x="2498165" y="6196862"/>
              <a:ext cx="1816848" cy="227106"/>
              <a:chOff x="1607671" y="3304988"/>
              <a:chExt cx="1816848" cy="22710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B664D4-7AE0-44E0-9CC5-872A8C43E352}"/>
                  </a:ext>
                </a:extLst>
              </p:cNvPr>
              <p:cNvSpPr/>
              <p:nvPr/>
            </p:nvSpPr>
            <p:spPr>
              <a:xfrm>
                <a:off x="1607671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23FF4A8-6E22-4EE1-BA0E-4FE692C84916}"/>
                  </a:ext>
                </a:extLst>
              </p:cNvPr>
              <p:cNvSpPr/>
              <p:nvPr/>
            </p:nvSpPr>
            <p:spPr>
              <a:xfrm>
                <a:off x="1834777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A2F1AD9-266B-4E97-B788-298FDC9BAE85}"/>
                  </a:ext>
                </a:extLst>
              </p:cNvPr>
              <p:cNvSpPr/>
              <p:nvPr/>
            </p:nvSpPr>
            <p:spPr>
              <a:xfrm>
                <a:off x="2061883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C8A5471-13BD-4CEC-A96D-0599F1E68B62}"/>
                  </a:ext>
                </a:extLst>
              </p:cNvPr>
              <p:cNvSpPr/>
              <p:nvPr/>
            </p:nvSpPr>
            <p:spPr>
              <a:xfrm>
                <a:off x="2288989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4947F82-833B-4406-A5CF-6BF079F32319}"/>
                  </a:ext>
                </a:extLst>
              </p:cNvPr>
              <p:cNvSpPr/>
              <p:nvPr/>
            </p:nvSpPr>
            <p:spPr>
              <a:xfrm>
                <a:off x="2516095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52A6F99-9827-4EA8-8AB8-97F992477ADA}"/>
                  </a:ext>
                </a:extLst>
              </p:cNvPr>
              <p:cNvSpPr/>
              <p:nvPr/>
            </p:nvSpPr>
            <p:spPr>
              <a:xfrm>
                <a:off x="2743201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F079BF-1611-43E3-AEA4-C849CCD0F005}"/>
                  </a:ext>
                </a:extLst>
              </p:cNvPr>
              <p:cNvSpPr/>
              <p:nvPr/>
            </p:nvSpPr>
            <p:spPr>
              <a:xfrm>
                <a:off x="2970307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31CE150-2F20-4143-9570-77F5C2C7E858}"/>
                  </a:ext>
                </a:extLst>
              </p:cNvPr>
              <p:cNvSpPr/>
              <p:nvPr/>
            </p:nvSpPr>
            <p:spPr>
              <a:xfrm>
                <a:off x="3197413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AD480F-F78F-4CA1-A3FB-1072B3237F6D}"/>
                </a:ext>
              </a:extLst>
            </p:cNvPr>
            <p:cNvSpPr txBox="1"/>
            <p:nvPr/>
          </p:nvSpPr>
          <p:spPr>
            <a:xfrm>
              <a:off x="2545125" y="6399323"/>
              <a:ext cx="1713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Ciphertext 1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C45E046A-46B0-4B5E-92CF-77729595C8A6}"/>
              </a:ext>
            </a:extLst>
          </p:cNvPr>
          <p:cNvSpPr txBox="1"/>
          <p:nvPr/>
        </p:nvSpPr>
        <p:spPr>
          <a:xfrm>
            <a:off x="8053763" y="4586042"/>
            <a:ext cx="58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…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A90287B-C748-4228-8A6F-F056D5A21876}"/>
              </a:ext>
            </a:extLst>
          </p:cNvPr>
          <p:cNvGrpSpPr/>
          <p:nvPr/>
        </p:nvGrpSpPr>
        <p:grpSpPr>
          <a:xfrm>
            <a:off x="368764" y="4038993"/>
            <a:ext cx="1816848" cy="227106"/>
            <a:chOff x="1607671" y="3304988"/>
            <a:chExt cx="1816848" cy="227106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804ED57-E987-4423-95E7-E2E78AE6020D}"/>
                </a:ext>
              </a:extLst>
            </p:cNvPr>
            <p:cNvSpPr/>
            <p:nvPr/>
          </p:nvSpPr>
          <p:spPr>
            <a:xfrm>
              <a:off x="1607671" y="3304988"/>
              <a:ext cx="227106" cy="227106"/>
            </a:xfrm>
            <a:prstGeom prst="rect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F2B3E8D-74ED-4774-A2A5-B757EBBEC7E7}"/>
                </a:ext>
              </a:extLst>
            </p:cNvPr>
            <p:cNvSpPr/>
            <p:nvPr/>
          </p:nvSpPr>
          <p:spPr>
            <a:xfrm>
              <a:off x="1834777" y="3304988"/>
              <a:ext cx="227106" cy="227106"/>
            </a:xfrm>
            <a:prstGeom prst="rect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19BFFEA-1BB2-4CF6-B0B9-255645C1325B}"/>
                </a:ext>
              </a:extLst>
            </p:cNvPr>
            <p:cNvSpPr/>
            <p:nvPr/>
          </p:nvSpPr>
          <p:spPr>
            <a:xfrm>
              <a:off x="2061883" y="3304988"/>
              <a:ext cx="227106" cy="227106"/>
            </a:xfrm>
            <a:prstGeom prst="rect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FDB447A-4E84-42B2-BE50-5A2F26EF0E92}"/>
                </a:ext>
              </a:extLst>
            </p:cNvPr>
            <p:cNvSpPr/>
            <p:nvPr/>
          </p:nvSpPr>
          <p:spPr>
            <a:xfrm>
              <a:off x="2288989" y="3304988"/>
              <a:ext cx="227106" cy="227106"/>
            </a:xfrm>
            <a:prstGeom prst="rect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7097595-5458-407B-8EF9-C60157C842F6}"/>
                </a:ext>
              </a:extLst>
            </p:cNvPr>
            <p:cNvSpPr/>
            <p:nvPr/>
          </p:nvSpPr>
          <p:spPr>
            <a:xfrm>
              <a:off x="2516095" y="3304988"/>
              <a:ext cx="227106" cy="227106"/>
            </a:xfrm>
            <a:prstGeom prst="rect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CD1C20E-37C5-4BDC-8B18-FA7BB1CF47D9}"/>
                </a:ext>
              </a:extLst>
            </p:cNvPr>
            <p:cNvSpPr/>
            <p:nvPr/>
          </p:nvSpPr>
          <p:spPr>
            <a:xfrm>
              <a:off x="2743201" y="3304988"/>
              <a:ext cx="227106" cy="227106"/>
            </a:xfrm>
            <a:prstGeom prst="rect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2719B4F-862B-4D0C-BF86-73BA74CC0DF4}"/>
                </a:ext>
              </a:extLst>
            </p:cNvPr>
            <p:cNvSpPr/>
            <p:nvPr/>
          </p:nvSpPr>
          <p:spPr>
            <a:xfrm>
              <a:off x="2970307" y="3304988"/>
              <a:ext cx="227106" cy="227106"/>
            </a:xfrm>
            <a:prstGeom prst="rect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CF6122E-9219-40E5-95DB-8F2908562764}"/>
                </a:ext>
              </a:extLst>
            </p:cNvPr>
            <p:cNvSpPr/>
            <p:nvPr/>
          </p:nvSpPr>
          <p:spPr>
            <a:xfrm>
              <a:off x="3197413" y="3304988"/>
              <a:ext cx="227106" cy="227106"/>
            </a:xfrm>
            <a:prstGeom prst="rect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D25B28D8-8DB9-4D38-9FE1-61BC317DD5DD}"/>
              </a:ext>
            </a:extLst>
          </p:cNvPr>
          <p:cNvSpPr txBox="1"/>
          <p:nvPr/>
        </p:nvSpPr>
        <p:spPr>
          <a:xfrm>
            <a:off x="1061760" y="3574160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IV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CB6AAD8-97CD-4391-8DA3-C17919FAD7A1}"/>
              </a:ext>
            </a:extLst>
          </p:cNvPr>
          <p:cNvCxnSpPr>
            <a:cxnSpLocks/>
          </p:cNvCxnSpPr>
          <p:nvPr/>
        </p:nvCxnSpPr>
        <p:spPr>
          <a:xfrm>
            <a:off x="1273673" y="4335949"/>
            <a:ext cx="3515" cy="172419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4CAD53D-75DA-4C9C-9585-0EFABA4463B0}"/>
              </a:ext>
            </a:extLst>
          </p:cNvPr>
          <p:cNvGrpSpPr/>
          <p:nvPr/>
        </p:nvGrpSpPr>
        <p:grpSpPr>
          <a:xfrm>
            <a:off x="365249" y="6196860"/>
            <a:ext cx="1826779" cy="661140"/>
            <a:chOff x="365249" y="6196860"/>
            <a:chExt cx="1826779" cy="66114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DA1E914-5742-49E2-96DA-5A496A7A3775}"/>
                </a:ext>
              </a:extLst>
            </p:cNvPr>
            <p:cNvGrpSpPr/>
            <p:nvPr/>
          </p:nvGrpSpPr>
          <p:grpSpPr>
            <a:xfrm>
              <a:off x="365249" y="6196860"/>
              <a:ext cx="1816848" cy="227106"/>
              <a:chOff x="1607671" y="3304988"/>
              <a:chExt cx="1816848" cy="227106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8BB29C4-B76B-4628-BBB5-8D792087928B}"/>
                  </a:ext>
                </a:extLst>
              </p:cNvPr>
              <p:cNvSpPr/>
              <p:nvPr/>
            </p:nvSpPr>
            <p:spPr>
              <a:xfrm>
                <a:off x="1607671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5EE04F5-9205-4F56-8A39-422FDCB7349E}"/>
                  </a:ext>
                </a:extLst>
              </p:cNvPr>
              <p:cNvSpPr/>
              <p:nvPr/>
            </p:nvSpPr>
            <p:spPr>
              <a:xfrm>
                <a:off x="1834777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F9AA8BD-9602-4B74-9287-70934A5F03F0}"/>
                  </a:ext>
                </a:extLst>
              </p:cNvPr>
              <p:cNvSpPr/>
              <p:nvPr/>
            </p:nvSpPr>
            <p:spPr>
              <a:xfrm>
                <a:off x="2061883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F37C1AA-0A7F-4290-888A-2EBE7D5B9518}"/>
                  </a:ext>
                </a:extLst>
              </p:cNvPr>
              <p:cNvSpPr/>
              <p:nvPr/>
            </p:nvSpPr>
            <p:spPr>
              <a:xfrm>
                <a:off x="2288989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5F59D01-D44E-4CD3-A572-7965ED7B5772}"/>
                  </a:ext>
                </a:extLst>
              </p:cNvPr>
              <p:cNvSpPr/>
              <p:nvPr/>
            </p:nvSpPr>
            <p:spPr>
              <a:xfrm>
                <a:off x="2516095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DEC7A40-3556-4BE4-9C79-ED28C77BA7B1}"/>
                  </a:ext>
                </a:extLst>
              </p:cNvPr>
              <p:cNvSpPr/>
              <p:nvPr/>
            </p:nvSpPr>
            <p:spPr>
              <a:xfrm>
                <a:off x="2743201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C91A65E8-353B-49C8-8C98-733863B9FCB3}"/>
                  </a:ext>
                </a:extLst>
              </p:cNvPr>
              <p:cNvSpPr/>
              <p:nvPr/>
            </p:nvSpPr>
            <p:spPr>
              <a:xfrm>
                <a:off x="2970307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5F76EA4-51B7-4418-BAD3-ED74873D2344}"/>
                  </a:ext>
                </a:extLst>
              </p:cNvPr>
              <p:cNvSpPr/>
              <p:nvPr/>
            </p:nvSpPr>
            <p:spPr>
              <a:xfrm>
                <a:off x="3197413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FE0EB81-9585-497B-9E65-6CF933E75A02}"/>
                </a:ext>
              </a:extLst>
            </p:cNvPr>
            <p:cNvSpPr txBox="1"/>
            <p:nvPr/>
          </p:nvSpPr>
          <p:spPr>
            <a:xfrm>
              <a:off x="478802" y="6396335"/>
              <a:ext cx="1713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Ciphertext 0</a:t>
              </a:r>
            </a:p>
          </p:txBody>
        </p:sp>
      </p:grp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68706751-8FE1-487A-B9D9-63F576F0D724}"/>
              </a:ext>
            </a:extLst>
          </p:cNvPr>
          <p:cNvCxnSpPr>
            <a:cxnSpLocks/>
          </p:cNvCxnSpPr>
          <p:nvPr/>
        </p:nvCxnSpPr>
        <p:spPr>
          <a:xfrm>
            <a:off x="2323601" y="4154736"/>
            <a:ext cx="806436" cy="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4131386-876D-4CDB-8D4C-4FA875FD3F0B}"/>
              </a:ext>
            </a:extLst>
          </p:cNvPr>
          <p:cNvGrpSpPr/>
          <p:nvPr/>
        </p:nvGrpSpPr>
        <p:grpSpPr>
          <a:xfrm>
            <a:off x="3223804" y="3797869"/>
            <a:ext cx="362426" cy="860612"/>
            <a:chOff x="3223804" y="3797869"/>
            <a:chExt cx="362426" cy="86061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B024DCF-02EF-41E1-A158-65533DE019D1}"/>
                </a:ext>
              </a:extLst>
            </p:cNvPr>
            <p:cNvCxnSpPr>
              <a:cxnSpLocks/>
            </p:cNvCxnSpPr>
            <p:nvPr/>
          </p:nvCxnSpPr>
          <p:spPr>
            <a:xfrm>
              <a:off x="3406589" y="3797869"/>
              <a:ext cx="0" cy="86061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Flowchart: Or 104">
              <a:extLst>
                <a:ext uri="{FF2B5EF4-FFF2-40B4-BE49-F238E27FC236}">
                  <a16:creationId xmlns:a16="http://schemas.microsoft.com/office/drawing/2014/main" id="{493AFC4B-866F-4A6C-9227-3E0AE2B8C27C}"/>
                </a:ext>
              </a:extLst>
            </p:cNvPr>
            <p:cNvSpPr/>
            <p:nvPr/>
          </p:nvSpPr>
          <p:spPr>
            <a:xfrm>
              <a:off x="3223804" y="3979711"/>
              <a:ext cx="362426" cy="362426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44CFBCD-86F8-43D1-AD27-47F04BC1D293}"/>
              </a:ext>
            </a:extLst>
          </p:cNvPr>
          <p:cNvGrpSpPr/>
          <p:nvPr/>
        </p:nvGrpSpPr>
        <p:grpSpPr>
          <a:xfrm>
            <a:off x="4949763" y="3010488"/>
            <a:ext cx="2620843" cy="3850500"/>
            <a:chOff x="4949763" y="3010488"/>
            <a:chExt cx="2620843" cy="38505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346538-07E9-49B9-9ED8-BBC9DEF2BC2E}"/>
                </a:ext>
              </a:extLst>
            </p:cNvPr>
            <p:cNvGrpSpPr/>
            <p:nvPr/>
          </p:nvGrpSpPr>
          <p:grpSpPr>
            <a:xfrm>
              <a:off x="5753758" y="3472153"/>
              <a:ext cx="1816848" cy="227106"/>
              <a:chOff x="1607671" y="3304988"/>
              <a:chExt cx="1816848" cy="227106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C055A81-3382-4F36-A8B1-F8065EB0AE22}"/>
                  </a:ext>
                </a:extLst>
              </p:cNvPr>
              <p:cNvSpPr/>
              <p:nvPr/>
            </p:nvSpPr>
            <p:spPr>
              <a:xfrm>
                <a:off x="1607671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C79059E-1C9D-499E-A5A6-E60B563F001C}"/>
                  </a:ext>
                </a:extLst>
              </p:cNvPr>
              <p:cNvSpPr/>
              <p:nvPr/>
            </p:nvSpPr>
            <p:spPr>
              <a:xfrm>
                <a:off x="1834777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DA6B1EA-C946-4576-9E2D-43CC6546C348}"/>
                  </a:ext>
                </a:extLst>
              </p:cNvPr>
              <p:cNvSpPr/>
              <p:nvPr/>
            </p:nvSpPr>
            <p:spPr>
              <a:xfrm>
                <a:off x="2061883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6D2AF5F-50B9-4CDA-8520-5AA7480C5C1B}"/>
                  </a:ext>
                </a:extLst>
              </p:cNvPr>
              <p:cNvSpPr/>
              <p:nvPr/>
            </p:nvSpPr>
            <p:spPr>
              <a:xfrm>
                <a:off x="2288989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83DEB67-BE2F-4626-831F-EA842C7C32C7}"/>
                  </a:ext>
                </a:extLst>
              </p:cNvPr>
              <p:cNvSpPr/>
              <p:nvPr/>
            </p:nvSpPr>
            <p:spPr>
              <a:xfrm>
                <a:off x="2516095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09C84CF-0453-4B7A-B503-778792373881}"/>
                  </a:ext>
                </a:extLst>
              </p:cNvPr>
              <p:cNvSpPr/>
              <p:nvPr/>
            </p:nvSpPr>
            <p:spPr>
              <a:xfrm>
                <a:off x="2743201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E4C6863-F4E4-4D2A-849F-C85EB12384F4}"/>
                  </a:ext>
                </a:extLst>
              </p:cNvPr>
              <p:cNvSpPr/>
              <p:nvPr/>
            </p:nvSpPr>
            <p:spPr>
              <a:xfrm>
                <a:off x="2970307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2D407FE-4FBF-47FA-ABEE-8184825F8C36}"/>
                  </a:ext>
                </a:extLst>
              </p:cNvPr>
              <p:cNvSpPr/>
              <p:nvPr/>
            </p:nvSpPr>
            <p:spPr>
              <a:xfrm>
                <a:off x="3197413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EBA47EC-E24E-4F80-822D-35A642EEAE38}"/>
                </a:ext>
              </a:extLst>
            </p:cNvPr>
            <p:cNvSpPr txBox="1"/>
            <p:nvPr/>
          </p:nvSpPr>
          <p:spPr>
            <a:xfrm>
              <a:off x="5894587" y="3010488"/>
              <a:ext cx="1500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Plaintext 2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73500EB-1FDE-416E-82E1-EDECA7126F29}"/>
                </a:ext>
              </a:extLst>
            </p:cNvPr>
            <p:cNvCxnSpPr>
              <a:cxnSpLocks/>
            </p:cNvCxnSpPr>
            <p:nvPr/>
          </p:nvCxnSpPr>
          <p:spPr>
            <a:xfrm>
              <a:off x="6662181" y="3797869"/>
              <a:ext cx="0" cy="86061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E45E8AF-E8E3-4288-ABB4-561A2436AA10}"/>
                </a:ext>
              </a:extLst>
            </p:cNvPr>
            <p:cNvSpPr/>
            <p:nvPr/>
          </p:nvSpPr>
          <p:spPr>
            <a:xfrm>
              <a:off x="5789618" y="4694349"/>
              <a:ext cx="1745126" cy="8606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Block Cipher Encryption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CCC094B-D901-4E6E-A10E-88B33B0FD237}"/>
                </a:ext>
              </a:extLst>
            </p:cNvPr>
            <p:cNvGrpSpPr/>
            <p:nvPr/>
          </p:nvGrpSpPr>
          <p:grpSpPr>
            <a:xfrm>
              <a:off x="5753757" y="6196862"/>
              <a:ext cx="1816848" cy="227106"/>
              <a:chOff x="1607671" y="3304988"/>
              <a:chExt cx="1816848" cy="227106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EC673E2-9A31-48BF-B92D-4054CE605127}"/>
                  </a:ext>
                </a:extLst>
              </p:cNvPr>
              <p:cNvSpPr/>
              <p:nvPr/>
            </p:nvSpPr>
            <p:spPr>
              <a:xfrm>
                <a:off x="1607671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7B37B46-C824-4107-BBBC-BC363C89A97B}"/>
                  </a:ext>
                </a:extLst>
              </p:cNvPr>
              <p:cNvSpPr/>
              <p:nvPr/>
            </p:nvSpPr>
            <p:spPr>
              <a:xfrm>
                <a:off x="1834777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57C988-CC8D-4BC7-A967-A55AA5144556}"/>
                  </a:ext>
                </a:extLst>
              </p:cNvPr>
              <p:cNvSpPr/>
              <p:nvPr/>
            </p:nvSpPr>
            <p:spPr>
              <a:xfrm>
                <a:off x="2061883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42BEF3-2EF5-4E7F-9E07-9D387C1BDC54}"/>
                  </a:ext>
                </a:extLst>
              </p:cNvPr>
              <p:cNvSpPr/>
              <p:nvPr/>
            </p:nvSpPr>
            <p:spPr>
              <a:xfrm>
                <a:off x="2288989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AC17F15-3D0B-4D03-9932-82F96FAA73EF}"/>
                  </a:ext>
                </a:extLst>
              </p:cNvPr>
              <p:cNvSpPr/>
              <p:nvPr/>
            </p:nvSpPr>
            <p:spPr>
              <a:xfrm>
                <a:off x="2516095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5239A7F-9C5B-4D69-91E3-926E3B2366DA}"/>
                  </a:ext>
                </a:extLst>
              </p:cNvPr>
              <p:cNvSpPr/>
              <p:nvPr/>
            </p:nvSpPr>
            <p:spPr>
              <a:xfrm>
                <a:off x="2743201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FAF7AF6-0A3B-4B59-8F92-659453B72778}"/>
                  </a:ext>
                </a:extLst>
              </p:cNvPr>
              <p:cNvSpPr/>
              <p:nvPr/>
            </p:nvSpPr>
            <p:spPr>
              <a:xfrm>
                <a:off x="2970307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80F71B7-128B-4B6A-AB09-A834766CFDDA}"/>
                  </a:ext>
                </a:extLst>
              </p:cNvPr>
              <p:cNvSpPr/>
              <p:nvPr/>
            </p:nvSpPr>
            <p:spPr>
              <a:xfrm>
                <a:off x="3197413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4FF35A8-8573-45DD-9061-53A7FE9B2690}"/>
                </a:ext>
              </a:extLst>
            </p:cNvPr>
            <p:cNvCxnSpPr>
              <a:cxnSpLocks/>
            </p:cNvCxnSpPr>
            <p:nvPr/>
          </p:nvCxnSpPr>
          <p:spPr>
            <a:xfrm>
              <a:off x="6662181" y="5626669"/>
              <a:ext cx="0" cy="51098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C423E9F-B335-4F75-8CFB-8B6A0F01FADE}"/>
                </a:ext>
              </a:extLst>
            </p:cNvPr>
            <p:cNvSpPr txBox="1"/>
            <p:nvPr/>
          </p:nvSpPr>
          <p:spPr>
            <a:xfrm>
              <a:off x="4949763" y="4893820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350C85D-FBA4-4D9E-AD50-850A884F3E86}"/>
                </a:ext>
              </a:extLst>
            </p:cNvPr>
            <p:cNvCxnSpPr>
              <a:cxnSpLocks/>
            </p:cNvCxnSpPr>
            <p:nvPr/>
          </p:nvCxnSpPr>
          <p:spPr>
            <a:xfrm>
              <a:off x="5254722" y="5124653"/>
              <a:ext cx="49903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AB91E9C-49C3-4EEE-B783-E39C52CE4E21}"/>
                </a:ext>
              </a:extLst>
            </p:cNvPr>
            <p:cNvSpPr txBox="1"/>
            <p:nvPr/>
          </p:nvSpPr>
          <p:spPr>
            <a:xfrm>
              <a:off x="5814855" y="6399323"/>
              <a:ext cx="1713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Ciphertext 2</a:t>
              </a:r>
            </a:p>
          </p:txBody>
        </p:sp>
        <p:sp>
          <p:nvSpPr>
            <p:cNvPr id="106" name="Flowchart: Or 105">
              <a:extLst>
                <a:ext uri="{FF2B5EF4-FFF2-40B4-BE49-F238E27FC236}">
                  <a16:creationId xmlns:a16="http://schemas.microsoft.com/office/drawing/2014/main" id="{721A7C98-C4B7-48D2-942B-05F361DA8698}"/>
                </a:ext>
              </a:extLst>
            </p:cNvPr>
            <p:cNvSpPr/>
            <p:nvPr/>
          </p:nvSpPr>
          <p:spPr>
            <a:xfrm>
              <a:off x="6484246" y="3976847"/>
              <a:ext cx="362426" cy="362426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913EEC4-DB93-416C-BF55-D948F8092299}"/>
              </a:ext>
            </a:extLst>
          </p:cNvPr>
          <p:cNvGrpSpPr/>
          <p:nvPr/>
        </p:nvGrpSpPr>
        <p:grpSpPr>
          <a:xfrm>
            <a:off x="9439083" y="3010488"/>
            <a:ext cx="2620843" cy="3850500"/>
            <a:chOff x="9439083" y="3010488"/>
            <a:chExt cx="2620843" cy="385050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C1CD52D-37B8-4696-94B4-40AF25FDBBCD}"/>
                </a:ext>
              </a:extLst>
            </p:cNvPr>
            <p:cNvGrpSpPr/>
            <p:nvPr/>
          </p:nvGrpSpPr>
          <p:grpSpPr>
            <a:xfrm>
              <a:off x="10243078" y="3472151"/>
              <a:ext cx="1816848" cy="227106"/>
              <a:chOff x="1607671" y="3304988"/>
              <a:chExt cx="1816848" cy="227106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EAD58F2-5447-4642-9299-584546ACE7E8}"/>
                  </a:ext>
                </a:extLst>
              </p:cNvPr>
              <p:cNvSpPr/>
              <p:nvPr/>
            </p:nvSpPr>
            <p:spPr>
              <a:xfrm>
                <a:off x="1607671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1138F87-0D3C-4CE8-8C40-80D7DA35EC67}"/>
                  </a:ext>
                </a:extLst>
              </p:cNvPr>
              <p:cNvSpPr/>
              <p:nvPr/>
            </p:nvSpPr>
            <p:spPr>
              <a:xfrm>
                <a:off x="1834777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295AE70-4EB9-45F5-9A2E-F66A0F5AD5D3}"/>
                  </a:ext>
                </a:extLst>
              </p:cNvPr>
              <p:cNvSpPr/>
              <p:nvPr/>
            </p:nvSpPr>
            <p:spPr>
              <a:xfrm>
                <a:off x="2061883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1D518A6-9210-4870-AB24-C9BAC30D45C0}"/>
                  </a:ext>
                </a:extLst>
              </p:cNvPr>
              <p:cNvSpPr/>
              <p:nvPr/>
            </p:nvSpPr>
            <p:spPr>
              <a:xfrm>
                <a:off x="2288989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DA44019-3728-4A96-9037-CFA52AE18749}"/>
                  </a:ext>
                </a:extLst>
              </p:cNvPr>
              <p:cNvSpPr/>
              <p:nvPr/>
            </p:nvSpPr>
            <p:spPr>
              <a:xfrm>
                <a:off x="2516095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310093E-3629-458B-9E9F-34B842BA5057}"/>
                  </a:ext>
                </a:extLst>
              </p:cNvPr>
              <p:cNvSpPr/>
              <p:nvPr/>
            </p:nvSpPr>
            <p:spPr>
              <a:xfrm>
                <a:off x="2743201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15F985F-43B5-407B-B905-9D22B904A66A}"/>
                  </a:ext>
                </a:extLst>
              </p:cNvPr>
              <p:cNvSpPr/>
              <p:nvPr/>
            </p:nvSpPr>
            <p:spPr>
              <a:xfrm>
                <a:off x="2970307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64CF068-BA78-4C3B-8D65-A446B412E7E5}"/>
                  </a:ext>
                </a:extLst>
              </p:cNvPr>
              <p:cNvSpPr/>
              <p:nvPr/>
            </p:nvSpPr>
            <p:spPr>
              <a:xfrm>
                <a:off x="3197413" y="3304988"/>
                <a:ext cx="227106" cy="22710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2C86A84-88B2-4748-825D-51CB0FF04878}"/>
                </a:ext>
              </a:extLst>
            </p:cNvPr>
            <p:cNvSpPr txBox="1"/>
            <p:nvPr/>
          </p:nvSpPr>
          <p:spPr>
            <a:xfrm>
              <a:off x="10410866" y="3010488"/>
              <a:ext cx="1506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Plaintext </a:t>
              </a:r>
              <a:r>
                <a:rPr lang="en-US" sz="2400" i="1" dirty="0"/>
                <a:t>n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7F42865-8449-4B09-8995-E3AFD3185F1B}"/>
                </a:ext>
              </a:extLst>
            </p:cNvPr>
            <p:cNvCxnSpPr>
              <a:cxnSpLocks/>
            </p:cNvCxnSpPr>
            <p:nvPr/>
          </p:nvCxnSpPr>
          <p:spPr>
            <a:xfrm>
              <a:off x="11151501" y="3797867"/>
              <a:ext cx="0" cy="86061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406D355-A266-4669-9BB7-890F71C497FC}"/>
                </a:ext>
              </a:extLst>
            </p:cNvPr>
            <p:cNvSpPr/>
            <p:nvPr/>
          </p:nvSpPr>
          <p:spPr>
            <a:xfrm>
              <a:off x="10278938" y="4694347"/>
              <a:ext cx="1745126" cy="8606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Block Cipher Encryption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753C1D0-5EF6-4E8E-8067-F808FAC82DDB}"/>
                </a:ext>
              </a:extLst>
            </p:cNvPr>
            <p:cNvGrpSpPr/>
            <p:nvPr/>
          </p:nvGrpSpPr>
          <p:grpSpPr>
            <a:xfrm>
              <a:off x="10243077" y="6196860"/>
              <a:ext cx="1816848" cy="227106"/>
              <a:chOff x="1607671" y="3304988"/>
              <a:chExt cx="1816848" cy="227106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9E696D2-5A89-44D7-8B8F-B4E5DED5FAF9}"/>
                  </a:ext>
                </a:extLst>
              </p:cNvPr>
              <p:cNvSpPr/>
              <p:nvPr/>
            </p:nvSpPr>
            <p:spPr>
              <a:xfrm>
                <a:off x="1607671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41AE4B9-1BBF-4F9B-9094-8416AB11B0D9}"/>
                  </a:ext>
                </a:extLst>
              </p:cNvPr>
              <p:cNvSpPr/>
              <p:nvPr/>
            </p:nvSpPr>
            <p:spPr>
              <a:xfrm>
                <a:off x="1834777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F5ADBC9-75BB-46F7-95AC-CF42434201C9}"/>
                  </a:ext>
                </a:extLst>
              </p:cNvPr>
              <p:cNvSpPr/>
              <p:nvPr/>
            </p:nvSpPr>
            <p:spPr>
              <a:xfrm>
                <a:off x="2061883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0E44E06-5FCD-43F9-8F8A-B3B1E2B1419E}"/>
                  </a:ext>
                </a:extLst>
              </p:cNvPr>
              <p:cNvSpPr/>
              <p:nvPr/>
            </p:nvSpPr>
            <p:spPr>
              <a:xfrm>
                <a:off x="2288989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7A7D184-F5F6-4B5C-84F7-84860777B221}"/>
                  </a:ext>
                </a:extLst>
              </p:cNvPr>
              <p:cNvSpPr/>
              <p:nvPr/>
            </p:nvSpPr>
            <p:spPr>
              <a:xfrm>
                <a:off x="2516095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1FABFC0-ECF9-45F2-ABED-5B84B7CF91D3}"/>
                  </a:ext>
                </a:extLst>
              </p:cNvPr>
              <p:cNvSpPr/>
              <p:nvPr/>
            </p:nvSpPr>
            <p:spPr>
              <a:xfrm>
                <a:off x="2743201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1227943-8979-4B98-8B64-EA4CE695C7CA}"/>
                  </a:ext>
                </a:extLst>
              </p:cNvPr>
              <p:cNvSpPr/>
              <p:nvPr/>
            </p:nvSpPr>
            <p:spPr>
              <a:xfrm>
                <a:off x="2970307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944EB3E-6E3D-4D5A-9F4E-9E53E306E062}"/>
                  </a:ext>
                </a:extLst>
              </p:cNvPr>
              <p:cNvSpPr/>
              <p:nvPr/>
            </p:nvSpPr>
            <p:spPr>
              <a:xfrm>
                <a:off x="3197413" y="3304988"/>
                <a:ext cx="227106" cy="22710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5B5B18B-99DC-48B0-A867-474D9348005D}"/>
                </a:ext>
              </a:extLst>
            </p:cNvPr>
            <p:cNvCxnSpPr>
              <a:cxnSpLocks/>
            </p:cNvCxnSpPr>
            <p:nvPr/>
          </p:nvCxnSpPr>
          <p:spPr>
            <a:xfrm>
              <a:off x="11151501" y="5626667"/>
              <a:ext cx="0" cy="51098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50E32FD-5443-4331-B04B-CA68DB60AFAC}"/>
                </a:ext>
              </a:extLst>
            </p:cNvPr>
            <p:cNvSpPr txBox="1"/>
            <p:nvPr/>
          </p:nvSpPr>
          <p:spPr>
            <a:xfrm>
              <a:off x="9439083" y="4893818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2CDB403-9A7C-4AB7-843A-BD82DDA7E287}"/>
                </a:ext>
              </a:extLst>
            </p:cNvPr>
            <p:cNvCxnSpPr>
              <a:cxnSpLocks/>
            </p:cNvCxnSpPr>
            <p:nvPr/>
          </p:nvCxnSpPr>
          <p:spPr>
            <a:xfrm>
              <a:off x="9744042" y="5124651"/>
              <a:ext cx="49903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8ADFCB4-1277-423F-A615-3B1CB1EDCDAA}"/>
                </a:ext>
              </a:extLst>
            </p:cNvPr>
            <p:cNvSpPr txBox="1"/>
            <p:nvPr/>
          </p:nvSpPr>
          <p:spPr>
            <a:xfrm>
              <a:off x="10304426" y="6399323"/>
              <a:ext cx="1719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Ciphertext </a:t>
              </a:r>
              <a:r>
                <a:rPr lang="en-US" sz="2400" i="1" dirty="0"/>
                <a:t>n</a:t>
              </a:r>
            </a:p>
          </p:txBody>
        </p:sp>
        <p:sp>
          <p:nvSpPr>
            <p:cNvPr id="107" name="Flowchart: Or 106">
              <a:extLst>
                <a:ext uri="{FF2B5EF4-FFF2-40B4-BE49-F238E27FC236}">
                  <a16:creationId xmlns:a16="http://schemas.microsoft.com/office/drawing/2014/main" id="{3C79A8C3-8C0C-4AD5-BF84-398CB0DD97F3}"/>
                </a:ext>
              </a:extLst>
            </p:cNvPr>
            <p:cNvSpPr/>
            <p:nvPr/>
          </p:nvSpPr>
          <p:spPr>
            <a:xfrm>
              <a:off x="10970288" y="3973523"/>
              <a:ext cx="362426" cy="362426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CE4A8A90-75EB-46D0-B5E5-CADD9E2C0577}"/>
              </a:ext>
            </a:extLst>
          </p:cNvPr>
          <p:cNvCxnSpPr/>
          <p:nvPr/>
        </p:nvCxnSpPr>
        <p:spPr>
          <a:xfrm flipV="1">
            <a:off x="3401738" y="4152546"/>
            <a:ext cx="2981133" cy="1620725"/>
          </a:xfrm>
          <a:prstGeom prst="bentConnector3">
            <a:avLst>
              <a:gd name="adj1" fmla="val 44788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AA043568-D378-44B6-93E0-91FE670FA637}"/>
              </a:ext>
            </a:extLst>
          </p:cNvPr>
          <p:cNvCxnSpPr>
            <a:cxnSpLocks/>
          </p:cNvCxnSpPr>
          <p:nvPr/>
        </p:nvCxnSpPr>
        <p:spPr>
          <a:xfrm flipV="1">
            <a:off x="6659756" y="4152546"/>
            <a:ext cx="4212434" cy="1620725"/>
          </a:xfrm>
          <a:prstGeom prst="bentConnector3">
            <a:avLst>
              <a:gd name="adj1" fmla="val 62201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5929F92-FE00-40F3-9AD3-A48A6A5DCE4B}"/>
              </a:ext>
            </a:extLst>
          </p:cNvPr>
          <p:cNvGrpSpPr/>
          <p:nvPr/>
        </p:nvGrpSpPr>
        <p:grpSpPr>
          <a:xfrm>
            <a:off x="7385420" y="1278974"/>
            <a:ext cx="3938495" cy="1221104"/>
            <a:chOff x="7739529" y="1147482"/>
            <a:chExt cx="3938495" cy="1221104"/>
          </a:xfrm>
        </p:grpSpPr>
        <p:sp>
          <p:nvSpPr>
            <p:cNvPr id="121" name="Speech Bubble: Rectangle 120">
              <a:extLst>
                <a:ext uri="{FF2B5EF4-FFF2-40B4-BE49-F238E27FC236}">
                  <a16:creationId xmlns:a16="http://schemas.microsoft.com/office/drawing/2014/main" id="{419FE2F5-1CB0-406C-814D-4EE9C790180B}"/>
                </a:ext>
              </a:extLst>
            </p:cNvPr>
            <p:cNvSpPr/>
            <p:nvPr/>
          </p:nvSpPr>
          <p:spPr>
            <a:xfrm>
              <a:off x="7739529" y="1147482"/>
              <a:ext cx="3938495" cy="1221104"/>
            </a:xfrm>
            <a:prstGeom prst="wedgeRectCallout">
              <a:avLst>
                <a:gd name="adj1" fmla="val -143349"/>
                <a:gd name="adj2" fmla="val 17330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lowchart: Or 118">
              <a:extLst>
                <a:ext uri="{FF2B5EF4-FFF2-40B4-BE49-F238E27FC236}">
                  <a16:creationId xmlns:a16="http://schemas.microsoft.com/office/drawing/2014/main" id="{70BCDD6B-5FC4-4C3F-ACFB-51D91E830AAD}"/>
                </a:ext>
              </a:extLst>
            </p:cNvPr>
            <p:cNvSpPr/>
            <p:nvPr/>
          </p:nvSpPr>
          <p:spPr>
            <a:xfrm>
              <a:off x="8012494" y="1576002"/>
              <a:ext cx="362426" cy="362426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8467432-07CC-46E8-8694-58604805BEFC}"/>
                </a:ext>
              </a:extLst>
            </p:cNvPr>
            <p:cNvSpPr txBox="1"/>
            <p:nvPr/>
          </p:nvSpPr>
          <p:spPr>
            <a:xfrm>
              <a:off x="8418258" y="1341716"/>
              <a:ext cx="29704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is exclusive bitwise OR</a:t>
              </a:r>
            </a:p>
            <a:p>
              <a:r>
                <a:rPr lang="en-US" sz="2400" dirty="0"/>
                <a:t>(XOR)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91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9014-11D1-450A-8212-59F9176F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553ED-F5BF-4923-96D7-D2650AC30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Good Guys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DBEDD6-A03C-4F1E-8F06-8E491414B0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Alice</a:t>
            </a:r>
          </a:p>
          <a:p>
            <a:pPr marL="0" indent="0">
              <a:buNone/>
            </a:pPr>
            <a:r>
              <a:rPr lang="en-US" dirty="0"/>
              <a:t>Bob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DBC47E-E60F-448A-8CC5-DDBABCE25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 Bad Guys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5BBE03-E221-402D-A733-1F8093E75F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Carl</a:t>
            </a:r>
          </a:p>
          <a:p>
            <a:pPr marL="0" indent="0">
              <a:buNone/>
            </a:pPr>
            <a:r>
              <a:rPr lang="en-US" dirty="0"/>
              <a:t>Eve</a:t>
            </a:r>
          </a:p>
          <a:p>
            <a:pPr marL="0" indent="0">
              <a:buNone/>
            </a:pPr>
            <a:r>
              <a:rPr lang="en-US" dirty="0"/>
              <a:t>Mallory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620A26-8771-4C02-AB7F-EA763C213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63" y="2263257"/>
            <a:ext cx="1557856" cy="1557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EA057B-31D0-42D5-89CC-8146D4D05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11" y="3156003"/>
            <a:ext cx="1330220" cy="1330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6C0054-F08B-4ECF-849F-18343E044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327" y="1989242"/>
            <a:ext cx="1330220" cy="1330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A3D5A0-6FA9-4554-A580-93D51F643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311" y="3682259"/>
            <a:ext cx="1330220" cy="133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35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A629-661B-47DB-855A-BB9B024C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Cryptanalysis of CBC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81BFC-A9D2-4461-942C-A21DB799B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CBC randomizes the encryption</a:t>
            </a:r>
          </a:p>
          <a:p>
            <a:pPr lvl="1"/>
            <a:r>
              <a:rPr lang="en-US" dirty="0"/>
              <a:t>IV ensures initial block is randomized</a:t>
            </a:r>
          </a:p>
          <a:p>
            <a:pPr lvl="1"/>
            <a:r>
              <a:rPr lang="en-US" dirty="0"/>
              <a:t>Dependency between blocks propagates randomness</a:t>
            </a:r>
          </a:p>
          <a:p>
            <a:r>
              <a:rPr lang="en-US" dirty="0"/>
              <a:t>Usage in practice: choose random IV and protect its integrity</a:t>
            </a:r>
          </a:p>
          <a:p>
            <a:pPr lvl="1"/>
            <a:r>
              <a:rPr lang="en-US" dirty="0"/>
              <a:t>The IV is not secret (it becomes part of the ciphertext)</a:t>
            </a:r>
          </a:p>
          <a:p>
            <a:pPr lvl="1"/>
            <a:r>
              <a:rPr lang="en-US" dirty="0"/>
              <a:t>Do not let the adversary control the IV</a:t>
            </a:r>
          </a:p>
          <a:p>
            <a:r>
              <a:rPr lang="en-US" dirty="0"/>
              <a:t>CBC is IND-CPA assuming </a:t>
            </a:r>
          </a:p>
          <a:p>
            <a:pPr lvl="1"/>
            <a:r>
              <a:rPr lang="en-US" dirty="0"/>
              <a:t>Block cipher itself is secure</a:t>
            </a:r>
          </a:p>
          <a:p>
            <a:pPr lvl="1"/>
            <a:r>
              <a:rPr lang="en-US" dirty="0"/>
              <a:t>IV is truly random</a:t>
            </a:r>
          </a:p>
          <a:p>
            <a:pPr lvl="1"/>
            <a:r>
              <a:rPr lang="en-US" dirty="0"/>
              <a:t>IV is sufficiently large</a:t>
            </a:r>
          </a:p>
        </p:txBody>
      </p:sp>
    </p:spTree>
    <p:extLst>
      <p:ext uri="{BB962C8B-B14F-4D97-AF65-F5344CB8AC3E}">
        <p14:creationId xmlns:p14="http://schemas.microsoft.com/office/powerpoint/2010/main" val="3707538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0D0D97-B3C4-40EF-A0A6-24519893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Review of Computational Complexity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827C8-43EC-4DCE-AD44-CF92DFC7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Hourglass">
            <a:extLst>
              <a:ext uri="{FF2B5EF4-FFF2-40B4-BE49-F238E27FC236}">
                <a16:creationId xmlns:a16="http://schemas.microsoft.com/office/drawing/2014/main" id="{9CF66C19-970B-4BAC-80A2-452CB82F1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69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90E1-B7B6-4EDE-A5F3-48238D93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Computational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7D989-29E1-46A3-9020-E573751F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Perfect secrecy is too difficult to achieve in practice</a:t>
            </a:r>
          </a:p>
          <a:p>
            <a:pPr lvl="1"/>
            <a:r>
              <a:rPr lang="en-US" dirty="0"/>
              <a:t>Imagine trying to do OTP encryption with every website that uses HTTPS</a:t>
            </a:r>
          </a:p>
          <a:p>
            <a:r>
              <a:rPr lang="en-US" dirty="0">
                <a:solidFill>
                  <a:schemeClr val="accent1"/>
                </a:solidFill>
              </a:rPr>
              <a:t>Computational security </a:t>
            </a:r>
            <a:r>
              <a:rPr lang="en-US" dirty="0"/>
              <a:t>uses two relaxations: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Security is preserved only against computationally bounded adversaries</a:t>
            </a:r>
          </a:p>
          <a:p>
            <a:pPr lvl="2"/>
            <a:r>
              <a:rPr lang="en-US" dirty="0"/>
              <a:t>Limits on computational power and storage</a:t>
            </a:r>
          </a:p>
          <a:p>
            <a:pPr lvl="2"/>
            <a:r>
              <a:rPr lang="en-US" dirty="0"/>
              <a:t>No quantum computers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Adversaries may successfully crack encryption with a very small probability</a:t>
            </a:r>
          </a:p>
          <a:p>
            <a:pPr lvl="2"/>
            <a:r>
              <a:rPr lang="en-US" dirty="0"/>
              <a:t>So small that (we hope) it becomes negligible</a:t>
            </a:r>
          </a:p>
        </p:txBody>
      </p:sp>
    </p:spTree>
    <p:extLst>
      <p:ext uri="{BB962C8B-B14F-4D97-AF65-F5344CB8AC3E}">
        <p14:creationId xmlns:p14="http://schemas.microsoft.com/office/powerpoint/2010/main" val="2995666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9770-542F-43B7-856B-32816BE1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Course in Computational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D6044-9B45-438C-B912-B40DE237A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(define (add2 </a:t>
            </a:r>
            <a:r>
              <a:rPr lang="en-US" dirty="0" err="1"/>
              <a:t>num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(+ 2 </a:t>
            </a:r>
            <a:r>
              <a:rPr lang="en-US" dirty="0" err="1"/>
              <a:t>num</a:t>
            </a:r>
            <a:r>
              <a:rPr lang="en-US" dirty="0"/>
              <a:t>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(define (sum </a:t>
            </a:r>
            <a:r>
              <a:rPr lang="en-US" dirty="0" err="1"/>
              <a:t>lon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cond</a:t>
            </a:r>
            <a:r>
              <a:rPr lang="en-US" dirty="0"/>
              <a:t> [(empty? </a:t>
            </a:r>
            <a:r>
              <a:rPr lang="en-US" dirty="0" err="1"/>
              <a:t>lon</a:t>
            </a:r>
            <a:r>
              <a:rPr lang="en-US" dirty="0"/>
              <a:t>) 0]</a:t>
            </a:r>
          </a:p>
          <a:p>
            <a:pPr marL="0" indent="0">
              <a:buNone/>
            </a:pPr>
            <a:r>
              <a:rPr lang="en-US" dirty="0"/>
              <a:t>	           [(cons? </a:t>
            </a:r>
            <a:r>
              <a:rPr lang="en-US" dirty="0" err="1"/>
              <a:t>lon</a:t>
            </a:r>
            <a:r>
              <a:rPr lang="en-US" dirty="0"/>
              <a:t>) (+ (first lon1) (sum (rest </a:t>
            </a:r>
            <a:r>
              <a:rPr lang="en-US" dirty="0" err="1"/>
              <a:t>lon</a:t>
            </a:r>
            <a:r>
              <a:rPr lang="en-US" dirty="0"/>
              <a:t>)))]))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92ACCAB-4204-41E3-87E4-F46F81A7DCD5}"/>
              </a:ext>
            </a:extLst>
          </p:cNvPr>
          <p:cNvSpPr/>
          <p:nvPr/>
        </p:nvSpPr>
        <p:spPr>
          <a:xfrm>
            <a:off x="4909670" y="1601694"/>
            <a:ext cx="2372659" cy="926353"/>
          </a:xfrm>
          <a:prstGeom prst="wedgeRectCallout">
            <a:avLst>
              <a:gd name="adj1" fmla="val -98919"/>
              <a:gd name="adj2" fmla="val 32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O(1)</a:t>
            </a:r>
          </a:p>
          <a:p>
            <a:pPr algn="ctr"/>
            <a:r>
              <a:rPr lang="en-US" sz="2400" dirty="0"/>
              <a:t>Constant Time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4B0897E3-6FD0-4D67-895C-C1A17BA39951}"/>
              </a:ext>
            </a:extLst>
          </p:cNvPr>
          <p:cNvSpPr/>
          <p:nvPr/>
        </p:nvSpPr>
        <p:spPr>
          <a:xfrm>
            <a:off x="5853641" y="3821373"/>
            <a:ext cx="4018240" cy="1337481"/>
          </a:xfrm>
          <a:prstGeom prst="wedgeRectCallout">
            <a:avLst>
              <a:gd name="adj1" fmla="val -107297"/>
              <a:gd name="adj2" fmla="val 9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Assuming a list of length </a:t>
            </a:r>
            <a:r>
              <a:rPr lang="en-US" sz="2400" i="1" dirty="0"/>
              <a:t>n</a:t>
            </a:r>
          </a:p>
          <a:p>
            <a:pPr algn="ctr"/>
            <a:r>
              <a:rPr lang="en-US" sz="2400" dirty="0"/>
              <a:t>O(n)</a:t>
            </a:r>
          </a:p>
          <a:p>
            <a:pPr algn="ctr"/>
            <a:r>
              <a:rPr lang="en-US" sz="2400" dirty="0"/>
              <a:t>Linear Time</a:t>
            </a:r>
          </a:p>
        </p:txBody>
      </p:sp>
    </p:spTree>
    <p:extLst>
      <p:ext uri="{BB962C8B-B14F-4D97-AF65-F5344CB8AC3E}">
        <p14:creationId xmlns:p14="http://schemas.microsoft.com/office/powerpoint/2010/main" val="1638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9770-542F-43B7-856B-32816BE1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Course in Computational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D6044-9B45-438C-B912-B40DE237A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80928" cy="477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(define (make-list-of-sums lon1 lon2)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cond</a:t>
            </a:r>
            <a:r>
              <a:rPr lang="en-US" dirty="0"/>
              <a:t> [(empty? lon1) ‘()]</a:t>
            </a:r>
          </a:p>
          <a:p>
            <a:pPr marL="0" indent="0">
              <a:buNone/>
            </a:pPr>
            <a:r>
              <a:rPr lang="en-US" dirty="0"/>
              <a:t>	           [(cons? lon1) (append (helper (first lon1) lon2)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(make-list-of-sums (rest lon1) lon2))]))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(define (helper </a:t>
            </a:r>
            <a:r>
              <a:rPr lang="en-US" dirty="0" err="1"/>
              <a:t>num</a:t>
            </a:r>
            <a:r>
              <a:rPr lang="en-US" dirty="0"/>
              <a:t> lon2)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dirty="0" err="1"/>
              <a:t>cond</a:t>
            </a:r>
            <a:r>
              <a:rPr lang="en-US" dirty="0"/>
              <a:t> [(empty? lon2) ‘()]</a:t>
            </a:r>
          </a:p>
          <a:p>
            <a:pPr marL="0" indent="0">
              <a:buNone/>
            </a:pPr>
            <a:r>
              <a:rPr lang="en-US" dirty="0"/>
              <a:t>		[(cons? lon2) (cons (+ </a:t>
            </a:r>
            <a:r>
              <a:rPr lang="en-US" dirty="0" err="1"/>
              <a:t>num</a:t>
            </a:r>
            <a:r>
              <a:rPr lang="en-US" dirty="0"/>
              <a:t> (first lon2))</a:t>
            </a:r>
          </a:p>
          <a:p>
            <a:pPr marL="0" indent="0">
              <a:buNone/>
            </a:pPr>
            <a:r>
              <a:rPr lang="en-US" dirty="0"/>
              <a:t>					 (helper </a:t>
            </a:r>
            <a:r>
              <a:rPr lang="en-US" dirty="0" err="1"/>
              <a:t>num</a:t>
            </a:r>
            <a:r>
              <a:rPr lang="en-US" dirty="0"/>
              <a:t> (rest lon2)))]))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4B0897E3-6FD0-4D67-895C-C1A17BA39951}"/>
              </a:ext>
            </a:extLst>
          </p:cNvPr>
          <p:cNvSpPr/>
          <p:nvPr/>
        </p:nvSpPr>
        <p:spPr>
          <a:xfrm>
            <a:off x="7808683" y="1403897"/>
            <a:ext cx="4018240" cy="1337481"/>
          </a:xfrm>
          <a:prstGeom prst="wedgeRectCallout">
            <a:avLst>
              <a:gd name="adj1" fmla="val -86239"/>
              <a:gd name="adj2" fmla="val -1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Two lists of length </a:t>
            </a:r>
            <a:r>
              <a:rPr lang="en-US" sz="2400" i="1" dirty="0"/>
              <a:t>n</a:t>
            </a:r>
          </a:p>
          <a:p>
            <a:pPr algn="ctr"/>
            <a:r>
              <a:rPr lang="en-US" sz="2400" dirty="0"/>
              <a:t>O(n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  <a:p>
            <a:pPr algn="ctr"/>
            <a:r>
              <a:rPr lang="en-US" sz="2400" dirty="0"/>
              <a:t>Quadratic Time</a:t>
            </a:r>
          </a:p>
        </p:txBody>
      </p:sp>
    </p:spTree>
    <p:extLst>
      <p:ext uri="{BB962C8B-B14F-4D97-AF65-F5344CB8AC3E}">
        <p14:creationId xmlns:p14="http://schemas.microsoft.com/office/powerpoint/2010/main" val="133453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9770-542F-43B7-856B-32816BE1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Course in Computational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D6044-9B45-438C-B912-B40DE237A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80928" cy="477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Quicksort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(define (</a:t>
            </a:r>
            <a:r>
              <a:rPr lang="en-US" dirty="0" err="1"/>
              <a:t>fibonacci</a:t>
            </a:r>
            <a:r>
              <a:rPr lang="en-US" dirty="0"/>
              <a:t> n)</a:t>
            </a:r>
          </a:p>
          <a:p>
            <a:pPr marL="0" indent="0">
              <a:buNone/>
            </a:pPr>
            <a:r>
              <a:rPr lang="en-US" dirty="0"/>
              <a:t>	(if (&lt;= n 1) n (+ (</a:t>
            </a:r>
            <a:r>
              <a:rPr lang="en-US" dirty="0" err="1"/>
              <a:t>fibonacci</a:t>
            </a:r>
            <a:r>
              <a:rPr lang="en-US" dirty="0"/>
              <a:t> (- n 2)) (</a:t>
            </a:r>
            <a:r>
              <a:rPr lang="en-US" dirty="0" err="1"/>
              <a:t>fibonacci</a:t>
            </a:r>
            <a:r>
              <a:rPr lang="en-US" dirty="0"/>
              <a:t> (- n 1)))))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4B0897E3-6FD0-4D67-895C-C1A17BA39951}"/>
              </a:ext>
            </a:extLst>
          </p:cNvPr>
          <p:cNvSpPr/>
          <p:nvPr/>
        </p:nvSpPr>
        <p:spPr>
          <a:xfrm>
            <a:off x="5186150" y="2723078"/>
            <a:ext cx="2645501" cy="915187"/>
          </a:xfrm>
          <a:prstGeom prst="wedgeRectCallout">
            <a:avLst>
              <a:gd name="adj1" fmla="val -96212"/>
              <a:gd name="adj2" fmla="val 42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O(2</a:t>
            </a:r>
            <a:r>
              <a:rPr lang="en-US" sz="2400" baseline="30000" dirty="0"/>
              <a:t>n</a:t>
            </a:r>
            <a:r>
              <a:rPr lang="en-US" sz="2400" dirty="0"/>
              <a:t>)</a:t>
            </a:r>
          </a:p>
          <a:p>
            <a:pPr algn="ctr"/>
            <a:r>
              <a:rPr lang="en-US" sz="2400" dirty="0"/>
              <a:t>Exponential Time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8F376FA-068B-4AAF-AE22-10EC347E62C2}"/>
              </a:ext>
            </a:extLst>
          </p:cNvPr>
          <p:cNvSpPr/>
          <p:nvPr/>
        </p:nvSpPr>
        <p:spPr>
          <a:xfrm>
            <a:off x="3002397" y="1778131"/>
            <a:ext cx="2183753" cy="445476"/>
          </a:xfrm>
          <a:prstGeom prst="wedgeRectCallout">
            <a:avLst>
              <a:gd name="adj1" fmla="val -75208"/>
              <a:gd name="adj2" fmla="val 12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O(n log n)</a:t>
            </a:r>
          </a:p>
        </p:txBody>
      </p:sp>
    </p:spTree>
    <p:extLst>
      <p:ext uri="{BB962C8B-B14F-4D97-AF65-F5344CB8AC3E}">
        <p14:creationId xmlns:p14="http://schemas.microsoft.com/office/powerpoint/2010/main" val="136531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8710-67E7-419C-B972-BCC8D11D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to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3B533D-3AD1-4494-AE84-9AF53774EE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26254" cy="4351338"/>
              </a:xfrm>
            </p:spPr>
            <p:txBody>
              <a:bodyPr/>
              <a:lstStyle/>
              <a:p>
                <a:r>
                  <a:rPr lang="en-US" dirty="0"/>
                  <a:t>O(1) &lt; O(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&lt; O(n) &lt; O(n log n) &lt; O(n</a:t>
                </a:r>
                <a:r>
                  <a:rPr lang="en-US" baseline="30000" dirty="0"/>
                  <a:t>2</a:t>
                </a:r>
                <a:r>
                  <a:rPr lang="en-US" dirty="0"/>
                  <a:t>) &lt; O(n</a:t>
                </a:r>
                <a:r>
                  <a:rPr lang="en-US" baseline="30000" dirty="0"/>
                  <a:t>3</a:t>
                </a:r>
                <a:r>
                  <a:rPr lang="en-US" dirty="0"/>
                  <a:t>) &lt; … &lt; O(2</a:t>
                </a:r>
                <a:r>
                  <a:rPr lang="en-US" baseline="30000" dirty="0"/>
                  <a:t>n</a:t>
                </a:r>
                <a:r>
                  <a:rPr lang="en-US" dirty="0"/>
                  <a:t>) &lt; O(n!) &lt; …</a:t>
                </a:r>
              </a:p>
              <a:p>
                <a:endParaRPr lang="en-US" dirty="0"/>
              </a:p>
              <a:p>
                <a:r>
                  <a:rPr lang="en-US" dirty="0"/>
                  <a:t>When we desire computational security, we want algorithms where:</a:t>
                </a:r>
              </a:p>
              <a:p>
                <a:pPr lvl="1"/>
                <a:r>
                  <a:rPr lang="en-US" dirty="0"/>
                  <a:t>Verifying a given solution can be done in polynomial time or faster</a:t>
                </a:r>
              </a:p>
              <a:p>
                <a:pPr lvl="1"/>
                <a:r>
                  <a:rPr lang="en-US" dirty="0"/>
                  <a:t>Computing a novel solution takes O(2</a:t>
                </a:r>
                <a:r>
                  <a:rPr lang="en-US" baseline="30000" dirty="0"/>
                  <a:t>|k|</a:t>
                </a:r>
                <a:r>
                  <a:rPr lang="en-US" dirty="0"/>
                  <a:t>) time or worse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This is what we mean by a computationally bound adversary</a:t>
                </a:r>
              </a:p>
              <a:p>
                <a:pPr lvl="1"/>
                <a:r>
                  <a:rPr lang="en-US" dirty="0"/>
                  <a:t>Given infinite computers, a O(2</a:t>
                </a:r>
                <a:r>
                  <a:rPr lang="en-US" baseline="30000" dirty="0"/>
                  <a:t>|k|</a:t>
                </a:r>
                <a:r>
                  <a:rPr lang="en-US" dirty="0"/>
                  <a:t>) time problem can be solved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3B533D-3AD1-4494-AE84-9AF53774EE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26254" cy="4351338"/>
              </a:xfrm>
              <a:blipFill>
                <a:blip r:embed="rId2"/>
                <a:stretch>
                  <a:fillRect l="-996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62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8AA434-C360-4F68-B0B2-0AF2651C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IND-CPA Game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79B34-9BFE-4D69-9892-5EDAC9F55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662A7B3D-9DCA-44E6-A710-F261E194A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19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90E1-B7B6-4EDE-A5F3-48238D93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Computational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7D989-29E1-46A3-9020-E573751F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Perfect secrecy is too difficult to achieve in practice</a:t>
            </a:r>
          </a:p>
          <a:p>
            <a:pPr lvl="1"/>
            <a:r>
              <a:rPr lang="en-US" dirty="0"/>
              <a:t>Imagine trying to do OTP encryption with every website that uses HTTPS</a:t>
            </a:r>
          </a:p>
          <a:p>
            <a:r>
              <a:rPr lang="en-US" dirty="0">
                <a:solidFill>
                  <a:schemeClr val="accent1"/>
                </a:solidFill>
              </a:rPr>
              <a:t>Computational security </a:t>
            </a:r>
            <a:r>
              <a:rPr lang="en-US" dirty="0"/>
              <a:t>uses two relaxations: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Security is preserved only against computationally bounded adversaries</a:t>
            </a:r>
          </a:p>
          <a:p>
            <a:pPr lvl="2"/>
            <a:r>
              <a:rPr lang="en-US" dirty="0"/>
              <a:t>Limits on computational power and storage</a:t>
            </a:r>
          </a:p>
          <a:p>
            <a:pPr lvl="2"/>
            <a:r>
              <a:rPr lang="en-US" dirty="0"/>
              <a:t>No quantum computers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Adversaries may successfully crack encryption with a very small probability</a:t>
            </a:r>
          </a:p>
          <a:p>
            <a:pPr lvl="2"/>
            <a:r>
              <a:rPr lang="en-US" dirty="0"/>
              <a:t>So small that (we hope) it becomes negligible</a:t>
            </a:r>
          </a:p>
        </p:txBody>
      </p:sp>
    </p:spTree>
    <p:extLst>
      <p:ext uri="{BB962C8B-B14F-4D97-AF65-F5344CB8AC3E}">
        <p14:creationId xmlns:p14="http://schemas.microsoft.com/office/powerpoint/2010/main" val="27327455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C067-8D7A-4C42-95B5-94DF2CC4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Asymptotic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D5F4F-B1A3-499B-B4C1-5A8C18C15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9740"/>
          </a:xfrm>
        </p:spPr>
        <p:txBody>
          <a:bodyPr>
            <a:normAutofit/>
          </a:bodyPr>
          <a:lstStyle/>
          <a:p>
            <a:r>
              <a:rPr lang="en-US" dirty="0"/>
              <a:t>Consider a cryptographic algorithm with a security parameter</a:t>
            </a:r>
          </a:p>
          <a:p>
            <a:pPr lvl="1"/>
            <a:r>
              <a:rPr lang="en-US" dirty="0"/>
              <a:t>Typically key length, e.g. 1024 or 2048 bits</a:t>
            </a:r>
          </a:p>
          <a:p>
            <a:r>
              <a:rPr lang="en-US" dirty="0"/>
              <a:t>Assume the algorithm is efficient, e.g. runs in polynomial time</a:t>
            </a:r>
          </a:p>
          <a:p>
            <a:r>
              <a:rPr lang="en-US" dirty="0"/>
              <a:t>As the security parameter (key length) increases:</a:t>
            </a:r>
          </a:p>
          <a:p>
            <a:pPr lvl="1"/>
            <a:r>
              <a:rPr lang="en-US" dirty="0"/>
              <a:t>The cryptographic computations become slower, but…</a:t>
            </a:r>
          </a:p>
          <a:p>
            <a:pPr lvl="1"/>
            <a:r>
              <a:rPr lang="en-US" dirty="0"/>
              <a:t>The computational effort (time) to crack a message also grows</a:t>
            </a:r>
          </a:p>
          <a:p>
            <a:r>
              <a:rPr lang="en-US" dirty="0"/>
              <a:t>A crypto algorithm is asymptotically secure if every Probabilistic Polynomial Time (PPT) algorithm succeeds in cracking the scheme with only negligible probability</a:t>
            </a:r>
          </a:p>
          <a:p>
            <a:pPr lvl="1"/>
            <a:r>
              <a:rPr lang="en-US" dirty="0"/>
              <a:t>Negligible means heads to 0 exponentially fast as the security parameter increases</a:t>
            </a:r>
          </a:p>
        </p:txBody>
      </p:sp>
    </p:spTree>
    <p:extLst>
      <p:ext uri="{BB962C8B-B14F-4D97-AF65-F5344CB8AC3E}">
        <p14:creationId xmlns:p14="http://schemas.microsoft.com/office/powerpoint/2010/main" val="47136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C56D-B2E6-44DD-9343-2BB06BAE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Goals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CD3395-9BA1-45DE-925E-5FECB0C4C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Confidentiality</a:t>
            </a:r>
            <a:r>
              <a:rPr lang="en-US" dirty="0"/>
              <a:t> – no eavesdropping</a:t>
            </a:r>
          </a:p>
          <a:p>
            <a:r>
              <a:rPr lang="en-US" dirty="0">
                <a:solidFill>
                  <a:schemeClr val="accent1"/>
                </a:solidFill>
              </a:rPr>
              <a:t>Integrity</a:t>
            </a:r>
            <a:r>
              <a:rPr lang="en-US" dirty="0"/>
              <a:t> – no unauthorized modifications</a:t>
            </a:r>
          </a:p>
          <a:p>
            <a:r>
              <a:rPr lang="en-US" dirty="0">
                <a:solidFill>
                  <a:schemeClr val="accent1"/>
                </a:solidFill>
              </a:rPr>
              <a:t>Authenticity</a:t>
            </a:r>
            <a:r>
              <a:rPr lang="en-US" dirty="0"/>
              <a:t> – no spoofing or faking</a:t>
            </a:r>
          </a:p>
          <a:p>
            <a:r>
              <a:rPr lang="en-US" dirty="0">
                <a:solidFill>
                  <a:schemeClr val="accent1"/>
                </a:solidFill>
              </a:rPr>
              <a:t>Non-repudiation</a:t>
            </a:r>
            <a:r>
              <a:rPr lang="en-US" dirty="0"/>
              <a:t> – no disclaiming of authorship</a:t>
            </a:r>
          </a:p>
        </p:txBody>
      </p:sp>
    </p:spTree>
    <p:extLst>
      <p:ext uri="{BB962C8B-B14F-4D97-AF65-F5344CB8AC3E}">
        <p14:creationId xmlns:p14="http://schemas.microsoft.com/office/powerpoint/2010/main" val="4075971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8763-6D61-41A0-8E4E-76B44481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Ciphertext Indistinguishability under a Chosen-Plaintext Attack (IND-CPA)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C0911-5374-46C4-9308-7694B06DB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62" y="2662130"/>
            <a:ext cx="1032232" cy="1032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0B4B08-6A06-4ACA-9630-5560C8819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94" y="2519549"/>
            <a:ext cx="1317394" cy="1317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1E3E0-1AA8-45D5-B55F-C3A7CF98F55D}"/>
              </a:ext>
            </a:extLst>
          </p:cNvPr>
          <p:cNvSpPr txBox="1"/>
          <p:nvPr/>
        </p:nvSpPr>
        <p:spPr>
          <a:xfrm>
            <a:off x="6010447" y="372272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k,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k</a:t>
            </a:r>
            <a:endParaRPr lang="en-US" sz="2400" i="1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5AA9A-0F3D-4250-B182-FDFA20E931D5}"/>
              </a:ext>
            </a:extLst>
          </p:cNvPr>
          <p:cNvSpPr txBox="1"/>
          <p:nvPr/>
        </p:nvSpPr>
        <p:spPr>
          <a:xfrm>
            <a:off x="10200283" y="4164519"/>
            <a:ext cx="163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m</a:t>
            </a:r>
            <a:r>
              <a:rPr lang="en-US" sz="2400" i="1" baseline="-25000" dirty="0"/>
              <a:t>0 </a:t>
            </a:r>
            <a:r>
              <a:rPr lang="en-US" sz="2400" i="1" dirty="0"/>
              <a:t>, m</a:t>
            </a:r>
            <a:r>
              <a:rPr lang="en-US" sz="2400" i="1" baseline="-25000" dirty="0"/>
              <a:t>1 </a:t>
            </a:r>
            <a:r>
              <a:rPr lang="en-US" sz="2400" i="1" dirty="0"/>
              <a:t>∈ </a:t>
            </a:r>
            <a:r>
              <a:rPr lang="en-US" sz="2400" b="1" i="1" dirty="0"/>
              <a:t>M</a:t>
            </a:r>
            <a:endParaRPr lang="en-US" sz="2400" i="1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8640D-8E42-480C-99E1-A0E823BE6DDE}"/>
              </a:ext>
            </a:extLst>
          </p:cNvPr>
          <p:cNvSpPr txBox="1"/>
          <p:nvPr/>
        </p:nvSpPr>
        <p:spPr>
          <a:xfrm>
            <a:off x="5548766" y="4632144"/>
            <a:ext cx="163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b </a:t>
            </a:r>
            <a:r>
              <a:rPr lang="en-US" sz="2400" i="1" dirty="0">
                <a:sym typeface="Wingdings" panose="05000000000000000000" pitchFamily="2" charset="2"/>
              </a:rPr>
              <a:t></a:t>
            </a:r>
            <a:r>
              <a:rPr lang="en-US" sz="2400" i="1" baseline="-25000" dirty="0">
                <a:sym typeface="Wingdings" panose="05000000000000000000" pitchFamily="2" charset="2"/>
              </a:rPr>
              <a:t> R </a:t>
            </a:r>
            <a:r>
              <a:rPr lang="en-US" sz="2400" i="1" dirty="0">
                <a:sym typeface="Wingdings" panose="05000000000000000000" pitchFamily="2" charset="2"/>
              </a:rPr>
              <a:t>{0, 1}</a:t>
            </a:r>
            <a:endParaRPr lang="en-US" sz="2400" i="1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607BD3-40B6-4B0B-B942-BC7135061725}"/>
              </a:ext>
            </a:extLst>
          </p:cNvPr>
          <p:cNvSpPr txBox="1"/>
          <p:nvPr/>
        </p:nvSpPr>
        <p:spPr>
          <a:xfrm>
            <a:off x="7967743" y="5097287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 =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k</a:t>
            </a:r>
            <a:r>
              <a:rPr lang="en-US" sz="2400" i="1" dirty="0"/>
              <a:t>(</a:t>
            </a:r>
            <a:r>
              <a:rPr lang="en-US" sz="2400" i="1" dirty="0" err="1"/>
              <a:t>m</a:t>
            </a:r>
            <a:r>
              <a:rPr lang="en-US" sz="2400" i="1" baseline="-25000" dirty="0" err="1"/>
              <a:t>b</a:t>
            </a:r>
            <a:r>
              <a:rPr lang="en-US" sz="2400" i="1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D881B-D23A-4937-B48E-8430C8B7F55E}"/>
              </a:ext>
            </a:extLst>
          </p:cNvPr>
          <p:cNvSpPr txBox="1"/>
          <p:nvPr/>
        </p:nvSpPr>
        <p:spPr>
          <a:xfrm>
            <a:off x="10200283" y="5679187"/>
            <a:ext cx="163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b' ∈</a:t>
            </a:r>
            <a:r>
              <a:rPr lang="en-US" sz="2400" i="1" baseline="-25000" dirty="0">
                <a:sym typeface="Wingdings" panose="05000000000000000000" pitchFamily="2" charset="2"/>
              </a:rPr>
              <a:t> </a:t>
            </a:r>
            <a:r>
              <a:rPr lang="en-US" sz="2400" i="1" dirty="0">
                <a:sym typeface="Wingdings" panose="05000000000000000000" pitchFamily="2" charset="2"/>
              </a:rPr>
              <a:t>{0, 1}</a:t>
            </a:r>
            <a:endParaRPr lang="en-US" sz="2400" i="1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E252B7-FE4D-4300-A1B1-5EDB97326387}"/>
              </a:ext>
            </a:extLst>
          </p:cNvPr>
          <p:cNvSpPr txBox="1"/>
          <p:nvPr/>
        </p:nvSpPr>
        <p:spPr>
          <a:xfrm>
            <a:off x="7096509" y="6216478"/>
            <a:ext cx="312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Adversary wins if </a:t>
            </a:r>
            <a:r>
              <a:rPr lang="en-US" sz="2400" i="1" dirty="0"/>
              <a:t>b = b’</a:t>
            </a:r>
            <a:endParaRPr lang="en-US" sz="2400" i="1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4323BC-FC5C-46B9-80C5-6577948E3FF0}"/>
              </a:ext>
            </a:extLst>
          </p:cNvPr>
          <p:cNvSpPr txBox="1"/>
          <p:nvPr/>
        </p:nvSpPr>
        <p:spPr>
          <a:xfrm>
            <a:off x="65737" y="3751363"/>
            <a:ext cx="507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Round 1: choose k and encryption </a:t>
            </a:r>
            <a:r>
              <a:rPr lang="en-US" sz="2000" dirty="0" err="1"/>
              <a:t>algo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0A953-5D7E-4EB4-ABE0-B9AB59F6FDE3}"/>
              </a:ext>
            </a:extLst>
          </p:cNvPr>
          <p:cNvSpPr txBox="1"/>
          <p:nvPr/>
        </p:nvSpPr>
        <p:spPr>
          <a:xfrm>
            <a:off x="65737" y="4198845"/>
            <a:ext cx="529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Round 2: choose two plaintext messages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89D052-6D99-499D-A960-DAA1D7A22A3A}"/>
              </a:ext>
            </a:extLst>
          </p:cNvPr>
          <p:cNvSpPr txBox="1"/>
          <p:nvPr/>
        </p:nvSpPr>
        <p:spPr>
          <a:xfrm>
            <a:off x="65737" y="4646327"/>
            <a:ext cx="5513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Round 3: choose a random binary number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905C56-E23B-42F1-A075-E240EF83736A}"/>
              </a:ext>
            </a:extLst>
          </p:cNvPr>
          <p:cNvSpPr txBox="1"/>
          <p:nvPr/>
        </p:nvSpPr>
        <p:spPr>
          <a:xfrm>
            <a:off x="65737" y="5123689"/>
            <a:ext cx="5513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Round 4: encrypt the corresponding message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EA0F5-D833-4052-BE8F-48A33F8EC77D}"/>
              </a:ext>
            </a:extLst>
          </p:cNvPr>
          <p:cNvSpPr txBox="1"/>
          <p:nvPr/>
        </p:nvSpPr>
        <p:spPr>
          <a:xfrm>
            <a:off x="65737" y="5726560"/>
            <a:ext cx="5513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Round 5: guess the value of </a:t>
            </a:r>
            <a:r>
              <a:rPr lang="en-US" sz="2000" i="1" dirty="0"/>
              <a:t>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4EF5BD-D61C-4B98-B424-54371FA1E7E6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7185783" y="4395351"/>
            <a:ext cx="301450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6E899D-F953-4DD3-AF6C-4D75D3D893D8}"/>
              </a:ext>
            </a:extLst>
          </p:cNvPr>
          <p:cNvCxnSpPr>
            <a:cxnSpLocks/>
          </p:cNvCxnSpPr>
          <p:nvPr/>
        </p:nvCxnSpPr>
        <p:spPr>
          <a:xfrm>
            <a:off x="7185783" y="5568770"/>
            <a:ext cx="30877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9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8763-6D61-41A0-8E4E-76B44481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IND-CPA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AF32B-062C-4B25-BD17-93C504AE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13094" cy="2190563"/>
          </a:xfrm>
        </p:spPr>
        <p:txBody>
          <a:bodyPr>
            <a:normAutofit/>
          </a:bodyPr>
          <a:lstStyle/>
          <a:p>
            <a:r>
              <a:rPr lang="en-US" dirty="0"/>
              <a:t>If </a:t>
            </a:r>
            <a:r>
              <a:rPr lang="en-US" i="1" dirty="0"/>
              <a:t>E</a:t>
            </a:r>
            <a:r>
              <a:rPr lang="en-US" dirty="0"/>
              <a:t> is a perfectly secure algorithm, what is the probability that </a:t>
            </a:r>
            <a:r>
              <a:rPr lang="en-US" i="1" dirty="0"/>
              <a:t>b = b’</a:t>
            </a:r>
            <a:r>
              <a:rPr lang="en-US" dirty="0"/>
              <a:t>?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P(Mallory wins) = 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C0911-5374-46C4-9308-7694B06DB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62" y="2662130"/>
            <a:ext cx="1032232" cy="1032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0B4B08-6A06-4ACA-9630-5560C8819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94" y="2519549"/>
            <a:ext cx="1317394" cy="1317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1E3E0-1AA8-45D5-B55F-C3A7CF98F55D}"/>
              </a:ext>
            </a:extLst>
          </p:cNvPr>
          <p:cNvSpPr txBox="1"/>
          <p:nvPr/>
        </p:nvSpPr>
        <p:spPr>
          <a:xfrm>
            <a:off x="6010447" y="372272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k,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k</a:t>
            </a:r>
            <a:endParaRPr lang="en-US" sz="2400" i="1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5AA9A-0F3D-4250-B182-FDFA20E931D5}"/>
              </a:ext>
            </a:extLst>
          </p:cNvPr>
          <p:cNvSpPr txBox="1"/>
          <p:nvPr/>
        </p:nvSpPr>
        <p:spPr>
          <a:xfrm>
            <a:off x="10200283" y="4164519"/>
            <a:ext cx="163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m</a:t>
            </a:r>
            <a:r>
              <a:rPr lang="en-US" sz="2400" i="1" baseline="-25000" dirty="0"/>
              <a:t>0 </a:t>
            </a:r>
            <a:r>
              <a:rPr lang="en-US" sz="2400" i="1" dirty="0"/>
              <a:t>, m</a:t>
            </a:r>
            <a:r>
              <a:rPr lang="en-US" sz="2400" i="1" baseline="-25000" dirty="0"/>
              <a:t>1 </a:t>
            </a:r>
            <a:r>
              <a:rPr lang="en-US" sz="2400" i="1" dirty="0"/>
              <a:t>∈ </a:t>
            </a:r>
            <a:r>
              <a:rPr lang="en-US" sz="2400" b="1" i="1" dirty="0"/>
              <a:t>M</a:t>
            </a:r>
            <a:endParaRPr lang="en-US" sz="2400" i="1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8640D-8E42-480C-99E1-A0E823BE6DDE}"/>
              </a:ext>
            </a:extLst>
          </p:cNvPr>
          <p:cNvSpPr txBox="1"/>
          <p:nvPr/>
        </p:nvSpPr>
        <p:spPr>
          <a:xfrm>
            <a:off x="5548766" y="4632144"/>
            <a:ext cx="163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b </a:t>
            </a:r>
            <a:r>
              <a:rPr lang="en-US" sz="2400" i="1" dirty="0">
                <a:sym typeface="Wingdings" panose="05000000000000000000" pitchFamily="2" charset="2"/>
              </a:rPr>
              <a:t></a:t>
            </a:r>
            <a:r>
              <a:rPr lang="en-US" sz="2400" i="1" baseline="-25000" dirty="0">
                <a:sym typeface="Wingdings" panose="05000000000000000000" pitchFamily="2" charset="2"/>
              </a:rPr>
              <a:t> R </a:t>
            </a:r>
            <a:r>
              <a:rPr lang="en-US" sz="2400" i="1" dirty="0">
                <a:sym typeface="Wingdings" panose="05000000000000000000" pitchFamily="2" charset="2"/>
              </a:rPr>
              <a:t>{0, 1}</a:t>
            </a:r>
            <a:endParaRPr lang="en-US" sz="2400" i="1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607BD3-40B6-4B0B-B942-BC7135061725}"/>
              </a:ext>
            </a:extLst>
          </p:cNvPr>
          <p:cNvSpPr txBox="1"/>
          <p:nvPr/>
        </p:nvSpPr>
        <p:spPr>
          <a:xfrm>
            <a:off x="7967743" y="5097287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 =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k</a:t>
            </a:r>
            <a:r>
              <a:rPr lang="en-US" sz="2400" i="1" dirty="0"/>
              <a:t>(</a:t>
            </a:r>
            <a:r>
              <a:rPr lang="en-US" sz="2400" i="1" dirty="0" err="1"/>
              <a:t>m</a:t>
            </a:r>
            <a:r>
              <a:rPr lang="en-US" sz="2400" i="1" baseline="-25000" dirty="0" err="1"/>
              <a:t>b</a:t>
            </a:r>
            <a:r>
              <a:rPr lang="en-US" sz="2400" i="1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D881B-D23A-4937-B48E-8430C8B7F55E}"/>
              </a:ext>
            </a:extLst>
          </p:cNvPr>
          <p:cNvSpPr txBox="1"/>
          <p:nvPr/>
        </p:nvSpPr>
        <p:spPr>
          <a:xfrm>
            <a:off x="10200283" y="5679187"/>
            <a:ext cx="163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b' ∈</a:t>
            </a:r>
            <a:r>
              <a:rPr lang="en-US" sz="2400" i="1" baseline="-25000" dirty="0">
                <a:sym typeface="Wingdings" panose="05000000000000000000" pitchFamily="2" charset="2"/>
              </a:rPr>
              <a:t> </a:t>
            </a:r>
            <a:r>
              <a:rPr lang="en-US" sz="2400" i="1" dirty="0">
                <a:sym typeface="Wingdings" panose="05000000000000000000" pitchFamily="2" charset="2"/>
              </a:rPr>
              <a:t>{0, 1}</a:t>
            </a:r>
            <a:endParaRPr lang="en-US" sz="2400" i="1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E252B7-FE4D-4300-A1B1-5EDB97326387}"/>
              </a:ext>
            </a:extLst>
          </p:cNvPr>
          <p:cNvSpPr txBox="1"/>
          <p:nvPr/>
        </p:nvSpPr>
        <p:spPr>
          <a:xfrm>
            <a:off x="7096509" y="6216478"/>
            <a:ext cx="312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Adversary wins if </a:t>
            </a:r>
            <a:r>
              <a:rPr lang="en-US" sz="2400" i="1" dirty="0"/>
              <a:t>b = b’</a:t>
            </a:r>
            <a:endParaRPr lang="en-US" sz="2400" i="1" baseline="-25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4EF5BD-D61C-4B98-B424-54371FA1E7E6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7185783" y="4395351"/>
            <a:ext cx="301450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6E899D-F953-4DD3-AF6C-4D75D3D893D8}"/>
              </a:ext>
            </a:extLst>
          </p:cNvPr>
          <p:cNvCxnSpPr>
            <a:cxnSpLocks/>
          </p:cNvCxnSpPr>
          <p:nvPr/>
        </p:nvCxnSpPr>
        <p:spPr>
          <a:xfrm>
            <a:off x="7185783" y="5568770"/>
            <a:ext cx="30877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2D50997-4616-47EA-BD60-BC81FC436C79}"/>
              </a:ext>
            </a:extLst>
          </p:cNvPr>
          <p:cNvSpPr txBox="1">
            <a:spLocks/>
          </p:cNvSpPr>
          <p:nvPr/>
        </p:nvSpPr>
        <p:spPr>
          <a:xfrm>
            <a:off x="838199" y="4463671"/>
            <a:ext cx="4403166" cy="14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</a:t>
            </a:r>
            <a:r>
              <a:rPr lang="en-US" i="1" dirty="0"/>
              <a:t>E</a:t>
            </a:r>
            <a:r>
              <a:rPr lang="en-US" dirty="0"/>
              <a:t> is a Caesar shift, what is the probability that </a:t>
            </a:r>
            <a:r>
              <a:rPr lang="en-US" i="1" dirty="0"/>
              <a:t>b = b’</a:t>
            </a:r>
            <a:r>
              <a:rPr lang="en-US" b="1" i="1" dirty="0"/>
              <a:t>?</a:t>
            </a: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B0964-DB14-49D7-918B-4AA7846E7080}"/>
              </a:ext>
            </a:extLst>
          </p:cNvPr>
          <p:cNvSpPr/>
          <p:nvPr/>
        </p:nvSpPr>
        <p:spPr>
          <a:xfrm>
            <a:off x="1547866" y="6060744"/>
            <a:ext cx="2983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/>
              <a:t>P(Mallory wins) = 1</a:t>
            </a:r>
          </a:p>
        </p:txBody>
      </p:sp>
    </p:spTree>
    <p:extLst>
      <p:ext uri="{BB962C8B-B14F-4D97-AF65-F5344CB8AC3E}">
        <p14:creationId xmlns:p14="http://schemas.microsoft.com/office/powerpoint/2010/main" val="203885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8763-6D61-41A0-8E4E-76B44481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IND-CPA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AF32B-062C-4B25-BD17-93C504AE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81" y="1927480"/>
            <a:ext cx="5257801" cy="2190563"/>
          </a:xfrm>
        </p:spPr>
        <p:txBody>
          <a:bodyPr>
            <a:normAutofit fontScale="92500"/>
          </a:bodyPr>
          <a:lstStyle/>
          <a:p>
            <a:r>
              <a:rPr lang="en-US" dirty="0"/>
              <a:t>If </a:t>
            </a:r>
            <a:r>
              <a:rPr lang="en-US" i="1" dirty="0"/>
              <a:t>E</a:t>
            </a:r>
            <a:r>
              <a:rPr lang="en-US" dirty="0"/>
              <a:t> is computationally secure algorithm, what is the probability that </a:t>
            </a:r>
            <a:r>
              <a:rPr lang="en-US" i="1" dirty="0"/>
              <a:t>b = b’</a:t>
            </a:r>
            <a:r>
              <a:rPr lang="en-US" dirty="0"/>
              <a:t>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P(Mallory wins) = ½ + negligible(|k|)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C0911-5374-46C4-9308-7694B06DB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62" y="2662130"/>
            <a:ext cx="1032232" cy="1032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0B4B08-6A06-4ACA-9630-5560C8819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94" y="2519549"/>
            <a:ext cx="1317394" cy="1317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1E3E0-1AA8-45D5-B55F-C3A7CF98F55D}"/>
              </a:ext>
            </a:extLst>
          </p:cNvPr>
          <p:cNvSpPr txBox="1"/>
          <p:nvPr/>
        </p:nvSpPr>
        <p:spPr>
          <a:xfrm>
            <a:off x="6010447" y="372272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k,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k</a:t>
            </a:r>
            <a:endParaRPr lang="en-US" sz="2400" i="1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5AA9A-0F3D-4250-B182-FDFA20E931D5}"/>
              </a:ext>
            </a:extLst>
          </p:cNvPr>
          <p:cNvSpPr txBox="1"/>
          <p:nvPr/>
        </p:nvSpPr>
        <p:spPr>
          <a:xfrm>
            <a:off x="10200283" y="4164519"/>
            <a:ext cx="163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m</a:t>
            </a:r>
            <a:r>
              <a:rPr lang="en-US" sz="2400" i="1" baseline="-25000" dirty="0"/>
              <a:t>0 </a:t>
            </a:r>
            <a:r>
              <a:rPr lang="en-US" sz="2400" i="1" dirty="0"/>
              <a:t>, m</a:t>
            </a:r>
            <a:r>
              <a:rPr lang="en-US" sz="2400" i="1" baseline="-25000" dirty="0"/>
              <a:t>1 </a:t>
            </a:r>
            <a:r>
              <a:rPr lang="en-US" sz="2400" i="1" dirty="0"/>
              <a:t>∈ </a:t>
            </a:r>
            <a:r>
              <a:rPr lang="en-US" sz="2400" b="1" i="1" dirty="0"/>
              <a:t>M</a:t>
            </a:r>
            <a:endParaRPr lang="en-US" sz="2400" i="1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8640D-8E42-480C-99E1-A0E823BE6DDE}"/>
              </a:ext>
            </a:extLst>
          </p:cNvPr>
          <p:cNvSpPr txBox="1"/>
          <p:nvPr/>
        </p:nvSpPr>
        <p:spPr>
          <a:xfrm>
            <a:off x="5548766" y="4632144"/>
            <a:ext cx="163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b </a:t>
            </a:r>
            <a:r>
              <a:rPr lang="en-US" sz="2400" i="1" dirty="0">
                <a:sym typeface="Wingdings" panose="05000000000000000000" pitchFamily="2" charset="2"/>
              </a:rPr>
              <a:t></a:t>
            </a:r>
            <a:r>
              <a:rPr lang="en-US" sz="2400" i="1" baseline="-25000" dirty="0">
                <a:sym typeface="Wingdings" panose="05000000000000000000" pitchFamily="2" charset="2"/>
              </a:rPr>
              <a:t> R </a:t>
            </a:r>
            <a:r>
              <a:rPr lang="en-US" sz="2400" i="1" dirty="0">
                <a:sym typeface="Wingdings" panose="05000000000000000000" pitchFamily="2" charset="2"/>
              </a:rPr>
              <a:t>{0, 1}</a:t>
            </a:r>
            <a:endParaRPr lang="en-US" sz="2400" i="1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607BD3-40B6-4B0B-B942-BC7135061725}"/>
              </a:ext>
            </a:extLst>
          </p:cNvPr>
          <p:cNvSpPr txBox="1"/>
          <p:nvPr/>
        </p:nvSpPr>
        <p:spPr>
          <a:xfrm>
            <a:off x="7967743" y="5097287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 =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k</a:t>
            </a:r>
            <a:r>
              <a:rPr lang="en-US" sz="2400" i="1" dirty="0"/>
              <a:t>(</a:t>
            </a:r>
            <a:r>
              <a:rPr lang="en-US" sz="2400" i="1" dirty="0" err="1"/>
              <a:t>m</a:t>
            </a:r>
            <a:r>
              <a:rPr lang="en-US" sz="2400" i="1" baseline="-25000" dirty="0" err="1"/>
              <a:t>b</a:t>
            </a:r>
            <a:r>
              <a:rPr lang="en-US" sz="2400" i="1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D881B-D23A-4937-B48E-8430C8B7F55E}"/>
              </a:ext>
            </a:extLst>
          </p:cNvPr>
          <p:cNvSpPr txBox="1"/>
          <p:nvPr/>
        </p:nvSpPr>
        <p:spPr>
          <a:xfrm>
            <a:off x="10200283" y="5679187"/>
            <a:ext cx="163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b' ∈</a:t>
            </a:r>
            <a:r>
              <a:rPr lang="en-US" sz="2400" i="1" baseline="-25000" dirty="0">
                <a:sym typeface="Wingdings" panose="05000000000000000000" pitchFamily="2" charset="2"/>
              </a:rPr>
              <a:t> </a:t>
            </a:r>
            <a:r>
              <a:rPr lang="en-US" sz="2400" i="1" dirty="0">
                <a:sym typeface="Wingdings" panose="05000000000000000000" pitchFamily="2" charset="2"/>
              </a:rPr>
              <a:t>{0, 1}</a:t>
            </a:r>
            <a:endParaRPr lang="en-US" sz="2400" i="1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E252B7-FE4D-4300-A1B1-5EDB97326387}"/>
              </a:ext>
            </a:extLst>
          </p:cNvPr>
          <p:cNvSpPr txBox="1"/>
          <p:nvPr/>
        </p:nvSpPr>
        <p:spPr>
          <a:xfrm>
            <a:off x="7096509" y="6216478"/>
            <a:ext cx="312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Adversary wins if </a:t>
            </a:r>
            <a:r>
              <a:rPr lang="en-US" sz="2400" i="1" dirty="0"/>
              <a:t>b = b’</a:t>
            </a:r>
            <a:endParaRPr lang="en-US" sz="2400" i="1" baseline="-25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4EF5BD-D61C-4B98-B424-54371FA1E7E6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7185783" y="4395351"/>
            <a:ext cx="301450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6E899D-F953-4DD3-AF6C-4D75D3D893D8}"/>
              </a:ext>
            </a:extLst>
          </p:cNvPr>
          <p:cNvCxnSpPr>
            <a:cxnSpLocks/>
          </p:cNvCxnSpPr>
          <p:nvPr/>
        </p:nvCxnSpPr>
        <p:spPr>
          <a:xfrm>
            <a:off x="7185783" y="5568770"/>
            <a:ext cx="30877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2D50997-4616-47EA-BD60-BC81FC436C79}"/>
              </a:ext>
            </a:extLst>
          </p:cNvPr>
          <p:cNvSpPr txBox="1">
            <a:spLocks/>
          </p:cNvSpPr>
          <p:nvPr/>
        </p:nvSpPr>
        <p:spPr>
          <a:xfrm>
            <a:off x="838199" y="4463671"/>
            <a:ext cx="4403166" cy="14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1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23071-A798-4C47-BD48-5ADB402F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of IND-CPA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69B5-3D94-4D40-840C-94A956E9F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0606741" cy="4923271"/>
          </a:xfrm>
        </p:spPr>
        <p:txBody>
          <a:bodyPr>
            <a:normAutofit/>
          </a:bodyPr>
          <a:lstStyle/>
          <a:p>
            <a:r>
              <a:rPr lang="en-US" dirty="0"/>
              <a:t>Information theoretic (perfect) security means</a:t>
            </a:r>
          </a:p>
          <a:p>
            <a:pPr marL="457200" lvl="1" indent="0">
              <a:buNone/>
            </a:pPr>
            <a:r>
              <a:rPr lang="en-US" dirty="0"/>
              <a:t>Given </a:t>
            </a:r>
            <a:r>
              <a:rPr lang="en-US" i="1" dirty="0"/>
              <a:t>m</a:t>
            </a:r>
            <a:r>
              <a:rPr lang="en-US" i="1" baseline="-25000" dirty="0"/>
              <a:t>0</a:t>
            </a:r>
            <a:r>
              <a:rPr lang="en-US" dirty="0"/>
              <a:t> and </a:t>
            </a:r>
            <a:r>
              <a:rPr lang="en-US" i="1" dirty="0"/>
              <a:t>m</a:t>
            </a:r>
            <a:r>
              <a:rPr lang="en-US" i="1" baseline="-25000" dirty="0"/>
              <a:t>1</a:t>
            </a:r>
          </a:p>
          <a:p>
            <a:pPr marL="457200" lvl="1" indent="0">
              <a:buNone/>
            </a:pPr>
            <a:r>
              <a:rPr lang="en-US" i="1" dirty="0"/>
              <a:t>P(CT=c | PT=m</a:t>
            </a:r>
            <a:r>
              <a:rPr lang="en-US" i="1" baseline="-25000" dirty="0"/>
              <a:t>0</a:t>
            </a:r>
            <a:r>
              <a:rPr lang="en-US" i="1" dirty="0"/>
              <a:t>) = P(CT=c | PT=m</a:t>
            </a:r>
            <a:r>
              <a:rPr lang="en-US" i="1" baseline="-25000" dirty="0"/>
              <a:t>1</a:t>
            </a:r>
            <a:r>
              <a:rPr lang="en-US" i="1" dirty="0"/>
              <a:t>)</a:t>
            </a:r>
          </a:p>
          <a:p>
            <a:pPr marL="457200" lvl="1" indent="0">
              <a:buNone/>
            </a:pPr>
            <a:r>
              <a:rPr lang="en-US" dirty="0"/>
              <a:t>for </a:t>
            </a:r>
            <a:r>
              <a:rPr lang="en-US" b="1" dirty="0"/>
              <a:t>any</a:t>
            </a:r>
            <a:r>
              <a:rPr lang="en-US" dirty="0"/>
              <a:t> adversary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Computational security means</a:t>
            </a:r>
          </a:p>
          <a:p>
            <a:pPr marL="457200" lvl="1" indent="0">
              <a:buNone/>
            </a:pPr>
            <a:r>
              <a:rPr lang="en-US" dirty="0"/>
              <a:t>Given </a:t>
            </a:r>
            <a:r>
              <a:rPr lang="en-US" i="1" dirty="0"/>
              <a:t>m</a:t>
            </a:r>
            <a:r>
              <a:rPr lang="en-US" i="1" baseline="-25000" dirty="0"/>
              <a:t>0</a:t>
            </a:r>
            <a:r>
              <a:rPr lang="en-US" dirty="0"/>
              <a:t> and </a:t>
            </a:r>
            <a:r>
              <a:rPr lang="en-US" i="1" dirty="0"/>
              <a:t>m</a:t>
            </a:r>
            <a:r>
              <a:rPr lang="en-US" i="1" baseline="-25000" dirty="0"/>
              <a:t>1</a:t>
            </a:r>
          </a:p>
          <a:p>
            <a:pPr marL="457200" lvl="1" indent="0">
              <a:buNone/>
            </a:pPr>
            <a:r>
              <a:rPr lang="en-US" i="1" dirty="0"/>
              <a:t>P(CT=c | PT=m</a:t>
            </a:r>
            <a:r>
              <a:rPr lang="en-US" i="1" baseline="-25000" dirty="0"/>
              <a:t>0</a:t>
            </a:r>
            <a:r>
              <a:rPr lang="en-US" i="1" dirty="0"/>
              <a:t>) </a:t>
            </a:r>
            <a:r>
              <a:rPr lang="en-US" dirty="0"/>
              <a:t>≈</a:t>
            </a:r>
            <a:r>
              <a:rPr lang="en-US" i="1" dirty="0"/>
              <a:t> P(CT=c | PT=m</a:t>
            </a:r>
            <a:r>
              <a:rPr lang="en-US" i="1" baseline="-25000" dirty="0"/>
              <a:t>1</a:t>
            </a:r>
            <a:r>
              <a:rPr lang="en-US" i="1" dirty="0"/>
              <a:t>) </a:t>
            </a:r>
          </a:p>
          <a:p>
            <a:pPr marL="457200" lvl="1" indent="0">
              <a:buNone/>
            </a:pPr>
            <a:r>
              <a:rPr lang="en-US" dirty="0"/>
              <a:t>for a </a:t>
            </a:r>
            <a:r>
              <a:rPr lang="en-US" b="1" dirty="0"/>
              <a:t>computationally bounded </a:t>
            </a:r>
            <a:r>
              <a:rPr lang="en-US" dirty="0"/>
              <a:t>adversary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Computational security is the foundation of all modern cryptography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20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763FC4-7F12-41D2-ADCF-29E022B0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Public Key Cryptography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B4762-D8D7-472E-9530-5AF96098F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Key">
            <a:extLst>
              <a:ext uri="{FF2B5EF4-FFF2-40B4-BE49-F238E27FC236}">
                <a16:creationId xmlns:a16="http://schemas.microsoft.com/office/drawing/2014/main" id="{93D7F638-21D7-45DC-8D41-6817F12FF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307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18" y="146214"/>
            <a:ext cx="10515600" cy="883635"/>
          </a:xfrm>
        </p:spPr>
        <p:txBody>
          <a:bodyPr/>
          <a:lstStyle/>
          <a:p>
            <a:r>
              <a:rPr lang="en-US" dirty="0"/>
              <a:t>AES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0" y="1350424"/>
            <a:ext cx="879041" cy="879041"/>
          </a:xfrm>
          <a:prstGeom prst="rect">
            <a:avLst/>
          </a:prstGeom>
        </p:spPr>
      </p:pic>
      <p:pic>
        <p:nvPicPr>
          <p:cNvPr id="6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55" y="1155090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10" y="1350424"/>
            <a:ext cx="879041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0191" y="166969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0429" y="1669696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8212" y="1666384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Eavesdropper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388" y="3040276"/>
            <a:ext cx="653225" cy="6532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923476" y="3171047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0" y="4683568"/>
            <a:ext cx="653225" cy="6532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20948" y="4814339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295980" y="2305235"/>
            <a:ext cx="777331" cy="588760"/>
            <a:chOff x="7838355" y="1165836"/>
            <a:chExt cx="777331" cy="588760"/>
          </a:xfrm>
        </p:grpSpPr>
        <p:pic>
          <p:nvPicPr>
            <p:cNvPr id="29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943833" y="3795755"/>
            <a:ext cx="1801860" cy="681798"/>
            <a:chOff x="8554486" y="3116189"/>
            <a:chExt cx="1801860" cy="681798"/>
          </a:xfrm>
        </p:grpSpPr>
        <p:sp>
          <p:nvSpPr>
            <p:cNvPr id="38" name="TextBox 37"/>
            <p:cNvSpPr txBox="1"/>
            <p:nvPr/>
          </p:nvSpPr>
          <p:spPr>
            <a:xfrm>
              <a:off x="9309309" y="3242747"/>
              <a:ext cx="1047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</a:t>
              </a:r>
              <a:r>
                <a:rPr lang="en-US" sz="2000" baseline="-25000" dirty="0"/>
                <a:t>K</a:t>
              </a:r>
              <a:r>
                <a:rPr lang="en-US" sz="2000" baseline="-50000" dirty="0"/>
                <a:t>AES</a:t>
              </a:r>
              <a:r>
                <a:rPr lang="en-US" sz="2000" dirty="0"/>
                <a:t>(M)</a:t>
              </a:r>
              <a:endParaRPr lang="en-US" sz="2000" baseline="-50000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4749813" y="4150941"/>
            <a:ext cx="1789018" cy="681798"/>
            <a:chOff x="8554486" y="3116189"/>
            <a:chExt cx="1789018" cy="681798"/>
          </a:xfrm>
        </p:grpSpPr>
        <p:sp>
          <p:nvSpPr>
            <p:cNvPr id="42" name="TextBox 41"/>
            <p:cNvSpPr txBox="1"/>
            <p:nvPr/>
          </p:nvSpPr>
          <p:spPr>
            <a:xfrm>
              <a:off x="9309310" y="3242747"/>
              <a:ext cx="10341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</a:t>
              </a:r>
              <a:r>
                <a:rPr lang="en-US" sz="2000" baseline="-25000" dirty="0"/>
                <a:t>K</a:t>
              </a:r>
              <a:r>
                <a:rPr lang="en-US" sz="2000" baseline="-50000" dirty="0"/>
                <a:t>AES</a:t>
              </a:r>
              <a:r>
                <a:rPr lang="en-US" sz="2000" dirty="0"/>
                <a:t>(M)</a:t>
              </a:r>
              <a:endParaRPr lang="en-US" sz="2000" baseline="-50000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sp>
        <p:nvSpPr>
          <p:cNvPr id="45" name="Multiply 44"/>
          <p:cNvSpPr/>
          <p:nvPr/>
        </p:nvSpPr>
        <p:spPr>
          <a:xfrm>
            <a:off x="4604085" y="4005213"/>
            <a:ext cx="944679" cy="94467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772860" y="2305235"/>
            <a:ext cx="777331" cy="588760"/>
            <a:chOff x="7838355" y="1165836"/>
            <a:chExt cx="777331" cy="588760"/>
          </a:xfrm>
        </p:grpSpPr>
        <p:pic>
          <p:nvPicPr>
            <p:cNvPr id="4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767909" y="2220936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18554 0.05903 C -0.22409 0.07222 -0.28203 0.07963 -0.34297 0.07963 C -0.41224 0.07963 -0.46758 0.07222 -0.50612 0.05903 L -0.6914 -7.40741E-7 " pathEditMode="relative" rAng="0" ptsTypes="AAAAA">
                                      <p:cBhvr>
                                        <p:cTn id="3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45" grpId="0" animBg="1"/>
      <p:bldP spid="5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 of Symmetric Key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06146"/>
          </a:xfrm>
        </p:spPr>
        <p:txBody>
          <a:bodyPr/>
          <a:lstStyle/>
          <a:p>
            <a:r>
              <a:rPr lang="en-US" dirty="0"/>
              <a:t>How do you securely exchange keys with someone?</a:t>
            </a:r>
          </a:p>
          <a:p>
            <a:r>
              <a:rPr lang="en-US" dirty="0"/>
              <a:t>Easy(</a:t>
            </a:r>
            <a:r>
              <a:rPr lang="en-US" dirty="0" err="1"/>
              <a:t>ish</a:t>
            </a:r>
            <a:r>
              <a:rPr lang="en-US" dirty="0"/>
              <a:t>) to do if you can meet them in person</a:t>
            </a:r>
          </a:p>
          <a:p>
            <a:r>
              <a:rPr lang="en-US" dirty="0"/>
              <a:t>However, the Internet is untrusted</a:t>
            </a:r>
          </a:p>
          <a:p>
            <a:pPr lvl="1"/>
            <a:r>
              <a:rPr lang="en-US" dirty="0"/>
              <a:t>You can’t exchange shared secrets over an untrusted medium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3" y="4261575"/>
            <a:ext cx="879041" cy="879041"/>
          </a:xfrm>
          <a:prstGeom prst="rect">
            <a:avLst/>
          </a:prstGeom>
        </p:spPr>
      </p:pic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38" y="4066241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93" y="4261575"/>
            <a:ext cx="879041" cy="879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0974" y="4580847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1212" y="4580847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8995" y="4577535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Eavesdropper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33643" y="5216386"/>
            <a:ext cx="777331" cy="588760"/>
            <a:chOff x="7838355" y="1165836"/>
            <a:chExt cx="777331" cy="588760"/>
          </a:xfrm>
        </p:grpSpPr>
        <p:pic>
          <p:nvPicPr>
            <p:cNvPr id="1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87986" y="5232042"/>
            <a:ext cx="777331" cy="588760"/>
            <a:chOff x="7838355" y="1165836"/>
            <a:chExt cx="777331" cy="588760"/>
          </a:xfrm>
        </p:grpSpPr>
        <p:pic>
          <p:nvPicPr>
            <p:cNvPr id="1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29644" y="5217633"/>
            <a:ext cx="777331" cy="588760"/>
            <a:chOff x="7838355" y="1165836"/>
            <a:chExt cx="777331" cy="588760"/>
          </a:xfrm>
        </p:grpSpPr>
        <p:pic>
          <p:nvPicPr>
            <p:cNvPr id="1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0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6944 0.0034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1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Public key cryptography, a.k.a. </a:t>
            </a:r>
            <a:r>
              <a:rPr lang="en-US" dirty="0">
                <a:solidFill>
                  <a:schemeClr val="accent1"/>
                </a:solidFill>
              </a:rPr>
              <a:t>asymmetric</a:t>
            </a:r>
            <a:r>
              <a:rPr lang="en-US" dirty="0"/>
              <a:t> cryptography</a:t>
            </a:r>
          </a:p>
          <a:p>
            <a:pPr lvl="1"/>
            <a:r>
              <a:rPr lang="en-US" dirty="0"/>
              <a:t>Each principal has two keys: </a:t>
            </a:r>
            <a:r>
              <a:rPr lang="en-US" dirty="0">
                <a:solidFill>
                  <a:schemeClr val="accent1"/>
                </a:solidFill>
              </a:rPr>
              <a:t>private</a:t>
            </a:r>
            <a:r>
              <a:rPr lang="en-US" dirty="0"/>
              <a:t> (secret) and </a:t>
            </a:r>
            <a:r>
              <a:rPr lang="en-US" dirty="0">
                <a:solidFill>
                  <a:schemeClr val="accent1"/>
                </a:solidFill>
              </a:rPr>
              <a:t>public</a:t>
            </a:r>
          </a:p>
          <a:p>
            <a:pPr lvl="1"/>
            <a:r>
              <a:rPr lang="en-US" dirty="0"/>
              <a:t>A message encrypted with one key must be decrypted by the other</a:t>
            </a:r>
          </a:p>
          <a:p>
            <a:pPr lvl="1"/>
            <a:r>
              <a:rPr lang="en-US" dirty="0"/>
              <a:t>Thus, the public key can be sent in-the-clear over the Internet</a:t>
            </a:r>
          </a:p>
          <a:p>
            <a:r>
              <a:rPr lang="en-US" dirty="0"/>
              <a:t>Security is based on Very Hard Math Problems</a:t>
            </a:r>
          </a:p>
          <a:p>
            <a:pPr lvl="1"/>
            <a:r>
              <a:rPr lang="en-US" dirty="0"/>
              <a:t>O(1) time to verify a given solution for a given instance</a:t>
            </a:r>
          </a:p>
          <a:p>
            <a:pPr lvl="1"/>
            <a:r>
              <a:rPr lang="en-US" dirty="0"/>
              <a:t>Exponential time to check all possible solutions for a given instance</a:t>
            </a:r>
          </a:p>
          <a:p>
            <a:r>
              <a:rPr lang="en-US" dirty="0"/>
              <a:t>Many different algorithms that offer different security properties</a:t>
            </a:r>
          </a:p>
          <a:p>
            <a:pPr lvl="1"/>
            <a:r>
              <a:rPr lang="en-US" dirty="0" err="1"/>
              <a:t>Diffie</a:t>
            </a:r>
            <a:r>
              <a:rPr lang="en-US" dirty="0"/>
              <a:t>-Hellman, RSA, </a:t>
            </a:r>
            <a:r>
              <a:rPr lang="en-US" dirty="0" err="1"/>
              <a:t>Goldwasser-Micali</a:t>
            </a:r>
            <a:r>
              <a:rPr lang="en-US" dirty="0"/>
              <a:t>, </a:t>
            </a:r>
            <a:r>
              <a:rPr lang="en-US" dirty="0" err="1"/>
              <a:t>ElGamal</a:t>
            </a:r>
            <a:endParaRPr lang="en-US" dirty="0"/>
          </a:p>
          <a:p>
            <a:r>
              <a:rPr lang="en-US" dirty="0"/>
              <a:t>Forms the basis for most modern secure protocols</a:t>
            </a:r>
          </a:p>
          <a:p>
            <a:pPr lvl="1"/>
            <a:r>
              <a:rPr lang="en-US" dirty="0"/>
              <a:t>IPsec, SSL, TLS, S/MIME, PGP/GPG,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8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Really should be called </a:t>
                </a:r>
                <a:r>
                  <a:rPr lang="en-US" dirty="0" err="1"/>
                  <a:t>Diffie</a:t>
                </a:r>
                <a:r>
                  <a:rPr lang="en-US" dirty="0"/>
                  <a:t>-Hellman-</a:t>
                </a:r>
                <a:r>
                  <a:rPr lang="en-US" dirty="0" err="1"/>
                  <a:t>Merkle</a:t>
                </a:r>
                <a:endParaRPr lang="en-US" dirty="0"/>
              </a:p>
              <a:p>
                <a:pPr lvl="1"/>
                <a:r>
                  <a:rPr lang="en-US" dirty="0"/>
                  <a:t>Ralph </a:t>
                </a:r>
                <a:r>
                  <a:rPr lang="en-US" dirty="0" err="1"/>
                  <a:t>Merkle</a:t>
                </a:r>
                <a:r>
                  <a:rPr lang="en-US" dirty="0"/>
                  <a:t> developed the mathematical theories</a:t>
                </a:r>
              </a:p>
              <a:p>
                <a:pPr lvl="1"/>
                <a:r>
                  <a:rPr lang="en-US" dirty="0"/>
                  <a:t>Whitfield </a:t>
                </a:r>
                <a:r>
                  <a:rPr lang="en-US" dirty="0" err="1"/>
                  <a:t>Diffie</a:t>
                </a:r>
                <a:r>
                  <a:rPr lang="en-US" dirty="0"/>
                  <a:t> and Martin Hellman developed the protocol</a:t>
                </a:r>
              </a:p>
              <a:p>
                <a:r>
                  <a:rPr lang="en-US" dirty="0"/>
                  <a:t>Security is based on the </a:t>
                </a:r>
                <a:r>
                  <a:rPr lang="en-US" dirty="0">
                    <a:solidFill>
                      <a:schemeClr val="accent1"/>
                    </a:solidFill>
                  </a:rPr>
                  <a:t>discrete logarithm problem</a:t>
                </a:r>
              </a:p>
              <a:p>
                <a:pPr lvl="1"/>
                <a:r>
                  <a:rPr lang="en-US" dirty="0"/>
                  <a:t>Compute </a:t>
                </a:r>
                <a:r>
                  <a:rPr lang="en-US" i="1" dirty="0"/>
                  <a:t>k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b="0" dirty="0"/>
                  <a:t>, where </a:t>
                </a:r>
                <a:r>
                  <a:rPr lang="en-US" b="0" i="1" dirty="0"/>
                  <a:t>b</a:t>
                </a:r>
                <a:r>
                  <a:rPr lang="en-US" b="0" dirty="0"/>
                  <a:t>, </a:t>
                </a:r>
                <a:r>
                  <a:rPr lang="en-US" b="0" i="1" dirty="0"/>
                  <a:t>g</a:t>
                </a:r>
                <a:r>
                  <a:rPr lang="en-US" b="0" dirty="0"/>
                  <a:t>, and </a:t>
                </a:r>
                <a:r>
                  <a:rPr lang="en-US" b="0" i="1" dirty="0"/>
                  <a:t>k</a:t>
                </a:r>
                <a:r>
                  <a:rPr lang="en-US" b="0" dirty="0"/>
                  <a:t> are all integers</a:t>
                </a:r>
              </a:p>
              <a:p>
                <a:pPr lvl="1"/>
                <a:r>
                  <a:rPr lang="en-US" dirty="0"/>
                  <a:t>Possible that no solution exists given arbitrary </a:t>
                </a:r>
                <a:r>
                  <a:rPr lang="en-US" i="1" dirty="0"/>
                  <a:t>b</a:t>
                </a:r>
                <a:r>
                  <a:rPr lang="en-US" dirty="0"/>
                  <a:t> and </a:t>
                </a:r>
                <a:r>
                  <a:rPr lang="en-US" i="1" dirty="0"/>
                  <a:t>g</a:t>
                </a:r>
              </a:p>
              <a:p>
                <a:pPr lvl="1"/>
                <a:r>
                  <a:rPr lang="en-US" dirty="0"/>
                  <a:t>Best known algorithms are exponential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1431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/>
                  <a:t> = secret,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= public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agree on a prime </a:t>
                </a:r>
                <a:r>
                  <a:rPr lang="en-US" i="1" dirty="0">
                    <a:solidFill>
                      <a:schemeClr val="accent1"/>
                    </a:solidFill>
                  </a:rPr>
                  <a:t>p</a:t>
                </a:r>
                <a:r>
                  <a:rPr lang="en-US" i="1" dirty="0"/>
                  <a:t> </a:t>
                </a:r>
                <a:r>
                  <a:rPr lang="en-US" dirty="0"/>
                  <a:t>and a base </a:t>
                </a:r>
                <a:r>
                  <a:rPr lang="en-US" i="1" dirty="0">
                    <a:solidFill>
                      <a:schemeClr val="accent1"/>
                    </a:solidFill>
                  </a:rPr>
                  <a:t>g</a:t>
                </a:r>
                <a:r>
                  <a:rPr lang="en-US" dirty="0"/>
                  <a:t> which is primitive root modulo </a:t>
                </a:r>
                <a:r>
                  <a:rPr lang="en-US" i="1" dirty="0">
                    <a:solidFill>
                      <a:schemeClr val="accent1"/>
                    </a:solidFill>
                  </a:rPr>
                  <a:t>p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chooses a secret integer </a:t>
                </a:r>
                <a:r>
                  <a:rPr lang="en-US" i="1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/>
                  <a:t>; Bob chooses secret </a:t>
                </a:r>
                <a:r>
                  <a:rPr lang="en-US" i="1" dirty="0">
                    <a:solidFill>
                      <a:srgbClr val="FF0000"/>
                    </a:solidFill>
                  </a:rPr>
                  <a:t>b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Bob: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; Bob </a:t>
                </a:r>
                <a:r>
                  <a:rPr lang="en-US" dirty="0">
                    <a:sym typeface="Wingdings" panose="05000000000000000000" pitchFamily="2" charset="2"/>
                  </a:rPr>
                  <a:t> Alice: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%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; Bob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now share secret key </a:t>
                </a:r>
                <a:r>
                  <a:rPr lang="en-US" i="1" dirty="0">
                    <a:solidFill>
                      <a:srgbClr val="FF0000"/>
                    </a:solidFill>
                  </a:rPr>
                  <a:t>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2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E3FF-5DAA-4846-BCB3-3813B509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Goals of Modern Crypto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F2EF1-5A28-4C19-89CA-EC527D121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Pseudo-random number generation</a:t>
            </a:r>
          </a:p>
          <a:p>
            <a:r>
              <a:rPr lang="en-US" dirty="0"/>
              <a:t>Anonymity</a:t>
            </a:r>
          </a:p>
          <a:p>
            <a:r>
              <a:rPr lang="en-US" dirty="0"/>
              <a:t>E-voting</a:t>
            </a:r>
          </a:p>
          <a:p>
            <a:r>
              <a:rPr lang="en-US" dirty="0"/>
              <a:t>Secret sharing</a:t>
            </a:r>
          </a:p>
          <a:p>
            <a:r>
              <a:rPr lang="en-US" dirty="0"/>
              <a:t>Zero-knowledge proof</a:t>
            </a:r>
          </a:p>
          <a:p>
            <a:r>
              <a:rPr lang="en-US" dirty="0"/>
              <a:t>Secure multi-party computation</a:t>
            </a:r>
          </a:p>
          <a:p>
            <a:r>
              <a:rPr lang="en-US" dirty="0"/>
              <a:t>Computation over encrypted data (homomorphic encryption)</a:t>
            </a:r>
          </a:p>
        </p:txBody>
      </p:sp>
    </p:spTree>
    <p:extLst>
      <p:ext uri="{BB962C8B-B14F-4D97-AF65-F5344CB8AC3E}">
        <p14:creationId xmlns:p14="http://schemas.microsoft.com/office/powerpoint/2010/main" val="32772496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246"/>
            <a:ext cx="10515600" cy="792012"/>
          </a:xfrm>
        </p:spPr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28752" y="2149092"/>
              <a:ext cx="3497072" cy="298704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7854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15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Knows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Doesn’t Know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p</a:t>
                          </a:r>
                          <a:r>
                            <a:rPr lang="en-US" sz="2000" dirty="0"/>
                            <a:t> = </a:t>
                          </a:r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23</a:t>
                          </a:r>
                          <a:r>
                            <a:rPr lang="en-US" sz="2000" dirty="0"/>
                            <a:t>, </a:t>
                          </a:r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g</a:t>
                          </a:r>
                          <a:r>
                            <a:rPr lang="en-US" sz="2000" dirty="0"/>
                            <a:t> = </a:t>
                          </a:r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sz="2000" dirty="0"/>
                            <a:t> = </a:t>
                          </a:r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r>
                            <a:rPr lang="en-US" sz="2000" dirty="0"/>
                            <a:t> = 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00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% </m:t>
                                </m:r>
                                <m:r>
                                  <a:rPr lang="en-US" sz="200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accent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% </m:t>
                                </m:r>
                                <m:r>
                                  <a:rPr lang="en-US" sz="200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B</a:t>
                          </a:r>
                          <a:r>
                            <a:rPr lang="en-US" sz="2000" dirty="0"/>
                            <a:t> = </a:t>
                          </a:r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19</a:t>
                          </a:r>
                          <a:endParaRPr lang="en-US" sz="2000" i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 % </m:t>
                              </m:r>
                              <m:r>
                                <a:rPr lang="en-US" sz="20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e>
                                <m:sup>
                                  <m:r>
                                    <a:rPr lang="en-US" sz="20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 % </m:t>
                              </m:r>
                              <m:r>
                                <a:rPr lang="en-US" sz="20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78197044"/>
                  </p:ext>
                </p:extLst>
              </p:nvPr>
            </p:nvGraphicFramePr>
            <p:xfrm>
              <a:off x="128752" y="2149092"/>
              <a:ext cx="3497072" cy="3049525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785493"/>
                    <a:gridCol w="1711579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Knows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Doesn’t Know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p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23</a:t>
                          </a:r>
                          <a:r>
                            <a:rPr lang="en-US" sz="2000" dirty="0" smtClean="0"/>
                            <a:t>,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g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20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r>
                            <a:rPr lang="en-US" sz="2000" dirty="0" smtClean="0"/>
                            <a:t> = ?</a:t>
                          </a:r>
                        </a:p>
                      </a:txBody>
                      <a:tcPr/>
                    </a:tc>
                  </a:tr>
                  <a:tr h="7353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165289" r="-96587" b="-15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B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19</a:t>
                          </a:r>
                          <a:endParaRPr lang="en-US" sz="2000" i="0" dirty="0" smtClean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7291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321667" r="-96587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/>
              <p:cNvGraphicFramePr>
                <a:graphicFrameLocks/>
              </p:cNvGraphicFramePr>
              <p:nvPr/>
            </p:nvGraphicFramePr>
            <p:xfrm>
              <a:off x="8536434" y="2149092"/>
              <a:ext cx="3547174" cy="3012758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8355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15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Knows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Doesn’t Know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p</a:t>
                          </a:r>
                          <a:r>
                            <a:rPr lang="en-US" sz="2000" dirty="0"/>
                            <a:t> = </a:t>
                          </a:r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23</a:t>
                          </a:r>
                          <a:r>
                            <a:rPr lang="en-US" sz="2000" dirty="0"/>
                            <a:t>, </a:t>
                          </a:r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g</a:t>
                          </a:r>
                          <a:r>
                            <a:rPr lang="en-US" sz="2000" dirty="0"/>
                            <a:t> = </a:t>
                          </a:r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r>
                            <a:rPr lang="en-US" sz="2000" dirty="0"/>
                            <a:t> = </a:t>
                          </a:r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sz="2000" dirty="0"/>
                            <a:t> = 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00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% </m:t>
                                </m:r>
                                <m:r>
                                  <a:rPr lang="en-US" sz="200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accent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20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% </m:t>
                                </m:r>
                                <m:r>
                                  <a:rPr lang="en-US" sz="200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i="1" dirty="0">
                              <a:solidFill>
                                <a:schemeClr val="accent1"/>
                              </a:solidFill>
                            </a:rPr>
                            <a:t>A</a:t>
                          </a:r>
                          <a:r>
                            <a:rPr lang="en-US" sz="2000" dirty="0"/>
                            <a:t> = </a:t>
                          </a:r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endParaRPr lang="en-US" sz="2000" i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p>
                              </m:sSup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 % </m:t>
                              </m:r>
                              <m:r>
                                <a:rPr lang="en-US" sz="20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000" b="0" i="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US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 % </m:t>
                              </m:r>
                              <m:r>
                                <a:rPr lang="en-US" sz="20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75567630"/>
                  </p:ext>
                </p:extLst>
              </p:nvPr>
            </p:nvGraphicFramePr>
            <p:xfrm>
              <a:off x="8536434" y="2149092"/>
              <a:ext cx="3547174" cy="3012758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835595"/>
                    <a:gridCol w="1711579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Knows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Doesn’t Know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p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23</a:t>
                          </a:r>
                          <a:r>
                            <a:rPr lang="en-US" sz="2000" dirty="0" smtClean="0"/>
                            <a:t>,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g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20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sz="2000" dirty="0" smtClean="0"/>
                            <a:t> = ?</a:t>
                          </a:r>
                        </a:p>
                      </a:txBody>
                      <a:tcPr/>
                    </a:tc>
                  </a:tr>
                  <a:tr h="709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70940" r="-93709" b="-1581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i="1" dirty="0" smtClean="0">
                              <a:solidFill>
                                <a:schemeClr val="accent1"/>
                              </a:solidFill>
                            </a:rPr>
                            <a:t>A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endParaRPr lang="en-US" sz="2000" i="0" dirty="0" smtClean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71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23729" r="-93709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3"/>
              <p:cNvGraphicFramePr>
                <a:graphicFrameLocks/>
              </p:cNvGraphicFramePr>
              <p:nvPr/>
            </p:nvGraphicFramePr>
            <p:xfrm>
              <a:off x="4506311" y="2149092"/>
              <a:ext cx="3473260" cy="3058749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7616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15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Knows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Doesn’t Know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p</a:t>
                          </a:r>
                          <a:r>
                            <a:rPr lang="en-US" sz="2000" dirty="0"/>
                            <a:t> = </a:t>
                          </a:r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23</a:t>
                          </a:r>
                          <a:r>
                            <a:rPr lang="en-US" sz="2000" dirty="0"/>
                            <a:t>, </a:t>
                          </a:r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g</a:t>
                          </a:r>
                          <a:r>
                            <a:rPr lang="en-US" sz="2000" dirty="0"/>
                            <a:t> = </a:t>
                          </a:r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sz="2000" dirty="0"/>
                            <a:t> = ?, </a:t>
                          </a:r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r>
                            <a:rPr lang="en-US" sz="2000" dirty="0"/>
                            <a:t> = 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25515">
                    <a:tc>
                      <a:txBody>
                        <a:bodyPr/>
                        <a:lstStyle/>
                        <a:p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A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 = </a:t>
                          </a:r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B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 = </a:t>
                          </a:r>
                          <a:r>
                            <a:rPr lang="en-US" sz="2000" dirty="0">
                              <a:solidFill>
                                <a:schemeClr val="accent1"/>
                              </a:solidFill>
                            </a:rPr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4827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p>
                              </m:sSup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 % </m:t>
                              </m:r>
                              <m:r>
                                <a:rPr lang="en-US" sz="20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p>
                              </m:sSup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 % </m:t>
                              </m:r>
                              <m:r>
                                <a:rPr lang="en-US" sz="20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61390480"/>
                  </p:ext>
                </p:extLst>
              </p:nvPr>
            </p:nvGraphicFramePr>
            <p:xfrm>
              <a:off x="4506311" y="2149092"/>
              <a:ext cx="3473260" cy="3058749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761681"/>
                    <a:gridCol w="1711579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Knows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Doesn’t Know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p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23</a:t>
                          </a:r>
                          <a:r>
                            <a:rPr lang="en-US" sz="2000" dirty="0" smtClean="0"/>
                            <a:t>,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g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20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sz="2000" dirty="0" smtClean="0"/>
                            <a:t> = ?, </a:t>
                          </a: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r>
                            <a:rPr lang="en-US" sz="2000" dirty="0" smtClean="0"/>
                            <a:t> = ?</a:t>
                          </a:r>
                        </a:p>
                      </a:txBody>
                      <a:tcPr/>
                    </a:tc>
                  </a:tr>
                  <a:tr h="725515">
                    <a:tc>
                      <a:txBody>
                        <a:bodyPr/>
                        <a:lstStyle/>
                        <a:p>
                          <a:pPr/>
                          <a:endParaRPr lang="en-US" sz="2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A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B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7482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313008" r="-98270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0" y="1192977"/>
            <a:ext cx="879041" cy="879041"/>
          </a:xfrm>
          <a:prstGeom prst="rect">
            <a:avLst/>
          </a:prstGeom>
        </p:spPr>
      </p:pic>
      <p:pic>
        <p:nvPicPr>
          <p:cNvPr id="9" name="Picture 2" descr="D:\Classes\CS 4700\assets\devil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55" y="997643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10" y="1192977"/>
            <a:ext cx="879041" cy="8790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0191" y="151224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70429" y="151224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655" y="2978884"/>
            <a:ext cx="3142593" cy="320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7655" y="3391252"/>
            <a:ext cx="3053256" cy="60828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7654" y="4112071"/>
            <a:ext cx="3142593" cy="320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7255" y="2978884"/>
            <a:ext cx="3142593" cy="320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7254" y="4087848"/>
            <a:ext cx="3142593" cy="320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593215" y="2978884"/>
            <a:ext cx="3142593" cy="320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93214" y="4093906"/>
            <a:ext cx="3142593" cy="320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7655" y="4521835"/>
            <a:ext cx="3053256" cy="60828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69372" y="4482167"/>
            <a:ext cx="3053256" cy="60828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37882" y="3402197"/>
            <a:ext cx="3053256" cy="60828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93214" y="4485506"/>
            <a:ext cx="3053256" cy="60828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24"/>
          <p:cNvSpPr/>
          <p:nvPr/>
        </p:nvSpPr>
        <p:spPr>
          <a:xfrm>
            <a:off x="3321972" y="5600220"/>
            <a:ext cx="5548056" cy="982249"/>
          </a:xfrm>
          <a:prstGeom prst="wedgeRectCallout">
            <a:avLst>
              <a:gd name="adj1" fmla="val -26155"/>
              <a:gd name="adj2" fmla="val -9619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Calculating </a:t>
            </a:r>
            <a:r>
              <a:rPr lang="en-US" sz="2400" i="1" dirty="0"/>
              <a:t>s</a:t>
            </a:r>
            <a:r>
              <a:rPr lang="en-US" sz="2400" dirty="0"/>
              <a:t> requires solving for </a:t>
            </a:r>
            <a:r>
              <a:rPr lang="en-US" sz="2400" i="1" dirty="0"/>
              <a:t>a</a:t>
            </a:r>
            <a:r>
              <a:rPr lang="en-US" sz="2400" dirty="0"/>
              <a:t> or </a:t>
            </a:r>
            <a:r>
              <a:rPr lang="en-US" sz="2400" i="1" dirty="0"/>
              <a:t>b</a:t>
            </a:r>
            <a:r>
              <a:rPr lang="en-US" sz="2400" dirty="0"/>
              <a:t>, which is the discreet logarithm problem</a:t>
            </a:r>
            <a:endParaRPr lang="en-US" sz="2400" baseline="-50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8212" y="1508937"/>
            <a:ext cx="146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Eavesdropper</a:t>
            </a:r>
          </a:p>
        </p:txBody>
      </p:sp>
    </p:spTree>
    <p:extLst>
      <p:ext uri="{BB962C8B-B14F-4D97-AF65-F5344CB8AC3E}">
        <p14:creationId xmlns:p14="http://schemas.microsoft.com/office/powerpoint/2010/main" val="144083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</a:t>
            </a:r>
            <a:r>
              <a:rPr lang="en-US" dirty="0" err="1"/>
              <a:t>Diffie</a:t>
            </a:r>
            <a:r>
              <a:rPr lang="en-US" dirty="0"/>
              <a:t>-Hellman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Diffie-Hellman can be used for public key cryptography</a:t>
                </a:r>
              </a:p>
              <a:p>
                <a:pPr lvl="1"/>
                <a:r>
                  <a:rPr lang="en-US" dirty="0"/>
                  <a:t>Alice’s public key is 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&gt;, private key is </a:t>
                </a:r>
                <a:r>
                  <a:rPr lang="en-US" i="1" dirty="0">
                    <a:solidFill>
                      <a:srgbClr val="FF0000"/>
                    </a:solidFill>
                  </a:rPr>
                  <a:t>a</a:t>
                </a:r>
              </a:p>
              <a:p>
                <a:r>
                  <a:rPr lang="en-US" dirty="0" err="1"/>
                  <a:t>Diffie</a:t>
                </a:r>
                <a:r>
                  <a:rPr lang="en-US" dirty="0"/>
                  <a:t>-Hellman is the basis for protocols with </a:t>
                </a:r>
                <a:r>
                  <a:rPr lang="en-US" dirty="0">
                    <a:solidFill>
                      <a:schemeClr val="accent1"/>
                    </a:solidFill>
                  </a:rPr>
                  <a:t>Perfect Forward Secrecy</a:t>
                </a:r>
              </a:p>
              <a:p>
                <a:pPr lvl="1"/>
                <a:r>
                  <a:rPr lang="en-US" i="1" dirty="0">
                    <a:solidFill>
                      <a:srgbClr val="FF0000"/>
                    </a:solidFill>
                  </a:rPr>
                  <a:t>a</a:t>
                </a:r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:r>
                  <a:rPr lang="en-US" i="1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/>
                  <a:t> must be thrown away at the end of the session</a:t>
                </a:r>
              </a:p>
              <a:p>
                <a:pPr lvl="1"/>
                <a:r>
                  <a:rPr lang="en-US" dirty="0"/>
                  <a:t>Don’t worry if you have never heard of PFS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9590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Invented by </a:t>
            </a:r>
            <a:r>
              <a:rPr lang="en-US" dirty="0" err="1"/>
              <a:t>Rivest</a:t>
            </a:r>
            <a:r>
              <a:rPr lang="en-US" dirty="0"/>
              <a:t>, Shamir, and </a:t>
            </a:r>
            <a:r>
              <a:rPr lang="en-US" dirty="0" err="1"/>
              <a:t>Adleman</a:t>
            </a:r>
            <a:r>
              <a:rPr lang="en-US" dirty="0"/>
              <a:t> in 1978</a:t>
            </a:r>
          </a:p>
          <a:p>
            <a:pPr lvl="1"/>
            <a:r>
              <a:rPr lang="en-US" dirty="0"/>
              <a:t>Equivalent system invented by Clifford Cox in 1973, but GCHQ classified it</a:t>
            </a:r>
          </a:p>
          <a:p>
            <a:r>
              <a:rPr lang="en-US" dirty="0"/>
              <a:t>RSA is the dominant public key cryptosystem today for historical reasons</a:t>
            </a:r>
          </a:p>
          <a:p>
            <a:pPr lvl="1"/>
            <a:r>
              <a:rPr lang="en-US" dirty="0"/>
              <a:t>Algorithm was commercialized by RSA Security</a:t>
            </a:r>
          </a:p>
          <a:p>
            <a:pPr lvl="1"/>
            <a:r>
              <a:rPr lang="en-US" b="0" dirty="0"/>
              <a:t>RSA Security created a </a:t>
            </a:r>
            <a:r>
              <a:rPr lang="en-US" b="0" dirty="0">
                <a:solidFill>
                  <a:schemeClr val="accent1"/>
                </a:solidFill>
              </a:rPr>
              <a:t>certificate authority </a:t>
            </a:r>
            <a:r>
              <a:rPr lang="en-US" b="0" dirty="0"/>
              <a:t>that eventually became Verisign</a:t>
            </a:r>
          </a:p>
        </p:txBody>
      </p:sp>
    </p:spTree>
    <p:extLst>
      <p:ext uri="{BB962C8B-B14F-4D97-AF65-F5344CB8AC3E}">
        <p14:creationId xmlns:p14="http://schemas.microsoft.com/office/powerpoint/2010/main" val="35197896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9658-CF7F-4FD5-A467-CC892AFD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42EA5-8D05-48B8-9C27-FA1B5101B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Security is based on the difficulty of factoring the product of primes</a:t>
                </a:r>
              </a:p>
              <a:p>
                <a:pPr lvl="1"/>
                <a:r>
                  <a:rPr lang="en-US" dirty="0"/>
                  <a:t>Alice chooses two secret primes </a:t>
                </a:r>
                <a:r>
                  <a:rPr lang="en-US" i="1" dirty="0">
                    <a:solidFill>
                      <a:srgbClr val="FF0000"/>
                    </a:solidFill>
                  </a:rPr>
                  <a:t>p</a:t>
                </a:r>
                <a:r>
                  <a:rPr lang="en-US" dirty="0"/>
                  <a:t> and </a:t>
                </a:r>
                <a:r>
                  <a:rPr lang="en-US" i="1" dirty="0">
                    <a:solidFill>
                      <a:srgbClr val="FF0000"/>
                    </a:solidFill>
                  </a:rPr>
                  <a:t>q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/>
                  <a:t> =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pq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Choose </a:t>
                </a:r>
                <a:r>
                  <a:rPr lang="en-US" i="1" dirty="0">
                    <a:solidFill>
                      <a:schemeClr val="accent1"/>
                    </a:solidFill>
                  </a:rPr>
                  <a:t>e</a:t>
                </a:r>
                <a:r>
                  <a:rPr lang="en-US" dirty="0"/>
                  <a:t> such that </a:t>
                </a:r>
                <a:r>
                  <a:rPr lang="en-US" i="1" dirty="0"/>
                  <a:t>1 &lt; </a:t>
                </a:r>
                <a:r>
                  <a:rPr lang="en-US" i="1" dirty="0">
                    <a:solidFill>
                      <a:schemeClr val="accent1"/>
                    </a:solidFill>
                  </a:rPr>
                  <a:t>e</a:t>
                </a:r>
                <a:r>
                  <a:rPr lang="en-US" i="1" dirty="0"/>
                  <a:t> &lt;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/>
                  <a:t> – (</a:t>
                </a:r>
                <a:r>
                  <a:rPr lang="en-US" i="1" dirty="0">
                    <a:solidFill>
                      <a:srgbClr val="FF0000"/>
                    </a:solidFill>
                  </a:rPr>
                  <a:t>p</a:t>
                </a:r>
                <a:r>
                  <a:rPr lang="en-US" i="1" dirty="0"/>
                  <a:t> + </a:t>
                </a:r>
                <a:r>
                  <a:rPr lang="en-US" i="1" dirty="0">
                    <a:solidFill>
                      <a:srgbClr val="FF0000"/>
                    </a:solidFill>
                  </a:rPr>
                  <a:t>q</a:t>
                </a:r>
                <a:r>
                  <a:rPr lang="en-US" i="1" dirty="0"/>
                  <a:t> – 1)</a:t>
                </a:r>
                <a:r>
                  <a:rPr lang="en-US" dirty="0"/>
                  <a:t>, and </a:t>
                </a:r>
                <a:r>
                  <a:rPr lang="en-US" i="1" dirty="0" err="1"/>
                  <a:t>gcd</a:t>
                </a:r>
                <a:r>
                  <a:rPr lang="en-US" i="1" dirty="0"/>
                  <a:t>(</a:t>
                </a:r>
                <a:r>
                  <a:rPr lang="en-US" i="1" dirty="0">
                    <a:solidFill>
                      <a:schemeClr val="accent1"/>
                    </a:solidFill>
                  </a:rPr>
                  <a:t>e</a:t>
                </a:r>
                <a:r>
                  <a:rPr lang="en-US" i="1" dirty="0"/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/>
                  <a:t> – (</a:t>
                </a:r>
                <a:r>
                  <a:rPr lang="en-US" i="1" dirty="0">
                    <a:solidFill>
                      <a:srgbClr val="FF0000"/>
                    </a:solidFill>
                  </a:rPr>
                  <a:t>p</a:t>
                </a:r>
                <a:r>
                  <a:rPr lang="en-US" i="1" dirty="0"/>
                  <a:t> + </a:t>
                </a:r>
                <a:r>
                  <a:rPr lang="en-US" i="1" dirty="0">
                    <a:solidFill>
                      <a:srgbClr val="FF0000"/>
                    </a:solidFill>
                  </a:rPr>
                  <a:t>q</a:t>
                </a:r>
                <a:r>
                  <a:rPr lang="en-US" i="1" dirty="0"/>
                  <a:t> – 1)) = 1</a:t>
                </a:r>
              </a:p>
              <a:p>
                <a:pPr lvl="1"/>
                <a:r>
                  <a:rPr lang="en-US" dirty="0"/>
                  <a:t>&lt;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e</a:t>
                </a:r>
                <a:r>
                  <a:rPr lang="en-US" dirty="0"/>
                  <a:t>&gt; is Alice’s public key</a:t>
                </a:r>
              </a:p>
              <a:p>
                <a:pPr lvl="1"/>
                <a:r>
                  <a:rPr lang="en-US" dirty="0"/>
                  <a:t>Private key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%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Encryption and decryption</a:t>
                </a:r>
              </a:p>
              <a:p>
                <a:pPr lvl="1"/>
                <a:r>
                  <a:rPr lang="en-US" dirty="0"/>
                  <a:t>Given a message </a:t>
                </a:r>
                <a:r>
                  <a:rPr lang="en-US" i="1" dirty="0">
                    <a:solidFill>
                      <a:schemeClr val="accent1"/>
                    </a:solidFill>
                  </a:rPr>
                  <a:t>M</a:t>
                </a:r>
                <a:r>
                  <a:rPr lang="en-US" dirty="0"/>
                  <a:t>, </a:t>
                </a:r>
                <a:r>
                  <a:rPr lang="en-US" i="1" dirty="0"/>
                  <a:t>0 &lt; </a:t>
                </a:r>
                <a:r>
                  <a:rPr lang="en-US" i="1" dirty="0">
                    <a:solidFill>
                      <a:schemeClr val="accent1"/>
                    </a:solidFill>
                  </a:rPr>
                  <a:t>M</a:t>
                </a:r>
                <a:r>
                  <a:rPr lang="en-US" i="1" dirty="0"/>
                  <a:t> &lt;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</a:p>
              <a:p>
                <a:pPr lvl="1"/>
                <a:r>
                  <a:rPr lang="en-US" dirty="0"/>
                  <a:t>Compute ciphertext </a:t>
                </a:r>
                <a:r>
                  <a:rPr lang="en-US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i="1" dirty="0"/>
                  <a:t> = </a:t>
                </a:r>
                <a:r>
                  <a:rPr lang="en-US" i="1" dirty="0">
                    <a:solidFill>
                      <a:schemeClr val="accent1"/>
                    </a:solidFill>
                  </a:rPr>
                  <a:t>M</a:t>
                </a:r>
                <a:r>
                  <a:rPr lang="en-US" i="1" baseline="30000" dirty="0">
                    <a:solidFill>
                      <a:schemeClr val="accent1"/>
                    </a:solidFill>
                  </a:rPr>
                  <a:t>e</a:t>
                </a:r>
                <a:r>
                  <a:rPr lang="en-US" i="1" dirty="0"/>
                  <a:t> %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</a:p>
              <a:p>
                <a:pPr lvl="1"/>
                <a:r>
                  <a:rPr lang="en-US" dirty="0"/>
                  <a:t>To decipher, compute </a:t>
                </a:r>
                <a:r>
                  <a:rPr lang="en-US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i="1" baseline="30000" dirty="0">
                    <a:solidFill>
                      <a:srgbClr val="FF0000"/>
                    </a:solidFill>
                  </a:rPr>
                  <a:t>d</a:t>
                </a:r>
                <a:r>
                  <a:rPr lang="en-US" i="1" dirty="0"/>
                  <a:t> %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/>
                  <a:t> = (</a:t>
                </a:r>
                <a:r>
                  <a:rPr lang="en-US" i="1" dirty="0">
                    <a:solidFill>
                      <a:schemeClr val="accent1"/>
                    </a:solidFill>
                  </a:rPr>
                  <a:t>M</a:t>
                </a:r>
                <a:r>
                  <a:rPr lang="en-US" i="1" baseline="30000" dirty="0">
                    <a:solidFill>
                      <a:schemeClr val="accent1"/>
                    </a:solidFill>
                  </a:rPr>
                  <a:t>e</a:t>
                </a:r>
                <a:r>
                  <a:rPr lang="en-US" i="1" dirty="0"/>
                  <a:t> %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/>
                  <a:t>)</a:t>
                </a:r>
                <a:r>
                  <a:rPr lang="en-US" i="1" baseline="30000" dirty="0">
                    <a:solidFill>
                      <a:srgbClr val="FF0000"/>
                    </a:solidFill>
                  </a:rPr>
                  <a:t>d</a:t>
                </a:r>
                <a:r>
                  <a:rPr lang="en-US" i="1" dirty="0"/>
                  <a:t> %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/>
                  <a:t> = </a:t>
                </a:r>
                <a:r>
                  <a:rPr lang="en-US" i="1" dirty="0">
                    <a:solidFill>
                      <a:schemeClr val="accent1"/>
                    </a:solidFill>
                  </a:rPr>
                  <a:t>M</a:t>
                </a:r>
                <a:r>
                  <a:rPr lang="en-US" i="1" baseline="30000" dirty="0">
                    <a:solidFill>
                      <a:schemeClr val="accent1"/>
                    </a:solidFill>
                  </a:rPr>
                  <a:t>e</a:t>
                </a:r>
                <a:r>
                  <a:rPr lang="en-US" i="1" baseline="30000" dirty="0">
                    <a:solidFill>
                      <a:srgbClr val="FF0000"/>
                    </a:solidFill>
                  </a:rPr>
                  <a:t>d</a:t>
                </a:r>
                <a:r>
                  <a:rPr lang="en-US" i="1" dirty="0"/>
                  <a:t> %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/>
                  <a:t> = </a:t>
                </a:r>
                <a:r>
                  <a:rPr lang="en-US" i="1" dirty="0">
                    <a:solidFill>
                      <a:schemeClr val="accent1"/>
                    </a:solidFill>
                  </a:rPr>
                  <a:t>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42EA5-8D05-48B8-9C27-FA1B5101B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5183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DED08-19DE-4326-B5AB-DD1FE1817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13C64-9928-46A3-AB84-E607204DF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7438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Choose primes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/>
              <a:t> and </a:t>
            </a:r>
            <a:r>
              <a:rPr lang="en-US" i="1" dirty="0">
                <a:solidFill>
                  <a:srgbClr val="FF0000"/>
                </a:solidFill>
              </a:rPr>
              <a:t>q</a:t>
            </a:r>
            <a:r>
              <a:rPr lang="en-US" dirty="0"/>
              <a:t>: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i="1" dirty="0"/>
              <a:t> = 11, </a:t>
            </a:r>
            <a:r>
              <a:rPr lang="en-US" i="1" dirty="0">
                <a:solidFill>
                  <a:srgbClr val="FF0000"/>
                </a:solidFill>
              </a:rPr>
              <a:t>q</a:t>
            </a:r>
            <a:r>
              <a:rPr lang="en-US" i="1" dirty="0"/>
              <a:t> = 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public key &lt;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/>
              <a:t>, </a:t>
            </a:r>
            <a:r>
              <a:rPr lang="en-US" i="1" dirty="0">
                <a:solidFill>
                  <a:srgbClr val="0070C0"/>
                </a:solidFill>
              </a:rPr>
              <a:t>e</a:t>
            </a:r>
            <a:r>
              <a:rPr lang="en-US" dirty="0"/>
              <a:t>&gt;: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i="1" dirty="0"/>
              <a:t> = </a:t>
            </a:r>
            <a:r>
              <a:rPr lang="en-US" i="1" dirty="0" err="1">
                <a:solidFill>
                  <a:srgbClr val="FF0000"/>
                </a:solidFill>
              </a:rPr>
              <a:t>pq</a:t>
            </a:r>
            <a:r>
              <a:rPr lang="en-US" i="1" dirty="0"/>
              <a:t> = 77, 1 &lt; </a:t>
            </a:r>
            <a:r>
              <a:rPr lang="en-US" i="1" dirty="0">
                <a:solidFill>
                  <a:srgbClr val="0070C0"/>
                </a:solidFill>
              </a:rPr>
              <a:t>e</a:t>
            </a:r>
            <a:r>
              <a:rPr lang="en-US" i="1" dirty="0"/>
              <a:t> = 37 &lt;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i="1" dirty="0"/>
              <a:t> – (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i="1" dirty="0"/>
              <a:t> + </a:t>
            </a:r>
            <a:r>
              <a:rPr lang="en-US" i="1" dirty="0">
                <a:solidFill>
                  <a:srgbClr val="FF0000"/>
                </a:solidFill>
              </a:rPr>
              <a:t>q</a:t>
            </a:r>
            <a:r>
              <a:rPr lang="en-US" i="1" dirty="0"/>
              <a:t> – 1) = 60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private key 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dirty="0"/>
              <a:t>: 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i="1" dirty="0"/>
              <a:t> = 13 (</a:t>
            </a:r>
            <a:r>
              <a:rPr lang="en-US" i="1" dirty="0">
                <a:solidFill>
                  <a:schemeClr val="accent1"/>
                </a:solidFill>
              </a:rPr>
              <a:t>e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i="1" dirty="0"/>
              <a:t> = 481, </a:t>
            </a:r>
            <a:r>
              <a:rPr lang="en-US" i="1" dirty="0">
                <a:solidFill>
                  <a:schemeClr val="accent1"/>
                </a:solidFill>
              </a:rPr>
              <a:t>e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i="1" dirty="0"/>
              <a:t> % 60 = 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Encrypt </a:t>
            </a:r>
            <a:r>
              <a:rPr lang="en-US" i="1" dirty="0">
                <a:solidFill>
                  <a:srgbClr val="0070C0"/>
                </a:solidFill>
              </a:rPr>
              <a:t>M</a:t>
            </a:r>
            <a:r>
              <a:rPr lang="en-US" dirty="0"/>
              <a:t>: If </a:t>
            </a:r>
            <a:r>
              <a:rPr lang="en-US" i="1" dirty="0">
                <a:solidFill>
                  <a:schemeClr val="accent1"/>
                </a:solidFill>
              </a:rPr>
              <a:t>M</a:t>
            </a:r>
            <a:r>
              <a:rPr lang="en-US" dirty="0"/>
              <a:t> </a:t>
            </a:r>
            <a:r>
              <a:rPr lang="en-US" i="1" dirty="0"/>
              <a:t>= 15 </a:t>
            </a:r>
            <a:r>
              <a:rPr lang="en-US" dirty="0"/>
              <a:t>then </a:t>
            </a:r>
            <a:r>
              <a:rPr lang="en-US" i="1" dirty="0">
                <a:solidFill>
                  <a:schemeClr val="accent1"/>
                </a:solidFill>
              </a:rPr>
              <a:t>C</a:t>
            </a:r>
            <a:r>
              <a:rPr lang="en-US" i="1" dirty="0"/>
              <a:t> = </a:t>
            </a:r>
            <a:r>
              <a:rPr lang="en-US" i="1" dirty="0">
                <a:solidFill>
                  <a:schemeClr val="accent1"/>
                </a:solidFill>
              </a:rPr>
              <a:t>M</a:t>
            </a:r>
            <a:r>
              <a:rPr lang="en-US" i="1" baseline="30000" dirty="0">
                <a:solidFill>
                  <a:schemeClr val="accent1"/>
                </a:solidFill>
              </a:rPr>
              <a:t>e</a:t>
            </a:r>
            <a:r>
              <a:rPr lang="en-US" i="1" dirty="0"/>
              <a:t> %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i="1" dirty="0"/>
              <a:t> = 15</a:t>
            </a:r>
            <a:r>
              <a:rPr lang="en-US" i="1" baseline="30000" dirty="0"/>
              <a:t>37</a:t>
            </a:r>
            <a:r>
              <a:rPr lang="en-US" i="1" dirty="0"/>
              <a:t> % 77 = 71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Decrypt </a:t>
            </a:r>
            <a:r>
              <a:rPr lang="en-US" i="1" dirty="0">
                <a:solidFill>
                  <a:srgbClr val="0070C0"/>
                </a:solidFill>
              </a:rPr>
              <a:t>C</a:t>
            </a:r>
            <a:r>
              <a:rPr lang="en-US" dirty="0"/>
              <a:t>: </a:t>
            </a:r>
            <a:r>
              <a:rPr lang="en-US" i="1" dirty="0">
                <a:solidFill>
                  <a:schemeClr val="accent1"/>
                </a:solidFill>
              </a:rPr>
              <a:t>C</a:t>
            </a:r>
            <a:r>
              <a:rPr lang="en-US" i="1" baseline="30000" dirty="0">
                <a:solidFill>
                  <a:srgbClr val="FF0000"/>
                </a:solidFill>
              </a:rPr>
              <a:t>d</a:t>
            </a:r>
            <a:r>
              <a:rPr lang="en-US" i="1" dirty="0"/>
              <a:t> % </a:t>
            </a:r>
            <a:r>
              <a:rPr lang="en-US" i="1" dirty="0">
                <a:solidFill>
                  <a:schemeClr val="accent1"/>
                </a:solidFill>
              </a:rPr>
              <a:t>n </a:t>
            </a:r>
            <a:r>
              <a:rPr lang="en-US" i="1" dirty="0"/>
              <a:t>= </a:t>
            </a:r>
            <a:r>
              <a:rPr lang="en-US" i="1" dirty="0">
                <a:solidFill>
                  <a:schemeClr val="accent1"/>
                </a:solidFill>
              </a:rPr>
              <a:t>M </a:t>
            </a:r>
            <a:r>
              <a:rPr lang="en-US" i="1" dirty="0"/>
              <a:t>= 71</a:t>
            </a:r>
            <a:r>
              <a:rPr lang="en-US" i="1" baseline="30000" dirty="0"/>
              <a:t>13</a:t>
            </a:r>
            <a:r>
              <a:rPr lang="en-US" i="1" dirty="0"/>
              <a:t> % 77 = 15</a:t>
            </a:r>
          </a:p>
        </p:txBody>
      </p:sp>
    </p:spTree>
    <p:extLst>
      <p:ext uri="{BB962C8B-B14F-4D97-AF65-F5344CB8AC3E}">
        <p14:creationId xmlns:p14="http://schemas.microsoft.com/office/powerpoint/2010/main" val="16775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C5CD-4585-4D12-BD2C-9653A112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Against 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BC900-2607-49DF-89C3-9ABDB384D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length of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i="1" dirty="0"/>
              <a:t> = </a:t>
            </a:r>
            <a:r>
              <a:rPr lang="en-US" i="1" dirty="0" err="1">
                <a:solidFill>
                  <a:srgbClr val="FF0000"/>
                </a:solidFill>
              </a:rPr>
              <a:t>pq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reflects the strength</a:t>
            </a:r>
          </a:p>
          <a:p>
            <a:pPr lvl="1"/>
            <a:r>
              <a:rPr lang="en-US" dirty="0"/>
              <a:t>700-bit </a:t>
            </a:r>
            <a:r>
              <a:rPr lang="en-US" i="1" dirty="0"/>
              <a:t>n</a:t>
            </a:r>
            <a:r>
              <a:rPr lang="en-US" dirty="0"/>
              <a:t> factored in 2007</a:t>
            </a:r>
          </a:p>
          <a:p>
            <a:pPr lvl="1"/>
            <a:r>
              <a:rPr lang="en-US" dirty="0"/>
              <a:t>768 bit factored in 2009</a:t>
            </a:r>
          </a:p>
          <a:p>
            <a:r>
              <a:rPr lang="en-US" dirty="0"/>
              <a:t>1024 bit for minimal level of security today</a:t>
            </a:r>
          </a:p>
          <a:p>
            <a:pPr lvl="1"/>
            <a:r>
              <a:rPr lang="en-US" dirty="0"/>
              <a:t>Likely to be breakable in near future</a:t>
            </a:r>
          </a:p>
          <a:p>
            <a:r>
              <a:rPr lang="en-US" dirty="0"/>
              <a:t>2048 bits recommended for current usage</a:t>
            </a:r>
          </a:p>
          <a:p>
            <a:r>
              <a:rPr lang="en-US" dirty="0"/>
              <a:t>RSA encryption/decryption speed is quadratic in key length</a:t>
            </a:r>
          </a:p>
          <a:p>
            <a:r>
              <a:rPr lang="en-US" dirty="0"/>
              <a:t>Factoring is easy with a quantum computer</a:t>
            </a:r>
          </a:p>
        </p:txBody>
      </p:sp>
    </p:spTree>
    <p:extLst>
      <p:ext uri="{BB962C8B-B14F-4D97-AF65-F5344CB8AC3E}">
        <p14:creationId xmlns:p14="http://schemas.microsoft.com/office/powerpoint/2010/main" val="34391826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18" y="60720"/>
            <a:ext cx="10515600" cy="1096073"/>
          </a:xfrm>
        </p:spPr>
        <p:txBody>
          <a:bodyPr/>
          <a:lstStyle/>
          <a:p>
            <a:r>
              <a:rPr lang="en-US" dirty="0"/>
              <a:t>Public Key Crypto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0" y="1350424"/>
            <a:ext cx="879041" cy="879041"/>
          </a:xfrm>
          <a:prstGeom prst="rect">
            <a:avLst/>
          </a:prstGeom>
        </p:spPr>
      </p:pic>
      <p:pic>
        <p:nvPicPr>
          <p:cNvPr id="6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55" y="1155090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10" y="1350424"/>
            <a:ext cx="879041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0191" y="166969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0429" y="1669696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8212" y="1666384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Eavesdropper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40359" y="2305235"/>
            <a:ext cx="586445" cy="588760"/>
            <a:chOff x="7838355" y="1165836"/>
            <a:chExt cx="586445" cy="588760"/>
          </a:xfrm>
        </p:grpSpPr>
        <p:pic>
          <p:nvPicPr>
            <p:cNvPr id="12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2722" y="2305235"/>
            <a:ext cx="577020" cy="588760"/>
            <a:chOff x="7838355" y="1165836"/>
            <a:chExt cx="577020" cy="588760"/>
          </a:xfrm>
        </p:grpSpPr>
        <p:pic>
          <p:nvPicPr>
            <p:cNvPr id="15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023921" y="1354486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26912" y="2399560"/>
            <a:ext cx="586445" cy="588760"/>
            <a:chOff x="7838355" y="1165836"/>
            <a:chExt cx="586445" cy="588760"/>
          </a:xfrm>
        </p:grpSpPr>
        <p:pic>
          <p:nvPicPr>
            <p:cNvPr id="1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36455" y="2309138"/>
            <a:ext cx="586445" cy="588760"/>
            <a:chOff x="7838355" y="1165836"/>
            <a:chExt cx="586445" cy="588760"/>
          </a:xfrm>
        </p:grpSpPr>
        <p:pic>
          <p:nvPicPr>
            <p:cNvPr id="2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58" y="2335095"/>
            <a:ext cx="653225" cy="6532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223546" y="2465866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8065" y="2199184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9" y="4658671"/>
            <a:ext cx="653225" cy="6532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93877" y="4789442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742015" y="2405008"/>
            <a:ext cx="777331" cy="588760"/>
            <a:chOff x="7838355" y="1165836"/>
            <a:chExt cx="777331" cy="588760"/>
          </a:xfrm>
        </p:grpSpPr>
        <p:pic>
          <p:nvPicPr>
            <p:cNvPr id="35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sp>
        <p:nvSpPr>
          <p:cNvPr id="37" name="Rectangular Callout 36"/>
          <p:cNvSpPr/>
          <p:nvPr/>
        </p:nvSpPr>
        <p:spPr>
          <a:xfrm>
            <a:off x="9786472" y="250092"/>
            <a:ext cx="2022573" cy="759289"/>
          </a:xfrm>
          <a:prstGeom prst="wedgeRectCallout">
            <a:avLst>
              <a:gd name="adj1" fmla="val 10466"/>
              <a:gd name="adj2" fmla="val 229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Brand new AES symmetric key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207350" y="3861593"/>
            <a:ext cx="777331" cy="588760"/>
            <a:chOff x="7838355" y="1165836"/>
            <a:chExt cx="777331" cy="588760"/>
          </a:xfrm>
        </p:grpSpPr>
        <p:pic>
          <p:nvPicPr>
            <p:cNvPr id="39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4737" y="3958179"/>
            <a:ext cx="1072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baseline="-25000" dirty="0"/>
              <a:t> K</a:t>
            </a:r>
            <a:r>
              <a:rPr lang="en-US" sz="2000" baseline="-50000" dirty="0"/>
              <a:t>AES</a:t>
            </a:r>
            <a:r>
              <a:rPr lang="en-US" sz="2000" dirty="0"/>
              <a:t>(M)</a:t>
            </a:r>
            <a:endParaRPr lang="en-US" sz="2000" baseline="-50000" dirty="0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6096000" y="4318077"/>
            <a:ext cx="6016314" cy="2450959"/>
          </a:xfrm>
        </p:spPr>
        <p:txBody>
          <a:bodyPr>
            <a:normAutofit fontScale="92500"/>
          </a:bodyPr>
          <a:lstStyle/>
          <a:p>
            <a:r>
              <a:rPr lang="en-US" dirty="0"/>
              <a:t>Why bother with the symmetric key?</a:t>
            </a:r>
          </a:p>
          <a:p>
            <a:pPr lvl="1"/>
            <a:r>
              <a:rPr lang="en-US" dirty="0"/>
              <a:t>Why not just encrypt </a:t>
            </a:r>
            <a:r>
              <a:rPr lang="en-US" i="1" dirty="0"/>
              <a:t>M</a:t>
            </a:r>
            <a:r>
              <a:rPr lang="en-US" dirty="0"/>
              <a:t> with </a:t>
            </a:r>
            <a:r>
              <a:rPr lang="en-US" i="1" dirty="0"/>
              <a:t>P</a:t>
            </a:r>
            <a:r>
              <a:rPr lang="en-US" i="1" baseline="-25000" dirty="0"/>
              <a:t>a</a:t>
            </a:r>
            <a:r>
              <a:rPr lang="en-US" dirty="0"/>
              <a:t>?</a:t>
            </a:r>
          </a:p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Asymmetric crypto is slow, symmetric is fast</a:t>
            </a:r>
          </a:p>
          <a:p>
            <a:pPr lvl="1"/>
            <a:r>
              <a:rPr lang="en-US" dirty="0"/>
              <a:t>Use asymmetric for K (which is small)</a:t>
            </a:r>
          </a:p>
          <a:p>
            <a:pPr lvl="1"/>
            <a:r>
              <a:rPr lang="en-US" dirty="0"/>
              <a:t>Use symmetric for M (which is large)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8554486" y="3116189"/>
            <a:ext cx="2745497" cy="681798"/>
            <a:chOff x="8554486" y="3116189"/>
            <a:chExt cx="2745497" cy="681798"/>
          </a:xfrm>
        </p:grpSpPr>
        <p:sp>
          <p:nvSpPr>
            <p:cNvPr id="28" name="TextBox 27"/>
            <p:cNvSpPr txBox="1"/>
            <p:nvPr/>
          </p:nvSpPr>
          <p:spPr>
            <a:xfrm>
              <a:off x="9309310" y="3242747"/>
              <a:ext cx="19906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</a:t>
              </a:r>
              <a:r>
                <a:rPr lang="en-US" sz="2000" baseline="-25000" dirty="0"/>
                <a:t> K</a:t>
              </a:r>
              <a:r>
                <a:rPr lang="en-US" sz="2000" baseline="-50000" dirty="0"/>
                <a:t>AES</a:t>
              </a:r>
              <a:r>
                <a:rPr lang="en-US" sz="2000" dirty="0"/>
                <a:t>(M)</a:t>
              </a:r>
              <a:r>
                <a:rPr lang="en-US" sz="2000" baseline="-25000" dirty="0"/>
                <a:t> </a:t>
              </a:r>
              <a:r>
                <a:rPr lang="en-US" sz="2000" dirty="0"/>
                <a:t>E</a:t>
              </a:r>
              <a:r>
                <a:rPr lang="en-US" sz="2000" baseline="-25000" dirty="0"/>
                <a:t> P</a:t>
              </a:r>
              <a:r>
                <a:rPr lang="en-US" sz="2000" baseline="-50000" dirty="0"/>
                <a:t>a</a:t>
              </a:r>
              <a:r>
                <a:rPr lang="en-US" sz="2000" dirty="0"/>
                <a:t>(K</a:t>
              </a:r>
              <a:r>
                <a:rPr lang="en-US" sz="2000" baseline="-25000" dirty="0"/>
                <a:t>AES</a:t>
              </a:r>
              <a:r>
                <a:rPr lang="en-US" sz="2000" dirty="0"/>
                <a:t>)</a:t>
              </a:r>
              <a:endParaRPr lang="en-US" sz="2000" baseline="-50000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327714" y="3181080"/>
            <a:ext cx="2745497" cy="681798"/>
            <a:chOff x="8554486" y="3116189"/>
            <a:chExt cx="2745497" cy="681798"/>
          </a:xfrm>
        </p:grpSpPr>
        <p:sp>
          <p:nvSpPr>
            <p:cNvPr id="47" name="TextBox 46"/>
            <p:cNvSpPr txBox="1"/>
            <p:nvPr/>
          </p:nvSpPr>
          <p:spPr>
            <a:xfrm>
              <a:off x="9309310" y="3242747"/>
              <a:ext cx="19906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</a:t>
              </a:r>
              <a:r>
                <a:rPr lang="en-US" sz="2000" baseline="-25000" dirty="0"/>
                <a:t> K</a:t>
              </a:r>
              <a:r>
                <a:rPr lang="en-US" sz="2000" baseline="-50000" dirty="0"/>
                <a:t>AES</a:t>
              </a:r>
              <a:r>
                <a:rPr lang="en-US" sz="2000" dirty="0"/>
                <a:t>(M)</a:t>
              </a:r>
              <a:r>
                <a:rPr lang="en-US" sz="2000" baseline="-25000" dirty="0"/>
                <a:t> </a:t>
              </a:r>
              <a:r>
                <a:rPr lang="en-US" sz="2000" dirty="0"/>
                <a:t>E</a:t>
              </a:r>
              <a:r>
                <a:rPr lang="en-US" sz="2000" baseline="-25000" dirty="0"/>
                <a:t> P</a:t>
              </a:r>
              <a:r>
                <a:rPr lang="en-US" sz="2000" baseline="-50000" dirty="0"/>
                <a:t>a</a:t>
              </a:r>
              <a:r>
                <a:rPr lang="en-US" sz="2000" dirty="0"/>
                <a:t>(K</a:t>
              </a:r>
              <a:r>
                <a:rPr lang="en-US" sz="2000" baseline="-25000" dirty="0"/>
                <a:t>AES</a:t>
              </a:r>
              <a:r>
                <a:rPr lang="en-US" sz="2000" dirty="0"/>
                <a:t>)</a:t>
              </a:r>
              <a:endParaRPr lang="en-US" sz="2000" baseline="-50000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sp>
        <p:nvSpPr>
          <p:cNvPr id="33" name="Multiply 32"/>
          <p:cNvSpPr/>
          <p:nvPr/>
        </p:nvSpPr>
        <p:spPr>
          <a:xfrm>
            <a:off x="4181986" y="3035352"/>
            <a:ext cx="944679" cy="94467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214539" y="3764796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0.16563 0.06065 C 0.20013 0.07431 0.25196 0.08218 0.30625 0.08218 C 0.3681 0.08218 0.41758 0.07431 0.45209 0.06065 L 0.61784 -2.59259E-6 " pathEditMode="relative" rAng="0" ptsTypes="AAAAA">
                                      <p:cBhvr>
                                        <p:cTn id="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85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18554 0.05902 C -0.22409 0.07222 -0.28203 0.07962 -0.34297 0.07962 C -0.41224 0.07962 -0.46758 0.07222 -0.50612 0.05902 L -0.6914 4.81481E-6 " pathEditMode="relative" rAng="0" ptsTypes="AAAAA">
                                      <p:cBhvr>
                                        <p:cTn id="3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7" grpId="0" animBg="1"/>
      <p:bldP spid="41" grpId="0"/>
      <p:bldP spid="33" grpId="0" animBg="1"/>
      <p:bldP spid="5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Chosen Plaintext Attacks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Problem: RSA and </a:t>
                </a:r>
                <a:r>
                  <a:rPr lang="en-US" dirty="0" err="1"/>
                  <a:t>Diffie</a:t>
                </a:r>
                <a:r>
                  <a:rPr lang="en-US" dirty="0"/>
                  <a:t>-Hellman are deterministic</a:t>
                </a:r>
              </a:p>
              <a:p>
                <a:pPr lvl="1"/>
                <a:r>
                  <a:rPr lang="en-US" dirty="0"/>
                  <a:t>They do not include any randomness by default</a:t>
                </a:r>
              </a:p>
              <a:p>
                <a:pPr lvl="1"/>
                <a:r>
                  <a:rPr lang="en-US" dirty="0"/>
                  <a:t>Given a message </a:t>
                </a:r>
                <a:r>
                  <a:rPr lang="en-US" i="1" dirty="0"/>
                  <a:t>M</a:t>
                </a:r>
                <a:r>
                  <a:rPr lang="en-US" dirty="0"/>
                  <a:t> and public key </a:t>
                </a:r>
                <a:r>
                  <a:rPr lang="en-US" i="1" dirty="0"/>
                  <a:t>P</a:t>
                </a:r>
                <a:r>
                  <a:rPr lang="en-US" dirty="0"/>
                  <a:t>, the encrypted message </a:t>
                </a:r>
                <a:r>
                  <a:rPr lang="en-US" i="1" dirty="0"/>
                  <a:t>E</a:t>
                </a:r>
                <a:r>
                  <a:rPr lang="en-US" i="1" baseline="-25000" dirty="0"/>
                  <a:t> P</a:t>
                </a:r>
                <a:r>
                  <a:rPr lang="en-US" dirty="0"/>
                  <a:t>(</a:t>
                </a:r>
                <a:r>
                  <a:rPr lang="en-US" i="1" dirty="0"/>
                  <a:t>M</a:t>
                </a:r>
                <a:r>
                  <a:rPr lang="en-US" dirty="0"/>
                  <a:t>) will always be the same</a:t>
                </a:r>
              </a:p>
              <a:p>
                <a:r>
                  <a:rPr lang="en-US" dirty="0"/>
                  <a:t>Attackers can decrypt messages using a chosen plaintext attack</a:t>
                </a:r>
              </a:p>
              <a:p>
                <a:pPr lvl="1"/>
                <a:r>
                  <a:rPr lang="en-US" dirty="0"/>
                  <a:t>Attacker constructs a set of likely messages </a:t>
                </a:r>
                <a:r>
                  <a:rPr lang="en-US" i="1" dirty="0"/>
                  <a:t>M’</a:t>
                </a:r>
              </a:p>
              <a:p>
                <a:pPr lvl="1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if </a:t>
                </a:r>
                <a:r>
                  <a:rPr lang="en-US" i="1" dirty="0"/>
                  <a:t>E</a:t>
                </a:r>
                <a:r>
                  <a:rPr lang="en-US" i="1" baseline="-25000" dirty="0"/>
                  <a:t> P</a:t>
                </a:r>
                <a:r>
                  <a:rPr lang="en-US" dirty="0"/>
                  <a:t>(</a:t>
                </a:r>
                <a:r>
                  <a:rPr lang="en-US" i="1" dirty="0"/>
                  <a:t>m)</a:t>
                </a:r>
                <a:r>
                  <a:rPr lang="en-US" dirty="0"/>
                  <a:t> == </a:t>
                </a:r>
                <a:r>
                  <a:rPr lang="en-US" i="1" dirty="0"/>
                  <a:t>E</a:t>
                </a:r>
                <a:r>
                  <a:rPr lang="en-US" i="1" baseline="-25000" dirty="0"/>
                  <a:t> P</a:t>
                </a:r>
                <a:r>
                  <a:rPr lang="en-US" dirty="0"/>
                  <a:t>(</a:t>
                </a:r>
                <a:r>
                  <a:rPr lang="en-US" i="1" dirty="0"/>
                  <a:t>M</a:t>
                </a:r>
                <a:r>
                  <a:rPr lang="en-US" dirty="0"/>
                  <a:t>) then </a:t>
                </a:r>
                <a:r>
                  <a:rPr lang="en-US" i="1" dirty="0"/>
                  <a:t>m</a:t>
                </a:r>
                <a:r>
                  <a:rPr lang="en-US" dirty="0"/>
                  <a:t> is the plaintext</a:t>
                </a:r>
              </a:p>
              <a:p>
                <a:r>
                  <a:rPr lang="en-US" dirty="0"/>
                  <a:t>Practical implementations of RSA must carefully </a:t>
                </a:r>
                <a:r>
                  <a:rPr lang="en-US" dirty="0">
                    <a:solidFill>
                      <a:schemeClr val="accent1"/>
                    </a:solidFill>
                  </a:rPr>
                  <a:t>pad</a:t>
                </a:r>
                <a:r>
                  <a:rPr lang="en-US" dirty="0"/>
                  <a:t> messages</a:t>
                </a:r>
              </a:p>
              <a:p>
                <a:pPr lvl="1"/>
                <a:r>
                  <a:rPr lang="en-US" dirty="0"/>
                  <a:t>Adds randomness to </a:t>
                </a:r>
                <a:r>
                  <a:rPr lang="en-US" i="1" dirty="0"/>
                  <a:t>M</a:t>
                </a:r>
                <a:r>
                  <a:rPr lang="en-US" dirty="0"/>
                  <a:t> that prevents chosen plaintext attacks</a:t>
                </a:r>
              </a:p>
              <a:p>
                <a:pPr lvl="1"/>
                <a:r>
                  <a:rPr lang="en-US" dirty="0"/>
                  <a:t>Also prevents other classes of attacks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93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49FFF1-85D8-40BF-A563-BC3C7A880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 Signatures and Authentication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463FF2-DE1F-48CC-8A43-D3912B303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Employee Badge">
            <a:extLst>
              <a:ext uri="{FF2B5EF4-FFF2-40B4-BE49-F238E27FC236}">
                <a16:creationId xmlns:a16="http://schemas.microsoft.com/office/drawing/2014/main" id="{3ABB19E8-5B52-4122-B65A-5D9DA7A86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958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Hash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4116"/>
          </a:xfrm>
        </p:spPr>
        <p:txBody>
          <a:bodyPr>
            <a:normAutofit/>
          </a:bodyPr>
          <a:lstStyle/>
          <a:p>
            <a:r>
              <a:rPr lang="en-US" dirty="0"/>
              <a:t>Cryptographic hash function transform input data into scrambled output data</a:t>
            </a:r>
          </a:p>
          <a:p>
            <a:pPr lvl="1"/>
            <a:r>
              <a:rPr lang="en-US" dirty="0"/>
              <a:t>Arbitrary length input </a:t>
            </a:r>
            <a:r>
              <a:rPr lang="en-US" dirty="0">
                <a:sym typeface="Wingdings" panose="05000000000000000000" pitchFamily="2" charset="2"/>
              </a:rPr>
              <a:t> fixed length output</a:t>
            </a:r>
            <a:endParaRPr lang="en-US" dirty="0"/>
          </a:p>
          <a:p>
            <a:pPr lvl="1"/>
            <a:r>
              <a:rPr lang="en-US" dirty="0"/>
              <a:t>Deterministic: hash(A) = hash(A)</a:t>
            </a:r>
          </a:p>
          <a:p>
            <a:pPr lvl="1"/>
            <a:r>
              <a:rPr lang="en-US" dirty="0"/>
              <a:t>High entropy:</a:t>
            </a:r>
          </a:p>
          <a:p>
            <a:pPr lvl="2"/>
            <a:r>
              <a:rPr lang="en-US" dirty="0"/>
              <a:t>md5(‘security’) = e91e6348157868de9dd8b25c81aebfb9</a:t>
            </a:r>
          </a:p>
          <a:p>
            <a:pPr lvl="2"/>
            <a:r>
              <a:rPr lang="en-US" dirty="0"/>
              <a:t>md5(‘security1’) = 8632c375e9eba096df51844a5a43ae93</a:t>
            </a:r>
          </a:p>
          <a:p>
            <a:pPr lvl="2"/>
            <a:r>
              <a:rPr lang="en-US" dirty="0"/>
              <a:t>md5(‘Security’) = 2fae32629d4ef4fc6341f1751b405e45</a:t>
            </a:r>
          </a:p>
          <a:p>
            <a:pPr lvl="1"/>
            <a:r>
              <a:rPr lang="en-US" dirty="0"/>
              <a:t>Collision resistant</a:t>
            </a:r>
          </a:p>
          <a:p>
            <a:pPr lvl="2"/>
            <a:r>
              <a:rPr lang="en-US" dirty="0"/>
              <a:t>Locating A’ such that hash(A) = hash(A’) takes a long time</a:t>
            </a:r>
          </a:p>
          <a:p>
            <a:pPr lvl="2"/>
            <a:r>
              <a:rPr lang="en-US" dirty="0"/>
              <a:t>Example: 2</a:t>
            </a:r>
            <a:r>
              <a:rPr lang="en-US" baseline="30000" dirty="0"/>
              <a:t>21</a:t>
            </a:r>
            <a:r>
              <a:rPr lang="en-US" dirty="0"/>
              <a:t> tries for md5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6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ADDF-523F-44A1-B998-BF6F8FE9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48258-D1CD-461E-80F7-851011DE5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Protocols that</a:t>
            </a:r>
          </a:p>
          <a:p>
            <a:pPr lvl="1"/>
            <a:r>
              <a:rPr lang="en-US" dirty="0"/>
              <a:t>Enable parties to…</a:t>
            </a:r>
          </a:p>
          <a:p>
            <a:pPr lvl="1"/>
            <a:r>
              <a:rPr lang="en-US" dirty="0"/>
              <a:t>Achieve goals to…</a:t>
            </a:r>
          </a:p>
          <a:p>
            <a:pPr lvl="1"/>
            <a:r>
              <a:rPr lang="en-US" dirty="0"/>
              <a:t>Overcome adversaries</a:t>
            </a:r>
          </a:p>
          <a:p>
            <a:r>
              <a:rPr lang="en-US" dirty="0"/>
              <a:t>Need to understand</a:t>
            </a:r>
          </a:p>
          <a:p>
            <a:pPr lvl="1"/>
            <a:r>
              <a:rPr lang="en-US" dirty="0"/>
              <a:t>Who are the parties and the context in which they act?</a:t>
            </a:r>
          </a:p>
          <a:p>
            <a:pPr lvl="1"/>
            <a:r>
              <a:rPr lang="en-US" dirty="0"/>
              <a:t>What are the security goals of the protocols?</a:t>
            </a:r>
          </a:p>
          <a:p>
            <a:pPr lvl="1"/>
            <a:r>
              <a:rPr lang="en-US" dirty="0"/>
              <a:t>What are the capabilities of the adversaries?</a:t>
            </a:r>
          </a:p>
        </p:txBody>
      </p:sp>
    </p:spTree>
    <p:extLst>
      <p:ext uri="{BB962C8B-B14F-4D97-AF65-F5344CB8AC3E}">
        <p14:creationId xmlns:p14="http://schemas.microsoft.com/office/powerpoint/2010/main" val="4665522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6EAB-CD24-4D97-AFCF-D02BE1A7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Known Hash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3B64-D898-4B8E-B755-3F2F8D97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7669"/>
          </a:xfrm>
        </p:spPr>
        <p:txBody>
          <a:bodyPr>
            <a:normAutofit/>
          </a:bodyPr>
          <a:lstStyle/>
          <a:p>
            <a:r>
              <a:rPr lang="en-US" dirty="0"/>
              <a:t>MD5</a:t>
            </a:r>
          </a:p>
          <a:p>
            <a:pPr lvl="1"/>
            <a:r>
              <a:rPr lang="en-US" dirty="0"/>
              <a:t>Outputs 128 bits</a:t>
            </a:r>
          </a:p>
          <a:p>
            <a:pPr lvl="1"/>
            <a:r>
              <a:rPr lang="en-US" dirty="0"/>
              <a:t>Collision resistance totally broken in 2004</a:t>
            </a:r>
          </a:p>
          <a:p>
            <a:r>
              <a:rPr lang="en-US" dirty="0"/>
              <a:t>SHA1</a:t>
            </a:r>
          </a:p>
          <a:p>
            <a:pPr lvl="1"/>
            <a:r>
              <a:rPr lang="en-US" dirty="0"/>
              <a:t>Outputs 160 bits</a:t>
            </a:r>
          </a:p>
          <a:p>
            <a:pPr lvl="1"/>
            <a:r>
              <a:rPr lang="en-US" dirty="0"/>
              <a:t>Partially broken: method exists to find collisions in 2</a:t>
            </a:r>
            <a:r>
              <a:rPr lang="en-US" baseline="30000" dirty="0"/>
              <a:t>80</a:t>
            </a:r>
            <a:r>
              <a:rPr lang="en-US" dirty="0"/>
              <a:t> tries</a:t>
            </a:r>
          </a:p>
          <a:p>
            <a:pPr lvl="1"/>
            <a:r>
              <a:rPr lang="en-US" dirty="0"/>
              <a:t>Deprecated</a:t>
            </a:r>
          </a:p>
          <a:p>
            <a:r>
              <a:rPr lang="en-US" dirty="0"/>
              <a:t>SHA2 (SHA-224, SHA-256, SHA-384, SHA-512)</a:t>
            </a:r>
          </a:p>
          <a:p>
            <a:pPr lvl="1"/>
            <a:r>
              <a:rPr lang="en-US" dirty="0"/>
              <a:t>SHA-224 matches the 112 bit key length of 3DES</a:t>
            </a:r>
          </a:p>
          <a:p>
            <a:pPr lvl="1"/>
            <a:r>
              <a:rPr lang="en-US" dirty="0"/>
              <a:t>SHA-256, SHA-384, SHA-512 match the key lengths of AES (128, 192, 256 bits)</a:t>
            </a:r>
          </a:p>
          <a:p>
            <a:pPr lvl="1"/>
            <a:r>
              <a:rPr lang="en-US" dirty="0"/>
              <a:t>Considered safe</a:t>
            </a:r>
          </a:p>
        </p:txBody>
      </p:sp>
    </p:spTree>
    <p:extLst>
      <p:ext uri="{BB962C8B-B14F-4D97-AF65-F5344CB8AC3E}">
        <p14:creationId xmlns:p14="http://schemas.microsoft.com/office/powerpoint/2010/main" val="30673477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FDC0C-3601-4921-9C0B-79F9A241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Future: SHA3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54A1-4232-436E-9118-A4249227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2007: NIST opens competition for new hash functions</a:t>
            </a:r>
          </a:p>
          <a:p>
            <a:r>
              <a:rPr lang="en-US" dirty="0"/>
              <a:t>2008: Submission deadline, 64 entries, 51 make the cut</a:t>
            </a:r>
          </a:p>
          <a:p>
            <a:r>
              <a:rPr lang="en-US" dirty="0"/>
              <a:t>2009: 14 candidates move to round 2</a:t>
            </a:r>
          </a:p>
          <a:p>
            <a:r>
              <a:rPr lang="en-US" dirty="0"/>
              <a:t>2010: 5 candidates move to round 3</a:t>
            </a:r>
          </a:p>
          <a:p>
            <a:r>
              <a:rPr lang="en-US" dirty="0"/>
              <a:t>2011: final round of public comments</a:t>
            </a:r>
          </a:p>
          <a:p>
            <a:r>
              <a:rPr lang="en-US" dirty="0"/>
              <a:t>2012: NIST selects </a:t>
            </a:r>
            <a:r>
              <a:rPr lang="en-US" i="1" dirty="0" err="1"/>
              <a:t>keccak</a:t>
            </a:r>
            <a:r>
              <a:rPr lang="en-US" dirty="0"/>
              <a:t> (pronounced “catch-ack”) as SHA3</a:t>
            </a:r>
          </a:p>
          <a:p>
            <a:pPr lvl="1"/>
            <a:r>
              <a:rPr lang="en-US" dirty="0"/>
              <a:t>Created by Guido </a:t>
            </a:r>
            <a:r>
              <a:rPr lang="en-US" dirty="0" err="1"/>
              <a:t>Bertoni</a:t>
            </a:r>
            <a:r>
              <a:rPr lang="en-US" dirty="0"/>
              <a:t>, Joan </a:t>
            </a:r>
            <a:r>
              <a:rPr lang="en-US" dirty="0" err="1"/>
              <a:t>Daemen</a:t>
            </a:r>
            <a:r>
              <a:rPr lang="en-US" dirty="0"/>
              <a:t>, </a:t>
            </a:r>
            <a:r>
              <a:rPr lang="nl-NL" dirty="0"/>
              <a:t>Gilles Van Assche, Michaël Peeters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680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42" y="1430230"/>
            <a:ext cx="879041" cy="879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10" y="1350424"/>
            <a:ext cx="879041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9083" y="174950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0429" y="1669696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Bob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19251" y="2385041"/>
            <a:ext cx="586445" cy="588760"/>
            <a:chOff x="7838355" y="1165836"/>
            <a:chExt cx="586445" cy="588760"/>
          </a:xfrm>
        </p:grpSpPr>
        <p:pic>
          <p:nvPicPr>
            <p:cNvPr id="12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51614" y="2385041"/>
            <a:ext cx="577020" cy="588760"/>
            <a:chOff x="7838355" y="1165836"/>
            <a:chExt cx="577020" cy="588760"/>
          </a:xfrm>
        </p:grpSpPr>
        <p:pic>
          <p:nvPicPr>
            <p:cNvPr id="15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023921" y="1354486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15347" y="2388944"/>
            <a:ext cx="586445" cy="588760"/>
            <a:chOff x="7838355" y="1165836"/>
            <a:chExt cx="586445" cy="588760"/>
          </a:xfrm>
        </p:grpSpPr>
        <p:pic>
          <p:nvPicPr>
            <p:cNvPr id="2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32907" y="3175412"/>
            <a:ext cx="1052366" cy="653225"/>
            <a:chOff x="745789" y="4658671"/>
            <a:chExt cx="1052366" cy="65322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89" y="4658671"/>
              <a:ext cx="653225" cy="65322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393877" y="4789442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609600" y="5062018"/>
            <a:ext cx="11041606" cy="1589788"/>
          </a:xfrm>
        </p:spPr>
        <p:txBody>
          <a:bodyPr>
            <a:normAutofit/>
          </a:bodyPr>
          <a:lstStyle/>
          <a:p>
            <a:r>
              <a:rPr lang="en-US" dirty="0"/>
              <a:t>What can you infer about a signed message?</a:t>
            </a:r>
          </a:p>
          <a:p>
            <a:pPr lvl="1"/>
            <a:r>
              <a:rPr lang="en-US" dirty="0"/>
              <a:t>The holder of </a:t>
            </a:r>
            <a:r>
              <a:rPr lang="en-US" i="1" dirty="0"/>
              <a:t>S</a:t>
            </a:r>
            <a:r>
              <a:rPr lang="en-US" i="1" baseline="-25000" dirty="0"/>
              <a:t>a</a:t>
            </a:r>
            <a:r>
              <a:rPr lang="en-US" dirty="0"/>
              <a:t> must have produced the signature, since </a:t>
            </a:r>
            <a:r>
              <a:rPr lang="en-US" i="1" dirty="0"/>
              <a:t>P</a:t>
            </a:r>
            <a:r>
              <a:rPr lang="en-US" i="1" baseline="-25000" dirty="0"/>
              <a:t>a</a:t>
            </a:r>
            <a:r>
              <a:rPr lang="en-US" dirty="0"/>
              <a:t> decrypts the hash</a:t>
            </a:r>
          </a:p>
          <a:p>
            <a:pPr lvl="1"/>
            <a:r>
              <a:rPr lang="en-US" dirty="0"/>
              <a:t>The message was not modified, otherwise the hash would not match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849577" y="3882655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H(M)</a:t>
            </a:r>
            <a:endParaRPr lang="en-US" sz="2000" baseline="-50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8548264" y="3751884"/>
            <a:ext cx="1116486" cy="653225"/>
            <a:chOff x="745789" y="4658671"/>
            <a:chExt cx="1116486" cy="65322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89" y="4658671"/>
              <a:ext cx="653225" cy="65322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393877" y="4789442"/>
              <a:ext cx="4683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M’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8780533" y="4661908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H(M’) ?= H(M)</a:t>
            </a:r>
            <a:endParaRPr lang="en-US" sz="2000" baseline="-50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03850" y="4032818"/>
            <a:ext cx="2297587" cy="653225"/>
            <a:chOff x="1723292" y="3911837"/>
            <a:chExt cx="2297587" cy="653225"/>
          </a:xfrm>
        </p:grpSpPr>
        <p:sp>
          <p:nvSpPr>
            <p:cNvPr id="40" name="TextBox 39"/>
            <p:cNvSpPr txBox="1"/>
            <p:nvPr/>
          </p:nvSpPr>
          <p:spPr>
            <a:xfrm>
              <a:off x="2540987" y="4074660"/>
              <a:ext cx="1479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 E</a:t>
              </a:r>
              <a:r>
                <a:rPr lang="en-US" sz="2000" baseline="-25000" dirty="0"/>
                <a:t> S</a:t>
              </a:r>
              <a:r>
                <a:rPr lang="en-US" sz="2000" baseline="-50000" dirty="0"/>
                <a:t>a</a:t>
              </a:r>
              <a:r>
                <a:rPr lang="en-US" sz="2000" dirty="0"/>
                <a:t>(H(M))</a:t>
              </a:r>
              <a:endParaRPr lang="en-US" sz="2000" baseline="-500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723292" y="3911837"/>
              <a:ext cx="817695" cy="653225"/>
              <a:chOff x="1399248" y="3981906"/>
              <a:chExt cx="817695" cy="653225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9248" y="3981906"/>
                <a:ext cx="653225" cy="653225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575" y="4274715"/>
                <a:ext cx="341368" cy="341368"/>
              </a:xfrm>
              <a:prstGeom prst="rect">
                <a:avLst/>
              </a:prstGeom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2324266" y="2254760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29285" y="2262750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52005 -0.16134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3" y="-8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4789 -0.00301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  <p:bldP spid="30" grpId="0" animBg="1"/>
      <p:bldP spid="3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vs. Signatures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/>
              <a:t>Public Key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does encryption give you?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Confidentiality </a:t>
            </a:r>
            <a:r>
              <a:rPr lang="en-US" dirty="0"/>
              <a:t>– only the holder of the private key can read the message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Integrity – </a:t>
            </a:r>
            <a:r>
              <a:rPr lang="en-US" dirty="0"/>
              <a:t>if the message is modified, it will no longer decrypt properly</a:t>
            </a:r>
          </a:p>
          <a:p>
            <a:r>
              <a:rPr lang="en-US" dirty="0"/>
              <a:t>What does encryption not give you?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Authentication </a:t>
            </a:r>
            <a:r>
              <a:rPr lang="en-US" dirty="0"/>
              <a:t>– you have no idea who used your public key to encrypt the message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u="sng" dirty="0"/>
              <a:t>Digital Signatures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do signatures give you?</a:t>
            </a:r>
          </a:p>
          <a:p>
            <a:pPr lvl="1"/>
            <a:r>
              <a:rPr lang="en-US" dirty="0"/>
              <a:t>(Weak)</a:t>
            </a:r>
            <a:r>
              <a:rPr lang="en-US" dirty="0">
                <a:solidFill>
                  <a:schemeClr val="accent1"/>
                </a:solidFill>
              </a:rPr>
              <a:t> Authentication</a:t>
            </a:r>
            <a:r>
              <a:rPr lang="en-US" dirty="0"/>
              <a:t> – only the holder of the private key could have signed the message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Integrity</a:t>
            </a:r>
            <a:r>
              <a:rPr lang="en-US" dirty="0"/>
              <a:t> – if the message is modified, the signature will be invalid</a:t>
            </a:r>
          </a:p>
          <a:p>
            <a:r>
              <a:rPr lang="en-US" dirty="0"/>
              <a:t>What do signatures not give you?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Confidentiality</a:t>
            </a:r>
            <a:r>
              <a:rPr lang="en-US" dirty="0"/>
              <a:t> – the message is not encrypted, it’s public</a:t>
            </a:r>
          </a:p>
        </p:txBody>
      </p:sp>
    </p:spTree>
    <p:extLst>
      <p:ext uri="{BB962C8B-B14F-4D97-AF65-F5344CB8AC3E}">
        <p14:creationId xmlns:p14="http://schemas.microsoft.com/office/powerpoint/2010/main" val="12180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9E1BA2-887B-46E3-B0C3-EE3BDED5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Authenticating Public Keys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27F19C-DD64-4DF5-B7FA-0455AEA79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 descr="Key">
            <a:extLst>
              <a:ext uri="{FF2B5EF4-FFF2-40B4-BE49-F238E27FC236}">
                <a16:creationId xmlns:a16="http://schemas.microsoft.com/office/drawing/2014/main" id="{9B4D6373-363C-420A-8E47-BE7A62F86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82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70718"/>
          </a:xfrm>
        </p:spPr>
        <p:txBody>
          <a:bodyPr/>
          <a:lstStyle/>
          <a:p>
            <a:r>
              <a:rPr lang="en-US" dirty="0"/>
              <a:t>Does public key cryptography provide authenticity guarantees?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Yes</a:t>
            </a:r>
            <a:r>
              <a:rPr lang="en-US" dirty="0"/>
              <a:t> – if you obtain Alice’s public key through a secure, out-of-band exchange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– if you obtain Alice’s key via an untrusted network</a:t>
            </a:r>
          </a:p>
        </p:txBody>
      </p:sp>
    </p:spTree>
    <p:extLst>
      <p:ext uri="{BB962C8B-B14F-4D97-AF65-F5344CB8AC3E}">
        <p14:creationId xmlns:p14="http://schemas.microsoft.com/office/powerpoint/2010/main" val="37092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61"/>
            <a:ext cx="10515600" cy="1124993"/>
          </a:xfrm>
        </p:spPr>
        <p:txBody>
          <a:bodyPr/>
          <a:lstStyle/>
          <a:p>
            <a:r>
              <a:rPr lang="en-US" dirty="0"/>
              <a:t>The Monster-in-the-Middle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0" y="1350424"/>
            <a:ext cx="879041" cy="879041"/>
          </a:xfrm>
          <a:prstGeom prst="rect">
            <a:avLst/>
          </a:prstGeom>
        </p:spPr>
      </p:pic>
      <p:pic>
        <p:nvPicPr>
          <p:cNvPr id="6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55" y="1155090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10" y="1350424"/>
            <a:ext cx="879041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0191" y="166969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0429" y="1669696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8212" y="1666384"/>
            <a:ext cx="98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Mallory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40359" y="2305235"/>
            <a:ext cx="586445" cy="588760"/>
            <a:chOff x="7838355" y="1165836"/>
            <a:chExt cx="586445" cy="588760"/>
          </a:xfrm>
        </p:grpSpPr>
        <p:pic>
          <p:nvPicPr>
            <p:cNvPr id="12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2722" y="2305235"/>
            <a:ext cx="577020" cy="588760"/>
            <a:chOff x="7838355" y="1165836"/>
            <a:chExt cx="577020" cy="588760"/>
          </a:xfrm>
        </p:grpSpPr>
        <p:pic>
          <p:nvPicPr>
            <p:cNvPr id="15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023921" y="1354486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</a:t>
              </a:r>
              <a:r>
                <a:rPr lang="en-US" sz="2000" b="1" baseline="-25000" dirty="0"/>
                <a:t>a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58" y="2335095"/>
            <a:ext cx="653225" cy="6532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223546" y="2465866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62439" y="4611886"/>
            <a:ext cx="1052366" cy="653225"/>
            <a:chOff x="5162439" y="4611886"/>
            <a:chExt cx="1052366" cy="65322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439" y="4611886"/>
              <a:ext cx="653225" cy="65322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810527" y="4742657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742015" y="2405008"/>
            <a:ext cx="777331" cy="588760"/>
            <a:chOff x="7838355" y="1165836"/>
            <a:chExt cx="777331" cy="588760"/>
          </a:xfrm>
        </p:grpSpPr>
        <p:pic>
          <p:nvPicPr>
            <p:cNvPr id="35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24000" y="3814808"/>
            <a:ext cx="777331" cy="588760"/>
            <a:chOff x="7838355" y="1165836"/>
            <a:chExt cx="777331" cy="588760"/>
          </a:xfrm>
        </p:grpSpPr>
        <p:pic>
          <p:nvPicPr>
            <p:cNvPr id="39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560594" y="3876721"/>
            <a:ext cx="1072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baseline="-25000" dirty="0"/>
              <a:t> K</a:t>
            </a:r>
            <a:r>
              <a:rPr lang="en-US" sz="2000" baseline="-50000" dirty="0"/>
              <a:t>AES</a:t>
            </a:r>
            <a:r>
              <a:rPr lang="en-US" sz="2000" dirty="0"/>
              <a:t>(M)</a:t>
            </a:r>
            <a:endParaRPr lang="en-US" sz="2000" baseline="-500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8554486" y="3116189"/>
            <a:ext cx="2748960" cy="681798"/>
            <a:chOff x="8554486" y="3116189"/>
            <a:chExt cx="2748960" cy="681798"/>
          </a:xfrm>
        </p:grpSpPr>
        <p:sp>
          <p:nvSpPr>
            <p:cNvPr id="28" name="TextBox 27"/>
            <p:cNvSpPr txBox="1"/>
            <p:nvPr/>
          </p:nvSpPr>
          <p:spPr>
            <a:xfrm>
              <a:off x="9309310" y="3242747"/>
              <a:ext cx="19941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</a:t>
              </a:r>
              <a:r>
                <a:rPr lang="en-US" sz="2000" baseline="-25000" dirty="0"/>
                <a:t>K</a:t>
              </a:r>
              <a:r>
                <a:rPr lang="en-US" sz="2000" baseline="-50000" dirty="0"/>
                <a:t>AES </a:t>
              </a:r>
              <a:r>
                <a:rPr lang="en-US" sz="2000" dirty="0"/>
                <a:t>(M)</a:t>
              </a:r>
              <a:r>
                <a:rPr lang="en-US" sz="2000" baseline="-25000" dirty="0"/>
                <a:t> </a:t>
              </a:r>
              <a:r>
                <a:rPr lang="en-US" sz="2000" dirty="0"/>
                <a:t>E</a:t>
              </a:r>
              <a:r>
                <a:rPr lang="en-US" sz="2000" baseline="-25000" dirty="0"/>
                <a:t> </a:t>
              </a:r>
              <a:r>
                <a:rPr lang="en-US" sz="2000" baseline="-25000" dirty="0" err="1"/>
                <a:t>P</a:t>
              </a:r>
              <a:r>
                <a:rPr lang="en-US" sz="2000" baseline="-50000" dirty="0" err="1"/>
                <a:t>e</a:t>
              </a:r>
              <a:r>
                <a:rPr lang="en-US" sz="2000" dirty="0"/>
                <a:t>(K</a:t>
              </a:r>
              <a:r>
                <a:rPr lang="en-US" sz="2000" baseline="-25000" dirty="0"/>
                <a:t>AES</a:t>
              </a:r>
              <a:r>
                <a:rPr lang="en-US" sz="2000" dirty="0"/>
                <a:t>)</a:t>
              </a:r>
              <a:endParaRPr lang="en-US" sz="2000" baseline="-50000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430787" y="5642086"/>
            <a:ext cx="2745497" cy="681798"/>
            <a:chOff x="8554486" y="3116189"/>
            <a:chExt cx="2745497" cy="681798"/>
          </a:xfrm>
        </p:grpSpPr>
        <p:sp>
          <p:nvSpPr>
            <p:cNvPr id="47" name="TextBox 46"/>
            <p:cNvSpPr txBox="1"/>
            <p:nvPr/>
          </p:nvSpPr>
          <p:spPr>
            <a:xfrm>
              <a:off x="9309310" y="3242747"/>
              <a:ext cx="19906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</a:t>
              </a:r>
              <a:r>
                <a:rPr lang="en-US" sz="2000" baseline="-25000" dirty="0"/>
                <a:t>K</a:t>
              </a:r>
              <a:r>
                <a:rPr lang="en-US" sz="2000" baseline="-50000" dirty="0"/>
                <a:t>AES </a:t>
              </a:r>
              <a:r>
                <a:rPr lang="en-US" sz="2000" dirty="0"/>
                <a:t>(M)</a:t>
              </a:r>
              <a:r>
                <a:rPr lang="en-US" sz="2000" baseline="-25000" dirty="0"/>
                <a:t> </a:t>
              </a:r>
              <a:r>
                <a:rPr lang="en-US" sz="2000" dirty="0"/>
                <a:t>E</a:t>
              </a:r>
              <a:r>
                <a:rPr lang="en-US" sz="2000" baseline="-25000" dirty="0"/>
                <a:t> P</a:t>
              </a:r>
              <a:r>
                <a:rPr lang="en-US" sz="2000" baseline="-50000" dirty="0"/>
                <a:t>a</a:t>
              </a:r>
              <a:r>
                <a:rPr lang="en-US" sz="2000" dirty="0"/>
                <a:t>(K</a:t>
              </a:r>
              <a:r>
                <a:rPr lang="en-US" sz="2000" baseline="-25000" dirty="0"/>
                <a:t>AES</a:t>
              </a:r>
              <a:r>
                <a:rPr lang="en-US" sz="2000" dirty="0"/>
                <a:t>)</a:t>
              </a:r>
              <a:endParaRPr lang="en-US" sz="2000" baseline="-50000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630098" y="2303082"/>
            <a:ext cx="588946" cy="588760"/>
            <a:chOff x="7838355" y="1165836"/>
            <a:chExt cx="588946" cy="588760"/>
          </a:xfrm>
        </p:grpSpPr>
        <p:pic>
          <p:nvPicPr>
            <p:cNvPr id="5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8023921" y="1354486"/>
              <a:ext cx="403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e</a:t>
              </a:r>
              <a:endParaRPr lang="en-US" sz="2000" b="1" baseline="-250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666365" y="2300866"/>
            <a:ext cx="578622" cy="588760"/>
            <a:chOff x="7838355" y="1165836"/>
            <a:chExt cx="578622" cy="588760"/>
          </a:xfrm>
        </p:grpSpPr>
        <p:pic>
          <p:nvPicPr>
            <p:cNvPr id="5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8023921" y="1354486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</a:t>
              </a:r>
              <a:r>
                <a:rPr lang="en-US" sz="2000" b="1" baseline="-25000" dirty="0"/>
                <a:t>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630098" y="2304769"/>
            <a:ext cx="588946" cy="588760"/>
            <a:chOff x="7838355" y="1165836"/>
            <a:chExt cx="588946" cy="588760"/>
          </a:xfrm>
        </p:grpSpPr>
        <p:pic>
          <p:nvPicPr>
            <p:cNvPr id="57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8023921" y="1354486"/>
              <a:ext cx="403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e</a:t>
              </a:r>
              <a:endParaRPr lang="en-US" sz="2000" b="1" baseline="-25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40403" y="2302365"/>
            <a:ext cx="586445" cy="588760"/>
            <a:chOff x="7838355" y="1165836"/>
            <a:chExt cx="586445" cy="588760"/>
          </a:xfrm>
        </p:grpSpPr>
        <p:pic>
          <p:nvPicPr>
            <p:cNvPr id="6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40356" y="2301662"/>
            <a:ext cx="586445" cy="588760"/>
            <a:chOff x="7838355" y="1165836"/>
            <a:chExt cx="586445" cy="588760"/>
          </a:xfrm>
        </p:grpSpPr>
        <p:pic>
          <p:nvPicPr>
            <p:cNvPr id="2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sp>
        <p:nvSpPr>
          <p:cNvPr id="20" name="Rectangular Callout 19"/>
          <p:cNvSpPr/>
          <p:nvPr/>
        </p:nvSpPr>
        <p:spPr>
          <a:xfrm>
            <a:off x="6976018" y="4486477"/>
            <a:ext cx="4014345" cy="968901"/>
          </a:xfrm>
          <a:prstGeom prst="wedgeRectCallout">
            <a:avLst>
              <a:gd name="adj1" fmla="val -68351"/>
              <a:gd name="adj2" fmla="val -812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Total compromise! The attacker can read, modify, or drop the message</a:t>
            </a:r>
          </a:p>
        </p:txBody>
      </p:sp>
      <p:sp>
        <p:nvSpPr>
          <p:cNvPr id="62" name="Rectangular Callout 61"/>
          <p:cNvSpPr/>
          <p:nvPr/>
        </p:nvSpPr>
        <p:spPr>
          <a:xfrm>
            <a:off x="7883479" y="171826"/>
            <a:ext cx="3604918" cy="968901"/>
          </a:xfrm>
          <a:prstGeom prst="wedgeRectCallout">
            <a:avLst>
              <a:gd name="adj1" fmla="val -20644"/>
              <a:gd name="adj2" fmla="val 17437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Bob has no way of knowing that </a:t>
            </a:r>
            <a:r>
              <a:rPr lang="en-US" sz="2000" dirty="0" err="1"/>
              <a:t>P</a:t>
            </a:r>
            <a:r>
              <a:rPr lang="en-US" sz="2000" baseline="-25000" dirty="0" err="1"/>
              <a:t>e</a:t>
            </a:r>
            <a:r>
              <a:rPr lang="en-US" sz="2000" dirty="0"/>
              <a:t> does not belong to Alice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78065" y="2199184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9" y="5019450"/>
            <a:ext cx="653225" cy="653225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393877" y="5150221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207350" y="4222372"/>
            <a:ext cx="777331" cy="588760"/>
            <a:chOff x="7838355" y="1165836"/>
            <a:chExt cx="777331" cy="588760"/>
          </a:xfrm>
        </p:grpSpPr>
        <p:pic>
          <p:nvPicPr>
            <p:cNvPr id="67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30054" y="4261640"/>
            <a:ext cx="1072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baseline="-25000" dirty="0"/>
              <a:t> K</a:t>
            </a:r>
            <a:r>
              <a:rPr lang="en-US" sz="2000" baseline="-50000" dirty="0"/>
              <a:t>AES</a:t>
            </a:r>
            <a:r>
              <a:rPr lang="en-US" sz="2000" dirty="0"/>
              <a:t>(M)</a:t>
            </a:r>
            <a:endParaRPr lang="en-US" sz="2000" baseline="-50000" dirty="0"/>
          </a:p>
        </p:txBody>
      </p:sp>
      <p:sp>
        <p:nvSpPr>
          <p:cNvPr id="70" name="Rectangle 69"/>
          <p:cNvSpPr/>
          <p:nvPr/>
        </p:nvSpPr>
        <p:spPr>
          <a:xfrm>
            <a:off x="1214539" y="4125575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557943" y="2179007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633260" y="3702840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ular Callout 72"/>
          <p:cNvSpPr/>
          <p:nvPr/>
        </p:nvSpPr>
        <p:spPr>
          <a:xfrm>
            <a:off x="247497" y="5780748"/>
            <a:ext cx="2882602" cy="968901"/>
          </a:xfrm>
          <a:prstGeom prst="wedgeRectCallout">
            <a:avLst>
              <a:gd name="adj1" fmla="val -22172"/>
              <a:gd name="adj2" fmla="val -7938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Alice has no idea message has been compromised</a:t>
            </a:r>
          </a:p>
        </p:txBody>
      </p:sp>
    </p:spTree>
    <p:extLst>
      <p:ext uri="{BB962C8B-B14F-4D97-AF65-F5344CB8AC3E}">
        <p14:creationId xmlns:p14="http://schemas.microsoft.com/office/powerpoint/2010/main" val="29652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023 L -4.375E-6 0.06227 C -4.375E-6 0.09005 0.08373 0.12477 0.15326 0.12477 L 0.30782 0.12477 " pathEditMode="relative" rAng="5400000" ptsTypes="AAAA">
                                      <p:cBhvr>
                                        <p:cTn id="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1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6549 -0.00116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35534 -0.01019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3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4.375E-6 0.17338 C -4.375E-6 0.25116 0.07123 0.34746 0.12891 0.34746 L 0.25717 0.34746 " pathEditMode="relative" rAng="5400000" ptsTypes="AAAA">
                                      <p:cBhvr>
                                        <p:cTn id="61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17578 -3.7037E-6 C -0.25443 -3.7037E-6 -0.3513 -0.09953 -0.3513 -0.18032 L -0.3513 -0.35995 " pathEditMode="relative" rAng="0" ptsTypes="AAAA">
                                      <p:cBhvr>
                                        <p:cTn id="68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  <p:bldP spid="62" grpId="0" animBg="1"/>
      <p:bldP spid="63" grpId="0" animBg="1"/>
      <p:bldP spid="65" grpId="0"/>
      <p:bldP spid="69" grpId="0"/>
      <p:bldP spid="70" grpId="0" animBg="1"/>
      <p:bldP spid="71" grpId="0" animBg="1"/>
      <p:bldP spid="72" grpId="0" animBg="1"/>
      <p:bldP spid="7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Public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41240"/>
            <a:ext cx="10776497" cy="4911407"/>
          </a:xfrm>
        </p:spPr>
        <p:txBody>
          <a:bodyPr/>
          <a:lstStyle/>
          <a:p>
            <a:r>
              <a:rPr lang="en-US" dirty="0"/>
              <a:t>The only way to authenticate a public key is to rely on </a:t>
            </a:r>
            <a:r>
              <a:rPr lang="en-US" dirty="0">
                <a:solidFill>
                  <a:schemeClr val="accent1"/>
                </a:solidFill>
              </a:rPr>
              <a:t>trust</a:t>
            </a:r>
          </a:p>
          <a:p>
            <a:pPr lvl="1"/>
            <a:r>
              <a:rPr lang="en-US" dirty="0"/>
              <a:t>One or more third-party, trusted principals vouch for Alice’s key by signing it</a:t>
            </a:r>
          </a:p>
          <a:p>
            <a:pPr lvl="1"/>
            <a:r>
              <a:rPr lang="en-US" dirty="0"/>
              <a:t>Bob can verify the signatures using the public keys of the trusted third-parties</a:t>
            </a:r>
          </a:p>
          <a:p>
            <a:pPr lvl="1"/>
            <a:r>
              <a:rPr lang="en-US" dirty="0"/>
              <a:t>If Alice’s key is not signed, maybe Bob should not trust it</a:t>
            </a:r>
          </a:p>
          <a:p>
            <a:r>
              <a:rPr lang="en-US" dirty="0"/>
              <a:t>Question: who do you trust?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Web of trust: a social network of private individuals who sign each others keys</a:t>
            </a:r>
          </a:p>
          <a:p>
            <a:pPr lvl="2"/>
            <a:r>
              <a:rPr lang="en-US" dirty="0" err="1"/>
              <a:t>OpenPGP</a:t>
            </a:r>
            <a:r>
              <a:rPr lang="en-US" dirty="0"/>
              <a:t> keys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Certificate authorities: companies that verify individuals and sign public keys for a fee</a:t>
            </a:r>
          </a:p>
          <a:p>
            <a:pPr lvl="2"/>
            <a:r>
              <a:rPr lang="en-US" dirty="0"/>
              <a:t>X.509 certificates (more on these later)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PGP and GPG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Pretty Good Privacy (PGP) – Phil Zimmermann, 1991</a:t>
            </a:r>
          </a:p>
          <a:p>
            <a:pPr lvl="1"/>
            <a:r>
              <a:rPr lang="en-US" dirty="0"/>
              <a:t>Widely used open source encryption software</a:t>
            </a:r>
          </a:p>
          <a:p>
            <a:pPr lvl="1"/>
            <a:r>
              <a:rPr lang="en-US" dirty="0"/>
              <a:t>Helped originate the </a:t>
            </a:r>
            <a:r>
              <a:rPr lang="en-US" dirty="0" err="1"/>
              <a:t>OpenPGP</a:t>
            </a:r>
            <a:r>
              <a:rPr lang="en-US" dirty="0"/>
              <a:t> standards for key exchange and digital signatures</a:t>
            </a:r>
          </a:p>
          <a:p>
            <a:pPr lvl="1"/>
            <a:r>
              <a:rPr lang="en-US" dirty="0"/>
              <a:t>Supports RSA </a:t>
            </a:r>
            <a:r>
              <a:rPr lang="en-US" dirty="0" err="1"/>
              <a:t>keypairs</a:t>
            </a:r>
            <a:r>
              <a:rPr lang="en-US" dirty="0"/>
              <a:t> as well as many symmetric cypher suites</a:t>
            </a:r>
          </a:p>
          <a:p>
            <a:r>
              <a:rPr lang="en-US" dirty="0"/>
              <a:t>Gnu Privacy Guard (GPG) – 1999</a:t>
            </a:r>
          </a:p>
          <a:p>
            <a:pPr lvl="1"/>
            <a:r>
              <a:rPr lang="en-US" dirty="0"/>
              <a:t>Open source implementation of the </a:t>
            </a:r>
            <a:r>
              <a:rPr lang="en-US" dirty="0" err="1"/>
              <a:t>OpenPGP</a:t>
            </a:r>
            <a:r>
              <a:rPr lang="en-US" dirty="0"/>
              <a:t> standards</a:t>
            </a:r>
          </a:p>
          <a:p>
            <a:pPr lvl="1"/>
            <a:r>
              <a:rPr lang="en-US" dirty="0"/>
              <a:t>Installed by default on most Linux/Unix/BSD systems</a:t>
            </a:r>
          </a:p>
        </p:txBody>
      </p:sp>
    </p:spTree>
    <p:extLst>
      <p:ext uri="{BB962C8B-B14F-4D97-AF65-F5344CB8AC3E}">
        <p14:creationId xmlns:p14="http://schemas.microsoft.com/office/powerpoint/2010/main" val="26308689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02"/>
          <p:cNvSpPr/>
          <p:nvPr/>
        </p:nvSpPr>
        <p:spPr>
          <a:xfrm>
            <a:off x="3296548" y="653600"/>
            <a:ext cx="5605175" cy="2826854"/>
          </a:xfrm>
          <a:custGeom>
            <a:avLst/>
            <a:gdLst>
              <a:gd name="connsiteX0" fmla="*/ 5605175 w 5605175"/>
              <a:gd name="connsiteY0" fmla="*/ 458792 h 2826854"/>
              <a:gd name="connsiteX1" fmla="*/ 5472314 w 5605175"/>
              <a:gd name="connsiteY1" fmla="*/ 443162 h 2826854"/>
              <a:gd name="connsiteX2" fmla="*/ 5433237 w 5605175"/>
              <a:gd name="connsiteY2" fmla="*/ 435346 h 2826854"/>
              <a:gd name="connsiteX3" fmla="*/ 5362898 w 5605175"/>
              <a:gd name="connsiteY3" fmla="*/ 404085 h 2826854"/>
              <a:gd name="connsiteX4" fmla="*/ 5237852 w 5605175"/>
              <a:gd name="connsiteY4" fmla="*/ 365008 h 2826854"/>
              <a:gd name="connsiteX5" fmla="*/ 5019021 w 5605175"/>
              <a:gd name="connsiteY5" fmla="*/ 286854 h 2826854"/>
              <a:gd name="connsiteX6" fmla="*/ 4925237 w 5605175"/>
              <a:gd name="connsiteY6" fmla="*/ 271223 h 2826854"/>
              <a:gd name="connsiteX7" fmla="*/ 4800191 w 5605175"/>
              <a:gd name="connsiteY7" fmla="*/ 239962 h 2826854"/>
              <a:gd name="connsiteX8" fmla="*/ 4722037 w 5605175"/>
              <a:gd name="connsiteY8" fmla="*/ 224331 h 2826854"/>
              <a:gd name="connsiteX9" fmla="*/ 4589175 w 5605175"/>
              <a:gd name="connsiteY9" fmla="*/ 193069 h 2826854"/>
              <a:gd name="connsiteX10" fmla="*/ 4456314 w 5605175"/>
              <a:gd name="connsiteY10" fmla="*/ 177439 h 2826854"/>
              <a:gd name="connsiteX11" fmla="*/ 4229668 w 5605175"/>
              <a:gd name="connsiteY11" fmla="*/ 130546 h 2826854"/>
              <a:gd name="connsiteX12" fmla="*/ 3846714 w 5605175"/>
              <a:gd name="connsiteY12" fmla="*/ 75839 h 2826854"/>
              <a:gd name="connsiteX13" fmla="*/ 3745114 w 5605175"/>
              <a:gd name="connsiteY13" fmla="*/ 60208 h 2826854"/>
              <a:gd name="connsiteX14" fmla="*/ 3557544 w 5605175"/>
              <a:gd name="connsiteY14" fmla="*/ 44577 h 2826854"/>
              <a:gd name="connsiteX15" fmla="*/ 3463760 w 5605175"/>
              <a:gd name="connsiteY15" fmla="*/ 28946 h 2826854"/>
              <a:gd name="connsiteX16" fmla="*/ 3190221 w 5605175"/>
              <a:gd name="connsiteY16" fmla="*/ 13315 h 2826854"/>
              <a:gd name="connsiteX17" fmla="*/ 3088621 w 5605175"/>
              <a:gd name="connsiteY17" fmla="*/ 5500 h 2826854"/>
              <a:gd name="connsiteX18" fmla="*/ 2713483 w 5605175"/>
              <a:gd name="connsiteY18" fmla="*/ 21131 h 2826854"/>
              <a:gd name="connsiteX19" fmla="*/ 2619698 w 5605175"/>
              <a:gd name="connsiteY19" fmla="*/ 36762 h 2826854"/>
              <a:gd name="connsiteX20" fmla="*/ 2557175 w 5605175"/>
              <a:gd name="connsiteY20" fmla="*/ 44577 h 2826854"/>
              <a:gd name="connsiteX21" fmla="*/ 2424314 w 5605175"/>
              <a:gd name="connsiteY21" fmla="*/ 60208 h 2826854"/>
              <a:gd name="connsiteX22" fmla="*/ 2361791 w 5605175"/>
              <a:gd name="connsiteY22" fmla="*/ 68023 h 2826854"/>
              <a:gd name="connsiteX23" fmla="*/ 2244560 w 5605175"/>
              <a:gd name="connsiteY23" fmla="*/ 99285 h 2826854"/>
              <a:gd name="connsiteX24" fmla="*/ 2205483 w 5605175"/>
              <a:gd name="connsiteY24" fmla="*/ 107100 h 2826854"/>
              <a:gd name="connsiteX25" fmla="*/ 2150775 w 5605175"/>
              <a:gd name="connsiteY25" fmla="*/ 130546 h 2826854"/>
              <a:gd name="connsiteX26" fmla="*/ 2010098 w 5605175"/>
              <a:gd name="connsiteY26" fmla="*/ 153992 h 2826854"/>
              <a:gd name="connsiteX27" fmla="*/ 1869421 w 5605175"/>
              <a:gd name="connsiteY27" fmla="*/ 193069 h 2826854"/>
              <a:gd name="connsiteX28" fmla="*/ 1799083 w 5605175"/>
              <a:gd name="connsiteY28" fmla="*/ 224331 h 2826854"/>
              <a:gd name="connsiteX29" fmla="*/ 1666221 w 5605175"/>
              <a:gd name="connsiteY29" fmla="*/ 286854 h 2826854"/>
              <a:gd name="connsiteX30" fmla="*/ 1595883 w 5605175"/>
              <a:gd name="connsiteY30" fmla="*/ 318115 h 2826854"/>
              <a:gd name="connsiteX31" fmla="*/ 1533360 w 5605175"/>
              <a:gd name="connsiteY31" fmla="*/ 341562 h 2826854"/>
              <a:gd name="connsiteX32" fmla="*/ 1423944 w 5605175"/>
              <a:gd name="connsiteY32" fmla="*/ 396269 h 2826854"/>
              <a:gd name="connsiteX33" fmla="*/ 1377052 w 5605175"/>
              <a:gd name="connsiteY33" fmla="*/ 411900 h 2826854"/>
              <a:gd name="connsiteX34" fmla="*/ 1353606 w 5605175"/>
              <a:gd name="connsiteY34" fmla="*/ 427531 h 2826854"/>
              <a:gd name="connsiteX35" fmla="*/ 1267637 w 5605175"/>
              <a:gd name="connsiteY35" fmla="*/ 458792 h 2826854"/>
              <a:gd name="connsiteX36" fmla="*/ 1244191 w 5605175"/>
              <a:gd name="connsiteY36" fmla="*/ 474423 h 2826854"/>
              <a:gd name="connsiteX37" fmla="*/ 1134775 w 5605175"/>
              <a:gd name="connsiteY37" fmla="*/ 536946 h 2826854"/>
              <a:gd name="connsiteX38" fmla="*/ 1080068 w 5605175"/>
              <a:gd name="connsiteY38" fmla="*/ 576023 h 2826854"/>
              <a:gd name="connsiteX39" fmla="*/ 970652 w 5605175"/>
              <a:gd name="connsiteY39" fmla="*/ 630731 h 2826854"/>
              <a:gd name="connsiteX40" fmla="*/ 908129 w 5605175"/>
              <a:gd name="connsiteY40" fmla="*/ 677623 h 2826854"/>
              <a:gd name="connsiteX41" fmla="*/ 814344 w 5605175"/>
              <a:gd name="connsiteY41" fmla="*/ 740146 h 2826854"/>
              <a:gd name="connsiteX42" fmla="*/ 658037 w 5605175"/>
              <a:gd name="connsiteY42" fmla="*/ 865192 h 2826854"/>
              <a:gd name="connsiteX43" fmla="*/ 540806 w 5605175"/>
              <a:gd name="connsiteY43" fmla="*/ 958977 h 2826854"/>
              <a:gd name="connsiteX44" fmla="*/ 290714 w 5605175"/>
              <a:gd name="connsiteY44" fmla="*/ 1216885 h 2826854"/>
              <a:gd name="connsiteX45" fmla="*/ 220375 w 5605175"/>
              <a:gd name="connsiteY45" fmla="*/ 1271592 h 2826854"/>
              <a:gd name="connsiteX46" fmla="*/ 204744 w 5605175"/>
              <a:gd name="connsiteY46" fmla="*/ 1295039 h 2826854"/>
              <a:gd name="connsiteX47" fmla="*/ 126591 w 5605175"/>
              <a:gd name="connsiteY47" fmla="*/ 1396639 h 2826854"/>
              <a:gd name="connsiteX48" fmla="*/ 87514 w 5605175"/>
              <a:gd name="connsiteY48" fmla="*/ 1459162 h 2826854"/>
              <a:gd name="connsiteX49" fmla="*/ 24991 w 5605175"/>
              <a:gd name="connsiteY49" fmla="*/ 1631100 h 2826854"/>
              <a:gd name="connsiteX50" fmla="*/ 17175 w 5605175"/>
              <a:gd name="connsiteY50" fmla="*/ 1756146 h 2826854"/>
              <a:gd name="connsiteX51" fmla="*/ 1544 w 5605175"/>
              <a:gd name="connsiteY51" fmla="*/ 1881192 h 2826854"/>
              <a:gd name="connsiteX52" fmla="*/ 9360 w 5605175"/>
              <a:gd name="connsiteY52" fmla="*/ 2248515 h 2826854"/>
              <a:gd name="connsiteX53" fmla="*/ 48437 w 5605175"/>
              <a:gd name="connsiteY53" fmla="*/ 2357931 h 2826854"/>
              <a:gd name="connsiteX54" fmla="*/ 87514 w 5605175"/>
              <a:gd name="connsiteY54" fmla="*/ 2428269 h 2826854"/>
              <a:gd name="connsiteX55" fmla="*/ 204744 w 5605175"/>
              <a:gd name="connsiteY55" fmla="*/ 2678362 h 2826854"/>
              <a:gd name="connsiteX56" fmla="*/ 220375 w 5605175"/>
              <a:gd name="connsiteY56" fmla="*/ 2701808 h 2826854"/>
              <a:gd name="connsiteX57" fmla="*/ 275083 w 5605175"/>
              <a:gd name="connsiteY57" fmla="*/ 2733069 h 2826854"/>
              <a:gd name="connsiteX58" fmla="*/ 306344 w 5605175"/>
              <a:gd name="connsiteY58" fmla="*/ 2748700 h 2826854"/>
              <a:gd name="connsiteX59" fmla="*/ 329791 w 5605175"/>
              <a:gd name="connsiteY59" fmla="*/ 2795592 h 2826854"/>
              <a:gd name="connsiteX60" fmla="*/ 361052 w 5605175"/>
              <a:gd name="connsiteY60" fmla="*/ 2826854 h 282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605175" h="2826854">
                <a:moveTo>
                  <a:pt x="5605175" y="458792"/>
                </a:moveTo>
                <a:lnTo>
                  <a:pt x="5472314" y="443162"/>
                </a:lnTo>
                <a:cubicBezTo>
                  <a:pt x="5459152" y="441367"/>
                  <a:pt x="5445747" y="439814"/>
                  <a:pt x="5433237" y="435346"/>
                </a:cubicBezTo>
                <a:cubicBezTo>
                  <a:pt x="5409074" y="426716"/>
                  <a:pt x="5387039" y="412776"/>
                  <a:pt x="5362898" y="404085"/>
                </a:cubicBezTo>
                <a:cubicBezTo>
                  <a:pt x="5321810" y="389293"/>
                  <a:pt x="5279008" y="379612"/>
                  <a:pt x="5237852" y="365008"/>
                </a:cubicBezTo>
                <a:cubicBezTo>
                  <a:pt x="5127970" y="326017"/>
                  <a:pt x="5126962" y="312760"/>
                  <a:pt x="5019021" y="286854"/>
                </a:cubicBezTo>
                <a:cubicBezTo>
                  <a:pt x="4988204" y="279458"/>
                  <a:pt x="4956226" y="277863"/>
                  <a:pt x="4925237" y="271223"/>
                </a:cubicBezTo>
                <a:cubicBezTo>
                  <a:pt x="4883226" y="262221"/>
                  <a:pt x="4842056" y="249623"/>
                  <a:pt x="4800191" y="239962"/>
                </a:cubicBezTo>
                <a:cubicBezTo>
                  <a:pt x="4774304" y="233988"/>
                  <a:pt x="4747972" y="230094"/>
                  <a:pt x="4722037" y="224331"/>
                </a:cubicBezTo>
                <a:cubicBezTo>
                  <a:pt x="4677624" y="214461"/>
                  <a:pt x="4633980" y="200976"/>
                  <a:pt x="4589175" y="193069"/>
                </a:cubicBezTo>
                <a:cubicBezTo>
                  <a:pt x="4545261" y="185320"/>
                  <a:pt x="4500247" y="185080"/>
                  <a:pt x="4456314" y="177439"/>
                </a:cubicBezTo>
                <a:cubicBezTo>
                  <a:pt x="4380306" y="164220"/>
                  <a:pt x="4306041" y="141456"/>
                  <a:pt x="4229668" y="130546"/>
                </a:cubicBezTo>
                <a:lnTo>
                  <a:pt x="3846714" y="75839"/>
                </a:lnTo>
                <a:cubicBezTo>
                  <a:pt x="3812847" y="70629"/>
                  <a:pt x="3779181" y="63891"/>
                  <a:pt x="3745114" y="60208"/>
                </a:cubicBezTo>
                <a:cubicBezTo>
                  <a:pt x="3682737" y="53465"/>
                  <a:pt x="3620067" y="49787"/>
                  <a:pt x="3557544" y="44577"/>
                </a:cubicBezTo>
                <a:cubicBezTo>
                  <a:pt x="3526283" y="39367"/>
                  <a:pt x="3495338" y="31634"/>
                  <a:pt x="3463760" y="28946"/>
                </a:cubicBezTo>
                <a:cubicBezTo>
                  <a:pt x="3372761" y="21201"/>
                  <a:pt x="3281280" y="20319"/>
                  <a:pt x="3190221" y="13315"/>
                </a:cubicBezTo>
                <a:lnTo>
                  <a:pt x="3088621" y="5500"/>
                </a:lnTo>
                <a:cubicBezTo>
                  <a:pt x="2963575" y="10710"/>
                  <a:pt x="2832215" y="-18445"/>
                  <a:pt x="2713483" y="21131"/>
                </a:cubicBezTo>
                <a:cubicBezTo>
                  <a:pt x="2666827" y="36682"/>
                  <a:pt x="2700602" y="27244"/>
                  <a:pt x="2619698" y="36762"/>
                </a:cubicBezTo>
                <a:lnTo>
                  <a:pt x="2557175" y="44577"/>
                </a:lnTo>
                <a:cubicBezTo>
                  <a:pt x="2488759" y="61680"/>
                  <a:pt x="2549912" y="48246"/>
                  <a:pt x="2424314" y="60208"/>
                </a:cubicBezTo>
                <a:cubicBezTo>
                  <a:pt x="2403405" y="62199"/>
                  <a:pt x="2382632" y="65418"/>
                  <a:pt x="2361791" y="68023"/>
                </a:cubicBezTo>
                <a:cubicBezTo>
                  <a:pt x="2311437" y="82410"/>
                  <a:pt x="2297154" y="87148"/>
                  <a:pt x="2244560" y="99285"/>
                </a:cubicBezTo>
                <a:cubicBezTo>
                  <a:pt x="2231617" y="102272"/>
                  <a:pt x="2218509" y="104495"/>
                  <a:pt x="2205483" y="107100"/>
                </a:cubicBezTo>
                <a:cubicBezTo>
                  <a:pt x="2187247" y="114915"/>
                  <a:pt x="2169809" y="124948"/>
                  <a:pt x="2150775" y="130546"/>
                </a:cubicBezTo>
                <a:cubicBezTo>
                  <a:pt x="2106978" y="143427"/>
                  <a:pt x="2055539" y="148312"/>
                  <a:pt x="2010098" y="153992"/>
                </a:cubicBezTo>
                <a:cubicBezTo>
                  <a:pt x="1963206" y="167018"/>
                  <a:pt x="1903834" y="158656"/>
                  <a:pt x="1869421" y="193069"/>
                </a:cubicBezTo>
                <a:cubicBezTo>
                  <a:pt x="1834770" y="227720"/>
                  <a:pt x="1856877" y="214698"/>
                  <a:pt x="1799083" y="224331"/>
                </a:cubicBezTo>
                <a:cubicBezTo>
                  <a:pt x="1722332" y="270381"/>
                  <a:pt x="1793276" y="230385"/>
                  <a:pt x="1666221" y="286854"/>
                </a:cubicBezTo>
                <a:cubicBezTo>
                  <a:pt x="1642775" y="297274"/>
                  <a:pt x="1619608" y="308346"/>
                  <a:pt x="1595883" y="318115"/>
                </a:cubicBezTo>
                <a:cubicBezTo>
                  <a:pt x="1575301" y="326590"/>
                  <a:pt x="1553623" y="332351"/>
                  <a:pt x="1533360" y="341562"/>
                </a:cubicBezTo>
                <a:cubicBezTo>
                  <a:pt x="1496238" y="358436"/>
                  <a:pt x="1461129" y="379536"/>
                  <a:pt x="1423944" y="396269"/>
                </a:cubicBezTo>
                <a:cubicBezTo>
                  <a:pt x="1408919" y="403030"/>
                  <a:pt x="1392108" y="405208"/>
                  <a:pt x="1377052" y="411900"/>
                </a:cubicBezTo>
                <a:cubicBezTo>
                  <a:pt x="1368469" y="415715"/>
                  <a:pt x="1362239" y="423831"/>
                  <a:pt x="1353606" y="427531"/>
                </a:cubicBezTo>
                <a:cubicBezTo>
                  <a:pt x="1325579" y="439542"/>
                  <a:pt x="1295664" y="446781"/>
                  <a:pt x="1267637" y="458792"/>
                </a:cubicBezTo>
                <a:cubicBezTo>
                  <a:pt x="1259004" y="462492"/>
                  <a:pt x="1252287" y="469661"/>
                  <a:pt x="1244191" y="474423"/>
                </a:cubicBezTo>
                <a:cubicBezTo>
                  <a:pt x="1207984" y="495721"/>
                  <a:pt x="1168957" y="512530"/>
                  <a:pt x="1134775" y="536946"/>
                </a:cubicBezTo>
                <a:cubicBezTo>
                  <a:pt x="1116539" y="549972"/>
                  <a:pt x="1099525" y="564904"/>
                  <a:pt x="1080068" y="576023"/>
                </a:cubicBezTo>
                <a:cubicBezTo>
                  <a:pt x="1044664" y="596254"/>
                  <a:pt x="1003274" y="606265"/>
                  <a:pt x="970652" y="630731"/>
                </a:cubicBezTo>
                <a:cubicBezTo>
                  <a:pt x="949811" y="646362"/>
                  <a:pt x="929471" y="662684"/>
                  <a:pt x="908129" y="677623"/>
                </a:cubicBezTo>
                <a:cubicBezTo>
                  <a:pt x="877349" y="699169"/>
                  <a:pt x="844835" y="718193"/>
                  <a:pt x="814344" y="740146"/>
                </a:cubicBezTo>
                <a:cubicBezTo>
                  <a:pt x="657219" y="853276"/>
                  <a:pt x="765696" y="779064"/>
                  <a:pt x="658037" y="865192"/>
                </a:cubicBezTo>
                <a:cubicBezTo>
                  <a:pt x="587646" y="921505"/>
                  <a:pt x="698501" y="796354"/>
                  <a:pt x="540806" y="958977"/>
                </a:cubicBezTo>
                <a:cubicBezTo>
                  <a:pt x="457442" y="1044946"/>
                  <a:pt x="376430" y="1133260"/>
                  <a:pt x="290714" y="1216885"/>
                </a:cubicBezTo>
                <a:cubicBezTo>
                  <a:pt x="269453" y="1237627"/>
                  <a:pt x="242354" y="1251612"/>
                  <a:pt x="220375" y="1271592"/>
                </a:cubicBezTo>
                <a:cubicBezTo>
                  <a:pt x="213425" y="1277911"/>
                  <a:pt x="210380" y="1287524"/>
                  <a:pt x="204744" y="1295039"/>
                </a:cubicBezTo>
                <a:cubicBezTo>
                  <a:pt x="179108" y="1329221"/>
                  <a:pt x="149236" y="1360407"/>
                  <a:pt x="126591" y="1396639"/>
                </a:cubicBezTo>
                <a:cubicBezTo>
                  <a:pt x="113565" y="1417480"/>
                  <a:pt x="97286" y="1436611"/>
                  <a:pt x="87514" y="1459162"/>
                </a:cubicBezTo>
                <a:cubicBezTo>
                  <a:pt x="63266" y="1515118"/>
                  <a:pt x="24991" y="1631100"/>
                  <a:pt x="24991" y="1631100"/>
                </a:cubicBezTo>
                <a:cubicBezTo>
                  <a:pt x="22386" y="1672782"/>
                  <a:pt x="21073" y="1714565"/>
                  <a:pt x="17175" y="1756146"/>
                </a:cubicBezTo>
                <a:cubicBezTo>
                  <a:pt x="13254" y="1797969"/>
                  <a:pt x="2211" y="1839191"/>
                  <a:pt x="1544" y="1881192"/>
                </a:cubicBezTo>
                <a:cubicBezTo>
                  <a:pt x="-400" y="2003645"/>
                  <a:pt x="-2628" y="2126634"/>
                  <a:pt x="9360" y="2248515"/>
                </a:cubicBezTo>
                <a:cubicBezTo>
                  <a:pt x="13151" y="2287057"/>
                  <a:pt x="35048" y="2321591"/>
                  <a:pt x="48437" y="2357931"/>
                </a:cubicBezTo>
                <a:cubicBezTo>
                  <a:pt x="65729" y="2404866"/>
                  <a:pt x="58600" y="2389717"/>
                  <a:pt x="87514" y="2428269"/>
                </a:cubicBezTo>
                <a:cubicBezTo>
                  <a:pt x="132250" y="2562478"/>
                  <a:pt x="118915" y="2549621"/>
                  <a:pt x="204744" y="2678362"/>
                </a:cubicBezTo>
                <a:cubicBezTo>
                  <a:pt x="209954" y="2686177"/>
                  <a:pt x="213733" y="2695166"/>
                  <a:pt x="220375" y="2701808"/>
                </a:cubicBezTo>
                <a:cubicBezTo>
                  <a:pt x="251104" y="2732536"/>
                  <a:pt x="243785" y="2719655"/>
                  <a:pt x="275083" y="2733069"/>
                </a:cubicBezTo>
                <a:cubicBezTo>
                  <a:pt x="285791" y="2737658"/>
                  <a:pt x="295924" y="2743490"/>
                  <a:pt x="306344" y="2748700"/>
                </a:cubicBezTo>
                <a:cubicBezTo>
                  <a:pt x="314160" y="2764331"/>
                  <a:pt x="320097" y="2781051"/>
                  <a:pt x="329791" y="2795592"/>
                </a:cubicBezTo>
                <a:cubicBezTo>
                  <a:pt x="329793" y="2795595"/>
                  <a:pt x="354104" y="2819906"/>
                  <a:pt x="361052" y="2826854"/>
                </a:cubicBezTo>
              </a:path>
            </a:pathLst>
          </a:custGeom>
          <a:noFill/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281433" y="1154368"/>
            <a:ext cx="6473468" cy="2004413"/>
          </a:xfrm>
          <a:custGeom>
            <a:avLst/>
            <a:gdLst>
              <a:gd name="connsiteX0" fmla="*/ 6473468 w 6473468"/>
              <a:gd name="connsiteY0" fmla="*/ 1574463 h 2004413"/>
              <a:gd name="connsiteX1" fmla="*/ 6316022 w 6473468"/>
              <a:gd name="connsiteY1" fmla="*/ 1580519 h 2004413"/>
              <a:gd name="connsiteX2" fmla="*/ 6231243 w 6473468"/>
              <a:gd name="connsiteY2" fmla="*/ 1598686 h 2004413"/>
              <a:gd name="connsiteX3" fmla="*/ 5982962 w 6473468"/>
              <a:gd name="connsiteY3" fmla="*/ 1616853 h 2004413"/>
              <a:gd name="connsiteX4" fmla="*/ 5801293 w 6473468"/>
              <a:gd name="connsiteY4" fmla="*/ 1604741 h 2004413"/>
              <a:gd name="connsiteX5" fmla="*/ 5686236 w 6473468"/>
              <a:gd name="connsiteY5" fmla="*/ 1586575 h 2004413"/>
              <a:gd name="connsiteX6" fmla="*/ 5595402 w 6473468"/>
              <a:gd name="connsiteY6" fmla="*/ 1574463 h 2004413"/>
              <a:gd name="connsiteX7" fmla="*/ 5553012 w 6473468"/>
              <a:gd name="connsiteY7" fmla="*/ 1556296 h 2004413"/>
              <a:gd name="connsiteX8" fmla="*/ 5407677 w 6473468"/>
              <a:gd name="connsiteY8" fmla="*/ 1507851 h 2004413"/>
              <a:gd name="connsiteX9" fmla="*/ 5310787 w 6473468"/>
              <a:gd name="connsiteY9" fmla="*/ 1483629 h 2004413"/>
              <a:gd name="connsiteX10" fmla="*/ 5183619 w 6473468"/>
              <a:gd name="connsiteY10" fmla="*/ 1465462 h 2004413"/>
              <a:gd name="connsiteX11" fmla="*/ 4874782 w 6473468"/>
              <a:gd name="connsiteY11" fmla="*/ 1362516 h 2004413"/>
              <a:gd name="connsiteX12" fmla="*/ 4650724 w 6473468"/>
              <a:gd name="connsiteY12" fmla="*/ 1247459 h 2004413"/>
              <a:gd name="connsiteX13" fmla="*/ 4529611 w 6473468"/>
              <a:gd name="connsiteY13" fmla="*/ 1205070 h 2004413"/>
              <a:gd name="connsiteX14" fmla="*/ 4329775 w 6473468"/>
              <a:gd name="connsiteY14" fmla="*/ 1114235 h 2004413"/>
              <a:gd name="connsiteX15" fmla="*/ 4293442 w 6473468"/>
              <a:gd name="connsiteY15" fmla="*/ 1083957 h 2004413"/>
              <a:gd name="connsiteX16" fmla="*/ 4154162 w 6473468"/>
              <a:gd name="connsiteY16" fmla="*/ 993123 h 2004413"/>
              <a:gd name="connsiteX17" fmla="*/ 4129940 w 6473468"/>
              <a:gd name="connsiteY17" fmla="*/ 968900 h 2004413"/>
              <a:gd name="connsiteX18" fmla="*/ 3924048 w 6473468"/>
              <a:gd name="connsiteY18" fmla="*/ 853843 h 2004413"/>
              <a:gd name="connsiteX19" fmla="*/ 3881659 w 6473468"/>
              <a:gd name="connsiteY19" fmla="*/ 823565 h 2004413"/>
              <a:gd name="connsiteX20" fmla="*/ 3808991 w 6473468"/>
              <a:gd name="connsiteY20" fmla="*/ 799343 h 2004413"/>
              <a:gd name="connsiteX21" fmla="*/ 3663656 w 6473468"/>
              <a:gd name="connsiteY21" fmla="*/ 714564 h 2004413"/>
              <a:gd name="connsiteX22" fmla="*/ 3403264 w 6473468"/>
              <a:gd name="connsiteY22" fmla="*/ 526839 h 2004413"/>
              <a:gd name="connsiteX23" fmla="*/ 2834035 w 6473468"/>
              <a:gd name="connsiteY23" fmla="*/ 230114 h 2004413"/>
              <a:gd name="connsiteX24" fmla="*/ 2379863 w 6473468"/>
              <a:gd name="connsiteY24" fmla="*/ 72667 h 2004413"/>
              <a:gd name="connsiteX25" fmla="*/ 2180027 w 6473468"/>
              <a:gd name="connsiteY25" fmla="*/ 30278 h 2004413"/>
              <a:gd name="connsiteX26" fmla="*/ 2040747 w 6473468"/>
              <a:gd name="connsiteY26" fmla="*/ 18167 h 2004413"/>
              <a:gd name="connsiteX27" fmla="*/ 1828800 w 6473468"/>
              <a:gd name="connsiteY27" fmla="*/ 0 h 2004413"/>
              <a:gd name="connsiteX28" fmla="*/ 1447296 w 6473468"/>
              <a:gd name="connsiteY28" fmla="*/ 30278 h 2004413"/>
              <a:gd name="connsiteX29" fmla="*/ 1410962 w 6473468"/>
              <a:gd name="connsiteY29" fmla="*/ 36334 h 2004413"/>
              <a:gd name="connsiteX30" fmla="*/ 1247460 w 6473468"/>
              <a:gd name="connsiteY30" fmla="*/ 78723 h 2004413"/>
              <a:gd name="connsiteX31" fmla="*/ 1047624 w 6473468"/>
              <a:gd name="connsiteY31" fmla="*/ 169557 h 2004413"/>
              <a:gd name="connsiteX32" fmla="*/ 896234 w 6473468"/>
              <a:gd name="connsiteY32" fmla="*/ 266447 h 2004413"/>
              <a:gd name="connsiteX33" fmla="*/ 793288 w 6473468"/>
              <a:gd name="connsiteY33" fmla="*/ 351226 h 2004413"/>
              <a:gd name="connsiteX34" fmla="*/ 654008 w 6473468"/>
              <a:gd name="connsiteY34" fmla="*/ 490506 h 2004413"/>
              <a:gd name="connsiteX35" fmla="*/ 605563 w 6473468"/>
              <a:gd name="connsiteY35" fmla="*/ 551062 h 2004413"/>
              <a:gd name="connsiteX36" fmla="*/ 514729 w 6473468"/>
              <a:gd name="connsiteY36" fmla="*/ 660063 h 2004413"/>
              <a:gd name="connsiteX37" fmla="*/ 502618 w 6473468"/>
              <a:gd name="connsiteY37" fmla="*/ 672175 h 2004413"/>
              <a:gd name="connsiteX38" fmla="*/ 429950 w 6473468"/>
              <a:gd name="connsiteY38" fmla="*/ 805398 h 2004413"/>
              <a:gd name="connsiteX39" fmla="*/ 375449 w 6473468"/>
              <a:gd name="connsiteY39" fmla="*/ 950734 h 2004413"/>
              <a:gd name="connsiteX40" fmla="*/ 327004 w 6473468"/>
              <a:gd name="connsiteY40" fmla="*/ 1041568 h 2004413"/>
              <a:gd name="connsiteX41" fmla="*/ 302782 w 6473468"/>
              <a:gd name="connsiteY41" fmla="*/ 1096069 h 2004413"/>
              <a:gd name="connsiteX42" fmla="*/ 296726 w 6473468"/>
              <a:gd name="connsiteY42" fmla="*/ 1126347 h 2004413"/>
              <a:gd name="connsiteX43" fmla="*/ 254337 w 6473468"/>
              <a:gd name="connsiteY43" fmla="*/ 1217181 h 2004413"/>
              <a:gd name="connsiteX44" fmla="*/ 230114 w 6473468"/>
              <a:gd name="connsiteY44" fmla="*/ 1271682 h 2004413"/>
              <a:gd name="connsiteX45" fmla="*/ 163502 w 6473468"/>
              <a:gd name="connsiteY45" fmla="*/ 1410961 h 2004413"/>
              <a:gd name="connsiteX46" fmla="*/ 151391 w 6473468"/>
              <a:gd name="connsiteY46" fmla="*/ 1465462 h 2004413"/>
              <a:gd name="connsiteX47" fmla="*/ 102946 w 6473468"/>
              <a:gd name="connsiteY47" fmla="*/ 1574463 h 2004413"/>
              <a:gd name="connsiteX48" fmla="*/ 90835 w 6473468"/>
              <a:gd name="connsiteY48" fmla="*/ 1592630 h 2004413"/>
              <a:gd name="connsiteX49" fmla="*/ 78724 w 6473468"/>
              <a:gd name="connsiteY49" fmla="*/ 1628964 h 2004413"/>
              <a:gd name="connsiteX50" fmla="*/ 42390 w 6473468"/>
              <a:gd name="connsiteY50" fmla="*/ 1756132 h 2004413"/>
              <a:gd name="connsiteX51" fmla="*/ 36334 w 6473468"/>
              <a:gd name="connsiteY51" fmla="*/ 1774299 h 2004413"/>
              <a:gd name="connsiteX52" fmla="*/ 30279 w 6473468"/>
              <a:gd name="connsiteY52" fmla="*/ 1798522 h 2004413"/>
              <a:gd name="connsiteX53" fmla="*/ 12112 w 6473468"/>
              <a:gd name="connsiteY53" fmla="*/ 1895412 h 2004413"/>
              <a:gd name="connsiteX54" fmla="*/ 6056 w 6473468"/>
              <a:gd name="connsiteY54" fmla="*/ 1962024 h 2004413"/>
              <a:gd name="connsiteX55" fmla="*/ 0 w 6473468"/>
              <a:gd name="connsiteY55" fmla="*/ 2004413 h 200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473468" h="2004413">
                <a:moveTo>
                  <a:pt x="6473468" y="1574463"/>
                </a:moveTo>
                <a:cubicBezTo>
                  <a:pt x="6420986" y="1576482"/>
                  <a:pt x="6368282" y="1575293"/>
                  <a:pt x="6316022" y="1580519"/>
                </a:cubicBezTo>
                <a:cubicBezTo>
                  <a:pt x="6287264" y="1583395"/>
                  <a:pt x="6259910" y="1595011"/>
                  <a:pt x="6231243" y="1598686"/>
                </a:cubicBezTo>
                <a:cubicBezTo>
                  <a:pt x="6182342" y="1604955"/>
                  <a:pt x="6044247" y="1613022"/>
                  <a:pt x="5982962" y="1616853"/>
                </a:cubicBezTo>
                <a:lnTo>
                  <a:pt x="5801293" y="1604741"/>
                </a:lnTo>
                <a:cubicBezTo>
                  <a:pt x="5751752" y="1600830"/>
                  <a:pt x="5739325" y="1594743"/>
                  <a:pt x="5686236" y="1586575"/>
                </a:cubicBezTo>
                <a:cubicBezTo>
                  <a:pt x="5656045" y="1581930"/>
                  <a:pt x="5625680" y="1578500"/>
                  <a:pt x="5595402" y="1574463"/>
                </a:cubicBezTo>
                <a:cubicBezTo>
                  <a:pt x="5581272" y="1568407"/>
                  <a:pt x="5567406" y="1561694"/>
                  <a:pt x="5553012" y="1556296"/>
                </a:cubicBezTo>
                <a:cubicBezTo>
                  <a:pt x="5500521" y="1536612"/>
                  <a:pt x="5459085" y="1521262"/>
                  <a:pt x="5407677" y="1507851"/>
                </a:cubicBezTo>
                <a:cubicBezTo>
                  <a:pt x="5375464" y="1499448"/>
                  <a:pt x="5343743" y="1488337"/>
                  <a:pt x="5310787" y="1483629"/>
                </a:cubicBezTo>
                <a:lnTo>
                  <a:pt x="5183619" y="1465462"/>
                </a:lnTo>
                <a:cubicBezTo>
                  <a:pt x="5144035" y="1453282"/>
                  <a:pt x="4912643" y="1384787"/>
                  <a:pt x="4874782" y="1362516"/>
                </a:cubicBezTo>
                <a:cubicBezTo>
                  <a:pt x="4771286" y="1301636"/>
                  <a:pt x="4766322" y="1293698"/>
                  <a:pt x="4650724" y="1247459"/>
                </a:cubicBezTo>
                <a:cubicBezTo>
                  <a:pt x="4611011" y="1231574"/>
                  <a:pt x="4569115" y="1221468"/>
                  <a:pt x="4529611" y="1205070"/>
                </a:cubicBezTo>
                <a:cubicBezTo>
                  <a:pt x="4462031" y="1177018"/>
                  <a:pt x="4329775" y="1114235"/>
                  <a:pt x="4329775" y="1114235"/>
                </a:cubicBezTo>
                <a:cubicBezTo>
                  <a:pt x="4308968" y="1083025"/>
                  <a:pt x="4328749" y="1106187"/>
                  <a:pt x="4293442" y="1083957"/>
                </a:cubicBezTo>
                <a:cubicBezTo>
                  <a:pt x="4246538" y="1054425"/>
                  <a:pt x="4199491" y="1025021"/>
                  <a:pt x="4154162" y="993123"/>
                </a:cubicBezTo>
                <a:cubicBezTo>
                  <a:pt x="4144824" y="986552"/>
                  <a:pt x="4139709" y="974813"/>
                  <a:pt x="4129940" y="968900"/>
                </a:cubicBezTo>
                <a:cubicBezTo>
                  <a:pt x="4062681" y="928190"/>
                  <a:pt x="3991898" y="893560"/>
                  <a:pt x="3924048" y="853843"/>
                </a:cubicBezTo>
                <a:cubicBezTo>
                  <a:pt x="3909063" y="845071"/>
                  <a:pt x="3897352" y="830998"/>
                  <a:pt x="3881659" y="823565"/>
                </a:cubicBezTo>
                <a:cubicBezTo>
                  <a:pt x="3858584" y="812635"/>
                  <a:pt x="3831828" y="810762"/>
                  <a:pt x="3808991" y="799343"/>
                </a:cubicBezTo>
                <a:cubicBezTo>
                  <a:pt x="3758827" y="774261"/>
                  <a:pt x="3710680" y="745130"/>
                  <a:pt x="3663656" y="714564"/>
                </a:cubicBezTo>
                <a:cubicBezTo>
                  <a:pt x="3551018" y="641349"/>
                  <a:pt x="3537770" y="600026"/>
                  <a:pt x="3403264" y="526839"/>
                </a:cubicBezTo>
                <a:cubicBezTo>
                  <a:pt x="3328843" y="486345"/>
                  <a:pt x="2989792" y="290145"/>
                  <a:pt x="2834035" y="230114"/>
                </a:cubicBezTo>
                <a:cubicBezTo>
                  <a:pt x="2466568" y="88486"/>
                  <a:pt x="2552730" y="107243"/>
                  <a:pt x="2379863" y="72667"/>
                </a:cubicBezTo>
                <a:cubicBezTo>
                  <a:pt x="2312063" y="27468"/>
                  <a:pt x="2356655" y="53606"/>
                  <a:pt x="2180027" y="30278"/>
                </a:cubicBezTo>
                <a:cubicBezTo>
                  <a:pt x="2133826" y="24176"/>
                  <a:pt x="2087064" y="23313"/>
                  <a:pt x="2040747" y="18167"/>
                </a:cubicBezTo>
                <a:cubicBezTo>
                  <a:pt x="1838243" y="-4334"/>
                  <a:pt x="2122234" y="13336"/>
                  <a:pt x="1828800" y="0"/>
                </a:cubicBezTo>
                <a:cubicBezTo>
                  <a:pt x="1386913" y="17329"/>
                  <a:pt x="1646110" y="-13904"/>
                  <a:pt x="1447296" y="30278"/>
                </a:cubicBezTo>
                <a:cubicBezTo>
                  <a:pt x="1435310" y="32942"/>
                  <a:pt x="1423002" y="33926"/>
                  <a:pt x="1410962" y="36334"/>
                </a:cubicBezTo>
                <a:cubicBezTo>
                  <a:pt x="1362173" y="46092"/>
                  <a:pt x="1294115" y="59453"/>
                  <a:pt x="1247460" y="78723"/>
                </a:cubicBezTo>
                <a:cubicBezTo>
                  <a:pt x="1179831" y="106657"/>
                  <a:pt x="1108079" y="128337"/>
                  <a:pt x="1047624" y="169557"/>
                </a:cubicBezTo>
                <a:cubicBezTo>
                  <a:pt x="909126" y="263988"/>
                  <a:pt x="965390" y="243396"/>
                  <a:pt x="896234" y="266447"/>
                </a:cubicBezTo>
                <a:cubicBezTo>
                  <a:pt x="861919" y="294707"/>
                  <a:pt x="825922" y="321040"/>
                  <a:pt x="793288" y="351226"/>
                </a:cubicBezTo>
                <a:cubicBezTo>
                  <a:pt x="745089" y="395810"/>
                  <a:pt x="699613" y="443272"/>
                  <a:pt x="654008" y="490506"/>
                </a:cubicBezTo>
                <a:cubicBezTo>
                  <a:pt x="623917" y="521672"/>
                  <a:pt x="628933" y="522499"/>
                  <a:pt x="605563" y="551062"/>
                </a:cubicBezTo>
                <a:cubicBezTo>
                  <a:pt x="575614" y="587667"/>
                  <a:pt x="545360" y="624026"/>
                  <a:pt x="514729" y="660063"/>
                </a:cubicBezTo>
                <a:cubicBezTo>
                  <a:pt x="511031" y="664413"/>
                  <a:pt x="505495" y="667243"/>
                  <a:pt x="502618" y="672175"/>
                </a:cubicBezTo>
                <a:cubicBezTo>
                  <a:pt x="477130" y="715869"/>
                  <a:pt x="450957" y="759382"/>
                  <a:pt x="429950" y="805398"/>
                </a:cubicBezTo>
                <a:cubicBezTo>
                  <a:pt x="408463" y="852465"/>
                  <a:pt x="396123" y="903304"/>
                  <a:pt x="375449" y="950734"/>
                </a:cubicBezTo>
                <a:cubicBezTo>
                  <a:pt x="361737" y="982191"/>
                  <a:pt x="341757" y="1010586"/>
                  <a:pt x="327004" y="1041568"/>
                </a:cubicBezTo>
                <a:cubicBezTo>
                  <a:pt x="290970" y="1117240"/>
                  <a:pt x="334301" y="1048790"/>
                  <a:pt x="302782" y="1096069"/>
                </a:cubicBezTo>
                <a:cubicBezTo>
                  <a:pt x="300763" y="1106162"/>
                  <a:pt x="300188" y="1116654"/>
                  <a:pt x="296726" y="1126347"/>
                </a:cubicBezTo>
                <a:cubicBezTo>
                  <a:pt x="283244" y="1164097"/>
                  <a:pt x="270334" y="1182903"/>
                  <a:pt x="254337" y="1217181"/>
                </a:cubicBezTo>
                <a:cubicBezTo>
                  <a:pt x="245930" y="1235196"/>
                  <a:pt x="237715" y="1253312"/>
                  <a:pt x="230114" y="1271682"/>
                </a:cubicBezTo>
                <a:cubicBezTo>
                  <a:pt x="175451" y="1403783"/>
                  <a:pt x="213013" y="1361450"/>
                  <a:pt x="163502" y="1410961"/>
                </a:cubicBezTo>
                <a:cubicBezTo>
                  <a:pt x="159465" y="1429128"/>
                  <a:pt x="157855" y="1448010"/>
                  <a:pt x="151391" y="1465462"/>
                </a:cubicBezTo>
                <a:cubicBezTo>
                  <a:pt x="137582" y="1502747"/>
                  <a:pt x="120040" y="1538565"/>
                  <a:pt x="102946" y="1574463"/>
                </a:cubicBezTo>
                <a:cubicBezTo>
                  <a:pt x="99817" y="1581034"/>
                  <a:pt x="93791" y="1585979"/>
                  <a:pt x="90835" y="1592630"/>
                </a:cubicBezTo>
                <a:cubicBezTo>
                  <a:pt x="85650" y="1604296"/>
                  <a:pt x="82761" y="1616853"/>
                  <a:pt x="78724" y="1628964"/>
                </a:cubicBezTo>
                <a:cubicBezTo>
                  <a:pt x="15178" y="1819603"/>
                  <a:pt x="64998" y="1654401"/>
                  <a:pt x="42390" y="1756132"/>
                </a:cubicBezTo>
                <a:cubicBezTo>
                  <a:pt x="41005" y="1762363"/>
                  <a:pt x="38088" y="1768161"/>
                  <a:pt x="36334" y="1774299"/>
                </a:cubicBezTo>
                <a:cubicBezTo>
                  <a:pt x="34048" y="1782302"/>
                  <a:pt x="32023" y="1790384"/>
                  <a:pt x="30279" y="1798522"/>
                </a:cubicBezTo>
                <a:cubicBezTo>
                  <a:pt x="27338" y="1812246"/>
                  <a:pt x="14644" y="1873888"/>
                  <a:pt x="12112" y="1895412"/>
                </a:cubicBezTo>
                <a:cubicBezTo>
                  <a:pt x="9507" y="1917555"/>
                  <a:pt x="8518" y="1939865"/>
                  <a:pt x="6056" y="1962024"/>
                </a:cubicBezTo>
                <a:cubicBezTo>
                  <a:pt x="4480" y="1976210"/>
                  <a:pt x="0" y="2004413"/>
                  <a:pt x="0" y="2004413"/>
                </a:cubicBezTo>
              </a:path>
            </a:pathLst>
          </a:custGeom>
          <a:noFill/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301292" y="2929208"/>
            <a:ext cx="2109912" cy="13080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01292" y="4237262"/>
            <a:ext cx="2100055" cy="11629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6939369" y="2849028"/>
            <a:ext cx="1978254" cy="12267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895577" y="4295474"/>
            <a:ext cx="2018378" cy="11046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9175129" y="2961603"/>
            <a:ext cx="1597939" cy="11694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205761" y="1346488"/>
            <a:ext cx="1672256" cy="11674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of Trust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61" y="3591217"/>
            <a:ext cx="1006209" cy="1006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13" y="2085527"/>
            <a:ext cx="1006209" cy="1006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61" y="593357"/>
            <a:ext cx="1006209" cy="1006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06" y="3591217"/>
            <a:ext cx="1006209" cy="1006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19" y="5003861"/>
            <a:ext cx="1006209" cy="1006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19" y="2095476"/>
            <a:ext cx="1006209" cy="10062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71809" y="2870694"/>
            <a:ext cx="597858" cy="588760"/>
            <a:chOff x="7838355" y="1165836"/>
            <a:chExt cx="597858" cy="588760"/>
          </a:xfrm>
        </p:grpSpPr>
        <p:pic>
          <p:nvPicPr>
            <p:cNvPr id="1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023921" y="1354486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b</a:t>
              </a:r>
              <a:endParaRPr lang="en-US" sz="2000" b="1" baseline="-25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01292" y="4372662"/>
            <a:ext cx="586445" cy="588760"/>
            <a:chOff x="7838355" y="1165836"/>
            <a:chExt cx="586445" cy="588760"/>
          </a:xfrm>
        </p:grpSpPr>
        <p:pic>
          <p:nvPicPr>
            <p:cNvPr id="1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5773" y="4372662"/>
            <a:ext cx="594717" cy="588760"/>
            <a:chOff x="7838355" y="1165836"/>
            <a:chExt cx="594717" cy="588760"/>
          </a:xfrm>
        </p:grpSpPr>
        <p:pic>
          <p:nvPicPr>
            <p:cNvPr id="17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023921" y="1354486"/>
              <a:ext cx="409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d</a:t>
              </a:r>
              <a:endParaRPr lang="en-US" sz="2000" b="1" baseline="-25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29315" y="5778897"/>
            <a:ext cx="573877" cy="588760"/>
            <a:chOff x="7838355" y="1165836"/>
            <a:chExt cx="573877" cy="588760"/>
          </a:xfrm>
        </p:grpSpPr>
        <p:pic>
          <p:nvPicPr>
            <p:cNvPr id="2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8023921" y="1354486"/>
              <a:ext cx="3883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c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131783" y="2820940"/>
            <a:ext cx="588946" cy="588760"/>
            <a:chOff x="7838355" y="1165836"/>
            <a:chExt cx="588946" cy="588760"/>
          </a:xfrm>
        </p:grpSpPr>
        <p:pic>
          <p:nvPicPr>
            <p:cNvPr id="2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8023921" y="1354486"/>
              <a:ext cx="403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e</a:t>
              </a:r>
              <a:endParaRPr lang="en-US" sz="2000" b="1" baseline="-25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278111" y="1368575"/>
            <a:ext cx="562849" cy="588760"/>
            <a:chOff x="7838355" y="1165836"/>
            <a:chExt cx="562849" cy="588760"/>
          </a:xfrm>
        </p:grpSpPr>
        <p:pic>
          <p:nvPicPr>
            <p:cNvPr id="27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8023921" y="1354486"/>
              <a:ext cx="377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f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763816" y="3191711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Alice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61307" y="1698381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Bob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03089" y="4606584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Chris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21307" y="3191711"/>
            <a:ext cx="70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Dave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46090" y="193247"/>
            <a:ext cx="652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15315" y="1695366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Eric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752572" y="3449402"/>
            <a:ext cx="527912" cy="520697"/>
            <a:chOff x="3927188" y="3528807"/>
            <a:chExt cx="527912" cy="52069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4143796" y="3649394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a</a:t>
              </a:r>
              <a:endParaRPr lang="en-US" sz="2000" b="1" baseline="-25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756274" y="6337303"/>
            <a:ext cx="527912" cy="520697"/>
            <a:chOff x="3927188" y="3528807"/>
            <a:chExt cx="527912" cy="52069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4143796" y="3649394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a</a:t>
              </a:r>
              <a:endParaRPr lang="en-US" sz="2000" b="1" baseline="-25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159467" y="4957858"/>
            <a:ext cx="539132" cy="520697"/>
            <a:chOff x="3927188" y="3528807"/>
            <a:chExt cx="539132" cy="520697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4143796" y="364939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b</a:t>
              </a:r>
              <a:endParaRPr lang="en-US" sz="2000" b="1" baseline="-250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660924" y="4957858"/>
            <a:ext cx="508676" cy="520697"/>
            <a:chOff x="3927188" y="3528807"/>
            <a:chExt cx="508676" cy="520697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4143796" y="3649394"/>
              <a:ext cx="292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</a:t>
              </a:r>
              <a:endParaRPr lang="en-US" sz="2000" b="1" baseline="-250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1017327" y="3409700"/>
            <a:ext cx="539132" cy="520697"/>
            <a:chOff x="3927188" y="3528807"/>
            <a:chExt cx="539132" cy="520697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4143796" y="364939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d</a:t>
              </a:r>
              <a:endParaRPr lang="en-US" sz="2000" b="1" baseline="-25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282201" y="6337303"/>
            <a:ext cx="539132" cy="520697"/>
            <a:chOff x="3927188" y="3528807"/>
            <a:chExt cx="539132" cy="520697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4143796" y="364939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d</a:t>
              </a:r>
              <a:endParaRPr lang="en-US" sz="2000" b="1" baseline="-25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09718" y="3456959"/>
            <a:ext cx="539132" cy="520697"/>
            <a:chOff x="3927188" y="3528807"/>
            <a:chExt cx="539132" cy="520697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4143796" y="364939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d</a:t>
              </a:r>
              <a:endParaRPr lang="en-US" sz="2000" b="1" baseline="-250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138421" y="4970098"/>
            <a:ext cx="539132" cy="520697"/>
            <a:chOff x="3927188" y="3528807"/>
            <a:chExt cx="539132" cy="520697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4143796" y="364939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b</a:t>
              </a:r>
              <a:endParaRPr lang="en-US" sz="2000" b="1" baseline="-250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54072" y="4970098"/>
            <a:ext cx="508676" cy="520697"/>
            <a:chOff x="3927188" y="3528807"/>
            <a:chExt cx="508676" cy="520697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4143796" y="3649394"/>
              <a:ext cx="292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</a:t>
              </a:r>
              <a:endParaRPr lang="en-US" sz="2000" b="1" baseline="-250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1567219" y="3409700"/>
            <a:ext cx="483028" cy="520697"/>
            <a:chOff x="3927188" y="3528807"/>
            <a:chExt cx="483028" cy="520697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4143796" y="3649394"/>
              <a:ext cx="266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f</a:t>
              </a:r>
              <a:endParaRPr lang="en-US" sz="2000" b="1" baseline="-250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357932" y="1981753"/>
            <a:ext cx="531118" cy="520697"/>
            <a:chOff x="3927188" y="3528807"/>
            <a:chExt cx="531118" cy="520697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4143796" y="364939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e</a:t>
              </a:r>
              <a:endParaRPr lang="en-US" sz="2000" b="1" baseline="-25000" dirty="0"/>
            </a:p>
          </p:txBody>
        </p:sp>
      </p:grpSp>
      <p:cxnSp>
        <p:nvCxnSpPr>
          <p:cNvPr id="88" name="Straight Arrow Connector 87"/>
          <p:cNvCxnSpPr/>
          <p:nvPr/>
        </p:nvCxnSpPr>
        <p:spPr>
          <a:xfrm flipH="1">
            <a:off x="4754519" y="4237262"/>
            <a:ext cx="3742379" cy="0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9438420" y="5420591"/>
            <a:ext cx="531118" cy="520697"/>
            <a:chOff x="3927188" y="3528807"/>
            <a:chExt cx="531118" cy="520697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4143796" y="364939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e</a:t>
              </a:r>
              <a:endParaRPr lang="en-US" sz="2000" b="1" baseline="-25000" dirty="0"/>
            </a:p>
          </p:txBody>
        </p:sp>
      </p:grpSp>
      <p:sp>
        <p:nvSpPr>
          <p:cNvPr id="92" name="Rectangular Callout 91"/>
          <p:cNvSpPr/>
          <p:nvPr/>
        </p:nvSpPr>
        <p:spPr>
          <a:xfrm>
            <a:off x="2551304" y="5490795"/>
            <a:ext cx="3225472" cy="1235397"/>
          </a:xfrm>
          <a:prstGeom prst="wedgeRectCallout">
            <a:avLst>
              <a:gd name="adj1" fmla="val -10516"/>
              <a:gd name="adj2" fmla="val -111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this Dave’s key?</a:t>
            </a:r>
          </a:p>
          <a:p>
            <a:pPr algn="ctr"/>
            <a:r>
              <a:rPr lang="en-US" sz="2000" dirty="0"/>
              <a:t>Bob and Chris say it is, and I trust them, so I trust this key.</a:t>
            </a:r>
          </a:p>
        </p:txBody>
      </p:sp>
      <p:sp>
        <p:nvSpPr>
          <p:cNvPr id="102" name="Rectangular Callout 101"/>
          <p:cNvSpPr/>
          <p:nvPr/>
        </p:nvSpPr>
        <p:spPr>
          <a:xfrm>
            <a:off x="116513" y="3808713"/>
            <a:ext cx="3225472" cy="1235397"/>
          </a:xfrm>
          <a:prstGeom prst="wedgeRectCallout">
            <a:avLst>
              <a:gd name="adj1" fmla="val 58297"/>
              <a:gd name="adj2" fmla="val -16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this Eric’s key?</a:t>
            </a:r>
          </a:p>
          <a:p>
            <a:pPr algn="ctr"/>
            <a:r>
              <a:rPr lang="en-US" sz="2000" dirty="0"/>
              <a:t>Maybe. Dave is two hops away, but I don’t know Fred.</a:t>
            </a:r>
          </a:p>
        </p:txBody>
      </p:sp>
      <p:sp>
        <p:nvSpPr>
          <p:cNvPr id="104" name="Rectangular Callout 103"/>
          <p:cNvSpPr/>
          <p:nvPr/>
        </p:nvSpPr>
        <p:spPr>
          <a:xfrm>
            <a:off x="146119" y="2185844"/>
            <a:ext cx="2998382" cy="1235397"/>
          </a:xfrm>
          <a:prstGeom prst="wedgeRectCallout">
            <a:avLst>
              <a:gd name="adj1" fmla="val 66117"/>
              <a:gd name="adj2" fmla="val 75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this Fred’s key?</a:t>
            </a:r>
          </a:p>
          <a:p>
            <a:pPr algn="ctr"/>
            <a:r>
              <a:rPr lang="en-US" sz="2000" dirty="0"/>
              <a:t>No way to tell, none of my friends can vouch for it.</a:t>
            </a:r>
          </a:p>
        </p:txBody>
      </p:sp>
    </p:spTree>
    <p:extLst>
      <p:ext uri="{BB962C8B-B14F-4D97-AF65-F5344CB8AC3E}">
        <p14:creationId xmlns:p14="http://schemas.microsoft.com/office/powerpoint/2010/main" val="120673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1" grpId="0" animBg="1"/>
      <p:bldP spid="92" grpId="0" animBg="1"/>
      <p:bldP spid="102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7083-C74E-4F81-8F8A-AE6338A5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 Threat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B97E2-CA6E-4E40-BE52-51B6774C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45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Interaction with messages and the protocol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Passive</a:t>
            </a:r>
            <a:r>
              <a:rPr lang="en-US" dirty="0"/>
              <a:t>: only observes and attempts to decrypt messages</a:t>
            </a:r>
          </a:p>
          <a:p>
            <a:pPr lvl="2"/>
            <a:r>
              <a:rPr lang="en-US" dirty="0"/>
              <a:t>Only threatens confidentiality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Active</a:t>
            </a:r>
            <a:r>
              <a:rPr lang="en-US" dirty="0"/>
              <a:t>: observes, modifies, or deletes messages</a:t>
            </a:r>
          </a:p>
          <a:p>
            <a:pPr lvl="2"/>
            <a:r>
              <a:rPr lang="en-US" dirty="0"/>
              <a:t>Threatens confidentiality, integrity, and authenticity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Full knowledge of the chosen cryptographic algorithm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</a:rPr>
              <a:t>Kerchhoff’s</a:t>
            </a:r>
            <a:r>
              <a:rPr lang="en-US" dirty="0">
                <a:solidFill>
                  <a:schemeClr val="accent1"/>
                </a:solidFill>
              </a:rPr>
              <a:t> Principle</a:t>
            </a:r>
          </a:p>
          <a:p>
            <a:pPr lvl="2"/>
            <a:r>
              <a:rPr lang="en-US" dirty="0"/>
              <a:t>A cryptosystem should be secure even if everything about the system, except the key, is public knowledge</a:t>
            </a:r>
          </a:p>
          <a:p>
            <a:pPr lvl="1"/>
            <a:r>
              <a:rPr lang="en-US" dirty="0"/>
              <a:t>Shannon’s Maxim</a:t>
            </a:r>
          </a:p>
          <a:p>
            <a:pPr lvl="2"/>
            <a:r>
              <a:rPr lang="en-US" dirty="0"/>
              <a:t>The enemy knows the system</a:t>
            </a:r>
          </a:p>
          <a:p>
            <a:pPr lvl="1"/>
            <a:r>
              <a:rPr lang="en-US" b="1" dirty="0"/>
              <a:t>No security through obscurity</a:t>
            </a:r>
          </a:p>
        </p:txBody>
      </p:sp>
    </p:spTree>
    <p:extLst>
      <p:ext uri="{BB962C8B-B14F-4D97-AF65-F5344CB8AC3E}">
        <p14:creationId xmlns:p14="http://schemas.microsoft.com/office/powerpoint/2010/main" val="19672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57" y="5792433"/>
            <a:ext cx="1983514" cy="2459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469" y="1244023"/>
            <a:ext cx="1055363" cy="92368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191" y="3315894"/>
            <a:ext cx="1677377" cy="61104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34" y="4965353"/>
            <a:ext cx="1056281" cy="105628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15" y="2597350"/>
            <a:ext cx="1056281" cy="105628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57" y="705288"/>
            <a:ext cx="1056281" cy="1056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Infrastructure (PKI)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78" y="3309190"/>
            <a:ext cx="1006209" cy="100620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757921" y="5706778"/>
            <a:ext cx="852736" cy="588760"/>
            <a:chOff x="7838355" y="1165836"/>
            <a:chExt cx="852736" cy="588760"/>
          </a:xfrm>
        </p:grpSpPr>
        <p:pic>
          <p:nvPicPr>
            <p:cNvPr id="2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8023921" y="1354486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58288" y="2909684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Alice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7694991" y="6302810"/>
            <a:ext cx="1090565" cy="428364"/>
            <a:chOff x="3927188" y="3528807"/>
            <a:chExt cx="1090565" cy="428364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4143796" y="3649394"/>
              <a:ext cx="873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GoDaddy</a:t>
              </a:r>
              <a:endParaRPr lang="en-US" sz="1400" b="1" baseline="-25000" dirty="0"/>
            </a:p>
          </p:txBody>
        </p:sp>
      </p:grpSp>
      <p:cxnSp>
        <p:nvCxnSpPr>
          <p:cNvPr id="88" name="Straight Arrow Connector 87"/>
          <p:cNvCxnSpPr>
            <a:stCxn id="20" idx="1"/>
          </p:cNvCxnSpPr>
          <p:nvPr/>
        </p:nvCxnSpPr>
        <p:spPr>
          <a:xfrm flipH="1" flipV="1">
            <a:off x="4626721" y="4094356"/>
            <a:ext cx="3131200" cy="1860770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ular Callout 103"/>
          <p:cNvSpPr/>
          <p:nvPr/>
        </p:nvSpPr>
        <p:spPr>
          <a:xfrm>
            <a:off x="683825" y="4005545"/>
            <a:ext cx="2081609" cy="646779"/>
          </a:xfrm>
          <a:prstGeom prst="wedgeRectCallout">
            <a:avLst>
              <a:gd name="adj1" fmla="val 80759"/>
              <a:gd name="adj2" fmla="val -67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this </a:t>
            </a:r>
            <a:r>
              <a:rPr lang="en-US" sz="2000" dirty="0" err="1"/>
              <a:t>BofA’s</a:t>
            </a:r>
            <a:r>
              <a:rPr lang="en-US" sz="2000" dirty="0"/>
              <a:t> key?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8486245" y="1411483"/>
            <a:ext cx="1070295" cy="588760"/>
            <a:chOff x="7838355" y="1165836"/>
            <a:chExt cx="1070295" cy="588760"/>
          </a:xfrm>
        </p:grpSpPr>
        <p:pic>
          <p:nvPicPr>
            <p:cNvPr id="9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8023921" y="1354486"/>
              <a:ext cx="884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Verisign</a:t>
              </a:r>
              <a:endParaRPr lang="en-US" sz="2000" b="1" baseline="-250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149661" y="3345982"/>
            <a:ext cx="1163719" cy="588760"/>
            <a:chOff x="7838355" y="1165836"/>
            <a:chExt cx="1163719" cy="588760"/>
          </a:xfrm>
        </p:grpSpPr>
        <p:pic>
          <p:nvPicPr>
            <p:cNvPr id="97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Box 97"/>
            <p:cNvSpPr txBox="1"/>
            <p:nvPr/>
          </p:nvSpPr>
          <p:spPr>
            <a:xfrm>
              <a:off x="8023921" y="1354486"/>
              <a:ext cx="9781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GoDaddy</a:t>
              </a:r>
              <a:endParaRPr lang="en-US" sz="2000" b="1" baseline="-250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086731" y="3942014"/>
            <a:ext cx="994770" cy="428364"/>
            <a:chOff x="3927188" y="3528807"/>
            <a:chExt cx="994770" cy="428364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4143796" y="3649394"/>
              <a:ext cx="778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Verisign</a:t>
              </a:r>
              <a:endParaRPr lang="en-US" sz="1400" b="1" baseline="-25000" dirty="0"/>
            </a:p>
          </p:txBody>
        </p:sp>
      </p:grpSp>
      <p:cxnSp>
        <p:nvCxnSpPr>
          <p:cNvPr id="108" name="Straight Arrow Connector 107"/>
          <p:cNvCxnSpPr>
            <a:stCxn id="97" idx="1"/>
          </p:cNvCxnSpPr>
          <p:nvPr/>
        </p:nvCxnSpPr>
        <p:spPr>
          <a:xfrm flipH="1">
            <a:off x="4626721" y="3594330"/>
            <a:ext cx="3522940" cy="218850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ular Callout 108"/>
          <p:cNvSpPr/>
          <p:nvPr/>
        </p:nvSpPr>
        <p:spPr>
          <a:xfrm>
            <a:off x="293806" y="3109739"/>
            <a:ext cx="2471628" cy="646779"/>
          </a:xfrm>
          <a:prstGeom prst="wedgeRectCallout">
            <a:avLst>
              <a:gd name="adj1" fmla="val 74119"/>
              <a:gd name="adj2" fmla="val 44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this </a:t>
            </a:r>
            <a:r>
              <a:rPr lang="en-US" sz="2000" dirty="0" err="1"/>
              <a:t>GoDaddy’s</a:t>
            </a:r>
            <a:r>
              <a:rPr lang="en-US" sz="2000" dirty="0"/>
              <a:t> key?</a:t>
            </a:r>
          </a:p>
        </p:txBody>
      </p:sp>
      <p:cxnSp>
        <p:nvCxnSpPr>
          <p:cNvPr id="110" name="Straight Arrow Connector 109"/>
          <p:cNvCxnSpPr>
            <a:stCxn id="93" idx="1"/>
          </p:cNvCxnSpPr>
          <p:nvPr/>
        </p:nvCxnSpPr>
        <p:spPr>
          <a:xfrm flipH="1">
            <a:off x="4566799" y="1659831"/>
            <a:ext cx="3919446" cy="1806640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ular Callout 110"/>
          <p:cNvSpPr/>
          <p:nvPr/>
        </p:nvSpPr>
        <p:spPr>
          <a:xfrm>
            <a:off x="566594" y="1600133"/>
            <a:ext cx="2198839" cy="1186697"/>
          </a:xfrm>
          <a:prstGeom prst="wedgeRectCallout">
            <a:avLst>
              <a:gd name="adj1" fmla="val 91180"/>
              <a:gd name="adj2" fmla="val 89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whole chain is valid because I trust Verisign.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280669" y="4434321"/>
            <a:ext cx="1070295" cy="588760"/>
            <a:chOff x="7838355" y="1165836"/>
            <a:chExt cx="1070295" cy="588760"/>
          </a:xfrm>
        </p:grpSpPr>
        <p:pic>
          <p:nvPicPr>
            <p:cNvPr id="11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TextBox 113"/>
            <p:cNvSpPr txBox="1"/>
            <p:nvPr/>
          </p:nvSpPr>
          <p:spPr>
            <a:xfrm>
              <a:off x="8023921" y="1354486"/>
              <a:ext cx="884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Verisign</a:t>
              </a:r>
              <a:endParaRPr lang="en-US" sz="2000" b="1" baseline="-25000" dirty="0"/>
            </a:p>
          </p:txBody>
        </p:sp>
      </p:grpSp>
      <p:sp>
        <p:nvSpPr>
          <p:cNvPr id="115" name="Rectangular Callout 114"/>
          <p:cNvSpPr/>
          <p:nvPr/>
        </p:nvSpPr>
        <p:spPr>
          <a:xfrm>
            <a:off x="683825" y="5522414"/>
            <a:ext cx="4228145" cy="931933"/>
          </a:xfrm>
          <a:prstGeom prst="wedgeRectCallout">
            <a:avLst>
              <a:gd name="adj1" fmla="val 25561"/>
              <a:gd name="adj2" fmla="val -95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Your OS and web browser ship with ~200 trusted public keys by default. </a:t>
            </a:r>
          </a:p>
        </p:txBody>
      </p:sp>
    </p:spTree>
    <p:extLst>
      <p:ext uri="{BB962C8B-B14F-4D97-AF65-F5344CB8AC3E}">
        <p14:creationId xmlns:p14="http://schemas.microsoft.com/office/powerpoint/2010/main" val="22263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9" grpId="0" animBg="1"/>
      <p:bldP spid="111" grpId="0" animBg="1"/>
      <p:bldP spid="11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43995E-AB22-4920-9354-D159C3114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Transport Layer Security (TLS)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B3647-1A32-47C1-960C-7C18C9501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aphic 8" descr="Laptop Secure">
            <a:extLst>
              <a:ext uri="{FF2B5EF4-FFF2-40B4-BE49-F238E27FC236}">
                <a16:creationId xmlns:a16="http://schemas.microsoft.com/office/drawing/2014/main" id="{D5072747-6396-4D60-B5F6-348703EA6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88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SSL/TLS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Application-layer protocol for confidentiality, integrity, and authentication between clients and servers</a:t>
            </a:r>
          </a:p>
          <a:p>
            <a:pPr lvl="1"/>
            <a:r>
              <a:rPr lang="en-US" dirty="0"/>
              <a:t>Introduced by Netscape in 1995 as the </a:t>
            </a:r>
            <a:r>
              <a:rPr lang="en-US" dirty="0">
                <a:solidFill>
                  <a:schemeClr val="accent1"/>
                </a:solidFill>
              </a:rPr>
              <a:t>Secure Sockets Layer </a:t>
            </a:r>
            <a:r>
              <a:rPr lang="en-US" dirty="0"/>
              <a:t>(SSL)</a:t>
            </a:r>
          </a:p>
          <a:p>
            <a:pPr lvl="1"/>
            <a:r>
              <a:rPr lang="en-US" dirty="0"/>
              <a:t>Designed to encapsulate HTTP, hence HTTPS</a:t>
            </a:r>
          </a:p>
          <a:p>
            <a:r>
              <a:rPr lang="en-US" dirty="0">
                <a:solidFill>
                  <a:schemeClr val="accent1"/>
                </a:solidFill>
              </a:rPr>
              <a:t>Transport Layer Security </a:t>
            </a:r>
            <a:r>
              <a:rPr lang="en-US" dirty="0"/>
              <a:t>(TLS) is the upgraded standard</a:t>
            </a:r>
          </a:p>
          <a:p>
            <a:pPr lvl="1"/>
            <a:r>
              <a:rPr lang="en-US" dirty="0"/>
              <a:t>Defined in an RFC in 1999</a:t>
            </a:r>
          </a:p>
          <a:p>
            <a:pPr lvl="1"/>
            <a:r>
              <a:rPr lang="en-US" dirty="0"/>
              <a:t>Supersedes SSL: </a:t>
            </a:r>
            <a:r>
              <a:rPr lang="en-US" b="1" dirty="0"/>
              <a:t>SSL is known to be insecure and should not be used</a:t>
            </a:r>
          </a:p>
          <a:p>
            <a:r>
              <a:rPr lang="en-US" dirty="0"/>
              <a:t>Sits between transport and application layers</a:t>
            </a:r>
          </a:p>
          <a:p>
            <a:pPr lvl="1"/>
            <a:r>
              <a:rPr lang="en-US" dirty="0"/>
              <a:t>Thus, applications must be TLS-aware</a:t>
            </a:r>
          </a:p>
          <a:p>
            <a:r>
              <a:rPr lang="en-US" dirty="0"/>
              <a:t>Server must have an asymmetric keypair</a:t>
            </a:r>
          </a:p>
          <a:p>
            <a:pPr lvl="1"/>
            <a:r>
              <a:rPr lang="en-US" dirty="0"/>
              <a:t>X.509 </a:t>
            </a:r>
            <a:r>
              <a:rPr lang="en-US" dirty="0">
                <a:solidFill>
                  <a:schemeClr val="accent1"/>
                </a:solidFill>
              </a:rPr>
              <a:t>certificates</a:t>
            </a:r>
            <a:r>
              <a:rPr lang="en-US" dirty="0"/>
              <a:t> contain signed public keys</a:t>
            </a:r>
          </a:p>
          <a:p>
            <a:pPr lvl="1"/>
            <a:r>
              <a:rPr lang="en-US" dirty="0"/>
              <a:t>PKI rooted in trusted (?) Certificate Authorities (CAs)</a:t>
            </a:r>
          </a:p>
        </p:txBody>
      </p:sp>
    </p:spTree>
    <p:extLst>
      <p:ext uri="{BB962C8B-B14F-4D97-AF65-F5344CB8AC3E}">
        <p14:creationId xmlns:p14="http://schemas.microsoft.com/office/powerpoint/2010/main" val="35497998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50" y="4244922"/>
            <a:ext cx="980894" cy="9808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941" y="3877417"/>
            <a:ext cx="1983514" cy="2459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240" y="1146178"/>
            <a:ext cx="1055363" cy="923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59" y="3157549"/>
            <a:ext cx="1006209" cy="1006209"/>
          </a:xfrm>
          <a:prstGeom prst="rect">
            <a:avLst/>
          </a:prstGeom>
        </p:spPr>
      </p:pic>
      <p:cxnSp>
        <p:nvCxnSpPr>
          <p:cNvPr id="108" name="Straight Arrow Connector 107"/>
          <p:cNvCxnSpPr/>
          <p:nvPr/>
        </p:nvCxnSpPr>
        <p:spPr>
          <a:xfrm flipH="1">
            <a:off x="4253804" y="2527126"/>
            <a:ext cx="4429969" cy="1115893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ular Callout 110"/>
          <p:cNvSpPr/>
          <p:nvPr/>
        </p:nvSpPr>
        <p:spPr>
          <a:xfrm>
            <a:off x="223278" y="1054833"/>
            <a:ext cx="5864484" cy="1702872"/>
          </a:xfrm>
          <a:prstGeom prst="wedgeRectCallout">
            <a:avLst>
              <a:gd name="adj1" fmla="val -101"/>
              <a:gd name="adj2" fmla="val 78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Confidentiality and integrity: use </a:t>
            </a:r>
            <a:r>
              <a:rPr lang="en-US" sz="2000" dirty="0" err="1"/>
              <a:t>BofA’s</a:t>
            </a:r>
            <a:r>
              <a:rPr lang="en-US" sz="2000" dirty="0"/>
              <a:t> public key to negotiate a session key; encrypt all traffic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Authentication: </a:t>
            </a:r>
            <a:r>
              <a:rPr lang="en-US" sz="2000" dirty="0" err="1"/>
              <a:t>BofA’s</a:t>
            </a:r>
            <a:r>
              <a:rPr lang="en-US" sz="2000" dirty="0"/>
              <a:t> cert can be validating by checking Verisign’s signature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90" y="3786508"/>
            <a:ext cx="641969" cy="64196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9030792" y="5283640"/>
            <a:ext cx="1123250" cy="641432"/>
            <a:chOff x="3980592" y="4425844"/>
            <a:chExt cx="1123250" cy="641432"/>
          </a:xfrm>
        </p:grpSpPr>
        <p:sp>
          <p:nvSpPr>
            <p:cNvPr id="47" name="Rounded Rectangle 46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19" y="1165021"/>
            <a:ext cx="980894" cy="980894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8823484" y="2257140"/>
            <a:ext cx="1354467" cy="641432"/>
            <a:chOff x="3980592" y="4425844"/>
            <a:chExt cx="1354467" cy="641432"/>
          </a:xfrm>
        </p:grpSpPr>
        <p:sp>
          <p:nvSpPr>
            <p:cNvPr id="52" name="Rounded Rectangle 51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4556897" y="4759499"/>
              <a:ext cx="778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Verisign</a:t>
              </a:r>
              <a:endParaRPr lang="en-US" sz="1400" b="1" baseline="-25000" dirty="0"/>
            </a:p>
          </p:txBody>
        </p:sp>
      </p:grpSp>
      <p:sp>
        <p:nvSpPr>
          <p:cNvPr id="55" name="Rectangular Callout 54"/>
          <p:cNvSpPr/>
          <p:nvPr/>
        </p:nvSpPr>
        <p:spPr>
          <a:xfrm>
            <a:off x="4985583" y="5818948"/>
            <a:ext cx="3461518" cy="914232"/>
          </a:xfrm>
          <a:prstGeom prst="wedgeRectCallout">
            <a:avLst>
              <a:gd name="adj1" fmla="val 65189"/>
              <a:gd name="adj2" fmla="val -63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Contains </a:t>
            </a:r>
            <a:r>
              <a:rPr lang="en-US" sz="2000" dirty="0" err="1"/>
              <a:t>BofA’s</a:t>
            </a:r>
            <a:r>
              <a:rPr lang="en-US" sz="2000" dirty="0"/>
              <a:t> public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Signed by Verisign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466093" y="3842987"/>
            <a:ext cx="4386828" cy="1283252"/>
            <a:chOff x="4466093" y="3842987"/>
            <a:chExt cx="4386828" cy="1283252"/>
          </a:xfrm>
        </p:grpSpPr>
        <p:cxnSp>
          <p:nvCxnSpPr>
            <p:cNvPr id="88" name="Straight Arrow Connector 87"/>
            <p:cNvCxnSpPr/>
            <p:nvPr/>
          </p:nvCxnSpPr>
          <p:spPr>
            <a:xfrm flipH="1" flipV="1">
              <a:off x="4466093" y="3842987"/>
              <a:ext cx="4386828" cy="1283252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984344">
              <a:off x="5241058" y="4187843"/>
              <a:ext cx="3295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https://www.bankofamerica.com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22607" y="4474724"/>
            <a:ext cx="2044663" cy="1260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22607" y="4484956"/>
            <a:ext cx="2044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/>
              <a:t>Trusted Key Store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943151" y="4922555"/>
            <a:ext cx="1354467" cy="641432"/>
            <a:chOff x="3114562" y="5586843"/>
            <a:chExt cx="1354467" cy="641432"/>
          </a:xfrm>
        </p:grpSpPr>
        <p:sp>
          <p:nvSpPr>
            <p:cNvPr id="61" name="Rounded Rectangle 60"/>
            <p:cNvSpPr/>
            <p:nvPr/>
          </p:nvSpPr>
          <p:spPr>
            <a:xfrm>
              <a:off x="3143997" y="5678907"/>
              <a:ext cx="594581" cy="4185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562" y="5586843"/>
              <a:ext cx="624016" cy="624016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3690867" y="5920498"/>
              <a:ext cx="778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Verisign</a:t>
              </a:r>
              <a:endParaRPr lang="en-US" sz="1400" b="1" baseline="-25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0186354" y="2274768"/>
            <a:ext cx="1054522" cy="588760"/>
            <a:chOff x="7838355" y="1165836"/>
            <a:chExt cx="1054522" cy="588760"/>
          </a:xfrm>
        </p:grpSpPr>
        <p:pic>
          <p:nvPicPr>
            <p:cNvPr id="8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8023921" y="1354486"/>
              <a:ext cx="868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Verisign</a:t>
              </a:r>
              <a:endParaRPr lang="en-US" sz="2000" b="1" baseline="-250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0197462" y="5283640"/>
            <a:ext cx="838309" cy="588760"/>
            <a:chOff x="7838355" y="1165836"/>
            <a:chExt cx="838309" cy="588760"/>
          </a:xfrm>
        </p:grpSpPr>
        <p:pic>
          <p:nvPicPr>
            <p:cNvPr id="8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42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55" grpId="0" animBg="1"/>
      <p:bldP spid="18" grpId="0" animBg="1"/>
      <p:bldP spid="2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you start a new website and you want TLS encryption</a:t>
            </a:r>
          </a:p>
          <a:p>
            <a:pPr lvl="1"/>
            <a:r>
              <a:rPr lang="en-US" dirty="0"/>
              <a:t>You need a certificate. How do you get one?</a:t>
            </a:r>
          </a:p>
          <a:p>
            <a:r>
              <a:rPr lang="en-US" dirty="0"/>
              <a:t>Option 1: generate a certificate yourself</a:t>
            </a:r>
          </a:p>
          <a:p>
            <a:pPr lvl="1"/>
            <a:r>
              <a:rPr lang="en-US" dirty="0"/>
              <a:t>Use </a:t>
            </a:r>
            <a:r>
              <a:rPr lang="en-US" i="1" dirty="0" err="1"/>
              <a:t>openssl</a:t>
            </a:r>
            <a:r>
              <a:rPr lang="en-US" dirty="0"/>
              <a:t> to generate a new asymmetric </a:t>
            </a:r>
            <a:r>
              <a:rPr lang="en-US" dirty="0" err="1"/>
              <a:t>keypair</a:t>
            </a:r>
            <a:endParaRPr lang="en-US" dirty="0"/>
          </a:p>
          <a:p>
            <a:pPr lvl="1"/>
            <a:r>
              <a:rPr lang="en-US" dirty="0"/>
              <a:t>Use </a:t>
            </a:r>
            <a:r>
              <a:rPr lang="en-US" i="1" dirty="0" err="1"/>
              <a:t>openssl</a:t>
            </a:r>
            <a:r>
              <a:rPr lang="en-US" dirty="0"/>
              <a:t> to generate a certificate that includes your new public key</a:t>
            </a:r>
          </a:p>
          <a:p>
            <a:r>
              <a:rPr lang="en-US" dirty="0"/>
              <a:t>Problem?</a:t>
            </a:r>
          </a:p>
          <a:p>
            <a:pPr lvl="1"/>
            <a:r>
              <a:rPr lang="en-US" dirty="0"/>
              <a:t>Your new cert is self-signed, i.e. not signed by a trusted CA</a:t>
            </a:r>
          </a:p>
          <a:p>
            <a:pPr lvl="1"/>
            <a:r>
              <a:rPr lang="en-US" dirty="0"/>
              <a:t>Browsers cannot validate that the cert is trustworthy</a:t>
            </a:r>
          </a:p>
          <a:p>
            <a:pPr lvl="1"/>
            <a:r>
              <a:rPr lang="en-US" dirty="0"/>
              <a:t>Users will be shown a scary security warning when they visit your site</a:t>
            </a:r>
          </a:p>
          <a:p>
            <a:r>
              <a:rPr lang="en-US" dirty="0"/>
              <a:t>Option 2: </a:t>
            </a:r>
          </a:p>
          <a:p>
            <a:pPr lvl="1"/>
            <a:r>
              <a:rPr lang="en-US" dirty="0"/>
              <a:t>Get a well-known CA to sign your certificate</a:t>
            </a:r>
          </a:p>
          <a:p>
            <a:pPr lvl="1"/>
            <a:r>
              <a:rPr lang="en-US" dirty="0"/>
              <a:t>Any browser that trusts the CA will also trust your new cert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38" y="207945"/>
            <a:ext cx="906291" cy="9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587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Authorities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Certificate Authorities (CAs) are the roots of trust in the TLS PKI</a:t>
            </a:r>
          </a:p>
          <a:p>
            <a:pPr lvl="1"/>
            <a:r>
              <a:rPr lang="en-US" dirty="0"/>
              <a:t>Let’s Encrypt, Verisign, Thawte, </a:t>
            </a:r>
            <a:r>
              <a:rPr lang="en-US" dirty="0" err="1"/>
              <a:t>Geotrust</a:t>
            </a:r>
            <a:r>
              <a:rPr lang="en-US" dirty="0"/>
              <a:t>, Comodo, </a:t>
            </a:r>
            <a:r>
              <a:rPr lang="en-US" dirty="0" err="1"/>
              <a:t>GlobalSign</a:t>
            </a:r>
            <a:r>
              <a:rPr lang="en-US" dirty="0"/>
              <a:t>, Go Daddy, </a:t>
            </a:r>
            <a:r>
              <a:rPr lang="en-US" dirty="0" err="1"/>
              <a:t>Digicert</a:t>
            </a:r>
            <a:r>
              <a:rPr lang="en-US" dirty="0"/>
              <a:t>, Entrust, and hundreds of others</a:t>
            </a:r>
          </a:p>
          <a:p>
            <a:pPr lvl="1"/>
            <a:r>
              <a:rPr lang="en-US" dirty="0"/>
              <a:t>Issue signed certs on behalf of third-parties</a:t>
            </a:r>
          </a:p>
          <a:p>
            <a:r>
              <a:rPr lang="en-US" dirty="0"/>
              <a:t>How do you become a CA?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Create a self-signed root certificate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Get all the major browser vendors to include your cert with their software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Keep your private key secret at all costs</a:t>
            </a:r>
          </a:p>
          <a:p>
            <a:r>
              <a:rPr lang="en-US" dirty="0"/>
              <a:t>What is the key responsibility of being a CA?</a:t>
            </a:r>
          </a:p>
          <a:p>
            <a:pPr lvl="1"/>
            <a:r>
              <a:rPr lang="en-US" dirty="0"/>
              <a:t>Verify that someone buying a cert for </a:t>
            </a:r>
            <a:r>
              <a:rPr lang="en-US" i="1" dirty="0"/>
              <a:t>example.com</a:t>
            </a:r>
            <a:r>
              <a:rPr lang="en-US" dirty="0"/>
              <a:t> actually controls </a:t>
            </a:r>
            <a:r>
              <a:rPr lang="en-US" i="1" dirty="0"/>
              <a:t>example.com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7169864" y="2985427"/>
            <a:ext cx="4775873" cy="1659241"/>
          </a:xfrm>
          <a:prstGeom prst="wedgeRectCallout">
            <a:avLst>
              <a:gd name="adj1" fmla="val -40327"/>
              <a:gd name="adj2" fmla="val 8329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Any CA can issue a cert for any domain!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only thing that stops me from buying a cert for </a:t>
            </a:r>
            <a:r>
              <a:rPr lang="en-US" sz="2000" b="1" i="1" dirty="0"/>
              <a:t>google.com</a:t>
            </a:r>
            <a:r>
              <a:rPr lang="en-US" sz="2000" b="1" dirty="0"/>
              <a:t> is a manual verification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30919101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Acquiring a Certificate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65" y="1759225"/>
            <a:ext cx="980894" cy="98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56" y="1391720"/>
            <a:ext cx="1983514" cy="24591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225759" y="5709759"/>
            <a:ext cx="1123250" cy="641432"/>
            <a:chOff x="3980592" y="4425844"/>
            <a:chExt cx="1123250" cy="641432"/>
          </a:xfrm>
        </p:grpSpPr>
        <p:sp>
          <p:nvSpPr>
            <p:cNvPr id="10" name="Rounded Rectangle 9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03" y="1846893"/>
            <a:ext cx="1055363" cy="9236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82" y="1865736"/>
            <a:ext cx="980894" cy="98089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483547" y="2957855"/>
            <a:ext cx="1354467" cy="641432"/>
            <a:chOff x="3980592" y="4425844"/>
            <a:chExt cx="1354467" cy="641432"/>
          </a:xfrm>
        </p:grpSpPr>
        <p:sp>
          <p:nvSpPr>
            <p:cNvPr id="19" name="Rounded Rectangle 18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556897" y="4759499"/>
              <a:ext cx="778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Verisign</a:t>
              </a:r>
              <a:endParaRPr lang="en-US" sz="1400" b="1" baseline="-25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39030" y="2816434"/>
            <a:ext cx="852736" cy="588760"/>
            <a:chOff x="7838355" y="1165836"/>
            <a:chExt cx="852736" cy="588760"/>
          </a:xfrm>
        </p:grpSpPr>
        <p:pic>
          <p:nvPicPr>
            <p:cNvPr id="2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8023921" y="1354486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sp>
        <p:nvSpPr>
          <p:cNvPr id="26" name="Folded Corner 25"/>
          <p:cNvSpPr/>
          <p:nvPr/>
        </p:nvSpPr>
        <p:spPr>
          <a:xfrm>
            <a:off x="4313293" y="3742729"/>
            <a:ext cx="1103920" cy="1096069"/>
          </a:xfrm>
          <a:prstGeom prst="foldedCorner">
            <a:avLst>
              <a:gd name="adj" fmla="val 18203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CSR</a:t>
            </a:r>
          </a:p>
          <a:p>
            <a:pPr algn="ctr"/>
            <a:r>
              <a:rPr lang="en-US" b="1" dirty="0"/>
              <a:t>bofa.com</a:t>
            </a:r>
          </a:p>
          <a:p>
            <a:pPr algn="ctr"/>
            <a:r>
              <a:rPr lang="en-US" b="1" dirty="0" err="1"/>
              <a:t>P</a:t>
            </a:r>
            <a:r>
              <a:rPr lang="en-US" b="1" baseline="-25000" dirty="0" err="1"/>
              <a:t>BofA</a:t>
            </a:r>
            <a:endParaRPr lang="en-US" b="1" baseline="-25000" dirty="0"/>
          </a:p>
        </p:txBody>
      </p:sp>
      <p:pic>
        <p:nvPicPr>
          <p:cNvPr id="25" name="Picture 7" descr="C:\Users\t0ph3r\Desktop\job talk\Mone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54" y="424666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ular Callout 26"/>
          <p:cNvSpPr/>
          <p:nvPr/>
        </p:nvSpPr>
        <p:spPr>
          <a:xfrm>
            <a:off x="281225" y="1892023"/>
            <a:ext cx="3457117" cy="464160"/>
          </a:xfrm>
          <a:prstGeom prst="wedgeRectCallout">
            <a:avLst>
              <a:gd name="adj1" fmla="val 58938"/>
              <a:gd name="adj2" fmla="val 148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Generate a new </a:t>
            </a:r>
            <a:r>
              <a:rPr lang="en-US" sz="2000" dirty="0" err="1"/>
              <a:t>keypair</a:t>
            </a:r>
            <a:endParaRPr lang="en-US" sz="2000" dirty="0"/>
          </a:p>
        </p:txBody>
      </p:sp>
      <p:sp>
        <p:nvSpPr>
          <p:cNvPr id="28" name="Rectangular Callout 27"/>
          <p:cNvSpPr/>
          <p:nvPr/>
        </p:nvSpPr>
        <p:spPr>
          <a:xfrm>
            <a:off x="265958" y="2885780"/>
            <a:ext cx="3365435" cy="1807334"/>
          </a:xfrm>
          <a:prstGeom prst="wedgeRectCallout">
            <a:avLst>
              <a:gd name="adj1" fmla="val 66829"/>
              <a:gd name="adj2" fmla="val 21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Generate a Certificate Signing Request (CSR).</a:t>
            </a:r>
          </a:p>
          <a:p>
            <a:pPr lvl="1"/>
            <a:r>
              <a:rPr lang="en-US" sz="2000" dirty="0"/>
              <a:t>Contains </a:t>
            </a:r>
            <a:r>
              <a:rPr lang="en-US" sz="2000" dirty="0" err="1"/>
              <a:t>BofA’s</a:t>
            </a:r>
            <a:r>
              <a:rPr lang="en-US" sz="2000" dirty="0"/>
              <a:t> details, the DNS name for the cert, and </a:t>
            </a:r>
            <a:r>
              <a:rPr lang="en-US" sz="2000" dirty="0" err="1"/>
              <a:t>P</a:t>
            </a:r>
            <a:r>
              <a:rPr lang="en-US" sz="2000" baseline="-25000" dirty="0" err="1"/>
              <a:t>BofA</a:t>
            </a:r>
            <a:endParaRPr lang="en-US" sz="2000" baseline="-25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504566" y="1637635"/>
            <a:ext cx="3763413" cy="1296747"/>
            <a:chOff x="5504566" y="1637635"/>
            <a:chExt cx="3763413" cy="1296747"/>
          </a:xfrm>
        </p:grpSpPr>
        <p:sp>
          <p:nvSpPr>
            <p:cNvPr id="29" name="Left Arrow 28"/>
            <p:cNvSpPr/>
            <p:nvPr/>
          </p:nvSpPr>
          <p:spPr>
            <a:xfrm>
              <a:off x="5504566" y="1637635"/>
              <a:ext cx="3763413" cy="1296747"/>
            </a:xfrm>
            <a:prstGeom prst="leftArrow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59036" y="1985567"/>
              <a:ext cx="33492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3"/>
              </a:pPr>
              <a:r>
                <a:rPr lang="en-US" dirty="0">
                  <a:solidFill>
                    <a:schemeClr val="bg1"/>
                  </a:solidFill>
                </a:rPr>
                <a:t>Verify that the requestor owns the domain in the CSR</a:t>
              </a:r>
            </a:p>
          </p:txBody>
        </p:sp>
      </p:grpSp>
      <p:cxnSp>
        <p:nvCxnSpPr>
          <p:cNvPr id="32" name="Curved Connector 31"/>
          <p:cNvCxnSpPr>
            <a:stCxn id="43" idx="2"/>
            <a:endCxn id="10" idx="3"/>
          </p:cNvCxnSpPr>
          <p:nvPr/>
        </p:nvCxnSpPr>
        <p:spPr>
          <a:xfrm rot="5400000">
            <a:off x="9912843" y="4439095"/>
            <a:ext cx="2477584" cy="603719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ular Callout 32"/>
          <p:cNvSpPr/>
          <p:nvPr/>
        </p:nvSpPr>
        <p:spPr>
          <a:xfrm>
            <a:off x="8176475" y="244878"/>
            <a:ext cx="3766754" cy="1392757"/>
          </a:xfrm>
          <a:prstGeom prst="wedgeRectCallout">
            <a:avLst>
              <a:gd name="adj1" fmla="val 25338"/>
              <a:gd name="adj2" fmla="val 132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Generate a new certificate using the data in the CSR, sign it with the CA’s private key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635" y="2814067"/>
            <a:ext cx="838309" cy="588760"/>
            <a:chOff x="7838355" y="1165836"/>
            <a:chExt cx="838309" cy="588760"/>
          </a:xfrm>
        </p:grpSpPr>
        <p:pic>
          <p:nvPicPr>
            <p:cNvPr id="39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833450" y="2913402"/>
            <a:ext cx="1054522" cy="588760"/>
            <a:chOff x="7838355" y="1165836"/>
            <a:chExt cx="1054522" cy="588760"/>
          </a:xfrm>
        </p:grpSpPr>
        <p:pic>
          <p:nvPicPr>
            <p:cNvPr id="42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8023921" y="1354486"/>
              <a:ext cx="868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Verisign</a:t>
              </a:r>
              <a:endParaRPr lang="en-US" sz="20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62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4625 0.01505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74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46537 0.01366 " pathEditMode="relative" rAng="0" ptsTypes="AA">
                                      <p:cBhvr>
                                        <p:cTn id="3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47006 -0.06968 " pathEditMode="relative" rAng="0" ptsTypes="AA">
                                      <p:cBhvr>
                                        <p:cTn id="6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3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  <p:bldP spid="3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089"/>
            <a:ext cx="10515600" cy="972432"/>
          </a:xfrm>
        </p:spPr>
        <p:txBody>
          <a:bodyPr/>
          <a:lstStyle/>
          <a:p>
            <a:r>
              <a:rPr lang="en-US" dirty="0"/>
              <a:t>X.509 Certificate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1290"/>
            <a:ext cx="10515600" cy="57413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Certificate:</a:t>
            </a:r>
          </a:p>
          <a:p>
            <a:pPr marL="0" indent="0">
              <a:buNone/>
            </a:pPr>
            <a:r>
              <a:rPr lang="en-US" dirty="0"/>
              <a:t>    Data:</a:t>
            </a:r>
          </a:p>
          <a:p>
            <a:pPr marL="0" indent="0">
              <a:buNone/>
            </a:pPr>
            <a:r>
              <a:rPr lang="en-US" dirty="0"/>
              <a:t>        Version: 3 (0x2)</a:t>
            </a:r>
          </a:p>
          <a:p>
            <a:pPr marL="0" indent="0">
              <a:buNone/>
            </a:pPr>
            <a:r>
              <a:rPr lang="en-US" dirty="0"/>
              <a:t>        Serial Number:</a:t>
            </a:r>
          </a:p>
          <a:p>
            <a:pPr marL="0" indent="0">
              <a:buNone/>
            </a:pPr>
            <a:r>
              <a:rPr lang="en-US" dirty="0"/>
              <a:t>            0c:00:93:10:d2:06:db:e3:37:55:35:80:11:8d:dc:87</a:t>
            </a:r>
          </a:p>
          <a:p>
            <a:pPr marL="0" indent="0">
              <a:buNone/>
            </a:pPr>
            <a:r>
              <a:rPr lang="en-US" dirty="0"/>
              <a:t>    Signature Algorithm: sha256WithRSAEncryption</a:t>
            </a:r>
          </a:p>
          <a:p>
            <a:pPr marL="0" indent="0">
              <a:buNone/>
            </a:pPr>
            <a:r>
              <a:rPr lang="en-US" dirty="0"/>
              <a:t>        Issuer: C=US, O=</a:t>
            </a:r>
            <a:r>
              <a:rPr lang="en-US" dirty="0" err="1"/>
              <a:t>DigiCert</a:t>
            </a:r>
            <a:r>
              <a:rPr lang="en-US" dirty="0"/>
              <a:t> </a:t>
            </a:r>
            <a:r>
              <a:rPr lang="en-US" dirty="0" err="1"/>
              <a:t>Inc</a:t>
            </a:r>
            <a:r>
              <a:rPr lang="en-US" dirty="0"/>
              <a:t>, OU=www.digicert.com, CN=</a:t>
            </a:r>
            <a:r>
              <a:rPr lang="en-US" dirty="0" err="1"/>
              <a:t>DigiCert</a:t>
            </a:r>
            <a:r>
              <a:rPr lang="en-US" dirty="0"/>
              <a:t> SHA2 Extended Validation Server CA</a:t>
            </a:r>
          </a:p>
          <a:p>
            <a:pPr marL="0" indent="0">
              <a:buNone/>
            </a:pPr>
            <a:r>
              <a:rPr lang="en-US" dirty="0"/>
              <a:t>        Validity</a:t>
            </a:r>
          </a:p>
          <a:p>
            <a:pPr marL="0" indent="0">
              <a:buNone/>
            </a:pPr>
            <a:r>
              <a:rPr lang="en-US" dirty="0"/>
              <a:t>            Not Before: Apr  8 00:00:00 2014 GMT</a:t>
            </a:r>
          </a:p>
          <a:p>
            <a:pPr marL="0" indent="0">
              <a:buNone/>
            </a:pPr>
            <a:r>
              <a:rPr lang="en-US" dirty="0"/>
              <a:t>            Not After : Apr 12 12:00:00 2016 GMT</a:t>
            </a:r>
          </a:p>
          <a:p>
            <a:pPr marL="0" indent="0">
              <a:buNone/>
            </a:pPr>
            <a:r>
              <a:rPr lang="en-US" dirty="0"/>
              <a:t>        Subject: </a:t>
            </a:r>
            <a:r>
              <a:rPr lang="en-US" dirty="0" err="1"/>
              <a:t>businessCategory</a:t>
            </a:r>
            <a:r>
              <a:rPr lang="en-US" dirty="0"/>
              <a:t>=Private Organization/1.3.6.1.4.1.311.60.2.1.3=US/1.3.6.1.4.1.311.60.2.1.2=Delaware/</a:t>
            </a:r>
            <a:r>
              <a:rPr lang="en-US" dirty="0" err="1"/>
              <a:t>serialNumber</a:t>
            </a:r>
            <a:r>
              <a:rPr lang="en-US" dirty="0"/>
              <a:t>=5157550/street=548 4th Street/</a:t>
            </a:r>
            <a:r>
              <a:rPr lang="en-US" dirty="0" err="1"/>
              <a:t>postalCode</a:t>
            </a:r>
            <a:r>
              <a:rPr lang="en-US" dirty="0"/>
              <a:t>=94107, C=US, ST=California, L=San Francisco, O=GitHub, Inc., CN=github.com</a:t>
            </a:r>
          </a:p>
          <a:p>
            <a:pPr marL="0" indent="0">
              <a:buNone/>
            </a:pPr>
            <a:r>
              <a:rPr lang="en-US" dirty="0"/>
              <a:t>        Subject Public Key Info:</a:t>
            </a:r>
          </a:p>
          <a:p>
            <a:pPr marL="0" indent="0">
              <a:buNone/>
            </a:pPr>
            <a:r>
              <a:rPr lang="en-US" dirty="0"/>
              <a:t>            Public Key Algorithm: </a:t>
            </a:r>
            <a:r>
              <a:rPr lang="en-US" dirty="0" err="1"/>
              <a:t>rsaEncryption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Public-Key: (2048 bit)</a:t>
            </a:r>
          </a:p>
          <a:p>
            <a:pPr marL="0" indent="0">
              <a:buNone/>
            </a:pPr>
            <a:r>
              <a:rPr lang="en-US" dirty="0"/>
              <a:t>                Modulus:</a:t>
            </a:r>
          </a:p>
          <a:p>
            <a:pPr marL="0" indent="0">
              <a:buNone/>
            </a:pPr>
            <a:r>
              <a:rPr lang="en-US" dirty="0"/>
              <a:t>                    00:b1:d4:dc:3c:af:fd:f3:4e:ed:c1:67:ad:e6:cb: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7738" y="2850809"/>
            <a:ext cx="9640561" cy="33911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7738" y="3189924"/>
            <a:ext cx="3978548" cy="97243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5348" y="4855592"/>
            <a:ext cx="5092784" cy="163502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4184241"/>
            <a:ext cx="10455548" cy="6471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8526323" y="1321813"/>
            <a:ext cx="3092125" cy="914232"/>
          </a:xfrm>
          <a:prstGeom prst="wedgeRectCallout">
            <a:avLst>
              <a:gd name="adj1" fmla="val -21284"/>
              <a:gd name="adj2" fmla="val 113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Issuer: who generated this cert? (usually a CA)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649901" y="3583895"/>
            <a:ext cx="2318011" cy="499731"/>
          </a:xfrm>
          <a:prstGeom prst="wedgeRectCallout">
            <a:avLst>
              <a:gd name="adj1" fmla="val -70867"/>
              <a:gd name="adj2" fmla="val -2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Certificates expire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9168113" y="3448900"/>
            <a:ext cx="2318011" cy="499731"/>
          </a:xfrm>
          <a:prstGeom prst="wedgeRectCallout">
            <a:avLst>
              <a:gd name="adj1" fmla="val -25170"/>
              <a:gd name="adj2" fmla="val 13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Used for revocation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7611925" y="5316843"/>
            <a:ext cx="4384275" cy="1335131"/>
          </a:xfrm>
          <a:prstGeom prst="wedgeRectCallout">
            <a:avLst>
              <a:gd name="adj1" fmla="val -37006"/>
              <a:gd name="adj2" fmla="val -79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Subject: who owns this cert?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is </a:t>
            </a:r>
            <a:r>
              <a:rPr lang="en-US" sz="2000" dirty="0" err="1"/>
              <a:t>Github’s</a:t>
            </a:r>
            <a:r>
              <a:rPr lang="en-US" sz="2000" dirty="0"/>
              <a:t> certificate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Must be served from github.com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5094107" y="5240838"/>
            <a:ext cx="2318011" cy="499731"/>
          </a:xfrm>
          <a:prstGeom prst="wedgeRectCallout">
            <a:avLst>
              <a:gd name="adj1" fmla="val -25170"/>
              <a:gd name="adj2" fmla="val 13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Github’s</a:t>
            </a:r>
            <a:r>
              <a:rPr lang="en-US" sz="2000" dirty="0"/>
              <a:t> public key</a:t>
            </a:r>
          </a:p>
        </p:txBody>
      </p:sp>
    </p:spTree>
    <p:extLst>
      <p:ext uri="{BB962C8B-B14F-4D97-AF65-F5344CB8AC3E}">
        <p14:creationId xmlns:p14="http://schemas.microsoft.com/office/powerpoint/2010/main" val="28206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X.509 Certificate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 X509v3 extensions:</a:t>
            </a:r>
          </a:p>
          <a:p>
            <a:pPr marL="0" indent="0">
              <a:buNone/>
            </a:pPr>
            <a:r>
              <a:rPr lang="en-US" dirty="0"/>
              <a:t>            X509v3 Subject Alternative Name: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DNS:github.com</a:t>
            </a:r>
            <a:r>
              <a:rPr lang="en-US" dirty="0"/>
              <a:t>, </a:t>
            </a:r>
            <a:r>
              <a:rPr lang="en-US" dirty="0" err="1"/>
              <a:t>DNS:www.github.com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X509v3 CRL Distribution Points:</a:t>
            </a:r>
          </a:p>
          <a:p>
            <a:pPr marL="0" indent="0">
              <a:buNone/>
            </a:pPr>
            <a:r>
              <a:rPr lang="en-US" dirty="0"/>
              <a:t>                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://crl3.digicert.com/sha2-ev-server-g1.crl</a:t>
            </a:r>
          </a:p>
          <a:p>
            <a:pPr marL="0" indent="0">
              <a:buNone/>
            </a:pPr>
            <a:r>
              <a:rPr lang="en-US" dirty="0"/>
              <a:t>                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://crl4.digicert.com/sha2-ev-server-g1.crl</a:t>
            </a:r>
          </a:p>
          <a:p>
            <a:pPr marL="0" indent="0">
              <a:buNone/>
            </a:pPr>
            <a:r>
              <a:rPr lang="en-US" dirty="0"/>
              <a:t>            X509v3 Certificate Policies:</a:t>
            </a:r>
          </a:p>
          <a:p>
            <a:pPr marL="0" indent="0">
              <a:buNone/>
            </a:pPr>
            <a:r>
              <a:rPr lang="en-US" dirty="0"/>
              <a:t>                Policy: 2.16.840.1.114412.2.1</a:t>
            </a:r>
          </a:p>
          <a:p>
            <a:pPr marL="0" indent="0">
              <a:buNone/>
            </a:pPr>
            <a:r>
              <a:rPr lang="en-US" dirty="0"/>
              <a:t>                  CPS: https://www.digicert.com/CPS</a:t>
            </a:r>
          </a:p>
          <a:p>
            <a:pPr marL="0" indent="0">
              <a:buNone/>
            </a:pPr>
            <a:r>
              <a:rPr lang="en-US" dirty="0"/>
              <a:t>            Authority Information Access:</a:t>
            </a:r>
          </a:p>
          <a:p>
            <a:pPr marL="0" indent="0">
              <a:buNone/>
            </a:pPr>
            <a:r>
              <a:rPr lang="en-US" dirty="0"/>
              <a:t>                OCSP - </a:t>
            </a:r>
            <a:r>
              <a:rPr lang="en-US" dirty="0" err="1"/>
              <a:t>URI:http</a:t>
            </a:r>
            <a:r>
              <a:rPr lang="en-US" dirty="0"/>
              <a:t>://ocsp.digicert.com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6494" y="2032803"/>
            <a:ext cx="5485392" cy="74295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96494" y="2775760"/>
            <a:ext cx="6817631" cy="156913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96494" y="5295029"/>
            <a:ext cx="5006996" cy="7539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7290302" y="654611"/>
            <a:ext cx="3092125" cy="914232"/>
          </a:xfrm>
          <a:prstGeom prst="wedgeRectCallout">
            <a:avLst>
              <a:gd name="adj1" fmla="val -106620"/>
              <a:gd name="adj2" fmla="val 160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Additional DNS names that may serve this cert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8724594" y="2718427"/>
            <a:ext cx="3092125" cy="1137741"/>
          </a:xfrm>
          <a:prstGeom prst="wedgeRectCallout">
            <a:avLst>
              <a:gd name="adj1" fmla="val -117470"/>
              <a:gd name="adj2" fmla="val 27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If this cert is revoked, it’s serial will be in the lists at these URLS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7333201" y="5672009"/>
            <a:ext cx="3586052" cy="858872"/>
          </a:xfrm>
          <a:prstGeom prst="wedgeRectCallout">
            <a:avLst>
              <a:gd name="adj1" fmla="val -87937"/>
              <a:gd name="adj2" fmla="val -47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cert’s revocation status may also be checked via OSCP</a:t>
            </a:r>
          </a:p>
        </p:txBody>
      </p:sp>
    </p:spTree>
    <p:extLst>
      <p:ext uri="{BB962C8B-B14F-4D97-AF65-F5344CB8AC3E}">
        <p14:creationId xmlns:p14="http://schemas.microsoft.com/office/powerpoint/2010/main" val="947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Connection Establishment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64" y="1498306"/>
            <a:ext cx="1006209" cy="1006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95" y="2127265"/>
            <a:ext cx="641969" cy="641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48" y="1529138"/>
            <a:ext cx="980894" cy="9808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39" y="1161633"/>
            <a:ext cx="1983514" cy="24591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584168" y="2127802"/>
            <a:ext cx="1123250" cy="641432"/>
            <a:chOff x="3980592" y="4425844"/>
            <a:chExt cx="1123250" cy="641432"/>
          </a:xfrm>
        </p:grpSpPr>
        <p:sp>
          <p:nvSpPr>
            <p:cNvPr id="20" name="Rounded Rectangle 19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sp>
        <p:nvSpPr>
          <p:cNvPr id="29" name="Chevron 28"/>
          <p:cNvSpPr/>
          <p:nvPr/>
        </p:nvSpPr>
        <p:spPr>
          <a:xfrm>
            <a:off x="2168468" y="2786826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ClientHello</a:t>
            </a:r>
            <a:r>
              <a:rPr lang="en-US" sz="2000" dirty="0"/>
              <a:t>(Version, </a:t>
            </a:r>
            <a:r>
              <a:rPr lang="en-US" sz="2000" dirty="0" err="1"/>
              <a:t>Prefs</a:t>
            </a:r>
            <a:r>
              <a:rPr lang="en-US" sz="2000" dirty="0"/>
              <a:t>, </a:t>
            </a:r>
            <a:r>
              <a:rPr lang="en-US" sz="2000" dirty="0" err="1"/>
              <a:t>Nonce</a:t>
            </a:r>
            <a:r>
              <a:rPr lang="en-US" sz="2000" baseline="-25000" dirty="0" err="1"/>
              <a:t>c</a:t>
            </a:r>
            <a:r>
              <a:rPr lang="en-US" sz="2000" dirty="0"/>
              <a:t>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68462" y="3232203"/>
            <a:ext cx="6893988" cy="400110"/>
            <a:chOff x="2220381" y="1801141"/>
            <a:chExt cx="6893988" cy="400110"/>
          </a:xfrm>
        </p:grpSpPr>
        <p:sp>
          <p:nvSpPr>
            <p:cNvPr id="30" name="Chevron 29"/>
            <p:cNvSpPr/>
            <p:nvPr/>
          </p:nvSpPr>
          <p:spPr>
            <a:xfrm rot="10800000">
              <a:off x="2223616" y="1812869"/>
              <a:ext cx="6890753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20381" y="1801141"/>
              <a:ext cx="6885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</a:rPr>
                <a:t>ServerHello</a:t>
              </a:r>
              <a:r>
                <a:rPr lang="en-US" sz="2000" dirty="0">
                  <a:solidFill>
                    <a:schemeClr val="bg1"/>
                  </a:solidFill>
                </a:rPr>
                <a:t>(Version, </a:t>
              </a:r>
              <a:r>
                <a:rPr lang="en-US" sz="2000" dirty="0" err="1">
                  <a:solidFill>
                    <a:schemeClr val="bg1"/>
                  </a:solidFill>
                </a:rPr>
                <a:t>Prefs</a:t>
              </a:r>
              <a:r>
                <a:rPr lang="en-US" sz="2000" dirty="0">
                  <a:solidFill>
                    <a:schemeClr val="bg1"/>
                  </a:solidFill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</a:rPr>
                <a:t>Nonce</a:t>
              </a:r>
              <a:r>
                <a:rPr lang="en-US" sz="2000" baseline="-25000" dirty="0" err="1">
                  <a:solidFill>
                    <a:schemeClr val="bg1"/>
                  </a:solidFill>
                </a:rPr>
                <a:t>s</a:t>
              </a:r>
              <a:r>
                <a:rPr lang="en-US" sz="20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68467" y="3696222"/>
            <a:ext cx="6893983" cy="400110"/>
            <a:chOff x="2223616" y="1801116"/>
            <a:chExt cx="6893983" cy="400110"/>
          </a:xfrm>
        </p:grpSpPr>
        <p:sp>
          <p:nvSpPr>
            <p:cNvPr id="34" name="Chevron 33"/>
            <p:cNvSpPr/>
            <p:nvPr/>
          </p:nvSpPr>
          <p:spPr>
            <a:xfrm rot="10800000">
              <a:off x="2223616" y="1812869"/>
              <a:ext cx="6890753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31702" y="1801116"/>
              <a:ext cx="6885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Certificates(</a:t>
              </a:r>
              <a:r>
                <a:rPr lang="en-US" sz="2000" dirty="0" err="1">
                  <a:solidFill>
                    <a:schemeClr val="bg1"/>
                  </a:solidFill>
                </a:rPr>
                <a:t>C</a:t>
              </a:r>
              <a:r>
                <a:rPr lang="en-US" sz="2000" baseline="-25000" dirty="0" err="1">
                  <a:solidFill>
                    <a:schemeClr val="bg1"/>
                  </a:solidFill>
                </a:rPr>
                <a:t>BofA</a:t>
              </a:r>
              <a:r>
                <a:rPr lang="en-US" sz="2000" dirty="0">
                  <a:solidFill>
                    <a:schemeClr val="bg1"/>
                  </a:solidFill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</a:rPr>
                <a:t>C</a:t>
              </a:r>
              <a:r>
                <a:rPr lang="en-US" sz="2000" baseline="-25000" dirty="0" err="1">
                  <a:solidFill>
                    <a:schemeClr val="bg1"/>
                  </a:solidFill>
                </a:rPr>
                <a:t>Verisign</a:t>
              </a:r>
              <a:r>
                <a:rPr lang="en-US" sz="20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68466" y="4159493"/>
            <a:ext cx="6893984" cy="400110"/>
            <a:chOff x="2223616" y="1800343"/>
            <a:chExt cx="6893984" cy="400110"/>
          </a:xfrm>
        </p:grpSpPr>
        <p:sp>
          <p:nvSpPr>
            <p:cNvPr id="37" name="Chevron 36"/>
            <p:cNvSpPr/>
            <p:nvPr/>
          </p:nvSpPr>
          <p:spPr>
            <a:xfrm rot="10800000">
              <a:off x="2223616" y="1812869"/>
              <a:ext cx="6890753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231703" y="1800343"/>
              <a:ext cx="6885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</a:rPr>
                <a:t>ServerHelloDone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Chevron 38"/>
          <p:cNvSpPr/>
          <p:nvPr/>
        </p:nvSpPr>
        <p:spPr>
          <a:xfrm>
            <a:off x="2168465" y="4611010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ClientKeyExchange</a:t>
            </a:r>
            <a:r>
              <a:rPr lang="en-US" sz="2000" dirty="0"/>
              <a:t>(E</a:t>
            </a:r>
            <a:r>
              <a:rPr lang="en-US" sz="2000" baseline="-25000" dirty="0"/>
              <a:t> </a:t>
            </a:r>
            <a:r>
              <a:rPr lang="en-US" sz="2000" baseline="-25000" dirty="0" err="1"/>
              <a:t>P</a:t>
            </a:r>
            <a:r>
              <a:rPr lang="en-US" sz="2000" baseline="-40000" dirty="0" err="1"/>
              <a:t>BofA</a:t>
            </a:r>
            <a:r>
              <a:rPr lang="en-US" sz="2000" dirty="0"/>
              <a:t>(</a:t>
            </a:r>
            <a:r>
              <a:rPr lang="en-US" sz="2000" dirty="0" err="1"/>
              <a:t>PreMasterKey</a:t>
            </a:r>
            <a:r>
              <a:rPr lang="en-US" sz="2000" dirty="0"/>
              <a:t>))</a:t>
            </a:r>
          </a:p>
        </p:txBody>
      </p:sp>
      <p:sp>
        <p:nvSpPr>
          <p:cNvPr id="40" name="Chevron 39"/>
          <p:cNvSpPr/>
          <p:nvPr/>
        </p:nvSpPr>
        <p:spPr>
          <a:xfrm>
            <a:off x="2168464" y="5043062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ChangeCipherSpec</a:t>
            </a:r>
            <a:endParaRPr lang="en-US" sz="2000" dirty="0"/>
          </a:p>
        </p:txBody>
      </p:sp>
      <p:sp>
        <p:nvSpPr>
          <p:cNvPr id="41" name="Chevron 40"/>
          <p:cNvSpPr/>
          <p:nvPr/>
        </p:nvSpPr>
        <p:spPr>
          <a:xfrm>
            <a:off x="2168463" y="5475114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</a:t>
            </a:r>
            <a:r>
              <a:rPr lang="en-US" sz="2000" baseline="-25000" dirty="0"/>
              <a:t> K</a:t>
            </a:r>
            <a:r>
              <a:rPr lang="en-US" sz="2000" dirty="0"/>
              <a:t>(Finished)</a:t>
            </a:r>
            <a:endParaRPr lang="en-US" sz="2000" baseline="-250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2168461" y="5919837"/>
            <a:ext cx="6890755" cy="400110"/>
            <a:chOff x="2223614" y="1800487"/>
            <a:chExt cx="6890755" cy="400110"/>
          </a:xfrm>
        </p:grpSpPr>
        <p:sp>
          <p:nvSpPr>
            <p:cNvPr id="43" name="Chevron 42"/>
            <p:cNvSpPr/>
            <p:nvPr/>
          </p:nvSpPr>
          <p:spPr>
            <a:xfrm rot="10800000">
              <a:off x="2223616" y="1812869"/>
              <a:ext cx="6890753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23614" y="1800487"/>
              <a:ext cx="6885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</a:rPr>
                <a:t>ChangeCipherSpec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68462" y="6380268"/>
            <a:ext cx="6890881" cy="400110"/>
            <a:chOff x="2223616" y="1796873"/>
            <a:chExt cx="6890881" cy="400110"/>
          </a:xfrm>
        </p:grpSpPr>
        <p:sp>
          <p:nvSpPr>
            <p:cNvPr id="46" name="Chevron 45"/>
            <p:cNvSpPr/>
            <p:nvPr/>
          </p:nvSpPr>
          <p:spPr>
            <a:xfrm rot="10800000">
              <a:off x="2223616" y="1812869"/>
              <a:ext cx="6890753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28600" y="1796873"/>
              <a:ext cx="6885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E</a:t>
              </a:r>
              <a:r>
                <a:rPr lang="en-US" sz="2000" baseline="-25000" dirty="0">
                  <a:solidFill>
                    <a:schemeClr val="bg1"/>
                  </a:solidFill>
                </a:rPr>
                <a:t> K</a:t>
              </a:r>
              <a:r>
                <a:rPr lang="en-US" sz="2000" dirty="0">
                  <a:solidFill>
                    <a:schemeClr val="bg1"/>
                  </a:solidFill>
                </a:rPr>
                <a:t>(Finished)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Rectangular Callout 47"/>
          <p:cNvSpPr/>
          <p:nvPr/>
        </p:nvSpPr>
        <p:spPr>
          <a:xfrm>
            <a:off x="9598228" y="3676798"/>
            <a:ext cx="2218379" cy="464160"/>
          </a:xfrm>
          <a:prstGeom prst="wedgeRectCallout">
            <a:avLst>
              <a:gd name="adj1" fmla="val -92290"/>
              <a:gd name="adj2" fmla="val -1035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Certificate chain</a:t>
            </a:r>
          </a:p>
        </p:txBody>
      </p:sp>
      <p:sp>
        <p:nvSpPr>
          <p:cNvPr id="49" name="Rectangular Callout 48"/>
          <p:cNvSpPr/>
          <p:nvPr/>
        </p:nvSpPr>
        <p:spPr>
          <a:xfrm>
            <a:off x="9584168" y="4474437"/>
            <a:ext cx="2218379" cy="712706"/>
          </a:xfrm>
          <a:prstGeom prst="wedgeRectCallout">
            <a:avLst>
              <a:gd name="adj1" fmla="val -92290"/>
              <a:gd name="adj2" fmla="val -1035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Encrypted using server’s public key</a:t>
            </a:r>
          </a:p>
        </p:txBody>
      </p:sp>
      <p:sp>
        <p:nvSpPr>
          <p:cNvPr id="50" name="Rectangular Callout 49"/>
          <p:cNvSpPr/>
          <p:nvPr/>
        </p:nvSpPr>
        <p:spPr>
          <a:xfrm>
            <a:off x="9423561" y="5403572"/>
            <a:ext cx="2567712" cy="712706"/>
          </a:xfrm>
          <a:prstGeom prst="wedgeRectCallout">
            <a:avLst>
              <a:gd name="adj1" fmla="val -80821"/>
              <a:gd name="adj2" fmla="val -8682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Encrypted using symmetric session key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78723" y="3947073"/>
            <a:ext cx="1983862" cy="1767434"/>
          </a:xfrm>
          <a:prstGeom prst="wedgeRectCallout">
            <a:avLst>
              <a:gd name="adj1" fmla="val 101702"/>
              <a:gd name="adj2" fmla="val 1656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Both sides derive symmetric session key </a:t>
            </a:r>
            <a:r>
              <a:rPr lang="en-US" sz="2000" i="1" dirty="0"/>
              <a:t>K </a:t>
            </a:r>
            <a:r>
              <a:rPr lang="en-US" sz="2000" dirty="0"/>
              <a:t>from the </a:t>
            </a:r>
            <a:r>
              <a:rPr lang="en-US" sz="2000" dirty="0" err="1"/>
              <a:t>PreMasterKey</a:t>
            </a:r>
            <a:endParaRPr lang="en-US" sz="2000" i="1" dirty="0"/>
          </a:p>
        </p:txBody>
      </p:sp>
      <p:grpSp>
        <p:nvGrpSpPr>
          <p:cNvPr id="59" name="Group 58"/>
          <p:cNvGrpSpPr/>
          <p:nvPr/>
        </p:nvGrpSpPr>
        <p:grpSpPr>
          <a:xfrm>
            <a:off x="9576466" y="1529138"/>
            <a:ext cx="838309" cy="588760"/>
            <a:chOff x="7838355" y="1165836"/>
            <a:chExt cx="838309" cy="588760"/>
          </a:xfrm>
        </p:grpSpPr>
        <p:pic>
          <p:nvPicPr>
            <p:cNvPr id="6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871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7083-C74E-4F81-8F8A-AE6338A5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 Threat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B97E2-CA6E-4E40-BE52-51B6774C0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Interaction with cipher algorithm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Chosen-plaintext attack</a:t>
            </a:r>
          </a:p>
          <a:p>
            <a:pPr lvl="2"/>
            <a:r>
              <a:rPr lang="en-US" dirty="0"/>
              <a:t>Attacker may choose a number of messages and obtain the ciphertexts for them</a:t>
            </a:r>
          </a:p>
          <a:p>
            <a:pPr lvl="1"/>
            <a:r>
              <a:rPr lang="en-US" dirty="0"/>
              <a:t>Chosen-ciphertext attack</a:t>
            </a:r>
          </a:p>
          <a:p>
            <a:pPr lvl="2"/>
            <a:r>
              <a:rPr lang="en-US" dirty="0"/>
              <a:t>Attacker may choose a number of ciphertexts and obtain the plaintexts</a:t>
            </a:r>
          </a:p>
          <a:p>
            <a:pPr lvl="1"/>
            <a:r>
              <a:rPr lang="en-US" dirty="0"/>
              <a:t>Both attacks may be adaptive</a:t>
            </a:r>
          </a:p>
          <a:p>
            <a:pPr lvl="2"/>
            <a:r>
              <a:rPr lang="en-US" dirty="0"/>
              <a:t>Choices may change based on results of previous requests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Computationally bounded</a:t>
            </a:r>
          </a:p>
          <a:p>
            <a:pPr lvl="1"/>
            <a:r>
              <a:rPr lang="en-US" dirty="0"/>
              <a:t>Finite resources to calculate and store things</a:t>
            </a:r>
          </a:p>
          <a:p>
            <a:pPr lvl="1"/>
            <a:r>
              <a:rPr lang="en-US" dirty="0"/>
              <a:t>No quantum computers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5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During the TLS handshake, the client receives a </a:t>
            </a:r>
            <a:r>
              <a:rPr lang="en-US" dirty="0">
                <a:solidFill>
                  <a:schemeClr val="accent1"/>
                </a:solidFill>
              </a:rPr>
              <a:t>certificate chain</a:t>
            </a:r>
          </a:p>
          <a:p>
            <a:pPr lvl="1"/>
            <a:r>
              <a:rPr lang="en-US" dirty="0"/>
              <a:t>Chain contains the server’s cert, as well as the certs of the signing CA(s)</a:t>
            </a:r>
          </a:p>
          <a:p>
            <a:r>
              <a:rPr lang="en-US" dirty="0"/>
              <a:t>The client must </a:t>
            </a:r>
            <a:r>
              <a:rPr lang="en-US" dirty="0">
                <a:solidFill>
                  <a:schemeClr val="accent1"/>
                </a:solidFill>
              </a:rPr>
              <a:t>validate</a:t>
            </a:r>
            <a:r>
              <a:rPr lang="en-US" dirty="0"/>
              <a:t> the certificate chain to establish trust</a:t>
            </a:r>
          </a:p>
          <a:p>
            <a:pPr lvl="1"/>
            <a:r>
              <a:rPr lang="en-US" dirty="0"/>
              <a:t>i.e. is this chain authentic, correct, cryptographically sound, etc.</a:t>
            </a:r>
          </a:p>
          <a:p>
            <a:r>
              <a:rPr lang="en-US" dirty="0"/>
              <a:t>Client-side validation checks</a:t>
            </a:r>
          </a:p>
          <a:p>
            <a:pPr lvl="1"/>
            <a:r>
              <a:rPr lang="en-US" dirty="0"/>
              <a:t>Does the server’s DNS name match the common name in the cert?</a:t>
            </a:r>
          </a:p>
          <a:p>
            <a:pPr lvl="2"/>
            <a:r>
              <a:rPr lang="en-US" dirty="0"/>
              <a:t>E.g. </a:t>
            </a:r>
            <a:r>
              <a:rPr lang="en-US" i="1" dirty="0"/>
              <a:t>example.com</a:t>
            </a:r>
            <a:r>
              <a:rPr lang="en-US" dirty="0"/>
              <a:t> cannot serve a cert with common name </a:t>
            </a:r>
            <a:r>
              <a:rPr lang="en-US" i="1" dirty="0"/>
              <a:t>google.com</a:t>
            </a:r>
          </a:p>
          <a:p>
            <a:pPr lvl="1"/>
            <a:r>
              <a:rPr lang="en-US" dirty="0"/>
              <a:t>Are any certs in the chain expired?</a:t>
            </a:r>
          </a:p>
          <a:p>
            <a:pPr lvl="1"/>
            <a:r>
              <a:rPr lang="en-US" dirty="0"/>
              <a:t>Is the CA’s signature cryptographically valid?</a:t>
            </a:r>
          </a:p>
          <a:p>
            <a:pPr lvl="1"/>
            <a:r>
              <a:rPr lang="en-US" dirty="0"/>
              <a:t>Is the cert of the root CA in the chain present in the client’s trusted key store?</a:t>
            </a:r>
          </a:p>
          <a:p>
            <a:pPr lvl="1"/>
            <a:r>
              <a:rPr lang="en-US" dirty="0"/>
              <a:t>Is any cert in the chain </a:t>
            </a:r>
            <a:r>
              <a:rPr lang="en-US" dirty="0">
                <a:solidFill>
                  <a:schemeClr val="accent1"/>
                </a:solidFill>
              </a:rPr>
              <a:t>revoked</a:t>
            </a:r>
            <a:r>
              <a:rPr lang="en-US" dirty="0"/>
              <a:t>? (more on this later)</a:t>
            </a:r>
          </a:p>
        </p:txBody>
      </p:sp>
    </p:spTree>
    <p:extLst>
      <p:ext uri="{BB962C8B-B14F-4D97-AF65-F5344CB8AC3E}">
        <p14:creationId xmlns:p14="http://schemas.microsoft.com/office/powerpoint/2010/main" val="143840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 Green Locks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83" y="2090572"/>
            <a:ext cx="6478433" cy="109779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3094646"/>
            <a:ext cx="10515600" cy="1522324"/>
          </a:xfrm>
        </p:spPr>
        <p:txBody>
          <a:bodyPr anchor="t"/>
          <a:lstStyle/>
          <a:p>
            <a:r>
              <a:rPr lang="en-US" dirty="0"/>
              <a:t>If the TLS handshake succeeds, and the server’s certificate chain is valid, then the connection is authenticated and encrypted</a:t>
            </a:r>
          </a:p>
          <a:p>
            <a:r>
              <a:rPr lang="en-US" dirty="0"/>
              <a:t>Green lock icon indicates secure TLS connection to the user</a:t>
            </a:r>
          </a:p>
        </p:txBody>
      </p:sp>
    </p:spTree>
    <p:extLst>
      <p:ext uri="{BB962C8B-B14F-4D97-AF65-F5344CB8AC3E}">
        <p14:creationId xmlns:p14="http://schemas.microsoft.com/office/powerpoint/2010/main" val="2042963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Validation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10849164" cy="5344680"/>
          </a:xfrm>
        </p:spPr>
        <p:txBody>
          <a:bodyPr/>
          <a:lstStyle/>
          <a:p>
            <a:r>
              <a:rPr lang="en-US" dirty="0"/>
              <a:t>What differs between a DV and an EV certs?</a:t>
            </a:r>
          </a:p>
          <a:p>
            <a:pPr lvl="1"/>
            <a:r>
              <a:rPr lang="en-US" dirty="0"/>
              <a:t>To get a DV cert, the CA verifies that you control the given common name</a:t>
            </a:r>
          </a:p>
          <a:p>
            <a:pPr lvl="1"/>
            <a:r>
              <a:rPr lang="en-US" dirty="0"/>
              <a:t>To get an EV cert, the CA does a background check on you and your company</a:t>
            </a:r>
          </a:p>
          <a:p>
            <a:pPr lvl="1"/>
            <a:r>
              <a:rPr lang="en-US" dirty="0"/>
              <a:t>EV certs cost a lot more than DV certs</a:t>
            </a:r>
          </a:p>
          <a:p>
            <a:pPr lvl="1"/>
            <a:r>
              <a:rPr lang="en-US" b="1" dirty="0"/>
              <a:t>Other than the background check, EV certs offer the same security as DV certs</a:t>
            </a:r>
          </a:p>
          <a:p>
            <a:r>
              <a:rPr lang="en-US" dirty="0"/>
              <a:t>How does your browser tell the difference between DV and EV certs?</a:t>
            </a:r>
          </a:p>
          <a:p>
            <a:pPr lvl="1"/>
            <a:r>
              <a:rPr lang="en-US" dirty="0"/>
              <a:t>Remember the </a:t>
            </a:r>
            <a:r>
              <a:rPr lang="en-US" i="1" dirty="0"/>
              <a:t>policy number</a:t>
            </a:r>
            <a:r>
              <a:rPr lang="en-US" dirty="0"/>
              <a:t> in the X.509 certificate?</a:t>
            </a:r>
          </a:p>
          <a:p>
            <a:pPr lvl="1"/>
            <a:r>
              <a:rPr lang="en-US" dirty="0"/>
              <a:t>Each CA designates certain </a:t>
            </a:r>
            <a:r>
              <a:rPr lang="en-US" dirty="0">
                <a:solidFill>
                  <a:schemeClr val="accent1"/>
                </a:solidFill>
              </a:rPr>
              <a:t>magic</a:t>
            </a:r>
            <a:r>
              <a:rPr lang="en-US" dirty="0"/>
              <a:t> policy numbers to indicate EV status</a:t>
            </a:r>
          </a:p>
          <a:p>
            <a:pPr lvl="1"/>
            <a:r>
              <a:rPr lang="en-US" dirty="0"/>
              <a:t>Your browser contains a hard-coded list of magic policy numbers to identify EV certs :(</a:t>
            </a:r>
          </a:p>
        </p:txBody>
      </p:sp>
    </p:spTree>
    <p:extLst>
      <p:ext uri="{BB962C8B-B14F-4D97-AF65-F5344CB8AC3E}">
        <p14:creationId xmlns:p14="http://schemas.microsoft.com/office/powerpoint/2010/main" val="3802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1AC553-9393-4D24-94E1-29BA8EE6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 Compromise and Revocation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70596-265F-450B-8517-6CDC3ACEE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Unlock">
            <a:extLst>
              <a:ext uri="{FF2B5EF4-FFF2-40B4-BE49-F238E27FC236}">
                <a16:creationId xmlns:a16="http://schemas.microsoft.com/office/drawing/2014/main" id="{188142CA-C72B-45EC-9AB5-B58BC3489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4084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Compromise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93605"/>
            <a:ext cx="10515600" cy="2659043"/>
          </a:xfrm>
        </p:spPr>
        <p:txBody>
          <a:bodyPr/>
          <a:lstStyle/>
          <a:p>
            <a:r>
              <a:rPr lang="en-US" dirty="0"/>
              <a:t>Secret key compromise leads to many devastating attacks</a:t>
            </a:r>
          </a:p>
          <a:p>
            <a:pPr lvl="1"/>
            <a:r>
              <a:rPr lang="en-US" dirty="0"/>
              <a:t>Attacker can successfully </a:t>
            </a:r>
            <a:r>
              <a:rPr lang="en-US" dirty="0" err="1"/>
              <a:t>MitM</a:t>
            </a:r>
            <a:r>
              <a:rPr lang="en-US" dirty="0"/>
              <a:t> TLS connections (i.e. future connections)</a:t>
            </a:r>
          </a:p>
          <a:p>
            <a:pPr lvl="1"/>
            <a:r>
              <a:rPr lang="en-US" dirty="0"/>
              <a:t>Attacker can decrypt historical TLS packets encrypted using the stolen key</a:t>
            </a:r>
          </a:p>
          <a:p>
            <a:r>
              <a:rPr lang="en-US" dirty="0"/>
              <a:t>Changing to a new </a:t>
            </a:r>
            <a:r>
              <a:rPr lang="en-US" dirty="0" err="1"/>
              <a:t>keypair</a:t>
            </a:r>
            <a:r>
              <a:rPr lang="en-US" dirty="0"/>
              <a:t>/cert does not solve the problem!</a:t>
            </a:r>
          </a:p>
          <a:p>
            <a:pPr lvl="1"/>
            <a:r>
              <a:rPr lang="en-US" dirty="0"/>
              <a:t>The old, stolen key is still valid!</a:t>
            </a:r>
          </a:p>
          <a:p>
            <a:pPr lvl="1"/>
            <a:r>
              <a:rPr lang="en-US" dirty="0"/>
              <a:t>Attacker can still </a:t>
            </a:r>
            <a:r>
              <a:rPr lang="en-US" dirty="0" err="1"/>
              <a:t>MitM</a:t>
            </a:r>
            <a:r>
              <a:rPr lang="en-US" dirty="0"/>
              <a:t> connections!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" y="1411233"/>
            <a:ext cx="879041" cy="879041"/>
          </a:xfrm>
          <a:prstGeom prst="rect">
            <a:avLst/>
          </a:prstGeom>
        </p:spPr>
      </p:pic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21" y="1259155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90" y="1897238"/>
            <a:ext cx="641969" cy="641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316" y="1428783"/>
            <a:ext cx="980894" cy="980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07" y="1061278"/>
            <a:ext cx="1983514" cy="24591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472658" y="2055791"/>
            <a:ext cx="1123250" cy="641432"/>
            <a:chOff x="3980592" y="4425844"/>
            <a:chExt cx="1123250" cy="641432"/>
          </a:xfrm>
        </p:grpSpPr>
        <p:sp>
          <p:nvSpPr>
            <p:cNvPr id="10" name="Rounded Rectangle 9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472658" y="1440863"/>
            <a:ext cx="838309" cy="588760"/>
            <a:chOff x="7838355" y="1165836"/>
            <a:chExt cx="838309" cy="588760"/>
          </a:xfrm>
        </p:grpSpPr>
        <p:pic>
          <p:nvPicPr>
            <p:cNvPr id="1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sp>
        <p:nvSpPr>
          <p:cNvPr id="23" name="Chevron 22"/>
          <p:cNvSpPr/>
          <p:nvPr/>
        </p:nvSpPr>
        <p:spPr>
          <a:xfrm>
            <a:off x="1296458" y="2591828"/>
            <a:ext cx="4371611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ClientHello</a:t>
            </a:r>
            <a:endParaRPr lang="en-US" sz="2000" dirty="0"/>
          </a:p>
        </p:txBody>
      </p:sp>
      <p:sp>
        <p:nvSpPr>
          <p:cNvPr id="24" name="Chevron 23"/>
          <p:cNvSpPr/>
          <p:nvPr/>
        </p:nvSpPr>
        <p:spPr>
          <a:xfrm>
            <a:off x="5882333" y="2586408"/>
            <a:ext cx="4371611" cy="368118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ClientHello</a:t>
            </a:r>
            <a:endParaRPr lang="en-US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884383" y="3060488"/>
            <a:ext cx="4369560" cy="688835"/>
            <a:chOff x="5599768" y="3726611"/>
            <a:chExt cx="4369560" cy="688835"/>
          </a:xfrm>
        </p:grpSpPr>
        <p:sp>
          <p:nvSpPr>
            <p:cNvPr id="26" name="Chevron 25"/>
            <p:cNvSpPr/>
            <p:nvPr/>
          </p:nvSpPr>
          <p:spPr>
            <a:xfrm rot="10800000">
              <a:off x="5599768" y="3726611"/>
              <a:ext cx="4369560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370485" y="3774014"/>
              <a:ext cx="1123250" cy="641432"/>
              <a:chOff x="6795201" y="5096250"/>
              <a:chExt cx="1123250" cy="641432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812524" y="5180135"/>
                <a:ext cx="594581" cy="43343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5201" y="5096250"/>
                <a:ext cx="624016" cy="624016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371506" y="5429905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/>
                  <a:t>BofA</a:t>
                </a:r>
                <a:endParaRPr lang="en-US" sz="1400" b="1" baseline="-25000" dirty="0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298508" y="3056220"/>
            <a:ext cx="4369560" cy="693103"/>
            <a:chOff x="1013893" y="3722343"/>
            <a:chExt cx="4369560" cy="693103"/>
          </a:xfrm>
        </p:grpSpPr>
        <p:sp>
          <p:nvSpPr>
            <p:cNvPr id="32" name="Chevron 31"/>
            <p:cNvSpPr/>
            <p:nvPr/>
          </p:nvSpPr>
          <p:spPr>
            <a:xfrm rot="10800000">
              <a:off x="1013893" y="3722343"/>
              <a:ext cx="4369560" cy="368118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979915" y="3774014"/>
              <a:ext cx="1123250" cy="641432"/>
              <a:chOff x="4656315" y="2305235"/>
              <a:chExt cx="1123250" cy="641432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4673641" y="2401229"/>
                <a:ext cx="594581" cy="4206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6315" y="2305235"/>
                <a:ext cx="624016" cy="624016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232620" y="2638890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/>
                  <a:t>BofA</a:t>
                </a:r>
                <a:endParaRPr lang="en-US" sz="1400" b="1" baseline="-25000" dirty="0"/>
              </a:p>
            </p:txBody>
          </p:sp>
        </p:grpSp>
      </p:grpSp>
      <p:sp>
        <p:nvSpPr>
          <p:cNvPr id="38" name="Rectangular Callout 37"/>
          <p:cNvSpPr/>
          <p:nvPr/>
        </p:nvSpPr>
        <p:spPr>
          <a:xfrm>
            <a:off x="2152262" y="1210270"/>
            <a:ext cx="2336045" cy="602569"/>
          </a:xfrm>
          <a:prstGeom prst="wedgeRectCallout">
            <a:avLst>
              <a:gd name="adj1" fmla="val -66787"/>
              <a:gd name="adj2" fmla="val 33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</a:t>
            </a:r>
            <a:r>
              <a:rPr lang="en-US" sz="2000" baseline="-25000" dirty="0" err="1"/>
              <a:t>BofA</a:t>
            </a:r>
            <a:r>
              <a:rPr lang="en-US" sz="2000" dirty="0"/>
              <a:t> is totally legit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0468208" y="2055791"/>
            <a:ext cx="1251490" cy="733765"/>
            <a:chOff x="3980592" y="4425844"/>
            <a:chExt cx="1251490" cy="733765"/>
          </a:xfrm>
        </p:grpSpPr>
        <p:sp>
          <p:nvSpPr>
            <p:cNvPr id="40" name="Rounded Rectangle 39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556897" y="4759499"/>
              <a:ext cx="675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*</a:t>
              </a:r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468208" y="1440863"/>
            <a:ext cx="966549" cy="588760"/>
            <a:chOff x="7838355" y="1165836"/>
            <a:chExt cx="966549" cy="588760"/>
          </a:xfrm>
        </p:grpSpPr>
        <p:pic>
          <p:nvPicPr>
            <p:cNvPr id="4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8023921" y="1354486"/>
              <a:ext cx="780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S*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882333" y="3060488"/>
            <a:ext cx="4369560" cy="781168"/>
            <a:chOff x="5599768" y="3726611"/>
            <a:chExt cx="4369560" cy="781168"/>
          </a:xfrm>
        </p:grpSpPr>
        <p:sp>
          <p:nvSpPr>
            <p:cNvPr id="52" name="Chevron 51"/>
            <p:cNvSpPr/>
            <p:nvPr/>
          </p:nvSpPr>
          <p:spPr>
            <a:xfrm rot="10800000">
              <a:off x="5599768" y="3726611"/>
              <a:ext cx="4369560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370485" y="3774014"/>
              <a:ext cx="1251490" cy="733765"/>
              <a:chOff x="6795201" y="5096250"/>
              <a:chExt cx="1251490" cy="733765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6812524" y="5180135"/>
                <a:ext cx="594581" cy="43343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5201" y="5096250"/>
                <a:ext cx="624016" cy="624016"/>
              </a:xfrm>
              <a:prstGeom prst="rect">
                <a:avLst/>
              </a:prstGeom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7371506" y="5429905"/>
                <a:ext cx="6751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*</a:t>
                </a:r>
                <a:r>
                  <a:rPr lang="en-US" sz="1400" b="1" dirty="0" err="1"/>
                  <a:t>BofA</a:t>
                </a:r>
                <a:endParaRPr lang="en-US" sz="1400" b="1" baseline="-25000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0468208" y="2044431"/>
            <a:ext cx="1123250" cy="641432"/>
            <a:chOff x="4656315" y="2305235"/>
            <a:chExt cx="1123250" cy="641432"/>
          </a:xfrm>
        </p:grpSpPr>
        <p:sp>
          <p:nvSpPr>
            <p:cNvPr id="14" name="Rounded Rectangle 13"/>
            <p:cNvSpPr/>
            <p:nvPr/>
          </p:nvSpPr>
          <p:spPr>
            <a:xfrm>
              <a:off x="4673641" y="2401229"/>
              <a:ext cx="594581" cy="4206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15" y="2305235"/>
              <a:ext cx="624016" cy="62401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232620" y="2638890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465891" y="1445704"/>
            <a:ext cx="838309" cy="588760"/>
            <a:chOff x="7838355" y="1165836"/>
            <a:chExt cx="838309" cy="588760"/>
          </a:xfrm>
        </p:grpSpPr>
        <p:pic>
          <p:nvPicPr>
            <p:cNvPr id="2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70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7917 -0.03357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1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38073 -0.0289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5810881" cy="5344680"/>
          </a:xfrm>
        </p:spPr>
        <p:txBody>
          <a:bodyPr>
            <a:normAutofit/>
          </a:bodyPr>
          <a:lstStyle/>
          <a:p>
            <a:r>
              <a:rPr lang="en-US" dirty="0"/>
              <a:t>Certificate expiration is the simplest, most fundamental defense against secret key compromise</a:t>
            </a:r>
          </a:p>
          <a:p>
            <a:pPr lvl="1"/>
            <a:r>
              <a:rPr lang="en-US" dirty="0"/>
              <a:t>All certificates have an expiration date</a:t>
            </a:r>
          </a:p>
          <a:p>
            <a:pPr lvl="1"/>
            <a:r>
              <a:rPr lang="en-US" dirty="0"/>
              <a:t>A stolen key is only useful before it expires</a:t>
            </a:r>
          </a:p>
          <a:p>
            <a:r>
              <a:rPr lang="en-US" dirty="0"/>
              <a:t>Ideally, all certs should have a short lifetime</a:t>
            </a:r>
          </a:p>
          <a:p>
            <a:pPr lvl="1"/>
            <a:r>
              <a:rPr lang="en-US" dirty="0"/>
              <a:t>Months, weeks, or even days</a:t>
            </a:r>
          </a:p>
          <a:p>
            <a:r>
              <a:rPr lang="en-US" dirty="0"/>
              <a:t>Problem: most certs have multi-year lifetimes</a:t>
            </a:r>
          </a:p>
          <a:p>
            <a:pPr lvl="1"/>
            <a:r>
              <a:rPr lang="en-US" dirty="0"/>
              <a:t>This gives an attacker plenty of time to abuse a stolen key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17383" y="3306450"/>
            <a:ext cx="4648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Validity</a:t>
            </a:r>
          </a:p>
          <a:p>
            <a:r>
              <a:rPr lang="en-US" dirty="0"/>
              <a:t>            Not Before: Apr  8 00:00:00 2014 GMT</a:t>
            </a:r>
          </a:p>
          <a:p>
            <a:r>
              <a:rPr lang="en-US" dirty="0"/>
              <a:t>            Not After : Apr 12 12:00:00 2016 GMT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7383" y="2844785"/>
            <a:ext cx="2290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X.509 Certificate</a:t>
            </a:r>
          </a:p>
        </p:txBody>
      </p:sp>
    </p:spTree>
    <p:extLst>
      <p:ext uri="{BB962C8B-B14F-4D97-AF65-F5344CB8AC3E}">
        <p14:creationId xmlns:p14="http://schemas.microsoft.com/office/powerpoint/2010/main" val="95655762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Lifetimes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11" y="1455774"/>
            <a:ext cx="7615742" cy="52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9296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Certificate </a:t>
            </a:r>
            <a:r>
              <a:rPr lang="en-US" dirty="0">
                <a:solidFill>
                  <a:schemeClr val="accent1"/>
                </a:solidFill>
              </a:rPr>
              <a:t>revocations</a:t>
            </a:r>
            <a:r>
              <a:rPr lang="en-US" dirty="0"/>
              <a:t> are another fundamental mechanism for mitigating secret key compromises</a:t>
            </a:r>
          </a:p>
          <a:p>
            <a:pPr lvl="1"/>
            <a:r>
              <a:rPr lang="en-US" dirty="0"/>
              <a:t>After a secret key has been compromised, the owner is supposed to </a:t>
            </a:r>
            <a:r>
              <a:rPr lang="en-US" dirty="0">
                <a:solidFill>
                  <a:schemeClr val="accent1"/>
                </a:solidFill>
              </a:rPr>
              <a:t>revoke</a:t>
            </a:r>
            <a:r>
              <a:rPr lang="en-US" dirty="0"/>
              <a:t> the certificate</a:t>
            </a:r>
          </a:p>
          <a:p>
            <a:r>
              <a:rPr lang="en-US" dirty="0"/>
              <a:t>CA’s are responsible for hosting databases of revoked certificates that they issued</a:t>
            </a:r>
          </a:p>
          <a:p>
            <a:r>
              <a:rPr lang="en-US" dirty="0"/>
              <a:t>Clients are supposed to query the revocation status of all certificates they encounter during validation</a:t>
            </a:r>
          </a:p>
          <a:p>
            <a:pPr lvl="1"/>
            <a:r>
              <a:rPr lang="en-US" dirty="0"/>
              <a:t>If a certificate is revoked, the client should never accept it</a:t>
            </a:r>
          </a:p>
          <a:p>
            <a:r>
              <a:rPr lang="en-US" dirty="0"/>
              <a:t>Two revocation protocols for TLS certificates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Certificate Revocation Lists (CRLs)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Online Certificate Status Protocol (OCSP)</a:t>
            </a:r>
          </a:p>
        </p:txBody>
      </p:sp>
    </p:spTree>
    <p:extLst>
      <p:ext uri="{BB962C8B-B14F-4D97-AF65-F5344CB8AC3E}">
        <p14:creationId xmlns:p14="http://schemas.microsoft.com/office/powerpoint/2010/main" val="3090209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Revocation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CRLs are the original mechanism for announcing and querying the revocation status of certificates</a:t>
            </a:r>
          </a:p>
          <a:p>
            <a:r>
              <a:rPr lang="en-US" dirty="0"/>
              <a:t>CAs compile lists of serial numbers of revoked certificates</a:t>
            </a:r>
          </a:p>
          <a:p>
            <a:pPr lvl="1"/>
            <a:r>
              <a:rPr lang="en-US" dirty="0"/>
              <a:t>URL for the list is included in each cert issued by the CA</a:t>
            </a:r>
          </a:p>
          <a:p>
            <a:pPr lvl="1"/>
            <a:r>
              <a:rPr lang="en-US" dirty="0"/>
              <a:t>CRL is signed by the CA to protect integrity</a:t>
            </a:r>
          </a:p>
        </p:txBody>
      </p:sp>
    </p:spTree>
    <p:extLst>
      <p:ext uri="{BB962C8B-B14F-4D97-AF65-F5344CB8AC3E}">
        <p14:creationId xmlns:p14="http://schemas.microsoft.com/office/powerpoint/2010/main" val="17405408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419"/>
            <a:ext cx="10515600" cy="891699"/>
          </a:xfrm>
        </p:spPr>
        <p:txBody>
          <a:bodyPr>
            <a:normAutofit/>
          </a:bodyPr>
          <a:lstStyle/>
          <a:p>
            <a:r>
              <a:rPr lang="en-US" dirty="0"/>
              <a:t>X.509 Certificates,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0016"/>
            <a:ext cx="9783374" cy="57413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Certificate:</a:t>
            </a:r>
          </a:p>
          <a:p>
            <a:pPr marL="0" indent="0">
              <a:buNone/>
            </a:pPr>
            <a:r>
              <a:rPr lang="en-US" dirty="0"/>
              <a:t>    Data:</a:t>
            </a:r>
          </a:p>
          <a:p>
            <a:pPr marL="0" indent="0">
              <a:buNone/>
            </a:pPr>
            <a:r>
              <a:rPr lang="en-US" dirty="0"/>
              <a:t>        Subject: </a:t>
            </a:r>
            <a:r>
              <a:rPr lang="en-US" dirty="0" err="1"/>
              <a:t>businessCategory</a:t>
            </a:r>
            <a:r>
              <a:rPr lang="en-US" dirty="0"/>
              <a:t>=Private Organization/1.3.6.1.4.1.311.60.2.1.3=US/1.3.6.1.4.1.311.60.2.1.2=Delaware/</a:t>
            </a:r>
            <a:r>
              <a:rPr lang="en-US" dirty="0" err="1"/>
              <a:t>serialNumber</a:t>
            </a:r>
            <a:r>
              <a:rPr lang="en-US" dirty="0"/>
              <a:t>=5157550/street=548 4th Street/</a:t>
            </a:r>
            <a:r>
              <a:rPr lang="en-US" dirty="0" err="1"/>
              <a:t>postalCode</a:t>
            </a:r>
            <a:r>
              <a:rPr lang="en-US" dirty="0"/>
              <a:t>=94107, C=US, ST=California, L=San Francisco, O=GitHub, Inc., CN=github.com</a:t>
            </a:r>
          </a:p>
          <a:p>
            <a:pPr marL="0" indent="0">
              <a:buNone/>
            </a:pPr>
            <a:r>
              <a:rPr lang="en-US" dirty="0"/>
              <a:t>    X509v3 extensions:</a:t>
            </a:r>
          </a:p>
          <a:p>
            <a:pPr marL="0" indent="0">
              <a:buNone/>
            </a:pPr>
            <a:r>
              <a:rPr lang="en-US" dirty="0"/>
              <a:t>            X509v3 Subject Alternative Name: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DNS:github.com</a:t>
            </a:r>
            <a:r>
              <a:rPr lang="en-US" dirty="0"/>
              <a:t>, </a:t>
            </a:r>
            <a:r>
              <a:rPr lang="en-US" dirty="0" err="1"/>
              <a:t>DNS:www.github.com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X509v3 CRL Distribution Points:</a:t>
            </a:r>
          </a:p>
          <a:p>
            <a:pPr marL="0" indent="0">
              <a:buNone/>
            </a:pPr>
            <a:r>
              <a:rPr lang="en-US" dirty="0"/>
              <a:t>                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://crl3.digicert.com/sha2-ev-server-g1.crl</a:t>
            </a:r>
          </a:p>
          <a:p>
            <a:pPr marL="0" indent="0">
              <a:buNone/>
            </a:pPr>
            <a:r>
              <a:rPr lang="en-US" dirty="0"/>
              <a:t>                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://crl4.digicert.com/sha2-ev-server-g1.crl</a:t>
            </a:r>
          </a:p>
          <a:p>
            <a:pPr marL="0" indent="0">
              <a:buNone/>
            </a:pPr>
            <a:r>
              <a:rPr lang="en-US" dirty="0"/>
              <a:t>Authority Information Access:</a:t>
            </a:r>
          </a:p>
          <a:p>
            <a:pPr marL="0" indent="0">
              <a:buNone/>
            </a:pPr>
            <a:r>
              <a:rPr lang="en-US" dirty="0"/>
              <a:t>                OCSP - </a:t>
            </a:r>
            <a:r>
              <a:rPr lang="en-US" dirty="0" err="1"/>
              <a:t>URI:http</a:t>
            </a:r>
            <a:r>
              <a:rPr lang="en-US" dirty="0"/>
              <a:t>://ocsp.digicert.com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9376" y="4096725"/>
            <a:ext cx="6937228" cy="197707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8914894" y="4313143"/>
            <a:ext cx="2935972" cy="1058200"/>
          </a:xfrm>
          <a:prstGeom prst="wedgeRectCallout">
            <a:avLst>
              <a:gd name="adj1" fmla="val -66628"/>
              <a:gd name="adj2" fmla="val -2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URLs where clients can find the CRLs for this cert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" y="2310762"/>
            <a:ext cx="3111837" cy="41279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7447667" y="851997"/>
            <a:ext cx="3720175" cy="939632"/>
          </a:xfrm>
          <a:prstGeom prst="wedgeRectCallout">
            <a:avLst>
              <a:gd name="adj1" fmla="val -144598"/>
              <a:gd name="adj2" fmla="val 110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If the cert is revoked, this serial number will appear in the CRL</a:t>
            </a:r>
          </a:p>
        </p:txBody>
      </p:sp>
    </p:spTree>
    <p:extLst>
      <p:ext uri="{BB962C8B-B14F-4D97-AF65-F5344CB8AC3E}">
        <p14:creationId xmlns:p14="http://schemas.microsoft.com/office/powerpoint/2010/main" val="400566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7290</Words>
  <Application>Microsoft Office PowerPoint</Application>
  <PresentationFormat>Widescreen</PresentationFormat>
  <Paragraphs>1114</Paragraphs>
  <Slides>106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2" baseType="lpstr">
      <vt:lpstr>Arial</vt:lpstr>
      <vt:lpstr>Calibri</vt:lpstr>
      <vt:lpstr>Calibri Light</vt:lpstr>
      <vt:lpstr>Cambria Math</vt:lpstr>
      <vt:lpstr>Consolas</vt:lpstr>
      <vt:lpstr>Office Theme</vt:lpstr>
      <vt:lpstr>CY 2550 Foundations of Cybersecurity</vt:lpstr>
      <vt:lpstr>The Science of Secrets</vt:lpstr>
      <vt:lpstr>Terminology</vt:lpstr>
      <vt:lpstr>Parties</vt:lpstr>
      <vt:lpstr>Fundamental Goals</vt:lpstr>
      <vt:lpstr>Additional Goals of Modern Crypto</vt:lpstr>
      <vt:lpstr>Cryptographic Protocols</vt:lpstr>
      <vt:lpstr>Attacker Threat Model</vt:lpstr>
      <vt:lpstr>Attacker Threat Model</vt:lpstr>
      <vt:lpstr>Cryptography and Cryptanalysis through history</vt:lpstr>
      <vt:lpstr>Approaches to Secure Communication</vt:lpstr>
      <vt:lpstr>Caesar Shift</vt:lpstr>
      <vt:lpstr>Cryptanalysis of Shift Cipher </vt:lpstr>
      <vt:lpstr>Monoalphabetic Substitution Cipher</vt:lpstr>
      <vt:lpstr>Cryptanalysis of Monoalphabetic Substitution </vt:lpstr>
      <vt:lpstr>Frequency Analysis</vt:lpstr>
      <vt:lpstr>Cryptanalysis of Monoalphabetic Substitution </vt:lpstr>
      <vt:lpstr>Vigenère Cipher (1596)</vt:lpstr>
      <vt:lpstr>Cryptanalysis of Vigenère Cipher</vt:lpstr>
      <vt:lpstr>Kasisky Test</vt:lpstr>
      <vt:lpstr>Cryptanalysis of Vigenère Cipher</vt:lpstr>
      <vt:lpstr>One Time Pads and Perfect Secrecy</vt:lpstr>
      <vt:lpstr>One Time Pad (1920s)</vt:lpstr>
      <vt:lpstr>Cryptanalysis of OTP</vt:lpstr>
      <vt:lpstr>In English</vt:lpstr>
      <vt:lpstr>Put Another Way</vt:lpstr>
      <vt:lpstr>Cryptanalysis of OTP</vt:lpstr>
      <vt:lpstr>Modern Symmetric Block Cyphers</vt:lpstr>
      <vt:lpstr>Symmetric Key Cryptography</vt:lpstr>
      <vt:lpstr>Why Block Ciphers?</vt:lpstr>
      <vt:lpstr>Data Encryption Standard (DES)</vt:lpstr>
      <vt:lpstr>Advanced Encryption Standard (AES)</vt:lpstr>
      <vt:lpstr>AES Features</vt:lpstr>
      <vt:lpstr>AES Example</vt:lpstr>
      <vt:lpstr>Block Cypher Modes</vt:lpstr>
      <vt:lpstr>Need for Encryption Modes</vt:lpstr>
      <vt:lpstr>Electronic Code Book (ECB) Mode</vt:lpstr>
      <vt:lpstr>Cryptanalysis of ECB Mode</vt:lpstr>
      <vt:lpstr>Cipher Block Chaining (CBC) Mode</vt:lpstr>
      <vt:lpstr>Cryptanalysis of CBC Mode</vt:lpstr>
      <vt:lpstr>Review of Computational Complexity</vt:lpstr>
      <vt:lpstr>Towards Computational Security</vt:lpstr>
      <vt:lpstr>Crash Course in Computational Complexity</vt:lpstr>
      <vt:lpstr>Crash Course in Computational Complexity</vt:lpstr>
      <vt:lpstr>Crash Course in Computational Complexity</vt:lpstr>
      <vt:lpstr>Applications to Cryptography</vt:lpstr>
      <vt:lpstr>The IND-CPA Game</vt:lpstr>
      <vt:lpstr>Towards Computational Security</vt:lpstr>
      <vt:lpstr>The Asymptotic Approach</vt:lpstr>
      <vt:lpstr>Ciphertext Indistinguishability under a Chosen-Plaintext Attack (IND-CPA)</vt:lpstr>
      <vt:lpstr>Analyzing the IND-CPA Game</vt:lpstr>
      <vt:lpstr>Analyzing the IND-CPA Game</vt:lpstr>
      <vt:lpstr>Intuition of IND-CPA Security</vt:lpstr>
      <vt:lpstr>Public Key Cryptography</vt:lpstr>
      <vt:lpstr>AES Example</vt:lpstr>
      <vt:lpstr>Weakness of Symmetric Key Crypto</vt:lpstr>
      <vt:lpstr>Public Key Cryptography</vt:lpstr>
      <vt:lpstr>Diffie-Hellman</vt:lpstr>
      <vt:lpstr>Diffie-Hellman Protocol</vt:lpstr>
      <vt:lpstr>Diffie-Hellman Example</vt:lpstr>
      <vt:lpstr>More On Diffie-Hellman</vt:lpstr>
      <vt:lpstr>RSA</vt:lpstr>
      <vt:lpstr>RSA Algorithm</vt:lpstr>
      <vt:lpstr>RSA Example</vt:lpstr>
      <vt:lpstr>Attacks Against RSA</vt:lpstr>
      <vt:lpstr>Public Key Crypto Example</vt:lpstr>
      <vt:lpstr>Chosen Plaintext Attacks</vt:lpstr>
      <vt:lpstr>Digital Signatures and Authentication</vt:lpstr>
      <vt:lpstr>Cryptographic Hash Functions</vt:lpstr>
      <vt:lpstr>Well Known Hash Functions</vt:lpstr>
      <vt:lpstr>The Future: SHA3</vt:lpstr>
      <vt:lpstr>Digital Signatures</vt:lpstr>
      <vt:lpstr>Encryption vs. Signatures</vt:lpstr>
      <vt:lpstr>Authenticating Public Keys</vt:lpstr>
      <vt:lpstr>Authentication</vt:lpstr>
      <vt:lpstr>The Monster-in-the-Middle Attack</vt:lpstr>
      <vt:lpstr>Signing Public Keys</vt:lpstr>
      <vt:lpstr>PGP and GPG</vt:lpstr>
      <vt:lpstr>Web of Trust</vt:lpstr>
      <vt:lpstr>Public Key Infrastructure (PKI)</vt:lpstr>
      <vt:lpstr>Transport Layer Security (TLS)</vt:lpstr>
      <vt:lpstr>SSL/TLS</vt:lpstr>
      <vt:lpstr>Goals of TLS</vt:lpstr>
      <vt:lpstr>Let’s Talk about Certificates</vt:lpstr>
      <vt:lpstr>Certificate Authorities</vt:lpstr>
      <vt:lpstr>Acquiring a Certificate</vt:lpstr>
      <vt:lpstr>X.509 Certificate (Part 1)</vt:lpstr>
      <vt:lpstr>X.509 Certificate (Part 2)</vt:lpstr>
      <vt:lpstr>TLS Connection Establishment</vt:lpstr>
      <vt:lpstr>TLS Authentication</vt:lpstr>
      <vt:lpstr>Little Green Locks</vt:lpstr>
      <vt:lpstr>Extended Validation Certificates</vt:lpstr>
      <vt:lpstr>Key Compromise and Revocation</vt:lpstr>
      <vt:lpstr>Key Compromise</vt:lpstr>
      <vt:lpstr>Expiration</vt:lpstr>
      <vt:lpstr>Certificate Lifetimes</vt:lpstr>
      <vt:lpstr>Revocation</vt:lpstr>
      <vt:lpstr>Certificate Revocation Lists</vt:lpstr>
      <vt:lpstr>X.509 Certificates, Revisited</vt:lpstr>
      <vt:lpstr>CRL Example</vt:lpstr>
      <vt:lpstr>Problems with CRLs</vt:lpstr>
      <vt:lpstr>Online Certificate Status Protocol</vt:lpstr>
      <vt:lpstr>X.509 Certificates, Revisited</vt:lpstr>
      <vt:lpstr>OCSP Example</vt:lpstr>
      <vt:lpstr>OCSP Must-Staple</vt:lpstr>
      <vt:lpstr>Revocation in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2550 Foundations of Cybersecurity</dc:title>
  <dc:creator>Wilson, Christo</dc:creator>
  <cp:lastModifiedBy>Wilson, Christo</cp:lastModifiedBy>
  <cp:revision>26</cp:revision>
  <dcterms:created xsi:type="dcterms:W3CDTF">2020-10-30T14:58:18Z</dcterms:created>
  <dcterms:modified xsi:type="dcterms:W3CDTF">2021-01-11T20:53:43Z</dcterms:modified>
</cp:coreProperties>
</file>