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6" r:id="rId2"/>
    <p:sldId id="257" r:id="rId3"/>
    <p:sldId id="281" r:id="rId4"/>
    <p:sldId id="273" r:id="rId5"/>
    <p:sldId id="259" r:id="rId6"/>
    <p:sldId id="258" r:id="rId7"/>
    <p:sldId id="282" r:id="rId8"/>
    <p:sldId id="275" r:id="rId9"/>
    <p:sldId id="276" r:id="rId10"/>
    <p:sldId id="279" r:id="rId11"/>
    <p:sldId id="280" r:id="rId12"/>
    <p:sldId id="277" r:id="rId13"/>
    <p:sldId id="278" r:id="rId14"/>
    <p:sldId id="274" r:id="rId15"/>
    <p:sldId id="284" r:id="rId16"/>
    <p:sldId id="285" r:id="rId17"/>
    <p:sldId id="283" r:id="rId18"/>
    <p:sldId id="286" r:id="rId19"/>
    <p:sldId id="319" r:id="rId20"/>
    <p:sldId id="287" r:id="rId21"/>
    <p:sldId id="288" r:id="rId22"/>
    <p:sldId id="289" r:id="rId23"/>
    <p:sldId id="290" r:id="rId24"/>
    <p:sldId id="332" r:id="rId25"/>
    <p:sldId id="265" r:id="rId26"/>
    <p:sldId id="266" r:id="rId27"/>
    <p:sldId id="268" r:id="rId28"/>
    <p:sldId id="267" r:id="rId29"/>
    <p:sldId id="269" r:id="rId30"/>
    <p:sldId id="270" r:id="rId31"/>
    <p:sldId id="271" r:id="rId32"/>
    <p:sldId id="272" r:id="rId33"/>
    <p:sldId id="292" r:id="rId34"/>
    <p:sldId id="333" r:id="rId35"/>
    <p:sldId id="261" r:id="rId36"/>
    <p:sldId id="262" r:id="rId37"/>
    <p:sldId id="263" r:id="rId38"/>
    <p:sldId id="264" r:id="rId39"/>
    <p:sldId id="260" r:id="rId40"/>
    <p:sldId id="291" r:id="rId41"/>
    <p:sldId id="320" r:id="rId42"/>
    <p:sldId id="321" r:id="rId43"/>
    <p:sldId id="322" r:id="rId44"/>
    <p:sldId id="324" r:id="rId45"/>
    <p:sldId id="323" r:id="rId46"/>
    <p:sldId id="325" r:id="rId47"/>
    <p:sldId id="334" r:id="rId48"/>
    <p:sldId id="326" r:id="rId49"/>
    <p:sldId id="327" r:id="rId50"/>
    <p:sldId id="328" r:id="rId51"/>
    <p:sldId id="329" r:id="rId52"/>
    <p:sldId id="339" r:id="rId53"/>
    <p:sldId id="330" r:id="rId54"/>
    <p:sldId id="335" r:id="rId55"/>
    <p:sldId id="336" r:id="rId56"/>
    <p:sldId id="337" r:id="rId57"/>
    <p:sldId id="338" r:id="rId58"/>
    <p:sldId id="340" r:id="rId59"/>
    <p:sldId id="341" r:id="rId60"/>
    <p:sldId id="331"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F545845-C475-40CF-9380-E32274AAD0BA}">
          <p14:sldIdLst>
            <p14:sldId id="256"/>
            <p14:sldId id="257"/>
            <p14:sldId id="281"/>
            <p14:sldId id="273"/>
            <p14:sldId id="259"/>
            <p14:sldId id="258"/>
            <p14:sldId id="282"/>
            <p14:sldId id="275"/>
            <p14:sldId id="276"/>
            <p14:sldId id="279"/>
            <p14:sldId id="280"/>
            <p14:sldId id="277"/>
            <p14:sldId id="278"/>
            <p14:sldId id="274"/>
            <p14:sldId id="284"/>
            <p14:sldId id="285"/>
            <p14:sldId id="283"/>
            <p14:sldId id="286"/>
            <p14:sldId id="319"/>
            <p14:sldId id="287"/>
            <p14:sldId id="288"/>
            <p14:sldId id="289"/>
            <p14:sldId id="290"/>
            <p14:sldId id="332"/>
            <p14:sldId id="265"/>
            <p14:sldId id="266"/>
            <p14:sldId id="268"/>
            <p14:sldId id="267"/>
            <p14:sldId id="269"/>
            <p14:sldId id="270"/>
            <p14:sldId id="271"/>
            <p14:sldId id="272"/>
            <p14:sldId id="292"/>
            <p14:sldId id="333"/>
            <p14:sldId id="261"/>
            <p14:sldId id="262"/>
            <p14:sldId id="263"/>
            <p14:sldId id="264"/>
            <p14:sldId id="260"/>
            <p14:sldId id="291"/>
            <p14:sldId id="320"/>
            <p14:sldId id="321"/>
            <p14:sldId id="322"/>
            <p14:sldId id="324"/>
            <p14:sldId id="323"/>
            <p14:sldId id="325"/>
            <p14:sldId id="334"/>
            <p14:sldId id="326"/>
            <p14:sldId id="327"/>
            <p14:sldId id="328"/>
            <p14:sldId id="329"/>
            <p14:sldId id="339"/>
            <p14:sldId id="330"/>
            <p14:sldId id="335"/>
            <p14:sldId id="336"/>
            <p14:sldId id="337"/>
            <p14:sldId id="338"/>
            <p14:sldId id="340"/>
            <p14:sldId id="341"/>
            <p14:sldId id="33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0" d="100"/>
          <a:sy n="80" d="100"/>
        </p:scale>
        <p:origin x="64" y="5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8E1B6E-F21C-43C2-941C-079F7655444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FB0B5F6A-546E-4DBE-A168-087899B5EF8B}">
      <dgm:prSet/>
      <dgm:spPr/>
      <dgm:t>
        <a:bodyPr/>
        <a:lstStyle/>
        <a:p>
          <a:r>
            <a:rPr lang="en-US" b="1" dirty="0"/>
            <a:t>T</a:t>
          </a:r>
          <a:r>
            <a:rPr lang="en-US" dirty="0"/>
            <a:t>he public</a:t>
          </a:r>
        </a:p>
      </dgm:t>
    </dgm:pt>
    <dgm:pt modelId="{8CB4EB86-7541-4A4E-8854-E1F150834611}" type="parTrans" cxnId="{FE31234B-1CF0-45EE-BA16-6F0D5F4F5B7E}">
      <dgm:prSet/>
      <dgm:spPr/>
      <dgm:t>
        <a:bodyPr/>
        <a:lstStyle/>
        <a:p>
          <a:endParaRPr lang="en-US"/>
        </a:p>
      </dgm:t>
    </dgm:pt>
    <dgm:pt modelId="{4054D0AC-3089-448C-A99E-4D265627AF5B}" type="sibTrans" cxnId="{FE31234B-1CF0-45EE-BA16-6F0D5F4F5B7E}">
      <dgm:prSet/>
      <dgm:spPr/>
      <dgm:t>
        <a:bodyPr/>
        <a:lstStyle/>
        <a:p>
          <a:endParaRPr lang="en-US"/>
        </a:p>
      </dgm:t>
    </dgm:pt>
    <dgm:pt modelId="{53403455-DE95-4DB3-895B-76D7C1C014A3}">
      <dgm:prSet/>
      <dgm:spPr/>
      <dgm:t>
        <a:bodyPr/>
        <a:lstStyle/>
        <a:p>
          <a:r>
            <a:rPr lang="en-US" dirty="0"/>
            <a:t>Need secure systems, need protection from bad actors</a:t>
          </a:r>
        </a:p>
      </dgm:t>
    </dgm:pt>
    <dgm:pt modelId="{6794D817-EC87-4A74-AA3B-AFD859F45A4C}" type="parTrans" cxnId="{24F0AB45-E6FA-4C44-BA8E-DC04FBE218D7}">
      <dgm:prSet/>
      <dgm:spPr/>
      <dgm:t>
        <a:bodyPr/>
        <a:lstStyle/>
        <a:p>
          <a:endParaRPr lang="en-US"/>
        </a:p>
      </dgm:t>
    </dgm:pt>
    <dgm:pt modelId="{B8AE7AAE-B252-44D5-8695-9F51680251B6}" type="sibTrans" cxnId="{24F0AB45-E6FA-4C44-BA8E-DC04FBE218D7}">
      <dgm:prSet/>
      <dgm:spPr/>
      <dgm:t>
        <a:bodyPr/>
        <a:lstStyle/>
        <a:p>
          <a:endParaRPr lang="en-US"/>
        </a:p>
      </dgm:t>
    </dgm:pt>
    <dgm:pt modelId="{21A6CAFC-C042-4526-A77C-BABC92242BE0}">
      <dgm:prSet/>
      <dgm:spPr/>
      <dgm:t>
        <a:bodyPr/>
        <a:lstStyle/>
        <a:p>
          <a:r>
            <a:rPr lang="en-US"/>
            <a:t>System developer</a:t>
          </a:r>
        </a:p>
      </dgm:t>
    </dgm:pt>
    <dgm:pt modelId="{05935812-3B9F-4816-A813-ED8049C42BF7}" type="parTrans" cxnId="{9F709C52-4D04-4452-8EB3-ABB67184BF5C}">
      <dgm:prSet/>
      <dgm:spPr/>
      <dgm:t>
        <a:bodyPr/>
        <a:lstStyle/>
        <a:p>
          <a:endParaRPr lang="en-US"/>
        </a:p>
      </dgm:t>
    </dgm:pt>
    <dgm:pt modelId="{DD51E6CD-51F9-4ED2-BE2F-8C1BAEA47EEA}" type="sibTrans" cxnId="{9F709C52-4D04-4452-8EB3-ABB67184BF5C}">
      <dgm:prSet/>
      <dgm:spPr/>
      <dgm:t>
        <a:bodyPr/>
        <a:lstStyle/>
        <a:p>
          <a:endParaRPr lang="en-US"/>
        </a:p>
      </dgm:t>
    </dgm:pt>
    <dgm:pt modelId="{07FA560E-9260-4D87-88EF-E71956A7ECA1}">
      <dgm:prSet/>
      <dgm:spPr/>
      <dgm:t>
        <a:bodyPr/>
        <a:lstStyle/>
        <a:p>
          <a:r>
            <a:rPr lang="en-US" dirty="0"/>
            <a:t>Needs time to develop mitigations</a:t>
          </a:r>
        </a:p>
      </dgm:t>
    </dgm:pt>
    <dgm:pt modelId="{F3275951-57EF-4621-AAE6-C9D77F0FB9EE}" type="parTrans" cxnId="{A390F93D-2AE9-4223-AC2C-7008B5AF8008}">
      <dgm:prSet/>
      <dgm:spPr/>
      <dgm:t>
        <a:bodyPr/>
        <a:lstStyle/>
        <a:p>
          <a:endParaRPr lang="en-US"/>
        </a:p>
      </dgm:t>
    </dgm:pt>
    <dgm:pt modelId="{67B6EF6A-2844-4FA5-BC05-19D0DE0899D1}" type="sibTrans" cxnId="{A390F93D-2AE9-4223-AC2C-7008B5AF8008}">
      <dgm:prSet/>
      <dgm:spPr/>
      <dgm:t>
        <a:bodyPr/>
        <a:lstStyle/>
        <a:p>
          <a:endParaRPr lang="en-US"/>
        </a:p>
      </dgm:t>
    </dgm:pt>
    <dgm:pt modelId="{7C28B650-88FD-4354-8546-704C9D64439A}">
      <dgm:prSet/>
      <dgm:spPr/>
      <dgm:t>
        <a:bodyPr/>
        <a:lstStyle/>
        <a:p>
          <a:r>
            <a:rPr lang="en-US"/>
            <a:t>Law enforcement and intelligence agencies</a:t>
          </a:r>
        </a:p>
      </dgm:t>
    </dgm:pt>
    <dgm:pt modelId="{BBF9D80E-7FDD-49AB-BAA5-096EFB542649}" type="parTrans" cxnId="{73D499E2-3B84-406F-8B37-71C8DDFF75A5}">
      <dgm:prSet/>
      <dgm:spPr/>
      <dgm:t>
        <a:bodyPr/>
        <a:lstStyle/>
        <a:p>
          <a:endParaRPr lang="en-US"/>
        </a:p>
      </dgm:t>
    </dgm:pt>
    <dgm:pt modelId="{8E62825E-4225-4BE1-B1A4-C5BEC3F74CE6}" type="sibTrans" cxnId="{73D499E2-3B84-406F-8B37-71C8DDFF75A5}">
      <dgm:prSet/>
      <dgm:spPr/>
      <dgm:t>
        <a:bodyPr/>
        <a:lstStyle/>
        <a:p>
          <a:endParaRPr lang="en-US"/>
        </a:p>
      </dgm:t>
    </dgm:pt>
    <dgm:pt modelId="{66DF4EFA-CF3F-4AC7-9CF7-4395A5888BCC}">
      <dgm:prSet/>
      <dgm:spPr/>
      <dgm:t>
        <a:bodyPr/>
        <a:lstStyle/>
        <a:p>
          <a:r>
            <a:rPr lang="en-US" dirty="0"/>
            <a:t>Use vulnerabilities to conduct information operations</a:t>
          </a:r>
        </a:p>
      </dgm:t>
    </dgm:pt>
    <dgm:pt modelId="{6E287C74-3852-45F9-9107-65A2F62F0B62}" type="parTrans" cxnId="{0DA17044-1364-4563-B769-6EDE0DF8A1AE}">
      <dgm:prSet/>
      <dgm:spPr/>
      <dgm:t>
        <a:bodyPr/>
        <a:lstStyle/>
        <a:p>
          <a:endParaRPr lang="en-US"/>
        </a:p>
      </dgm:t>
    </dgm:pt>
    <dgm:pt modelId="{CB240F20-DB87-4D4C-B460-46767317BCA7}" type="sibTrans" cxnId="{0DA17044-1364-4563-B769-6EDE0DF8A1AE}">
      <dgm:prSet/>
      <dgm:spPr/>
      <dgm:t>
        <a:bodyPr/>
        <a:lstStyle/>
        <a:p>
          <a:endParaRPr lang="en-US"/>
        </a:p>
      </dgm:t>
    </dgm:pt>
    <dgm:pt modelId="{A17C60F9-7C5A-49F6-9EBE-5678D7F8B08E}">
      <dgm:prSet/>
      <dgm:spPr/>
      <dgm:t>
        <a:bodyPr/>
        <a:lstStyle/>
        <a:p>
          <a:r>
            <a:rPr lang="en-US"/>
            <a:t>Impacted companies and organizations</a:t>
          </a:r>
          <a:endParaRPr lang="en-US" dirty="0"/>
        </a:p>
      </dgm:t>
    </dgm:pt>
    <dgm:pt modelId="{AB69EC82-3F8B-4B17-B541-A4F3934B3EF6}" type="parTrans" cxnId="{94EE8DA4-745F-4E0E-8435-54C2675ACE94}">
      <dgm:prSet/>
      <dgm:spPr/>
      <dgm:t>
        <a:bodyPr/>
        <a:lstStyle/>
        <a:p>
          <a:endParaRPr lang="en-US"/>
        </a:p>
      </dgm:t>
    </dgm:pt>
    <dgm:pt modelId="{531B04DC-D836-48B8-971F-1D1040F834F7}" type="sibTrans" cxnId="{94EE8DA4-745F-4E0E-8435-54C2675ACE94}">
      <dgm:prSet/>
      <dgm:spPr/>
      <dgm:t>
        <a:bodyPr/>
        <a:lstStyle/>
        <a:p>
          <a:endParaRPr lang="en-US"/>
        </a:p>
      </dgm:t>
    </dgm:pt>
    <dgm:pt modelId="{BF0D5684-0742-4E78-B2A4-901464FE71A4}">
      <dgm:prSet/>
      <dgm:spPr/>
      <dgm:t>
        <a:bodyPr/>
        <a:lstStyle/>
        <a:p>
          <a:r>
            <a:rPr lang="en-US" dirty="0"/>
            <a:t>Entities that rely heavily on the impacted system</a:t>
          </a:r>
        </a:p>
      </dgm:t>
    </dgm:pt>
    <dgm:pt modelId="{DF042173-7DAA-45F7-93ED-A54963363932}" type="parTrans" cxnId="{1F5936A5-EBD9-4F0A-88FF-0B9FFD2F5C93}">
      <dgm:prSet/>
      <dgm:spPr/>
      <dgm:t>
        <a:bodyPr/>
        <a:lstStyle/>
        <a:p>
          <a:endParaRPr lang="en-US"/>
        </a:p>
      </dgm:t>
    </dgm:pt>
    <dgm:pt modelId="{C12A5B21-23B6-4B52-8378-7F705529E13E}" type="sibTrans" cxnId="{1F5936A5-EBD9-4F0A-88FF-0B9FFD2F5C93}">
      <dgm:prSet/>
      <dgm:spPr/>
      <dgm:t>
        <a:bodyPr/>
        <a:lstStyle/>
        <a:p>
          <a:endParaRPr lang="en-US"/>
        </a:p>
      </dgm:t>
    </dgm:pt>
    <dgm:pt modelId="{4749B00E-235D-4A37-9889-398D84602775}">
      <dgm:prSet/>
      <dgm:spPr/>
      <dgm:t>
        <a:bodyPr/>
        <a:lstStyle/>
        <a:p>
          <a:r>
            <a:rPr lang="en-US" dirty="0"/>
            <a:t>The bug hunter</a:t>
          </a:r>
        </a:p>
      </dgm:t>
    </dgm:pt>
    <dgm:pt modelId="{F3E895F2-6E1F-4045-AA5F-133C5E7576A2}" type="parTrans" cxnId="{4BC2C2D4-7A61-424B-8A50-F0CF20E23165}">
      <dgm:prSet/>
      <dgm:spPr/>
    </dgm:pt>
    <dgm:pt modelId="{C57DF98B-2EB7-4187-B502-88F16F3FE6BA}" type="sibTrans" cxnId="{4BC2C2D4-7A61-424B-8A50-F0CF20E23165}">
      <dgm:prSet/>
      <dgm:spPr/>
    </dgm:pt>
    <dgm:pt modelId="{60B8411B-2C50-4572-B4CF-F2994D5958E4}">
      <dgm:prSet/>
      <dgm:spPr/>
      <dgm:t>
        <a:bodyPr/>
        <a:lstStyle/>
        <a:p>
          <a:r>
            <a:rPr lang="en-US" dirty="0"/>
            <a:t>Found the vulnerability</a:t>
          </a:r>
        </a:p>
      </dgm:t>
    </dgm:pt>
    <dgm:pt modelId="{FD97919E-F2AD-4B67-9A1B-394F8CA9DB4E}" type="parTrans" cxnId="{C7FEFA04-46C9-4551-BB78-303B9748CD11}">
      <dgm:prSet/>
      <dgm:spPr/>
    </dgm:pt>
    <dgm:pt modelId="{CFF38F26-C6F9-4AF6-A30A-422D3A2AF129}" type="sibTrans" cxnId="{C7FEFA04-46C9-4551-BB78-303B9748CD11}">
      <dgm:prSet/>
      <dgm:spPr/>
    </dgm:pt>
    <dgm:pt modelId="{575344F5-A12B-400C-8F2C-32E6AA677FDF}" type="pres">
      <dgm:prSet presAssocID="{F18E1B6E-F21C-43C2-941C-079F7655444C}" presName="Name0" presStyleCnt="0">
        <dgm:presLayoutVars>
          <dgm:dir/>
          <dgm:animLvl val="lvl"/>
          <dgm:resizeHandles val="exact"/>
        </dgm:presLayoutVars>
      </dgm:prSet>
      <dgm:spPr/>
    </dgm:pt>
    <dgm:pt modelId="{EB080A2E-56BA-4085-B3F8-730C054D5951}" type="pres">
      <dgm:prSet presAssocID="{4749B00E-235D-4A37-9889-398D84602775}" presName="linNode" presStyleCnt="0"/>
      <dgm:spPr/>
    </dgm:pt>
    <dgm:pt modelId="{3E5A7D25-26D3-4633-BD30-50557661F016}" type="pres">
      <dgm:prSet presAssocID="{4749B00E-235D-4A37-9889-398D84602775}" presName="parentText" presStyleLbl="node1" presStyleIdx="0" presStyleCnt="5">
        <dgm:presLayoutVars>
          <dgm:chMax val="1"/>
          <dgm:bulletEnabled val="1"/>
        </dgm:presLayoutVars>
      </dgm:prSet>
      <dgm:spPr/>
    </dgm:pt>
    <dgm:pt modelId="{2EBF0FC2-AE3B-41C3-A48D-84EC7F9EBBCD}" type="pres">
      <dgm:prSet presAssocID="{4749B00E-235D-4A37-9889-398D84602775}" presName="descendantText" presStyleLbl="alignAccFollowNode1" presStyleIdx="0" presStyleCnt="5">
        <dgm:presLayoutVars>
          <dgm:bulletEnabled val="1"/>
        </dgm:presLayoutVars>
      </dgm:prSet>
      <dgm:spPr/>
    </dgm:pt>
    <dgm:pt modelId="{F05B2ABC-9E1D-4C18-9D03-BB15CFEB9F86}" type="pres">
      <dgm:prSet presAssocID="{C57DF98B-2EB7-4187-B502-88F16F3FE6BA}" presName="sp" presStyleCnt="0"/>
      <dgm:spPr/>
    </dgm:pt>
    <dgm:pt modelId="{962BA9FA-0286-4F05-8D8E-C6A8FD30251A}" type="pres">
      <dgm:prSet presAssocID="{FB0B5F6A-546E-4DBE-A168-087899B5EF8B}" presName="linNode" presStyleCnt="0"/>
      <dgm:spPr/>
    </dgm:pt>
    <dgm:pt modelId="{E6B7C529-4AE3-4599-BF59-85D33C2E9266}" type="pres">
      <dgm:prSet presAssocID="{FB0B5F6A-546E-4DBE-A168-087899B5EF8B}" presName="parentText" presStyleLbl="node1" presStyleIdx="1" presStyleCnt="5">
        <dgm:presLayoutVars>
          <dgm:chMax val="1"/>
          <dgm:bulletEnabled val="1"/>
        </dgm:presLayoutVars>
      </dgm:prSet>
      <dgm:spPr/>
    </dgm:pt>
    <dgm:pt modelId="{1CA10EC6-0973-48F2-8F7B-3A8E186B4225}" type="pres">
      <dgm:prSet presAssocID="{FB0B5F6A-546E-4DBE-A168-087899B5EF8B}" presName="descendantText" presStyleLbl="alignAccFollowNode1" presStyleIdx="1" presStyleCnt="5">
        <dgm:presLayoutVars>
          <dgm:bulletEnabled val="1"/>
        </dgm:presLayoutVars>
      </dgm:prSet>
      <dgm:spPr/>
    </dgm:pt>
    <dgm:pt modelId="{1795DE46-724E-40D9-AA61-85F1551AFD2F}" type="pres">
      <dgm:prSet presAssocID="{4054D0AC-3089-448C-A99E-4D265627AF5B}" presName="sp" presStyleCnt="0"/>
      <dgm:spPr/>
    </dgm:pt>
    <dgm:pt modelId="{823D7903-726D-4311-A1CF-23034915679B}" type="pres">
      <dgm:prSet presAssocID="{21A6CAFC-C042-4526-A77C-BABC92242BE0}" presName="linNode" presStyleCnt="0"/>
      <dgm:spPr/>
    </dgm:pt>
    <dgm:pt modelId="{639993D9-94DA-4F2E-B5EA-E0137033260C}" type="pres">
      <dgm:prSet presAssocID="{21A6CAFC-C042-4526-A77C-BABC92242BE0}" presName="parentText" presStyleLbl="node1" presStyleIdx="2" presStyleCnt="5">
        <dgm:presLayoutVars>
          <dgm:chMax val="1"/>
          <dgm:bulletEnabled val="1"/>
        </dgm:presLayoutVars>
      </dgm:prSet>
      <dgm:spPr/>
    </dgm:pt>
    <dgm:pt modelId="{3A6EC3C5-4D00-42EC-8C8F-5283653BD2F3}" type="pres">
      <dgm:prSet presAssocID="{21A6CAFC-C042-4526-A77C-BABC92242BE0}" presName="descendantText" presStyleLbl="alignAccFollowNode1" presStyleIdx="2" presStyleCnt="5">
        <dgm:presLayoutVars>
          <dgm:bulletEnabled val="1"/>
        </dgm:presLayoutVars>
      </dgm:prSet>
      <dgm:spPr/>
    </dgm:pt>
    <dgm:pt modelId="{AD35B3EE-3433-4E72-A7F4-FDBAAAEEA3F3}" type="pres">
      <dgm:prSet presAssocID="{DD51E6CD-51F9-4ED2-BE2F-8C1BAEA47EEA}" presName="sp" presStyleCnt="0"/>
      <dgm:spPr/>
    </dgm:pt>
    <dgm:pt modelId="{B30E5C2F-9F41-4566-BC11-2FD88724E5C5}" type="pres">
      <dgm:prSet presAssocID="{A17C60F9-7C5A-49F6-9EBE-5678D7F8B08E}" presName="linNode" presStyleCnt="0"/>
      <dgm:spPr/>
    </dgm:pt>
    <dgm:pt modelId="{738CE363-2A80-495F-BB32-77A964A861D8}" type="pres">
      <dgm:prSet presAssocID="{A17C60F9-7C5A-49F6-9EBE-5678D7F8B08E}" presName="parentText" presStyleLbl="node1" presStyleIdx="3" presStyleCnt="5">
        <dgm:presLayoutVars>
          <dgm:chMax val="1"/>
          <dgm:bulletEnabled val="1"/>
        </dgm:presLayoutVars>
      </dgm:prSet>
      <dgm:spPr/>
    </dgm:pt>
    <dgm:pt modelId="{C2FAED79-3C6D-42BF-8F36-A168C78AF20F}" type="pres">
      <dgm:prSet presAssocID="{A17C60F9-7C5A-49F6-9EBE-5678D7F8B08E}" presName="descendantText" presStyleLbl="alignAccFollowNode1" presStyleIdx="3" presStyleCnt="5">
        <dgm:presLayoutVars>
          <dgm:bulletEnabled val="1"/>
        </dgm:presLayoutVars>
      </dgm:prSet>
      <dgm:spPr/>
    </dgm:pt>
    <dgm:pt modelId="{03A63302-116A-4737-A3D9-546DFE9A592B}" type="pres">
      <dgm:prSet presAssocID="{531B04DC-D836-48B8-971F-1D1040F834F7}" presName="sp" presStyleCnt="0"/>
      <dgm:spPr/>
    </dgm:pt>
    <dgm:pt modelId="{102F3A95-A0C8-434B-AF43-020CC8699B10}" type="pres">
      <dgm:prSet presAssocID="{7C28B650-88FD-4354-8546-704C9D64439A}" presName="linNode" presStyleCnt="0"/>
      <dgm:spPr/>
    </dgm:pt>
    <dgm:pt modelId="{301FA098-4484-4F3C-BC54-CB5BBF306225}" type="pres">
      <dgm:prSet presAssocID="{7C28B650-88FD-4354-8546-704C9D64439A}" presName="parentText" presStyleLbl="node1" presStyleIdx="4" presStyleCnt="5">
        <dgm:presLayoutVars>
          <dgm:chMax val="1"/>
          <dgm:bulletEnabled val="1"/>
        </dgm:presLayoutVars>
      </dgm:prSet>
      <dgm:spPr/>
    </dgm:pt>
    <dgm:pt modelId="{A3DCDCEA-53F2-460D-81AF-E41FA2AADCE3}" type="pres">
      <dgm:prSet presAssocID="{7C28B650-88FD-4354-8546-704C9D64439A}" presName="descendantText" presStyleLbl="alignAccFollowNode1" presStyleIdx="4" presStyleCnt="5">
        <dgm:presLayoutVars>
          <dgm:bulletEnabled val="1"/>
        </dgm:presLayoutVars>
      </dgm:prSet>
      <dgm:spPr/>
    </dgm:pt>
  </dgm:ptLst>
  <dgm:cxnLst>
    <dgm:cxn modelId="{C7FEFA04-46C9-4551-BB78-303B9748CD11}" srcId="{4749B00E-235D-4A37-9889-398D84602775}" destId="{60B8411B-2C50-4572-B4CF-F2994D5958E4}" srcOrd="0" destOrd="0" parTransId="{FD97919E-F2AD-4B67-9A1B-394F8CA9DB4E}" sibTransId="{CFF38F26-C6F9-4AF6-A30A-422D3A2AF129}"/>
    <dgm:cxn modelId="{5CCE5D3B-6B81-4171-95DE-283F6BF80E27}" type="presOf" srcId="{66DF4EFA-CF3F-4AC7-9CF7-4395A5888BCC}" destId="{A3DCDCEA-53F2-460D-81AF-E41FA2AADCE3}" srcOrd="0" destOrd="0" presId="urn:microsoft.com/office/officeart/2005/8/layout/vList5"/>
    <dgm:cxn modelId="{5C982F3D-F1D5-40DC-809B-125A55645ABC}" type="presOf" srcId="{21A6CAFC-C042-4526-A77C-BABC92242BE0}" destId="{639993D9-94DA-4F2E-B5EA-E0137033260C}" srcOrd="0" destOrd="0" presId="urn:microsoft.com/office/officeart/2005/8/layout/vList5"/>
    <dgm:cxn modelId="{A390F93D-2AE9-4223-AC2C-7008B5AF8008}" srcId="{21A6CAFC-C042-4526-A77C-BABC92242BE0}" destId="{07FA560E-9260-4D87-88EF-E71956A7ECA1}" srcOrd="0" destOrd="0" parTransId="{F3275951-57EF-4621-AAE6-C9D77F0FB9EE}" sibTransId="{67B6EF6A-2844-4FA5-BC05-19D0DE0899D1}"/>
    <dgm:cxn modelId="{0666D140-AC11-4C72-B1A9-90EC55D47C39}" type="presOf" srcId="{BF0D5684-0742-4E78-B2A4-901464FE71A4}" destId="{C2FAED79-3C6D-42BF-8F36-A168C78AF20F}" srcOrd="0" destOrd="0" presId="urn:microsoft.com/office/officeart/2005/8/layout/vList5"/>
    <dgm:cxn modelId="{0FA3AD5E-C2FD-4FC8-8963-737B768FDCC4}" type="presOf" srcId="{07FA560E-9260-4D87-88EF-E71956A7ECA1}" destId="{3A6EC3C5-4D00-42EC-8C8F-5283653BD2F3}" srcOrd="0" destOrd="0" presId="urn:microsoft.com/office/officeart/2005/8/layout/vList5"/>
    <dgm:cxn modelId="{0DA17044-1364-4563-B769-6EDE0DF8A1AE}" srcId="{7C28B650-88FD-4354-8546-704C9D64439A}" destId="{66DF4EFA-CF3F-4AC7-9CF7-4395A5888BCC}" srcOrd="0" destOrd="0" parTransId="{6E287C74-3852-45F9-9107-65A2F62F0B62}" sibTransId="{CB240F20-DB87-4D4C-B460-46767317BCA7}"/>
    <dgm:cxn modelId="{24F0AB45-E6FA-4C44-BA8E-DC04FBE218D7}" srcId="{FB0B5F6A-546E-4DBE-A168-087899B5EF8B}" destId="{53403455-DE95-4DB3-895B-76D7C1C014A3}" srcOrd="0" destOrd="0" parTransId="{6794D817-EC87-4A74-AA3B-AFD859F45A4C}" sibTransId="{B8AE7AAE-B252-44D5-8695-9F51680251B6}"/>
    <dgm:cxn modelId="{FE31234B-1CF0-45EE-BA16-6F0D5F4F5B7E}" srcId="{F18E1B6E-F21C-43C2-941C-079F7655444C}" destId="{FB0B5F6A-546E-4DBE-A168-087899B5EF8B}" srcOrd="1" destOrd="0" parTransId="{8CB4EB86-7541-4A4E-8854-E1F150834611}" sibTransId="{4054D0AC-3089-448C-A99E-4D265627AF5B}"/>
    <dgm:cxn modelId="{9F709C52-4D04-4452-8EB3-ABB67184BF5C}" srcId="{F18E1B6E-F21C-43C2-941C-079F7655444C}" destId="{21A6CAFC-C042-4526-A77C-BABC92242BE0}" srcOrd="2" destOrd="0" parTransId="{05935812-3B9F-4816-A813-ED8049C42BF7}" sibTransId="{DD51E6CD-51F9-4ED2-BE2F-8C1BAEA47EEA}"/>
    <dgm:cxn modelId="{4118E072-BB4E-4348-9B91-1E4FA1BF2459}" type="presOf" srcId="{7C28B650-88FD-4354-8546-704C9D64439A}" destId="{301FA098-4484-4F3C-BC54-CB5BBF306225}" srcOrd="0" destOrd="0" presId="urn:microsoft.com/office/officeart/2005/8/layout/vList5"/>
    <dgm:cxn modelId="{E34FBA53-C474-493E-99C2-F3038C312D8E}" type="presOf" srcId="{53403455-DE95-4DB3-895B-76D7C1C014A3}" destId="{1CA10EC6-0973-48F2-8F7B-3A8E186B4225}" srcOrd="0" destOrd="0" presId="urn:microsoft.com/office/officeart/2005/8/layout/vList5"/>
    <dgm:cxn modelId="{9F71757C-FA84-4E30-8D7B-06DA4BC2305B}" type="presOf" srcId="{A17C60F9-7C5A-49F6-9EBE-5678D7F8B08E}" destId="{738CE363-2A80-495F-BB32-77A964A861D8}" srcOrd="0" destOrd="0" presId="urn:microsoft.com/office/officeart/2005/8/layout/vList5"/>
    <dgm:cxn modelId="{48C3E686-C872-412D-B3E2-3697C123CD2A}" type="presOf" srcId="{FB0B5F6A-546E-4DBE-A168-087899B5EF8B}" destId="{E6B7C529-4AE3-4599-BF59-85D33C2E9266}" srcOrd="0" destOrd="0" presId="urn:microsoft.com/office/officeart/2005/8/layout/vList5"/>
    <dgm:cxn modelId="{94EE8DA4-745F-4E0E-8435-54C2675ACE94}" srcId="{F18E1B6E-F21C-43C2-941C-079F7655444C}" destId="{A17C60F9-7C5A-49F6-9EBE-5678D7F8B08E}" srcOrd="3" destOrd="0" parTransId="{AB69EC82-3F8B-4B17-B541-A4F3934B3EF6}" sibTransId="{531B04DC-D836-48B8-971F-1D1040F834F7}"/>
    <dgm:cxn modelId="{1F5936A5-EBD9-4F0A-88FF-0B9FFD2F5C93}" srcId="{A17C60F9-7C5A-49F6-9EBE-5678D7F8B08E}" destId="{BF0D5684-0742-4E78-B2A4-901464FE71A4}" srcOrd="0" destOrd="0" parTransId="{DF042173-7DAA-45F7-93ED-A54963363932}" sibTransId="{C12A5B21-23B6-4B52-8378-7F705529E13E}"/>
    <dgm:cxn modelId="{F61B22C9-5E3A-471E-9188-58947AC3A7DE}" type="presOf" srcId="{F18E1B6E-F21C-43C2-941C-079F7655444C}" destId="{575344F5-A12B-400C-8F2C-32E6AA677FDF}" srcOrd="0" destOrd="0" presId="urn:microsoft.com/office/officeart/2005/8/layout/vList5"/>
    <dgm:cxn modelId="{30829CCA-38C0-460F-B52D-5C543382CA2F}" type="presOf" srcId="{4749B00E-235D-4A37-9889-398D84602775}" destId="{3E5A7D25-26D3-4633-BD30-50557661F016}" srcOrd="0" destOrd="0" presId="urn:microsoft.com/office/officeart/2005/8/layout/vList5"/>
    <dgm:cxn modelId="{4BC2C2D4-7A61-424B-8A50-F0CF20E23165}" srcId="{F18E1B6E-F21C-43C2-941C-079F7655444C}" destId="{4749B00E-235D-4A37-9889-398D84602775}" srcOrd="0" destOrd="0" parTransId="{F3E895F2-6E1F-4045-AA5F-133C5E7576A2}" sibTransId="{C57DF98B-2EB7-4187-B502-88F16F3FE6BA}"/>
    <dgm:cxn modelId="{73D499E2-3B84-406F-8B37-71C8DDFF75A5}" srcId="{F18E1B6E-F21C-43C2-941C-079F7655444C}" destId="{7C28B650-88FD-4354-8546-704C9D64439A}" srcOrd="4" destOrd="0" parTransId="{BBF9D80E-7FDD-49AB-BAA5-096EFB542649}" sibTransId="{8E62825E-4225-4BE1-B1A4-C5BEC3F74CE6}"/>
    <dgm:cxn modelId="{C4A3BAF2-14A7-4DE5-BF0C-B98603A1301E}" type="presOf" srcId="{60B8411B-2C50-4572-B4CF-F2994D5958E4}" destId="{2EBF0FC2-AE3B-41C3-A48D-84EC7F9EBBCD}" srcOrd="0" destOrd="0" presId="urn:microsoft.com/office/officeart/2005/8/layout/vList5"/>
    <dgm:cxn modelId="{CDA009B1-3F56-4164-969A-AC84E571A36B}" type="presParOf" srcId="{575344F5-A12B-400C-8F2C-32E6AA677FDF}" destId="{EB080A2E-56BA-4085-B3F8-730C054D5951}" srcOrd="0" destOrd="0" presId="urn:microsoft.com/office/officeart/2005/8/layout/vList5"/>
    <dgm:cxn modelId="{3B84BD8C-9692-4F18-8288-D812ED6828D0}" type="presParOf" srcId="{EB080A2E-56BA-4085-B3F8-730C054D5951}" destId="{3E5A7D25-26D3-4633-BD30-50557661F016}" srcOrd="0" destOrd="0" presId="urn:microsoft.com/office/officeart/2005/8/layout/vList5"/>
    <dgm:cxn modelId="{36F1BA35-F03B-41A2-B1B7-B0B7142072C9}" type="presParOf" srcId="{EB080A2E-56BA-4085-B3F8-730C054D5951}" destId="{2EBF0FC2-AE3B-41C3-A48D-84EC7F9EBBCD}" srcOrd="1" destOrd="0" presId="urn:microsoft.com/office/officeart/2005/8/layout/vList5"/>
    <dgm:cxn modelId="{F04A2AFC-57D7-45CD-B55C-3FA7CF70DABF}" type="presParOf" srcId="{575344F5-A12B-400C-8F2C-32E6AA677FDF}" destId="{F05B2ABC-9E1D-4C18-9D03-BB15CFEB9F86}" srcOrd="1" destOrd="0" presId="urn:microsoft.com/office/officeart/2005/8/layout/vList5"/>
    <dgm:cxn modelId="{3D5F1757-4262-41A3-8E5E-30E1A99CEF46}" type="presParOf" srcId="{575344F5-A12B-400C-8F2C-32E6AA677FDF}" destId="{962BA9FA-0286-4F05-8D8E-C6A8FD30251A}" srcOrd="2" destOrd="0" presId="urn:microsoft.com/office/officeart/2005/8/layout/vList5"/>
    <dgm:cxn modelId="{5DA30A72-64ED-4599-936F-56AEB1D5317A}" type="presParOf" srcId="{962BA9FA-0286-4F05-8D8E-C6A8FD30251A}" destId="{E6B7C529-4AE3-4599-BF59-85D33C2E9266}" srcOrd="0" destOrd="0" presId="urn:microsoft.com/office/officeart/2005/8/layout/vList5"/>
    <dgm:cxn modelId="{E4C57A68-C8B6-40F2-9D3A-749334A2DA55}" type="presParOf" srcId="{962BA9FA-0286-4F05-8D8E-C6A8FD30251A}" destId="{1CA10EC6-0973-48F2-8F7B-3A8E186B4225}" srcOrd="1" destOrd="0" presId="urn:microsoft.com/office/officeart/2005/8/layout/vList5"/>
    <dgm:cxn modelId="{8C4619DE-495B-45CF-9E17-441410936ACE}" type="presParOf" srcId="{575344F5-A12B-400C-8F2C-32E6AA677FDF}" destId="{1795DE46-724E-40D9-AA61-85F1551AFD2F}" srcOrd="3" destOrd="0" presId="urn:microsoft.com/office/officeart/2005/8/layout/vList5"/>
    <dgm:cxn modelId="{0F59E471-2330-4ABC-89C4-C71893A858A1}" type="presParOf" srcId="{575344F5-A12B-400C-8F2C-32E6AA677FDF}" destId="{823D7903-726D-4311-A1CF-23034915679B}" srcOrd="4" destOrd="0" presId="urn:microsoft.com/office/officeart/2005/8/layout/vList5"/>
    <dgm:cxn modelId="{77D906B7-D63D-436C-9D4E-B24AA1EA4BEA}" type="presParOf" srcId="{823D7903-726D-4311-A1CF-23034915679B}" destId="{639993D9-94DA-4F2E-B5EA-E0137033260C}" srcOrd="0" destOrd="0" presId="urn:microsoft.com/office/officeart/2005/8/layout/vList5"/>
    <dgm:cxn modelId="{8F41DDB1-7CF1-43A9-AA3E-B6CE8FBF067A}" type="presParOf" srcId="{823D7903-726D-4311-A1CF-23034915679B}" destId="{3A6EC3C5-4D00-42EC-8C8F-5283653BD2F3}" srcOrd="1" destOrd="0" presId="urn:microsoft.com/office/officeart/2005/8/layout/vList5"/>
    <dgm:cxn modelId="{DCFF8176-8ED5-41DF-B1F7-FA5394F5DF4D}" type="presParOf" srcId="{575344F5-A12B-400C-8F2C-32E6AA677FDF}" destId="{AD35B3EE-3433-4E72-A7F4-FDBAAAEEA3F3}" srcOrd="5" destOrd="0" presId="urn:microsoft.com/office/officeart/2005/8/layout/vList5"/>
    <dgm:cxn modelId="{48D20A85-ECD3-4F76-9FF8-9E01D4783C77}" type="presParOf" srcId="{575344F5-A12B-400C-8F2C-32E6AA677FDF}" destId="{B30E5C2F-9F41-4566-BC11-2FD88724E5C5}" srcOrd="6" destOrd="0" presId="urn:microsoft.com/office/officeart/2005/8/layout/vList5"/>
    <dgm:cxn modelId="{647DD226-5AAA-45D8-9733-4FC9E02D01CF}" type="presParOf" srcId="{B30E5C2F-9F41-4566-BC11-2FD88724E5C5}" destId="{738CE363-2A80-495F-BB32-77A964A861D8}" srcOrd="0" destOrd="0" presId="urn:microsoft.com/office/officeart/2005/8/layout/vList5"/>
    <dgm:cxn modelId="{C6991698-735C-4CDB-9252-25ACE01B0796}" type="presParOf" srcId="{B30E5C2F-9F41-4566-BC11-2FD88724E5C5}" destId="{C2FAED79-3C6D-42BF-8F36-A168C78AF20F}" srcOrd="1" destOrd="0" presId="urn:microsoft.com/office/officeart/2005/8/layout/vList5"/>
    <dgm:cxn modelId="{03DC3558-5EE6-43D2-8BC2-028579E15A08}" type="presParOf" srcId="{575344F5-A12B-400C-8F2C-32E6AA677FDF}" destId="{03A63302-116A-4737-A3D9-546DFE9A592B}" srcOrd="7" destOrd="0" presId="urn:microsoft.com/office/officeart/2005/8/layout/vList5"/>
    <dgm:cxn modelId="{B13C4EF9-EB0B-4885-9285-C1DF0D5D484F}" type="presParOf" srcId="{575344F5-A12B-400C-8F2C-32E6AA677FDF}" destId="{102F3A95-A0C8-434B-AF43-020CC8699B10}" srcOrd="8" destOrd="0" presId="urn:microsoft.com/office/officeart/2005/8/layout/vList5"/>
    <dgm:cxn modelId="{29DB08D5-D2BA-4248-A128-4CC01B4FB208}" type="presParOf" srcId="{102F3A95-A0C8-434B-AF43-020CC8699B10}" destId="{301FA098-4484-4F3C-BC54-CB5BBF306225}" srcOrd="0" destOrd="0" presId="urn:microsoft.com/office/officeart/2005/8/layout/vList5"/>
    <dgm:cxn modelId="{048F768F-00F4-452B-B066-11C1D3760025}" type="presParOf" srcId="{102F3A95-A0C8-434B-AF43-020CC8699B10}" destId="{A3DCDCEA-53F2-460D-81AF-E41FA2AADCE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44A8A7-9F0D-40DA-ADB3-EDE38246B603}"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8A8730DA-601C-42EC-A9E2-1A1217D8C25C}">
      <dgm:prSet/>
      <dgm:spPr/>
      <dgm:t>
        <a:bodyPr/>
        <a:lstStyle/>
        <a:p>
          <a:r>
            <a:rPr lang="en-US"/>
            <a:t>The bug hunter:</a:t>
          </a:r>
        </a:p>
      </dgm:t>
    </dgm:pt>
    <dgm:pt modelId="{20A124AD-418F-4BB4-B97E-E04E8376BB90}" type="parTrans" cxnId="{2016AEE0-F668-424A-B686-C2E07CD13248}">
      <dgm:prSet/>
      <dgm:spPr/>
      <dgm:t>
        <a:bodyPr/>
        <a:lstStyle/>
        <a:p>
          <a:endParaRPr lang="en-US"/>
        </a:p>
      </dgm:t>
    </dgm:pt>
    <dgm:pt modelId="{8DD3CD50-BD9A-42BF-AB2D-C21BE7C0D7CD}" type="sibTrans" cxnId="{2016AEE0-F668-424A-B686-C2E07CD13248}">
      <dgm:prSet/>
      <dgm:spPr/>
      <dgm:t>
        <a:bodyPr/>
        <a:lstStyle/>
        <a:p>
          <a:endParaRPr lang="en-US"/>
        </a:p>
      </dgm:t>
    </dgm:pt>
    <dgm:pt modelId="{7BC33186-6D28-464B-A385-EEBA25BDE492}">
      <dgm:prSet/>
      <dgm:spPr/>
      <dgm:t>
        <a:bodyPr/>
        <a:lstStyle/>
        <a:p>
          <a:r>
            <a:rPr lang="en-US"/>
            <a:t>Altruism – desire to help people</a:t>
          </a:r>
        </a:p>
      </dgm:t>
    </dgm:pt>
    <dgm:pt modelId="{524DAE47-4918-4B07-B8F1-06528E9A3C26}" type="parTrans" cxnId="{9E2727AA-6B8C-4350-AD85-783244D473EB}">
      <dgm:prSet/>
      <dgm:spPr/>
      <dgm:t>
        <a:bodyPr/>
        <a:lstStyle/>
        <a:p>
          <a:endParaRPr lang="en-US"/>
        </a:p>
      </dgm:t>
    </dgm:pt>
    <dgm:pt modelId="{2D621224-3AA0-4018-A526-5D46D29F482D}" type="sibTrans" cxnId="{9E2727AA-6B8C-4350-AD85-783244D473EB}">
      <dgm:prSet/>
      <dgm:spPr/>
      <dgm:t>
        <a:bodyPr/>
        <a:lstStyle/>
        <a:p>
          <a:endParaRPr lang="en-US"/>
        </a:p>
      </dgm:t>
    </dgm:pt>
    <dgm:pt modelId="{5BD2BEF5-AD26-4235-B67F-532A3E200053}">
      <dgm:prSet/>
      <dgm:spPr/>
      <dgm:t>
        <a:bodyPr/>
        <a:lstStyle/>
        <a:p>
          <a:r>
            <a:rPr lang="en-US"/>
            <a:t>Compensation – desire to be rewarded for the discovery</a:t>
          </a:r>
        </a:p>
      </dgm:t>
    </dgm:pt>
    <dgm:pt modelId="{A7B0E57B-5954-4BCF-955D-CDDC576EA37E}" type="parTrans" cxnId="{EDA72577-B1C2-4313-B0A9-8F45E79441B1}">
      <dgm:prSet/>
      <dgm:spPr/>
      <dgm:t>
        <a:bodyPr/>
        <a:lstStyle/>
        <a:p>
          <a:endParaRPr lang="en-US"/>
        </a:p>
      </dgm:t>
    </dgm:pt>
    <dgm:pt modelId="{02D61C4C-EE7B-4957-A993-0A267156076C}" type="sibTrans" cxnId="{EDA72577-B1C2-4313-B0A9-8F45E79441B1}">
      <dgm:prSet/>
      <dgm:spPr/>
      <dgm:t>
        <a:bodyPr/>
        <a:lstStyle/>
        <a:p>
          <a:endParaRPr lang="en-US"/>
        </a:p>
      </dgm:t>
    </dgm:pt>
    <dgm:pt modelId="{1532C0CE-9D52-4824-9F62-A4474319FF7F}">
      <dgm:prSet/>
      <dgm:spPr/>
      <dgm:t>
        <a:bodyPr/>
        <a:lstStyle/>
        <a:p>
          <a:r>
            <a:rPr lang="en-US"/>
            <a:t>The public</a:t>
          </a:r>
        </a:p>
      </dgm:t>
    </dgm:pt>
    <dgm:pt modelId="{59F37C59-4B45-4B17-9624-82C94802A319}" type="parTrans" cxnId="{CB15AFDA-DA7C-4D3D-A050-FE59A691CC84}">
      <dgm:prSet/>
      <dgm:spPr/>
      <dgm:t>
        <a:bodyPr/>
        <a:lstStyle/>
        <a:p>
          <a:endParaRPr lang="en-US"/>
        </a:p>
      </dgm:t>
    </dgm:pt>
    <dgm:pt modelId="{831C0942-0763-49DB-A063-5F38F58B2830}" type="sibTrans" cxnId="{CB15AFDA-DA7C-4D3D-A050-FE59A691CC84}">
      <dgm:prSet/>
      <dgm:spPr/>
      <dgm:t>
        <a:bodyPr/>
        <a:lstStyle/>
        <a:p>
          <a:endParaRPr lang="en-US"/>
        </a:p>
      </dgm:t>
    </dgm:pt>
    <dgm:pt modelId="{BF5F3ABF-23F6-4142-B21E-B328F5E77954}">
      <dgm:prSet/>
      <dgm:spPr/>
      <dgm:t>
        <a:bodyPr/>
        <a:lstStyle/>
        <a:p>
          <a:r>
            <a:rPr lang="en-US"/>
            <a:t>Property, privacy, human welfare</a:t>
          </a:r>
        </a:p>
      </dgm:t>
    </dgm:pt>
    <dgm:pt modelId="{99EFC569-180C-493D-8457-144A58345579}" type="parTrans" cxnId="{8A371343-223A-4E15-9A16-63A4F6A93D0C}">
      <dgm:prSet/>
      <dgm:spPr/>
      <dgm:t>
        <a:bodyPr/>
        <a:lstStyle/>
        <a:p>
          <a:endParaRPr lang="en-US"/>
        </a:p>
      </dgm:t>
    </dgm:pt>
    <dgm:pt modelId="{B0C10A72-BCAB-4EEB-A838-C890CE0BD8DD}" type="sibTrans" cxnId="{8A371343-223A-4E15-9A16-63A4F6A93D0C}">
      <dgm:prSet/>
      <dgm:spPr/>
      <dgm:t>
        <a:bodyPr/>
        <a:lstStyle/>
        <a:p>
          <a:endParaRPr lang="en-US"/>
        </a:p>
      </dgm:t>
    </dgm:pt>
    <dgm:pt modelId="{A85C426C-657C-4078-BFD0-DAB5E20C4F09}">
      <dgm:prSet/>
      <dgm:spPr/>
      <dgm:t>
        <a:bodyPr/>
        <a:lstStyle/>
        <a:p>
          <a:r>
            <a:rPr lang="en-US"/>
            <a:t>System developer</a:t>
          </a:r>
        </a:p>
      </dgm:t>
    </dgm:pt>
    <dgm:pt modelId="{985290FA-8C98-40E3-AD6E-9FEC1F22CE80}" type="parTrans" cxnId="{31637054-AE4C-4B7E-A4C3-97CE25902646}">
      <dgm:prSet/>
      <dgm:spPr/>
      <dgm:t>
        <a:bodyPr/>
        <a:lstStyle/>
        <a:p>
          <a:endParaRPr lang="en-US"/>
        </a:p>
      </dgm:t>
    </dgm:pt>
    <dgm:pt modelId="{B7920F04-2C07-466B-8432-8FEA8AF583BA}" type="sibTrans" cxnId="{31637054-AE4C-4B7E-A4C3-97CE25902646}">
      <dgm:prSet/>
      <dgm:spPr/>
      <dgm:t>
        <a:bodyPr/>
        <a:lstStyle/>
        <a:p>
          <a:endParaRPr lang="en-US"/>
        </a:p>
      </dgm:t>
    </dgm:pt>
    <dgm:pt modelId="{30A0A69C-150C-4587-B64B-51386C9CA014}">
      <dgm:prSet/>
      <dgm:spPr/>
      <dgm:t>
        <a:bodyPr/>
        <a:lstStyle/>
        <a:p>
          <a:r>
            <a:rPr lang="en-US"/>
            <a:t>Property, human welfare of their users</a:t>
          </a:r>
        </a:p>
      </dgm:t>
    </dgm:pt>
    <dgm:pt modelId="{547CEF1B-6286-47BE-AF27-2D90394205D5}" type="parTrans" cxnId="{DADF9E1A-94AF-421C-B190-98C087B9BC18}">
      <dgm:prSet/>
      <dgm:spPr/>
      <dgm:t>
        <a:bodyPr/>
        <a:lstStyle/>
        <a:p>
          <a:endParaRPr lang="en-US"/>
        </a:p>
      </dgm:t>
    </dgm:pt>
    <dgm:pt modelId="{92FA1801-63BE-4AE7-A130-8E5EDEE56114}" type="sibTrans" cxnId="{DADF9E1A-94AF-421C-B190-98C087B9BC18}">
      <dgm:prSet/>
      <dgm:spPr/>
      <dgm:t>
        <a:bodyPr/>
        <a:lstStyle/>
        <a:p>
          <a:endParaRPr lang="en-US"/>
        </a:p>
      </dgm:t>
    </dgm:pt>
    <dgm:pt modelId="{B08C17B1-6134-442A-85A7-FA1895A86D7D}">
      <dgm:prSet/>
      <dgm:spPr/>
      <dgm:t>
        <a:bodyPr/>
        <a:lstStyle/>
        <a:p>
          <a:r>
            <a:rPr lang="en-US"/>
            <a:t>Reputational risk, share price, cost of developing fix, regulatory burden</a:t>
          </a:r>
        </a:p>
      </dgm:t>
    </dgm:pt>
    <dgm:pt modelId="{E44B4BCA-A9E0-41FA-A33B-71A489617879}" type="parTrans" cxnId="{2DF510A0-1B5B-4064-8AAF-8E619A332EE2}">
      <dgm:prSet/>
      <dgm:spPr/>
      <dgm:t>
        <a:bodyPr/>
        <a:lstStyle/>
        <a:p>
          <a:endParaRPr lang="en-US"/>
        </a:p>
      </dgm:t>
    </dgm:pt>
    <dgm:pt modelId="{4A6AC6D9-D0A3-4EC9-ABDF-ACEE5B778366}" type="sibTrans" cxnId="{2DF510A0-1B5B-4064-8AAF-8E619A332EE2}">
      <dgm:prSet/>
      <dgm:spPr/>
      <dgm:t>
        <a:bodyPr/>
        <a:lstStyle/>
        <a:p>
          <a:endParaRPr lang="en-US"/>
        </a:p>
      </dgm:t>
    </dgm:pt>
    <dgm:pt modelId="{5B2DE4CC-0C6C-476C-8CC3-7892B22E72A2}">
      <dgm:prSet/>
      <dgm:spPr/>
      <dgm:t>
        <a:bodyPr/>
        <a:lstStyle/>
        <a:p>
          <a:r>
            <a:rPr lang="en-US"/>
            <a:t>Impacted companies and organizations</a:t>
          </a:r>
        </a:p>
      </dgm:t>
    </dgm:pt>
    <dgm:pt modelId="{5060D087-9EA1-472F-998E-CA03818C2752}" type="parTrans" cxnId="{B03ED856-CBE5-4A8F-B566-E61A4CDFE955}">
      <dgm:prSet/>
      <dgm:spPr/>
      <dgm:t>
        <a:bodyPr/>
        <a:lstStyle/>
        <a:p>
          <a:endParaRPr lang="en-US"/>
        </a:p>
      </dgm:t>
    </dgm:pt>
    <dgm:pt modelId="{AD9A19CE-63F4-45E1-B752-A7885A9A3806}" type="sibTrans" cxnId="{B03ED856-CBE5-4A8F-B566-E61A4CDFE955}">
      <dgm:prSet/>
      <dgm:spPr/>
      <dgm:t>
        <a:bodyPr/>
        <a:lstStyle/>
        <a:p>
          <a:endParaRPr lang="en-US"/>
        </a:p>
      </dgm:t>
    </dgm:pt>
    <dgm:pt modelId="{A8A720E8-DD10-419B-BA5E-13252F0CD2AA}">
      <dgm:prSet/>
      <dgm:spPr/>
      <dgm:t>
        <a:bodyPr/>
        <a:lstStyle/>
        <a:p>
          <a:r>
            <a:rPr lang="en-US"/>
            <a:t>Property, privacy, human welfare of their users</a:t>
          </a:r>
        </a:p>
      </dgm:t>
    </dgm:pt>
    <dgm:pt modelId="{8CFFCE3D-CD51-45E4-B802-D071F976E090}" type="parTrans" cxnId="{565B4346-CAF8-466D-9342-48115E644C19}">
      <dgm:prSet/>
      <dgm:spPr/>
      <dgm:t>
        <a:bodyPr/>
        <a:lstStyle/>
        <a:p>
          <a:endParaRPr lang="en-US"/>
        </a:p>
      </dgm:t>
    </dgm:pt>
    <dgm:pt modelId="{FC9CD26E-3B68-4489-8017-D7246CEA8464}" type="sibTrans" cxnId="{565B4346-CAF8-466D-9342-48115E644C19}">
      <dgm:prSet/>
      <dgm:spPr/>
      <dgm:t>
        <a:bodyPr/>
        <a:lstStyle/>
        <a:p>
          <a:endParaRPr lang="en-US"/>
        </a:p>
      </dgm:t>
    </dgm:pt>
    <dgm:pt modelId="{D069853B-75CA-4A63-A91E-23648AF6B8EA}">
      <dgm:prSet/>
      <dgm:spPr/>
      <dgm:t>
        <a:bodyPr/>
        <a:lstStyle/>
        <a:p>
          <a:r>
            <a:rPr lang="en-US"/>
            <a:t>Cost of deploying fix, regulatory burden</a:t>
          </a:r>
        </a:p>
      </dgm:t>
    </dgm:pt>
    <dgm:pt modelId="{C5B3D0D0-98B2-4798-8190-0EB9A943D2D6}" type="parTrans" cxnId="{5FA0A245-CC02-42DB-BB08-FF98E631125A}">
      <dgm:prSet/>
      <dgm:spPr/>
      <dgm:t>
        <a:bodyPr/>
        <a:lstStyle/>
        <a:p>
          <a:endParaRPr lang="en-US"/>
        </a:p>
      </dgm:t>
    </dgm:pt>
    <dgm:pt modelId="{79EBB033-07C0-40EE-BEEB-B51F645FB9A5}" type="sibTrans" cxnId="{5FA0A245-CC02-42DB-BB08-FF98E631125A}">
      <dgm:prSet/>
      <dgm:spPr/>
      <dgm:t>
        <a:bodyPr/>
        <a:lstStyle/>
        <a:p>
          <a:endParaRPr lang="en-US"/>
        </a:p>
      </dgm:t>
    </dgm:pt>
    <dgm:pt modelId="{63F1FC17-8E8E-41A8-B2DB-76C2E520B161}">
      <dgm:prSet/>
      <dgm:spPr/>
      <dgm:t>
        <a:bodyPr/>
        <a:lstStyle/>
        <a:p>
          <a:r>
            <a:rPr lang="en-US"/>
            <a:t>Law enforcement and intelligence agencies</a:t>
          </a:r>
        </a:p>
      </dgm:t>
    </dgm:pt>
    <dgm:pt modelId="{A2D77F3E-5643-4158-81C0-BF49897CEC16}" type="parTrans" cxnId="{DF73442A-0AC4-43AE-B694-E1D10D18A0DF}">
      <dgm:prSet/>
      <dgm:spPr/>
      <dgm:t>
        <a:bodyPr/>
        <a:lstStyle/>
        <a:p>
          <a:endParaRPr lang="en-US"/>
        </a:p>
      </dgm:t>
    </dgm:pt>
    <dgm:pt modelId="{D95A4599-FF28-4D2B-B891-8796E534879B}" type="sibTrans" cxnId="{DF73442A-0AC4-43AE-B694-E1D10D18A0DF}">
      <dgm:prSet/>
      <dgm:spPr/>
      <dgm:t>
        <a:bodyPr/>
        <a:lstStyle/>
        <a:p>
          <a:endParaRPr lang="en-US"/>
        </a:p>
      </dgm:t>
    </dgm:pt>
    <dgm:pt modelId="{2BE79400-E4DF-4701-8DCC-05ABF5E7D7EF}">
      <dgm:prSet/>
      <dgm:spPr/>
      <dgm:t>
        <a:bodyPr/>
        <a:lstStyle/>
        <a:p>
          <a:r>
            <a:rPr lang="en-US"/>
            <a:t>Property, privacy, and human welfare of citizens</a:t>
          </a:r>
        </a:p>
      </dgm:t>
    </dgm:pt>
    <dgm:pt modelId="{E21BA260-BD26-4C71-AFDE-C7646E457078}" type="parTrans" cxnId="{85C4DD18-336A-4055-849F-06B2C0BE76B3}">
      <dgm:prSet/>
      <dgm:spPr/>
      <dgm:t>
        <a:bodyPr/>
        <a:lstStyle/>
        <a:p>
          <a:endParaRPr lang="en-US"/>
        </a:p>
      </dgm:t>
    </dgm:pt>
    <dgm:pt modelId="{235A10A1-BA63-4E82-BAAD-17531CE9F856}" type="sibTrans" cxnId="{85C4DD18-336A-4055-849F-06B2C0BE76B3}">
      <dgm:prSet/>
      <dgm:spPr/>
      <dgm:t>
        <a:bodyPr/>
        <a:lstStyle/>
        <a:p>
          <a:endParaRPr lang="en-US"/>
        </a:p>
      </dgm:t>
    </dgm:pt>
    <dgm:pt modelId="{6A6971AC-8899-47B8-BF80-7372FCB171EF}">
      <dgm:prSet/>
      <dgm:spPr/>
      <dgm:t>
        <a:bodyPr/>
        <a:lstStyle/>
        <a:p>
          <a:r>
            <a:rPr lang="en-US"/>
            <a:t>Ability to attack criminals and adversaries</a:t>
          </a:r>
        </a:p>
      </dgm:t>
    </dgm:pt>
    <dgm:pt modelId="{0CD2D533-0BF9-4495-AEB1-4ACADDBB8321}" type="parTrans" cxnId="{523D351D-FA15-400D-AB06-5F93CBE282FB}">
      <dgm:prSet/>
      <dgm:spPr/>
      <dgm:t>
        <a:bodyPr/>
        <a:lstStyle/>
        <a:p>
          <a:endParaRPr lang="en-US"/>
        </a:p>
      </dgm:t>
    </dgm:pt>
    <dgm:pt modelId="{BEE5227F-8CD0-46B0-8217-FA3080564970}" type="sibTrans" cxnId="{523D351D-FA15-400D-AB06-5F93CBE282FB}">
      <dgm:prSet/>
      <dgm:spPr/>
      <dgm:t>
        <a:bodyPr/>
        <a:lstStyle/>
        <a:p>
          <a:endParaRPr lang="en-US"/>
        </a:p>
      </dgm:t>
    </dgm:pt>
    <dgm:pt modelId="{73C82B57-CB6E-4258-9F1E-B1AE93F4E699}" type="pres">
      <dgm:prSet presAssocID="{0144A8A7-9F0D-40DA-ADB3-EDE38246B603}" presName="Name0" presStyleCnt="0">
        <dgm:presLayoutVars>
          <dgm:dir/>
          <dgm:animLvl val="lvl"/>
          <dgm:resizeHandles val="exact"/>
        </dgm:presLayoutVars>
      </dgm:prSet>
      <dgm:spPr/>
    </dgm:pt>
    <dgm:pt modelId="{2F3A52DD-6284-4318-B4E7-56CA7AC02EF5}" type="pres">
      <dgm:prSet presAssocID="{8A8730DA-601C-42EC-A9E2-1A1217D8C25C}" presName="linNode" presStyleCnt="0"/>
      <dgm:spPr/>
    </dgm:pt>
    <dgm:pt modelId="{FCB42203-B489-48AF-9206-860AAC373348}" type="pres">
      <dgm:prSet presAssocID="{8A8730DA-601C-42EC-A9E2-1A1217D8C25C}" presName="parentText" presStyleLbl="node1" presStyleIdx="0" presStyleCnt="5">
        <dgm:presLayoutVars>
          <dgm:chMax val="1"/>
          <dgm:bulletEnabled val="1"/>
        </dgm:presLayoutVars>
      </dgm:prSet>
      <dgm:spPr/>
    </dgm:pt>
    <dgm:pt modelId="{84148FAE-6D73-45BE-A131-9F08861BF8F6}" type="pres">
      <dgm:prSet presAssocID="{8A8730DA-601C-42EC-A9E2-1A1217D8C25C}" presName="descendantText" presStyleLbl="alignAccFollowNode1" presStyleIdx="0" presStyleCnt="5">
        <dgm:presLayoutVars>
          <dgm:bulletEnabled val="1"/>
        </dgm:presLayoutVars>
      </dgm:prSet>
      <dgm:spPr/>
    </dgm:pt>
    <dgm:pt modelId="{6CA1E8A9-9348-4ADA-88FE-969E30D277DB}" type="pres">
      <dgm:prSet presAssocID="{8DD3CD50-BD9A-42BF-AB2D-C21BE7C0D7CD}" presName="sp" presStyleCnt="0"/>
      <dgm:spPr/>
    </dgm:pt>
    <dgm:pt modelId="{39603527-EFBE-440A-9924-94C9BB5F691A}" type="pres">
      <dgm:prSet presAssocID="{1532C0CE-9D52-4824-9F62-A4474319FF7F}" presName="linNode" presStyleCnt="0"/>
      <dgm:spPr/>
    </dgm:pt>
    <dgm:pt modelId="{906FE715-E1CA-47A8-BEF0-7D88E4FFCEB6}" type="pres">
      <dgm:prSet presAssocID="{1532C0CE-9D52-4824-9F62-A4474319FF7F}" presName="parentText" presStyleLbl="node1" presStyleIdx="1" presStyleCnt="5">
        <dgm:presLayoutVars>
          <dgm:chMax val="1"/>
          <dgm:bulletEnabled val="1"/>
        </dgm:presLayoutVars>
      </dgm:prSet>
      <dgm:spPr/>
    </dgm:pt>
    <dgm:pt modelId="{BEBE453E-F78D-4F1D-BC54-085A772947EA}" type="pres">
      <dgm:prSet presAssocID="{1532C0CE-9D52-4824-9F62-A4474319FF7F}" presName="descendantText" presStyleLbl="alignAccFollowNode1" presStyleIdx="1" presStyleCnt="5">
        <dgm:presLayoutVars>
          <dgm:bulletEnabled val="1"/>
        </dgm:presLayoutVars>
      </dgm:prSet>
      <dgm:spPr/>
    </dgm:pt>
    <dgm:pt modelId="{1DCFE6D1-4D6B-4174-86E1-1EF7845273F9}" type="pres">
      <dgm:prSet presAssocID="{831C0942-0763-49DB-A063-5F38F58B2830}" presName="sp" presStyleCnt="0"/>
      <dgm:spPr/>
    </dgm:pt>
    <dgm:pt modelId="{42EE8E88-3B56-4035-86FC-DDC381154FE2}" type="pres">
      <dgm:prSet presAssocID="{A85C426C-657C-4078-BFD0-DAB5E20C4F09}" presName="linNode" presStyleCnt="0"/>
      <dgm:spPr/>
    </dgm:pt>
    <dgm:pt modelId="{809FC18D-9F07-4F9C-B33D-3B2D688A50FF}" type="pres">
      <dgm:prSet presAssocID="{A85C426C-657C-4078-BFD0-DAB5E20C4F09}" presName="parentText" presStyleLbl="node1" presStyleIdx="2" presStyleCnt="5">
        <dgm:presLayoutVars>
          <dgm:chMax val="1"/>
          <dgm:bulletEnabled val="1"/>
        </dgm:presLayoutVars>
      </dgm:prSet>
      <dgm:spPr/>
    </dgm:pt>
    <dgm:pt modelId="{87AA476E-2B14-4D87-ADCD-7752B5DD2654}" type="pres">
      <dgm:prSet presAssocID="{A85C426C-657C-4078-BFD0-DAB5E20C4F09}" presName="descendantText" presStyleLbl="alignAccFollowNode1" presStyleIdx="2" presStyleCnt="5">
        <dgm:presLayoutVars>
          <dgm:bulletEnabled val="1"/>
        </dgm:presLayoutVars>
      </dgm:prSet>
      <dgm:spPr/>
    </dgm:pt>
    <dgm:pt modelId="{8F8463DF-949F-4A71-B60E-7D293076ABC5}" type="pres">
      <dgm:prSet presAssocID="{B7920F04-2C07-466B-8432-8FEA8AF583BA}" presName="sp" presStyleCnt="0"/>
      <dgm:spPr/>
    </dgm:pt>
    <dgm:pt modelId="{241F9E1A-D033-4BCB-82D3-2A1702E3DB94}" type="pres">
      <dgm:prSet presAssocID="{5B2DE4CC-0C6C-476C-8CC3-7892B22E72A2}" presName="linNode" presStyleCnt="0"/>
      <dgm:spPr/>
    </dgm:pt>
    <dgm:pt modelId="{19308694-1D58-45D7-A28E-BCCC52C87CF6}" type="pres">
      <dgm:prSet presAssocID="{5B2DE4CC-0C6C-476C-8CC3-7892B22E72A2}" presName="parentText" presStyleLbl="node1" presStyleIdx="3" presStyleCnt="5">
        <dgm:presLayoutVars>
          <dgm:chMax val="1"/>
          <dgm:bulletEnabled val="1"/>
        </dgm:presLayoutVars>
      </dgm:prSet>
      <dgm:spPr/>
    </dgm:pt>
    <dgm:pt modelId="{2F51AED7-5795-4ED9-B6CB-6AF15E1F0ABD}" type="pres">
      <dgm:prSet presAssocID="{5B2DE4CC-0C6C-476C-8CC3-7892B22E72A2}" presName="descendantText" presStyleLbl="alignAccFollowNode1" presStyleIdx="3" presStyleCnt="5">
        <dgm:presLayoutVars>
          <dgm:bulletEnabled val="1"/>
        </dgm:presLayoutVars>
      </dgm:prSet>
      <dgm:spPr/>
    </dgm:pt>
    <dgm:pt modelId="{652E588C-BA9B-4514-A443-26DD5F74B9F9}" type="pres">
      <dgm:prSet presAssocID="{AD9A19CE-63F4-45E1-B752-A7885A9A3806}" presName="sp" presStyleCnt="0"/>
      <dgm:spPr/>
    </dgm:pt>
    <dgm:pt modelId="{8F267EEF-FDC6-404A-B116-A48B49FF9D88}" type="pres">
      <dgm:prSet presAssocID="{63F1FC17-8E8E-41A8-B2DB-76C2E520B161}" presName="linNode" presStyleCnt="0"/>
      <dgm:spPr/>
    </dgm:pt>
    <dgm:pt modelId="{BDB60889-1FD9-45B1-955A-1D19E8A08120}" type="pres">
      <dgm:prSet presAssocID="{63F1FC17-8E8E-41A8-B2DB-76C2E520B161}" presName="parentText" presStyleLbl="node1" presStyleIdx="4" presStyleCnt="5">
        <dgm:presLayoutVars>
          <dgm:chMax val="1"/>
          <dgm:bulletEnabled val="1"/>
        </dgm:presLayoutVars>
      </dgm:prSet>
      <dgm:spPr/>
    </dgm:pt>
    <dgm:pt modelId="{DF2078A0-8A02-498A-917F-48F252677032}" type="pres">
      <dgm:prSet presAssocID="{63F1FC17-8E8E-41A8-B2DB-76C2E520B161}" presName="descendantText" presStyleLbl="alignAccFollowNode1" presStyleIdx="4" presStyleCnt="5">
        <dgm:presLayoutVars>
          <dgm:bulletEnabled val="1"/>
        </dgm:presLayoutVars>
      </dgm:prSet>
      <dgm:spPr/>
    </dgm:pt>
  </dgm:ptLst>
  <dgm:cxnLst>
    <dgm:cxn modelId="{AA788C05-CFD5-46CC-8CD5-74BF7AF46E65}" type="presOf" srcId="{6A6971AC-8899-47B8-BF80-7372FCB171EF}" destId="{DF2078A0-8A02-498A-917F-48F252677032}" srcOrd="0" destOrd="1" presId="urn:microsoft.com/office/officeart/2005/8/layout/vList5"/>
    <dgm:cxn modelId="{8DDDB415-918D-4A51-B374-6DC49F78046D}" type="presOf" srcId="{5B2DE4CC-0C6C-476C-8CC3-7892B22E72A2}" destId="{19308694-1D58-45D7-A28E-BCCC52C87CF6}" srcOrd="0" destOrd="0" presId="urn:microsoft.com/office/officeart/2005/8/layout/vList5"/>
    <dgm:cxn modelId="{F3F8D315-CA4A-4E73-9F08-F252A545356B}" type="presOf" srcId="{1532C0CE-9D52-4824-9F62-A4474319FF7F}" destId="{906FE715-E1CA-47A8-BEF0-7D88E4FFCEB6}" srcOrd="0" destOrd="0" presId="urn:microsoft.com/office/officeart/2005/8/layout/vList5"/>
    <dgm:cxn modelId="{85C4DD18-336A-4055-849F-06B2C0BE76B3}" srcId="{63F1FC17-8E8E-41A8-B2DB-76C2E520B161}" destId="{2BE79400-E4DF-4701-8DCC-05ABF5E7D7EF}" srcOrd="0" destOrd="0" parTransId="{E21BA260-BD26-4C71-AFDE-C7646E457078}" sibTransId="{235A10A1-BA63-4E82-BAAD-17531CE9F856}"/>
    <dgm:cxn modelId="{DADF9E1A-94AF-421C-B190-98C087B9BC18}" srcId="{A85C426C-657C-4078-BFD0-DAB5E20C4F09}" destId="{30A0A69C-150C-4587-B64B-51386C9CA014}" srcOrd="0" destOrd="0" parTransId="{547CEF1B-6286-47BE-AF27-2D90394205D5}" sibTransId="{92FA1801-63BE-4AE7-A130-8E5EDEE56114}"/>
    <dgm:cxn modelId="{523D351D-FA15-400D-AB06-5F93CBE282FB}" srcId="{63F1FC17-8E8E-41A8-B2DB-76C2E520B161}" destId="{6A6971AC-8899-47B8-BF80-7372FCB171EF}" srcOrd="1" destOrd="0" parTransId="{0CD2D533-0BF9-4495-AEB1-4ACADDBB8321}" sibTransId="{BEE5227F-8CD0-46B0-8217-FA3080564970}"/>
    <dgm:cxn modelId="{AAB1D829-53B9-4F63-B1CE-2948F65E53B7}" type="presOf" srcId="{8A8730DA-601C-42EC-A9E2-1A1217D8C25C}" destId="{FCB42203-B489-48AF-9206-860AAC373348}" srcOrd="0" destOrd="0" presId="urn:microsoft.com/office/officeart/2005/8/layout/vList5"/>
    <dgm:cxn modelId="{DF73442A-0AC4-43AE-B694-E1D10D18A0DF}" srcId="{0144A8A7-9F0D-40DA-ADB3-EDE38246B603}" destId="{63F1FC17-8E8E-41A8-B2DB-76C2E520B161}" srcOrd="4" destOrd="0" parTransId="{A2D77F3E-5643-4158-81C0-BF49897CEC16}" sibTransId="{D95A4599-FF28-4D2B-B891-8796E534879B}"/>
    <dgm:cxn modelId="{2E0F0231-0970-4A13-8E9C-574F54A49F75}" type="presOf" srcId="{30A0A69C-150C-4587-B64B-51386C9CA014}" destId="{87AA476E-2B14-4D87-ADCD-7752B5DD2654}" srcOrd="0" destOrd="0" presId="urn:microsoft.com/office/officeart/2005/8/layout/vList5"/>
    <dgm:cxn modelId="{AAE6A437-F729-4BB1-9F3E-09420E290462}" type="presOf" srcId="{5BD2BEF5-AD26-4235-B67F-532A3E200053}" destId="{84148FAE-6D73-45BE-A131-9F08861BF8F6}" srcOrd="0" destOrd="1" presId="urn:microsoft.com/office/officeart/2005/8/layout/vList5"/>
    <dgm:cxn modelId="{2237263F-845B-4731-B1AD-EAD10F1170D4}" type="presOf" srcId="{A85C426C-657C-4078-BFD0-DAB5E20C4F09}" destId="{809FC18D-9F07-4F9C-B33D-3B2D688A50FF}" srcOrd="0" destOrd="0" presId="urn:microsoft.com/office/officeart/2005/8/layout/vList5"/>
    <dgm:cxn modelId="{BBB6935B-0060-4E7E-8DEB-8D118D7B2FBC}" type="presOf" srcId="{63F1FC17-8E8E-41A8-B2DB-76C2E520B161}" destId="{BDB60889-1FD9-45B1-955A-1D19E8A08120}" srcOrd="0" destOrd="0" presId="urn:microsoft.com/office/officeart/2005/8/layout/vList5"/>
    <dgm:cxn modelId="{5AA9F85E-4937-45A5-9E3F-A787B4D06C71}" type="presOf" srcId="{BF5F3ABF-23F6-4142-B21E-B328F5E77954}" destId="{BEBE453E-F78D-4F1D-BC54-085A772947EA}" srcOrd="0" destOrd="0" presId="urn:microsoft.com/office/officeart/2005/8/layout/vList5"/>
    <dgm:cxn modelId="{8A371343-223A-4E15-9A16-63A4F6A93D0C}" srcId="{1532C0CE-9D52-4824-9F62-A4474319FF7F}" destId="{BF5F3ABF-23F6-4142-B21E-B328F5E77954}" srcOrd="0" destOrd="0" parTransId="{99EFC569-180C-493D-8457-144A58345579}" sibTransId="{B0C10A72-BCAB-4EEB-A838-C890CE0BD8DD}"/>
    <dgm:cxn modelId="{5FA0A245-CC02-42DB-BB08-FF98E631125A}" srcId="{5B2DE4CC-0C6C-476C-8CC3-7892B22E72A2}" destId="{D069853B-75CA-4A63-A91E-23648AF6B8EA}" srcOrd="1" destOrd="0" parTransId="{C5B3D0D0-98B2-4798-8190-0EB9A943D2D6}" sibTransId="{79EBB033-07C0-40EE-BEEB-B51F645FB9A5}"/>
    <dgm:cxn modelId="{565B4346-CAF8-466D-9342-48115E644C19}" srcId="{5B2DE4CC-0C6C-476C-8CC3-7892B22E72A2}" destId="{A8A720E8-DD10-419B-BA5E-13252F0CD2AA}" srcOrd="0" destOrd="0" parTransId="{8CFFCE3D-CD51-45E4-B802-D071F976E090}" sibTransId="{FC9CD26E-3B68-4489-8017-D7246CEA8464}"/>
    <dgm:cxn modelId="{DDE6FE67-545B-41A6-9B17-E2C1ED702F61}" type="presOf" srcId="{B08C17B1-6134-442A-85A7-FA1895A86D7D}" destId="{87AA476E-2B14-4D87-ADCD-7752B5DD2654}" srcOrd="0" destOrd="1" presId="urn:microsoft.com/office/officeart/2005/8/layout/vList5"/>
    <dgm:cxn modelId="{A1A4D369-C04E-402E-8DAF-575E5F2C65F2}" type="presOf" srcId="{D069853B-75CA-4A63-A91E-23648AF6B8EA}" destId="{2F51AED7-5795-4ED9-B6CB-6AF15E1F0ABD}" srcOrd="0" destOrd="1" presId="urn:microsoft.com/office/officeart/2005/8/layout/vList5"/>
    <dgm:cxn modelId="{163B044C-CACA-4BDF-A9F9-F657A228D52A}" type="presOf" srcId="{A8A720E8-DD10-419B-BA5E-13252F0CD2AA}" destId="{2F51AED7-5795-4ED9-B6CB-6AF15E1F0ABD}" srcOrd="0" destOrd="0" presId="urn:microsoft.com/office/officeart/2005/8/layout/vList5"/>
    <dgm:cxn modelId="{31637054-AE4C-4B7E-A4C3-97CE25902646}" srcId="{0144A8A7-9F0D-40DA-ADB3-EDE38246B603}" destId="{A85C426C-657C-4078-BFD0-DAB5E20C4F09}" srcOrd="2" destOrd="0" parTransId="{985290FA-8C98-40E3-AD6E-9FEC1F22CE80}" sibTransId="{B7920F04-2C07-466B-8432-8FEA8AF583BA}"/>
    <dgm:cxn modelId="{E2634375-24A4-4BCA-AB0D-9972A71C23DC}" type="presOf" srcId="{0144A8A7-9F0D-40DA-ADB3-EDE38246B603}" destId="{73C82B57-CB6E-4258-9F1E-B1AE93F4E699}" srcOrd="0" destOrd="0" presId="urn:microsoft.com/office/officeart/2005/8/layout/vList5"/>
    <dgm:cxn modelId="{B03ED856-CBE5-4A8F-B566-E61A4CDFE955}" srcId="{0144A8A7-9F0D-40DA-ADB3-EDE38246B603}" destId="{5B2DE4CC-0C6C-476C-8CC3-7892B22E72A2}" srcOrd="3" destOrd="0" parTransId="{5060D087-9EA1-472F-998E-CA03818C2752}" sibTransId="{AD9A19CE-63F4-45E1-B752-A7885A9A3806}"/>
    <dgm:cxn modelId="{EDA72577-B1C2-4313-B0A9-8F45E79441B1}" srcId="{8A8730DA-601C-42EC-A9E2-1A1217D8C25C}" destId="{5BD2BEF5-AD26-4235-B67F-532A3E200053}" srcOrd="1" destOrd="0" parTransId="{A7B0E57B-5954-4BCF-955D-CDDC576EA37E}" sibTransId="{02D61C4C-EE7B-4957-A993-0A267156076C}"/>
    <dgm:cxn modelId="{70EDB78A-15F2-4849-9B61-54AE9B93DC5F}" type="presOf" srcId="{2BE79400-E4DF-4701-8DCC-05ABF5E7D7EF}" destId="{DF2078A0-8A02-498A-917F-48F252677032}" srcOrd="0" destOrd="0" presId="urn:microsoft.com/office/officeart/2005/8/layout/vList5"/>
    <dgm:cxn modelId="{2DF510A0-1B5B-4064-8AAF-8E619A332EE2}" srcId="{A85C426C-657C-4078-BFD0-DAB5E20C4F09}" destId="{B08C17B1-6134-442A-85A7-FA1895A86D7D}" srcOrd="1" destOrd="0" parTransId="{E44B4BCA-A9E0-41FA-A33B-71A489617879}" sibTransId="{4A6AC6D9-D0A3-4EC9-ABDF-ACEE5B778366}"/>
    <dgm:cxn modelId="{D54912A7-B679-4F1D-8DA7-C8D2740DF913}" type="presOf" srcId="{7BC33186-6D28-464B-A385-EEBA25BDE492}" destId="{84148FAE-6D73-45BE-A131-9F08861BF8F6}" srcOrd="0" destOrd="0" presId="urn:microsoft.com/office/officeart/2005/8/layout/vList5"/>
    <dgm:cxn modelId="{9E2727AA-6B8C-4350-AD85-783244D473EB}" srcId="{8A8730DA-601C-42EC-A9E2-1A1217D8C25C}" destId="{7BC33186-6D28-464B-A385-EEBA25BDE492}" srcOrd="0" destOrd="0" parTransId="{524DAE47-4918-4B07-B8F1-06528E9A3C26}" sibTransId="{2D621224-3AA0-4018-A526-5D46D29F482D}"/>
    <dgm:cxn modelId="{CB15AFDA-DA7C-4D3D-A050-FE59A691CC84}" srcId="{0144A8A7-9F0D-40DA-ADB3-EDE38246B603}" destId="{1532C0CE-9D52-4824-9F62-A4474319FF7F}" srcOrd="1" destOrd="0" parTransId="{59F37C59-4B45-4B17-9624-82C94802A319}" sibTransId="{831C0942-0763-49DB-A063-5F38F58B2830}"/>
    <dgm:cxn modelId="{2016AEE0-F668-424A-B686-C2E07CD13248}" srcId="{0144A8A7-9F0D-40DA-ADB3-EDE38246B603}" destId="{8A8730DA-601C-42EC-A9E2-1A1217D8C25C}" srcOrd="0" destOrd="0" parTransId="{20A124AD-418F-4BB4-B97E-E04E8376BB90}" sibTransId="{8DD3CD50-BD9A-42BF-AB2D-C21BE7C0D7CD}"/>
    <dgm:cxn modelId="{F05C2985-FCCD-4903-A5F5-B256BFB544D5}" type="presParOf" srcId="{73C82B57-CB6E-4258-9F1E-B1AE93F4E699}" destId="{2F3A52DD-6284-4318-B4E7-56CA7AC02EF5}" srcOrd="0" destOrd="0" presId="urn:microsoft.com/office/officeart/2005/8/layout/vList5"/>
    <dgm:cxn modelId="{345AB42D-07CC-4154-97AC-7EEEFF4148D9}" type="presParOf" srcId="{2F3A52DD-6284-4318-B4E7-56CA7AC02EF5}" destId="{FCB42203-B489-48AF-9206-860AAC373348}" srcOrd="0" destOrd="0" presId="urn:microsoft.com/office/officeart/2005/8/layout/vList5"/>
    <dgm:cxn modelId="{7DC2D330-08C2-4E02-B7E2-9953B2CB9F95}" type="presParOf" srcId="{2F3A52DD-6284-4318-B4E7-56CA7AC02EF5}" destId="{84148FAE-6D73-45BE-A131-9F08861BF8F6}" srcOrd="1" destOrd="0" presId="urn:microsoft.com/office/officeart/2005/8/layout/vList5"/>
    <dgm:cxn modelId="{FE64C383-8E55-466D-A5EA-E98222BA4DA3}" type="presParOf" srcId="{73C82B57-CB6E-4258-9F1E-B1AE93F4E699}" destId="{6CA1E8A9-9348-4ADA-88FE-969E30D277DB}" srcOrd="1" destOrd="0" presId="urn:microsoft.com/office/officeart/2005/8/layout/vList5"/>
    <dgm:cxn modelId="{D0F81416-6A5C-401C-ACDF-FA9C0A631F19}" type="presParOf" srcId="{73C82B57-CB6E-4258-9F1E-B1AE93F4E699}" destId="{39603527-EFBE-440A-9924-94C9BB5F691A}" srcOrd="2" destOrd="0" presId="urn:microsoft.com/office/officeart/2005/8/layout/vList5"/>
    <dgm:cxn modelId="{E0B7B189-D15E-40CB-84DF-BF2134580813}" type="presParOf" srcId="{39603527-EFBE-440A-9924-94C9BB5F691A}" destId="{906FE715-E1CA-47A8-BEF0-7D88E4FFCEB6}" srcOrd="0" destOrd="0" presId="urn:microsoft.com/office/officeart/2005/8/layout/vList5"/>
    <dgm:cxn modelId="{ED34EF90-140E-44A5-8CBC-A565D2BEA13A}" type="presParOf" srcId="{39603527-EFBE-440A-9924-94C9BB5F691A}" destId="{BEBE453E-F78D-4F1D-BC54-085A772947EA}" srcOrd="1" destOrd="0" presId="urn:microsoft.com/office/officeart/2005/8/layout/vList5"/>
    <dgm:cxn modelId="{FCB3D147-19E1-4E16-8B83-D81C88F5E4B0}" type="presParOf" srcId="{73C82B57-CB6E-4258-9F1E-B1AE93F4E699}" destId="{1DCFE6D1-4D6B-4174-86E1-1EF7845273F9}" srcOrd="3" destOrd="0" presId="urn:microsoft.com/office/officeart/2005/8/layout/vList5"/>
    <dgm:cxn modelId="{4F05C2B6-28CE-4175-B6D8-C4D030BF2B55}" type="presParOf" srcId="{73C82B57-CB6E-4258-9F1E-B1AE93F4E699}" destId="{42EE8E88-3B56-4035-86FC-DDC381154FE2}" srcOrd="4" destOrd="0" presId="urn:microsoft.com/office/officeart/2005/8/layout/vList5"/>
    <dgm:cxn modelId="{2695A41A-3F13-4D19-B553-550F91CF9F5B}" type="presParOf" srcId="{42EE8E88-3B56-4035-86FC-DDC381154FE2}" destId="{809FC18D-9F07-4F9C-B33D-3B2D688A50FF}" srcOrd="0" destOrd="0" presId="urn:microsoft.com/office/officeart/2005/8/layout/vList5"/>
    <dgm:cxn modelId="{76B1FA26-CDE5-4EC8-AD9E-7FE53B1D3A24}" type="presParOf" srcId="{42EE8E88-3B56-4035-86FC-DDC381154FE2}" destId="{87AA476E-2B14-4D87-ADCD-7752B5DD2654}" srcOrd="1" destOrd="0" presId="urn:microsoft.com/office/officeart/2005/8/layout/vList5"/>
    <dgm:cxn modelId="{2A65396A-965A-4E08-BB49-E981AFE0AB2A}" type="presParOf" srcId="{73C82B57-CB6E-4258-9F1E-B1AE93F4E699}" destId="{8F8463DF-949F-4A71-B60E-7D293076ABC5}" srcOrd="5" destOrd="0" presId="urn:microsoft.com/office/officeart/2005/8/layout/vList5"/>
    <dgm:cxn modelId="{B0428D34-E43F-43EB-BE36-BD2404564235}" type="presParOf" srcId="{73C82B57-CB6E-4258-9F1E-B1AE93F4E699}" destId="{241F9E1A-D033-4BCB-82D3-2A1702E3DB94}" srcOrd="6" destOrd="0" presId="urn:microsoft.com/office/officeart/2005/8/layout/vList5"/>
    <dgm:cxn modelId="{415165CC-5146-4532-9D77-30FF5F6299B9}" type="presParOf" srcId="{241F9E1A-D033-4BCB-82D3-2A1702E3DB94}" destId="{19308694-1D58-45D7-A28E-BCCC52C87CF6}" srcOrd="0" destOrd="0" presId="urn:microsoft.com/office/officeart/2005/8/layout/vList5"/>
    <dgm:cxn modelId="{F9527D81-EEC9-42FD-B694-EF45CD1925C3}" type="presParOf" srcId="{241F9E1A-D033-4BCB-82D3-2A1702E3DB94}" destId="{2F51AED7-5795-4ED9-B6CB-6AF15E1F0ABD}" srcOrd="1" destOrd="0" presId="urn:microsoft.com/office/officeart/2005/8/layout/vList5"/>
    <dgm:cxn modelId="{97F95A92-EE2C-4C6A-A204-49E5A67A5014}" type="presParOf" srcId="{73C82B57-CB6E-4258-9F1E-B1AE93F4E699}" destId="{652E588C-BA9B-4514-A443-26DD5F74B9F9}" srcOrd="7" destOrd="0" presId="urn:microsoft.com/office/officeart/2005/8/layout/vList5"/>
    <dgm:cxn modelId="{DC09DA4D-8F41-47C2-9FCA-7BB7ED51B416}" type="presParOf" srcId="{73C82B57-CB6E-4258-9F1E-B1AE93F4E699}" destId="{8F267EEF-FDC6-404A-B116-A48B49FF9D88}" srcOrd="8" destOrd="0" presId="urn:microsoft.com/office/officeart/2005/8/layout/vList5"/>
    <dgm:cxn modelId="{36B52CDD-D321-4064-8F71-873700E6C76C}" type="presParOf" srcId="{8F267EEF-FDC6-404A-B116-A48B49FF9D88}" destId="{BDB60889-1FD9-45B1-955A-1D19E8A08120}" srcOrd="0" destOrd="0" presId="urn:microsoft.com/office/officeart/2005/8/layout/vList5"/>
    <dgm:cxn modelId="{82A1B33C-2567-4EFD-BDFA-55AFAA38DF89}" type="presParOf" srcId="{8F267EEF-FDC6-404A-B116-A48B49FF9D88}" destId="{DF2078A0-8A02-498A-917F-48F25267703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BF0FC2-AE3B-41C3-A48D-84EC7F9EBBCD}">
      <dsp:nvSpPr>
        <dsp:cNvPr id="0" name=""/>
        <dsp:cNvSpPr/>
      </dsp:nvSpPr>
      <dsp:spPr>
        <a:xfrm rot="5400000">
          <a:off x="6770300" y="-2887432"/>
          <a:ext cx="760615"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Found the vulnerability</a:t>
          </a:r>
        </a:p>
      </dsp:txBody>
      <dsp:txXfrm rot="-5400000">
        <a:off x="3785616" y="134382"/>
        <a:ext cx="6692854" cy="686355"/>
      </dsp:txXfrm>
    </dsp:sp>
    <dsp:sp modelId="{3E5A7D25-26D3-4633-BD30-50557661F016}">
      <dsp:nvSpPr>
        <dsp:cNvPr id="0" name=""/>
        <dsp:cNvSpPr/>
      </dsp:nvSpPr>
      <dsp:spPr>
        <a:xfrm>
          <a:off x="0" y="2174"/>
          <a:ext cx="3785616" cy="95076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The bug hunter</a:t>
          </a:r>
        </a:p>
      </dsp:txBody>
      <dsp:txXfrm>
        <a:off x="46413" y="48587"/>
        <a:ext cx="3692790" cy="857943"/>
      </dsp:txXfrm>
    </dsp:sp>
    <dsp:sp modelId="{1CA10EC6-0973-48F2-8F7B-3A8E186B4225}">
      <dsp:nvSpPr>
        <dsp:cNvPr id="0" name=""/>
        <dsp:cNvSpPr/>
      </dsp:nvSpPr>
      <dsp:spPr>
        <a:xfrm rot="5400000">
          <a:off x="6770300" y="-1889125"/>
          <a:ext cx="760615"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Need secure systems, need protection from bad actors</a:t>
          </a:r>
        </a:p>
      </dsp:txBody>
      <dsp:txXfrm rot="-5400000">
        <a:off x="3785616" y="1132689"/>
        <a:ext cx="6692854" cy="686355"/>
      </dsp:txXfrm>
    </dsp:sp>
    <dsp:sp modelId="{E6B7C529-4AE3-4599-BF59-85D33C2E9266}">
      <dsp:nvSpPr>
        <dsp:cNvPr id="0" name=""/>
        <dsp:cNvSpPr/>
      </dsp:nvSpPr>
      <dsp:spPr>
        <a:xfrm>
          <a:off x="0" y="1000482"/>
          <a:ext cx="3785616" cy="95076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b="1" kern="1200" dirty="0"/>
            <a:t>T</a:t>
          </a:r>
          <a:r>
            <a:rPr lang="en-US" sz="2700" kern="1200" dirty="0"/>
            <a:t>he public</a:t>
          </a:r>
        </a:p>
      </dsp:txBody>
      <dsp:txXfrm>
        <a:off x="46413" y="1046895"/>
        <a:ext cx="3692790" cy="857943"/>
      </dsp:txXfrm>
    </dsp:sp>
    <dsp:sp modelId="{3A6EC3C5-4D00-42EC-8C8F-5283653BD2F3}">
      <dsp:nvSpPr>
        <dsp:cNvPr id="0" name=""/>
        <dsp:cNvSpPr/>
      </dsp:nvSpPr>
      <dsp:spPr>
        <a:xfrm rot="5400000">
          <a:off x="6770300" y="-890818"/>
          <a:ext cx="760615"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Needs time to develop mitigations</a:t>
          </a:r>
        </a:p>
      </dsp:txBody>
      <dsp:txXfrm rot="-5400000">
        <a:off x="3785616" y="2130996"/>
        <a:ext cx="6692854" cy="686355"/>
      </dsp:txXfrm>
    </dsp:sp>
    <dsp:sp modelId="{639993D9-94DA-4F2E-B5EA-E0137033260C}">
      <dsp:nvSpPr>
        <dsp:cNvPr id="0" name=""/>
        <dsp:cNvSpPr/>
      </dsp:nvSpPr>
      <dsp:spPr>
        <a:xfrm>
          <a:off x="0" y="1998789"/>
          <a:ext cx="3785616" cy="95076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a:t>System developer</a:t>
          </a:r>
        </a:p>
      </dsp:txBody>
      <dsp:txXfrm>
        <a:off x="46413" y="2045202"/>
        <a:ext cx="3692790" cy="857943"/>
      </dsp:txXfrm>
    </dsp:sp>
    <dsp:sp modelId="{C2FAED79-3C6D-42BF-8F36-A168C78AF20F}">
      <dsp:nvSpPr>
        <dsp:cNvPr id="0" name=""/>
        <dsp:cNvSpPr/>
      </dsp:nvSpPr>
      <dsp:spPr>
        <a:xfrm rot="5400000">
          <a:off x="6770300" y="107489"/>
          <a:ext cx="760615"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Entities that rely heavily on the impacted system</a:t>
          </a:r>
        </a:p>
      </dsp:txBody>
      <dsp:txXfrm rot="-5400000">
        <a:off x="3785616" y="3129303"/>
        <a:ext cx="6692854" cy="686355"/>
      </dsp:txXfrm>
    </dsp:sp>
    <dsp:sp modelId="{738CE363-2A80-495F-BB32-77A964A861D8}">
      <dsp:nvSpPr>
        <dsp:cNvPr id="0" name=""/>
        <dsp:cNvSpPr/>
      </dsp:nvSpPr>
      <dsp:spPr>
        <a:xfrm>
          <a:off x="0" y="2997096"/>
          <a:ext cx="3785616" cy="95076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a:t>Impacted companies and organizations</a:t>
          </a:r>
          <a:endParaRPr lang="en-US" sz="2700" kern="1200" dirty="0"/>
        </a:p>
      </dsp:txBody>
      <dsp:txXfrm>
        <a:off x="46413" y="3043509"/>
        <a:ext cx="3692790" cy="857943"/>
      </dsp:txXfrm>
    </dsp:sp>
    <dsp:sp modelId="{A3DCDCEA-53F2-460D-81AF-E41FA2AADCE3}">
      <dsp:nvSpPr>
        <dsp:cNvPr id="0" name=""/>
        <dsp:cNvSpPr/>
      </dsp:nvSpPr>
      <dsp:spPr>
        <a:xfrm rot="5400000">
          <a:off x="6770300" y="1105796"/>
          <a:ext cx="760615"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Use vulnerabilities to conduct information operations</a:t>
          </a:r>
        </a:p>
      </dsp:txBody>
      <dsp:txXfrm rot="-5400000">
        <a:off x="3785616" y="4127610"/>
        <a:ext cx="6692854" cy="686355"/>
      </dsp:txXfrm>
    </dsp:sp>
    <dsp:sp modelId="{301FA098-4484-4F3C-BC54-CB5BBF306225}">
      <dsp:nvSpPr>
        <dsp:cNvPr id="0" name=""/>
        <dsp:cNvSpPr/>
      </dsp:nvSpPr>
      <dsp:spPr>
        <a:xfrm>
          <a:off x="0" y="3995404"/>
          <a:ext cx="3785616" cy="95076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a:t>Law enforcement and intelligence agencies</a:t>
          </a:r>
        </a:p>
      </dsp:txBody>
      <dsp:txXfrm>
        <a:off x="46413" y="4041817"/>
        <a:ext cx="3692790" cy="8579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148FAE-6D73-45BE-A131-9F08861BF8F6}">
      <dsp:nvSpPr>
        <dsp:cNvPr id="0" name=""/>
        <dsp:cNvSpPr/>
      </dsp:nvSpPr>
      <dsp:spPr>
        <a:xfrm rot="5400000">
          <a:off x="6765133" y="-2880945"/>
          <a:ext cx="770948"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a:t>Altruism – desire to help people</a:t>
          </a:r>
        </a:p>
        <a:p>
          <a:pPr marL="171450" lvl="1" indent="-171450" algn="l" defTabSz="755650">
            <a:lnSpc>
              <a:spcPct val="90000"/>
            </a:lnSpc>
            <a:spcBef>
              <a:spcPct val="0"/>
            </a:spcBef>
            <a:spcAft>
              <a:spcPct val="15000"/>
            </a:spcAft>
            <a:buChar char="•"/>
          </a:pPr>
          <a:r>
            <a:rPr lang="en-US" sz="1700" kern="1200"/>
            <a:t>Compensation – desire to be rewarded for the discovery</a:t>
          </a:r>
        </a:p>
      </dsp:txBody>
      <dsp:txXfrm rot="-5400000">
        <a:off x="3785616" y="136207"/>
        <a:ext cx="6692349" cy="695678"/>
      </dsp:txXfrm>
    </dsp:sp>
    <dsp:sp modelId="{FCB42203-B489-48AF-9206-860AAC373348}">
      <dsp:nvSpPr>
        <dsp:cNvPr id="0" name=""/>
        <dsp:cNvSpPr/>
      </dsp:nvSpPr>
      <dsp:spPr>
        <a:xfrm>
          <a:off x="0" y="2204"/>
          <a:ext cx="3785616" cy="96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a:t>The bug hunter:</a:t>
          </a:r>
        </a:p>
      </dsp:txBody>
      <dsp:txXfrm>
        <a:off x="47043" y="49247"/>
        <a:ext cx="3691530" cy="869599"/>
      </dsp:txXfrm>
    </dsp:sp>
    <dsp:sp modelId="{BEBE453E-F78D-4F1D-BC54-085A772947EA}">
      <dsp:nvSpPr>
        <dsp:cNvPr id="0" name=""/>
        <dsp:cNvSpPr/>
      </dsp:nvSpPr>
      <dsp:spPr>
        <a:xfrm rot="5400000">
          <a:off x="6765133" y="-1869075"/>
          <a:ext cx="770948"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a:t>Property, privacy, human welfare</a:t>
          </a:r>
        </a:p>
      </dsp:txBody>
      <dsp:txXfrm rot="-5400000">
        <a:off x="3785616" y="1148077"/>
        <a:ext cx="6692349" cy="695678"/>
      </dsp:txXfrm>
    </dsp:sp>
    <dsp:sp modelId="{906FE715-E1CA-47A8-BEF0-7D88E4FFCEB6}">
      <dsp:nvSpPr>
        <dsp:cNvPr id="0" name=""/>
        <dsp:cNvSpPr/>
      </dsp:nvSpPr>
      <dsp:spPr>
        <a:xfrm>
          <a:off x="0" y="1014073"/>
          <a:ext cx="3785616" cy="96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a:t>The public</a:t>
          </a:r>
        </a:p>
      </dsp:txBody>
      <dsp:txXfrm>
        <a:off x="47043" y="1061116"/>
        <a:ext cx="3691530" cy="869599"/>
      </dsp:txXfrm>
    </dsp:sp>
    <dsp:sp modelId="{87AA476E-2B14-4D87-ADCD-7752B5DD2654}">
      <dsp:nvSpPr>
        <dsp:cNvPr id="0" name=""/>
        <dsp:cNvSpPr/>
      </dsp:nvSpPr>
      <dsp:spPr>
        <a:xfrm rot="5400000">
          <a:off x="6765133" y="-857206"/>
          <a:ext cx="770948"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a:t>Property, human welfare of their users</a:t>
          </a:r>
        </a:p>
        <a:p>
          <a:pPr marL="171450" lvl="1" indent="-171450" algn="l" defTabSz="755650">
            <a:lnSpc>
              <a:spcPct val="90000"/>
            </a:lnSpc>
            <a:spcBef>
              <a:spcPct val="0"/>
            </a:spcBef>
            <a:spcAft>
              <a:spcPct val="15000"/>
            </a:spcAft>
            <a:buChar char="•"/>
          </a:pPr>
          <a:r>
            <a:rPr lang="en-US" sz="1700" kern="1200"/>
            <a:t>Reputational risk, share price, cost of developing fix, regulatory burden</a:t>
          </a:r>
        </a:p>
      </dsp:txBody>
      <dsp:txXfrm rot="-5400000">
        <a:off x="3785616" y="2159946"/>
        <a:ext cx="6692349" cy="695678"/>
      </dsp:txXfrm>
    </dsp:sp>
    <dsp:sp modelId="{809FC18D-9F07-4F9C-B33D-3B2D688A50FF}">
      <dsp:nvSpPr>
        <dsp:cNvPr id="0" name=""/>
        <dsp:cNvSpPr/>
      </dsp:nvSpPr>
      <dsp:spPr>
        <a:xfrm>
          <a:off x="0" y="2025943"/>
          <a:ext cx="3785616" cy="96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a:t>System developer</a:t>
          </a:r>
        </a:p>
      </dsp:txBody>
      <dsp:txXfrm>
        <a:off x="47043" y="2072986"/>
        <a:ext cx="3691530" cy="869599"/>
      </dsp:txXfrm>
    </dsp:sp>
    <dsp:sp modelId="{2F51AED7-5795-4ED9-B6CB-6AF15E1F0ABD}">
      <dsp:nvSpPr>
        <dsp:cNvPr id="0" name=""/>
        <dsp:cNvSpPr/>
      </dsp:nvSpPr>
      <dsp:spPr>
        <a:xfrm rot="5400000">
          <a:off x="6765133" y="154663"/>
          <a:ext cx="770948"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a:t>Property, privacy, human welfare of their users</a:t>
          </a:r>
        </a:p>
        <a:p>
          <a:pPr marL="171450" lvl="1" indent="-171450" algn="l" defTabSz="755650">
            <a:lnSpc>
              <a:spcPct val="90000"/>
            </a:lnSpc>
            <a:spcBef>
              <a:spcPct val="0"/>
            </a:spcBef>
            <a:spcAft>
              <a:spcPct val="15000"/>
            </a:spcAft>
            <a:buChar char="•"/>
          </a:pPr>
          <a:r>
            <a:rPr lang="en-US" sz="1700" kern="1200"/>
            <a:t>Cost of deploying fix, regulatory burden</a:t>
          </a:r>
        </a:p>
      </dsp:txBody>
      <dsp:txXfrm rot="-5400000">
        <a:off x="3785616" y="3171816"/>
        <a:ext cx="6692349" cy="695678"/>
      </dsp:txXfrm>
    </dsp:sp>
    <dsp:sp modelId="{19308694-1D58-45D7-A28E-BCCC52C87CF6}">
      <dsp:nvSpPr>
        <dsp:cNvPr id="0" name=""/>
        <dsp:cNvSpPr/>
      </dsp:nvSpPr>
      <dsp:spPr>
        <a:xfrm>
          <a:off x="0" y="3037812"/>
          <a:ext cx="3785616" cy="96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a:t>Impacted companies and organizations</a:t>
          </a:r>
        </a:p>
      </dsp:txBody>
      <dsp:txXfrm>
        <a:off x="47043" y="3084855"/>
        <a:ext cx="3691530" cy="869599"/>
      </dsp:txXfrm>
    </dsp:sp>
    <dsp:sp modelId="{DF2078A0-8A02-498A-917F-48F252677032}">
      <dsp:nvSpPr>
        <dsp:cNvPr id="0" name=""/>
        <dsp:cNvSpPr/>
      </dsp:nvSpPr>
      <dsp:spPr>
        <a:xfrm rot="5400000">
          <a:off x="6765133" y="1166533"/>
          <a:ext cx="770948"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a:t>Property, privacy, and human welfare of citizens</a:t>
          </a:r>
        </a:p>
        <a:p>
          <a:pPr marL="171450" lvl="1" indent="-171450" algn="l" defTabSz="755650">
            <a:lnSpc>
              <a:spcPct val="90000"/>
            </a:lnSpc>
            <a:spcBef>
              <a:spcPct val="0"/>
            </a:spcBef>
            <a:spcAft>
              <a:spcPct val="15000"/>
            </a:spcAft>
            <a:buChar char="•"/>
          </a:pPr>
          <a:r>
            <a:rPr lang="en-US" sz="1700" kern="1200"/>
            <a:t>Ability to attack criminals and adversaries</a:t>
          </a:r>
        </a:p>
      </dsp:txBody>
      <dsp:txXfrm rot="-5400000">
        <a:off x="3785616" y="4183686"/>
        <a:ext cx="6692349" cy="695678"/>
      </dsp:txXfrm>
    </dsp:sp>
    <dsp:sp modelId="{BDB60889-1FD9-45B1-955A-1D19E8A08120}">
      <dsp:nvSpPr>
        <dsp:cNvPr id="0" name=""/>
        <dsp:cNvSpPr/>
      </dsp:nvSpPr>
      <dsp:spPr>
        <a:xfrm>
          <a:off x="0" y="4049682"/>
          <a:ext cx="3785616" cy="96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a:t>Law enforcement and intelligence agencies</a:t>
          </a:r>
        </a:p>
      </dsp:txBody>
      <dsp:txXfrm>
        <a:off x="47043" y="4096725"/>
        <a:ext cx="3691530" cy="86959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9479FF-3D7B-4D35-9CE7-694847130573}" type="datetimeFigureOut">
              <a:rPr lang="en-US" smtClean="0"/>
              <a:t>11/9/2020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D91413-2A57-47A6-886B-EB92A19A2AD1}" type="slidenum">
              <a:rPr lang="en-US" smtClean="0"/>
              <a:t>‹#›</a:t>
            </a:fld>
            <a:endParaRPr lang="en-US"/>
          </a:p>
        </p:txBody>
      </p:sp>
    </p:spTree>
    <p:extLst>
      <p:ext uri="{BB962C8B-B14F-4D97-AF65-F5344CB8AC3E}">
        <p14:creationId xmlns:p14="http://schemas.microsoft.com/office/powerpoint/2010/main" val="2104749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9CD07A-6A54-4943-B1CB-CFA48A2953C3}" type="slidenum">
              <a:rPr lang="en-US" smtClean="0"/>
              <a:t>54</a:t>
            </a:fld>
            <a:endParaRPr lang="en-US"/>
          </a:p>
        </p:txBody>
      </p:sp>
    </p:spTree>
    <p:extLst>
      <p:ext uri="{BB962C8B-B14F-4D97-AF65-F5344CB8AC3E}">
        <p14:creationId xmlns:p14="http://schemas.microsoft.com/office/powerpoint/2010/main" val="279223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E610C-80FC-4C7A-8601-F27960BB96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BCED681-E855-4C83-A93D-EED0970572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8A7E5E5-2CD1-479E-893A-BCC96C8273B8}"/>
              </a:ext>
            </a:extLst>
          </p:cNvPr>
          <p:cNvSpPr>
            <a:spLocks noGrp="1"/>
          </p:cNvSpPr>
          <p:nvPr>
            <p:ph type="dt" sz="half" idx="10"/>
          </p:nvPr>
        </p:nvSpPr>
        <p:spPr/>
        <p:txBody>
          <a:bodyPr/>
          <a:lstStyle/>
          <a:p>
            <a:fld id="{DCAD4D6C-C0F9-4E7B-BDFA-3B6398C8A2CB}" type="datetimeFigureOut">
              <a:rPr lang="en-US" smtClean="0"/>
              <a:t>11/9/2020</a:t>
            </a:fld>
            <a:endParaRPr lang="en-US"/>
          </a:p>
        </p:txBody>
      </p:sp>
      <p:sp>
        <p:nvSpPr>
          <p:cNvPr id="5" name="Footer Placeholder 4">
            <a:extLst>
              <a:ext uri="{FF2B5EF4-FFF2-40B4-BE49-F238E27FC236}">
                <a16:creationId xmlns:a16="http://schemas.microsoft.com/office/drawing/2014/main" id="{BBBFC6F2-E789-44CD-B0F2-E233726A9A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F80F28-B0D5-4EE5-ACAC-D5EB6CBA974A}"/>
              </a:ext>
            </a:extLst>
          </p:cNvPr>
          <p:cNvSpPr>
            <a:spLocks noGrp="1"/>
          </p:cNvSpPr>
          <p:nvPr>
            <p:ph type="sldNum" sz="quarter" idx="12"/>
          </p:nvPr>
        </p:nvSpPr>
        <p:spPr/>
        <p:txBody>
          <a:bodyPr/>
          <a:lstStyle/>
          <a:p>
            <a:fld id="{41244205-7D9E-4DC4-802A-A70202D43E48}" type="slidenum">
              <a:rPr lang="en-US" smtClean="0"/>
              <a:t>‹#›</a:t>
            </a:fld>
            <a:endParaRPr lang="en-US"/>
          </a:p>
        </p:txBody>
      </p:sp>
    </p:spTree>
    <p:extLst>
      <p:ext uri="{BB962C8B-B14F-4D97-AF65-F5344CB8AC3E}">
        <p14:creationId xmlns:p14="http://schemas.microsoft.com/office/powerpoint/2010/main" val="941955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3C3B6-2D4E-4C16-B9FB-3C96E1A46D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CEFBF4C-C47E-459A-B47C-81BEDC95AB5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473E14-A016-4ECB-9522-C02FC6EA15E2}"/>
              </a:ext>
            </a:extLst>
          </p:cNvPr>
          <p:cNvSpPr>
            <a:spLocks noGrp="1"/>
          </p:cNvSpPr>
          <p:nvPr>
            <p:ph type="dt" sz="half" idx="10"/>
          </p:nvPr>
        </p:nvSpPr>
        <p:spPr/>
        <p:txBody>
          <a:bodyPr/>
          <a:lstStyle/>
          <a:p>
            <a:fld id="{DCAD4D6C-C0F9-4E7B-BDFA-3B6398C8A2CB}" type="datetimeFigureOut">
              <a:rPr lang="en-US" smtClean="0"/>
              <a:t>11/9/2020</a:t>
            </a:fld>
            <a:endParaRPr lang="en-US"/>
          </a:p>
        </p:txBody>
      </p:sp>
      <p:sp>
        <p:nvSpPr>
          <p:cNvPr id="5" name="Footer Placeholder 4">
            <a:extLst>
              <a:ext uri="{FF2B5EF4-FFF2-40B4-BE49-F238E27FC236}">
                <a16:creationId xmlns:a16="http://schemas.microsoft.com/office/drawing/2014/main" id="{EF14B2B6-AB08-43FC-BADE-201484C820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B42B66-2516-4F30-BC08-7DE5440022B2}"/>
              </a:ext>
            </a:extLst>
          </p:cNvPr>
          <p:cNvSpPr>
            <a:spLocks noGrp="1"/>
          </p:cNvSpPr>
          <p:nvPr>
            <p:ph type="sldNum" sz="quarter" idx="12"/>
          </p:nvPr>
        </p:nvSpPr>
        <p:spPr/>
        <p:txBody>
          <a:bodyPr/>
          <a:lstStyle/>
          <a:p>
            <a:fld id="{41244205-7D9E-4DC4-802A-A70202D43E48}" type="slidenum">
              <a:rPr lang="en-US" smtClean="0"/>
              <a:t>‹#›</a:t>
            </a:fld>
            <a:endParaRPr lang="en-US"/>
          </a:p>
        </p:txBody>
      </p:sp>
    </p:spTree>
    <p:extLst>
      <p:ext uri="{BB962C8B-B14F-4D97-AF65-F5344CB8AC3E}">
        <p14:creationId xmlns:p14="http://schemas.microsoft.com/office/powerpoint/2010/main" val="1580894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2E6C61-1C25-451A-9CE0-2228E000C5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1758C0-9589-4280-810D-C48AF662737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04F58C-0E76-426B-9E23-09ED1EEC24A7}"/>
              </a:ext>
            </a:extLst>
          </p:cNvPr>
          <p:cNvSpPr>
            <a:spLocks noGrp="1"/>
          </p:cNvSpPr>
          <p:nvPr>
            <p:ph type="dt" sz="half" idx="10"/>
          </p:nvPr>
        </p:nvSpPr>
        <p:spPr/>
        <p:txBody>
          <a:bodyPr/>
          <a:lstStyle/>
          <a:p>
            <a:fld id="{DCAD4D6C-C0F9-4E7B-BDFA-3B6398C8A2CB}" type="datetimeFigureOut">
              <a:rPr lang="en-US" smtClean="0"/>
              <a:t>11/9/2020</a:t>
            </a:fld>
            <a:endParaRPr lang="en-US"/>
          </a:p>
        </p:txBody>
      </p:sp>
      <p:sp>
        <p:nvSpPr>
          <p:cNvPr id="5" name="Footer Placeholder 4">
            <a:extLst>
              <a:ext uri="{FF2B5EF4-FFF2-40B4-BE49-F238E27FC236}">
                <a16:creationId xmlns:a16="http://schemas.microsoft.com/office/drawing/2014/main" id="{A1A0A01F-0CD1-4864-9E47-683F41AF26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716BC8-7BBF-4D23-9563-278FB8F46950}"/>
              </a:ext>
            </a:extLst>
          </p:cNvPr>
          <p:cNvSpPr>
            <a:spLocks noGrp="1"/>
          </p:cNvSpPr>
          <p:nvPr>
            <p:ph type="sldNum" sz="quarter" idx="12"/>
          </p:nvPr>
        </p:nvSpPr>
        <p:spPr/>
        <p:txBody>
          <a:bodyPr/>
          <a:lstStyle/>
          <a:p>
            <a:fld id="{41244205-7D9E-4DC4-802A-A70202D43E48}" type="slidenum">
              <a:rPr lang="en-US" smtClean="0"/>
              <a:t>‹#›</a:t>
            </a:fld>
            <a:endParaRPr lang="en-US"/>
          </a:p>
        </p:txBody>
      </p:sp>
    </p:spTree>
    <p:extLst>
      <p:ext uri="{BB962C8B-B14F-4D97-AF65-F5344CB8AC3E}">
        <p14:creationId xmlns:p14="http://schemas.microsoft.com/office/powerpoint/2010/main" val="955727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10C3F-5D47-4FA2-80C7-0FA27E69A37D}"/>
              </a:ext>
            </a:extLst>
          </p:cNvPr>
          <p:cNvSpPr>
            <a:spLocks noGrp="1"/>
          </p:cNvSpPr>
          <p:nvPr>
            <p:ph type="title"/>
          </p:nvPr>
        </p:nvSpPr>
        <p:spPr>
          <a:xfrm>
            <a:off x="838200" y="136526"/>
            <a:ext cx="10515600" cy="861002"/>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B9D769C-0A41-4007-B2FD-567DEFFD5E16}"/>
              </a:ext>
            </a:extLst>
          </p:cNvPr>
          <p:cNvSpPr>
            <a:spLocks noGrp="1"/>
          </p:cNvSpPr>
          <p:nvPr>
            <p:ph idx="1"/>
          </p:nvPr>
        </p:nvSpPr>
        <p:spPr>
          <a:xfrm>
            <a:off x="838200" y="1369325"/>
            <a:ext cx="10515600" cy="494834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D30CB91-46FF-4B49-9E9F-7E602CCD9107}"/>
              </a:ext>
            </a:extLst>
          </p:cNvPr>
          <p:cNvSpPr>
            <a:spLocks noGrp="1"/>
          </p:cNvSpPr>
          <p:nvPr>
            <p:ph type="dt" sz="half" idx="10"/>
          </p:nvPr>
        </p:nvSpPr>
        <p:spPr/>
        <p:txBody>
          <a:bodyPr/>
          <a:lstStyle/>
          <a:p>
            <a:fld id="{DCAD4D6C-C0F9-4E7B-BDFA-3B6398C8A2CB}" type="datetimeFigureOut">
              <a:rPr lang="en-US" smtClean="0"/>
              <a:t>11/9/2020</a:t>
            </a:fld>
            <a:endParaRPr lang="en-US"/>
          </a:p>
        </p:txBody>
      </p:sp>
      <p:sp>
        <p:nvSpPr>
          <p:cNvPr id="5" name="Footer Placeholder 4">
            <a:extLst>
              <a:ext uri="{FF2B5EF4-FFF2-40B4-BE49-F238E27FC236}">
                <a16:creationId xmlns:a16="http://schemas.microsoft.com/office/drawing/2014/main" id="{564AEB25-D84D-4A8E-96CF-EE3C7B8725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50581D-FB8C-4BE9-823D-31BE83921525}"/>
              </a:ext>
            </a:extLst>
          </p:cNvPr>
          <p:cNvSpPr>
            <a:spLocks noGrp="1"/>
          </p:cNvSpPr>
          <p:nvPr>
            <p:ph type="sldNum" sz="quarter" idx="12"/>
          </p:nvPr>
        </p:nvSpPr>
        <p:spPr/>
        <p:txBody>
          <a:bodyPr/>
          <a:lstStyle/>
          <a:p>
            <a:fld id="{41244205-7D9E-4DC4-802A-A70202D43E48}" type="slidenum">
              <a:rPr lang="en-US" smtClean="0"/>
              <a:t>‹#›</a:t>
            </a:fld>
            <a:endParaRPr lang="en-US"/>
          </a:p>
        </p:txBody>
      </p:sp>
    </p:spTree>
    <p:extLst>
      <p:ext uri="{BB962C8B-B14F-4D97-AF65-F5344CB8AC3E}">
        <p14:creationId xmlns:p14="http://schemas.microsoft.com/office/powerpoint/2010/main" val="302740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CDB0E-9D15-4F6E-A482-5DCC7053FC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C99682-6C58-4212-9301-C0BD10BF05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42C92D6-9875-4C6D-8B83-D236D98D8E93}"/>
              </a:ext>
            </a:extLst>
          </p:cNvPr>
          <p:cNvSpPr>
            <a:spLocks noGrp="1"/>
          </p:cNvSpPr>
          <p:nvPr>
            <p:ph type="dt" sz="half" idx="10"/>
          </p:nvPr>
        </p:nvSpPr>
        <p:spPr/>
        <p:txBody>
          <a:bodyPr/>
          <a:lstStyle/>
          <a:p>
            <a:fld id="{DCAD4D6C-C0F9-4E7B-BDFA-3B6398C8A2CB}" type="datetimeFigureOut">
              <a:rPr lang="en-US" smtClean="0"/>
              <a:t>11/9/2020</a:t>
            </a:fld>
            <a:endParaRPr lang="en-US"/>
          </a:p>
        </p:txBody>
      </p:sp>
      <p:sp>
        <p:nvSpPr>
          <p:cNvPr id="5" name="Footer Placeholder 4">
            <a:extLst>
              <a:ext uri="{FF2B5EF4-FFF2-40B4-BE49-F238E27FC236}">
                <a16:creationId xmlns:a16="http://schemas.microsoft.com/office/drawing/2014/main" id="{950EBA80-96A5-4A4D-A1B7-4B2F4A55DB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4060C2-81AC-4174-A5F3-98AD85C2041E}"/>
              </a:ext>
            </a:extLst>
          </p:cNvPr>
          <p:cNvSpPr>
            <a:spLocks noGrp="1"/>
          </p:cNvSpPr>
          <p:nvPr>
            <p:ph type="sldNum" sz="quarter" idx="12"/>
          </p:nvPr>
        </p:nvSpPr>
        <p:spPr/>
        <p:txBody>
          <a:bodyPr/>
          <a:lstStyle/>
          <a:p>
            <a:fld id="{41244205-7D9E-4DC4-802A-A70202D43E48}" type="slidenum">
              <a:rPr lang="en-US" smtClean="0"/>
              <a:t>‹#›</a:t>
            </a:fld>
            <a:endParaRPr lang="en-US"/>
          </a:p>
        </p:txBody>
      </p:sp>
    </p:spTree>
    <p:extLst>
      <p:ext uri="{BB962C8B-B14F-4D97-AF65-F5344CB8AC3E}">
        <p14:creationId xmlns:p14="http://schemas.microsoft.com/office/powerpoint/2010/main" val="117156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C8EE1-5103-42E8-84F5-1A278022CA83}"/>
              </a:ext>
            </a:extLst>
          </p:cNvPr>
          <p:cNvSpPr>
            <a:spLocks noGrp="1"/>
          </p:cNvSpPr>
          <p:nvPr>
            <p:ph type="title"/>
          </p:nvPr>
        </p:nvSpPr>
        <p:spPr>
          <a:xfrm>
            <a:off x="838200" y="136525"/>
            <a:ext cx="10515600" cy="736311"/>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BF575F7-7782-47B1-A064-D6317CF85AA5}"/>
              </a:ext>
            </a:extLst>
          </p:cNvPr>
          <p:cNvSpPr>
            <a:spLocks noGrp="1"/>
          </p:cNvSpPr>
          <p:nvPr>
            <p:ph sz="half" idx="1"/>
          </p:nvPr>
        </p:nvSpPr>
        <p:spPr>
          <a:xfrm>
            <a:off x="838200" y="1287439"/>
            <a:ext cx="5181600" cy="49990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0F8E40-A53F-4CC7-B042-459F05DFA897}"/>
              </a:ext>
            </a:extLst>
          </p:cNvPr>
          <p:cNvSpPr>
            <a:spLocks noGrp="1"/>
          </p:cNvSpPr>
          <p:nvPr>
            <p:ph sz="half" idx="2"/>
          </p:nvPr>
        </p:nvSpPr>
        <p:spPr>
          <a:xfrm>
            <a:off x="6172200" y="1287439"/>
            <a:ext cx="5181600" cy="49990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70B75B53-1128-4AAE-8FE0-7BADFE9CF7E5}"/>
              </a:ext>
            </a:extLst>
          </p:cNvPr>
          <p:cNvSpPr>
            <a:spLocks noGrp="1"/>
          </p:cNvSpPr>
          <p:nvPr>
            <p:ph type="dt" sz="half" idx="10"/>
          </p:nvPr>
        </p:nvSpPr>
        <p:spPr/>
        <p:txBody>
          <a:bodyPr/>
          <a:lstStyle/>
          <a:p>
            <a:fld id="{DCAD4D6C-C0F9-4E7B-BDFA-3B6398C8A2CB}" type="datetimeFigureOut">
              <a:rPr lang="en-US" smtClean="0"/>
              <a:t>11/9/2020</a:t>
            </a:fld>
            <a:endParaRPr lang="en-US"/>
          </a:p>
        </p:txBody>
      </p:sp>
      <p:sp>
        <p:nvSpPr>
          <p:cNvPr id="6" name="Footer Placeholder 5">
            <a:extLst>
              <a:ext uri="{FF2B5EF4-FFF2-40B4-BE49-F238E27FC236}">
                <a16:creationId xmlns:a16="http://schemas.microsoft.com/office/drawing/2014/main" id="{17BFF554-2882-4BF8-9D20-E845BC00D9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7C8149-0FFA-4428-9B42-38FB97ADA78A}"/>
              </a:ext>
            </a:extLst>
          </p:cNvPr>
          <p:cNvSpPr>
            <a:spLocks noGrp="1"/>
          </p:cNvSpPr>
          <p:nvPr>
            <p:ph type="sldNum" sz="quarter" idx="12"/>
          </p:nvPr>
        </p:nvSpPr>
        <p:spPr/>
        <p:txBody>
          <a:bodyPr/>
          <a:lstStyle/>
          <a:p>
            <a:fld id="{41244205-7D9E-4DC4-802A-A70202D43E48}" type="slidenum">
              <a:rPr lang="en-US" smtClean="0"/>
              <a:t>‹#›</a:t>
            </a:fld>
            <a:endParaRPr lang="en-US"/>
          </a:p>
        </p:txBody>
      </p:sp>
    </p:spTree>
    <p:extLst>
      <p:ext uri="{BB962C8B-B14F-4D97-AF65-F5344CB8AC3E}">
        <p14:creationId xmlns:p14="http://schemas.microsoft.com/office/powerpoint/2010/main" val="3091724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DBD05-6F54-44A6-B8AC-1A197BC08C15}"/>
              </a:ext>
            </a:extLst>
          </p:cNvPr>
          <p:cNvSpPr>
            <a:spLocks noGrp="1"/>
          </p:cNvSpPr>
          <p:nvPr>
            <p:ph type="title"/>
          </p:nvPr>
        </p:nvSpPr>
        <p:spPr>
          <a:xfrm>
            <a:off x="839788" y="136526"/>
            <a:ext cx="10515600" cy="897370"/>
          </a:xfrm>
        </p:spPr>
        <p:txBody>
          <a:bodyPr/>
          <a:lstStyle/>
          <a:p>
            <a:r>
              <a:rPr lang="en-US"/>
              <a:t>Click to edit Master title style</a:t>
            </a:r>
          </a:p>
        </p:txBody>
      </p:sp>
      <p:sp>
        <p:nvSpPr>
          <p:cNvPr id="3" name="Text Placeholder 2">
            <a:extLst>
              <a:ext uri="{FF2B5EF4-FFF2-40B4-BE49-F238E27FC236}">
                <a16:creationId xmlns:a16="http://schemas.microsoft.com/office/drawing/2014/main" id="{A7B89900-B3F7-4568-915F-4E335BA6A7DB}"/>
              </a:ext>
            </a:extLst>
          </p:cNvPr>
          <p:cNvSpPr>
            <a:spLocks noGrp="1"/>
          </p:cNvSpPr>
          <p:nvPr>
            <p:ph type="body" idx="1"/>
          </p:nvPr>
        </p:nvSpPr>
        <p:spPr>
          <a:xfrm>
            <a:off x="839788" y="1140839"/>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7882942-6EB4-465B-95DF-0129A3478971}"/>
              </a:ext>
            </a:extLst>
          </p:cNvPr>
          <p:cNvSpPr>
            <a:spLocks noGrp="1"/>
          </p:cNvSpPr>
          <p:nvPr>
            <p:ph sz="half" idx="2"/>
          </p:nvPr>
        </p:nvSpPr>
        <p:spPr>
          <a:xfrm>
            <a:off x="839788" y="1964751"/>
            <a:ext cx="5157787" cy="43529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60CC084-BF38-4263-AC95-49BCA5FC4313}"/>
              </a:ext>
            </a:extLst>
          </p:cNvPr>
          <p:cNvSpPr>
            <a:spLocks noGrp="1"/>
          </p:cNvSpPr>
          <p:nvPr>
            <p:ph type="body" sz="quarter" idx="3"/>
          </p:nvPr>
        </p:nvSpPr>
        <p:spPr>
          <a:xfrm>
            <a:off x="6172200" y="1140839"/>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64E302F-7221-4532-9445-9D9FABAFA019}"/>
              </a:ext>
            </a:extLst>
          </p:cNvPr>
          <p:cNvSpPr>
            <a:spLocks noGrp="1"/>
          </p:cNvSpPr>
          <p:nvPr>
            <p:ph sz="quarter" idx="4"/>
          </p:nvPr>
        </p:nvSpPr>
        <p:spPr>
          <a:xfrm>
            <a:off x="6172200" y="1964751"/>
            <a:ext cx="5183188" cy="43529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A2D07F-D04D-474C-B753-47E765E0E92F}"/>
              </a:ext>
            </a:extLst>
          </p:cNvPr>
          <p:cNvSpPr>
            <a:spLocks noGrp="1"/>
          </p:cNvSpPr>
          <p:nvPr>
            <p:ph type="dt" sz="half" idx="10"/>
          </p:nvPr>
        </p:nvSpPr>
        <p:spPr/>
        <p:txBody>
          <a:bodyPr/>
          <a:lstStyle/>
          <a:p>
            <a:fld id="{DCAD4D6C-C0F9-4E7B-BDFA-3B6398C8A2CB}" type="datetimeFigureOut">
              <a:rPr lang="en-US" smtClean="0"/>
              <a:t>11/9/2020</a:t>
            </a:fld>
            <a:endParaRPr lang="en-US"/>
          </a:p>
        </p:txBody>
      </p:sp>
      <p:sp>
        <p:nvSpPr>
          <p:cNvPr id="8" name="Footer Placeholder 7">
            <a:extLst>
              <a:ext uri="{FF2B5EF4-FFF2-40B4-BE49-F238E27FC236}">
                <a16:creationId xmlns:a16="http://schemas.microsoft.com/office/drawing/2014/main" id="{E731BE97-5807-485C-BEEE-E3B10DC3B4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3E73B0-7B59-4DE6-9A70-13082CDAABCE}"/>
              </a:ext>
            </a:extLst>
          </p:cNvPr>
          <p:cNvSpPr>
            <a:spLocks noGrp="1"/>
          </p:cNvSpPr>
          <p:nvPr>
            <p:ph type="sldNum" sz="quarter" idx="12"/>
          </p:nvPr>
        </p:nvSpPr>
        <p:spPr/>
        <p:txBody>
          <a:bodyPr/>
          <a:lstStyle/>
          <a:p>
            <a:fld id="{41244205-7D9E-4DC4-802A-A70202D43E48}" type="slidenum">
              <a:rPr lang="en-US" smtClean="0"/>
              <a:t>‹#›</a:t>
            </a:fld>
            <a:endParaRPr lang="en-US"/>
          </a:p>
        </p:txBody>
      </p:sp>
    </p:spTree>
    <p:extLst>
      <p:ext uri="{BB962C8B-B14F-4D97-AF65-F5344CB8AC3E}">
        <p14:creationId xmlns:p14="http://schemas.microsoft.com/office/powerpoint/2010/main" val="3193470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48062-7DEF-4833-9FD4-2316D0C536A5}"/>
              </a:ext>
            </a:extLst>
          </p:cNvPr>
          <p:cNvSpPr>
            <a:spLocks noGrp="1"/>
          </p:cNvSpPr>
          <p:nvPr>
            <p:ph type="title"/>
          </p:nvPr>
        </p:nvSpPr>
        <p:spPr>
          <a:xfrm>
            <a:off x="838200" y="136526"/>
            <a:ext cx="10515600" cy="788266"/>
          </a:xfrm>
        </p:spPr>
        <p:txBody>
          <a:bodyPr/>
          <a:lstStyle/>
          <a:p>
            <a:r>
              <a:rPr lang="en-US"/>
              <a:t>Click to edit Master title style</a:t>
            </a:r>
          </a:p>
        </p:txBody>
      </p:sp>
      <p:sp>
        <p:nvSpPr>
          <p:cNvPr id="3" name="Date Placeholder 2">
            <a:extLst>
              <a:ext uri="{FF2B5EF4-FFF2-40B4-BE49-F238E27FC236}">
                <a16:creationId xmlns:a16="http://schemas.microsoft.com/office/drawing/2014/main" id="{AD053D61-03C1-45AF-AFB6-E385CA292414}"/>
              </a:ext>
            </a:extLst>
          </p:cNvPr>
          <p:cNvSpPr>
            <a:spLocks noGrp="1"/>
          </p:cNvSpPr>
          <p:nvPr>
            <p:ph type="dt" sz="half" idx="10"/>
          </p:nvPr>
        </p:nvSpPr>
        <p:spPr/>
        <p:txBody>
          <a:bodyPr/>
          <a:lstStyle/>
          <a:p>
            <a:fld id="{DCAD4D6C-C0F9-4E7B-BDFA-3B6398C8A2CB}" type="datetimeFigureOut">
              <a:rPr lang="en-US" smtClean="0"/>
              <a:t>11/9/2020</a:t>
            </a:fld>
            <a:endParaRPr lang="en-US"/>
          </a:p>
        </p:txBody>
      </p:sp>
      <p:sp>
        <p:nvSpPr>
          <p:cNvPr id="4" name="Footer Placeholder 3">
            <a:extLst>
              <a:ext uri="{FF2B5EF4-FFF2-40B4-BE49-F238E27FC236}">
                <a16:creationId xmlns:a16="http://schemas.microsoft.com/office/drawing/2014/main" id="{EA7D1EB9-D18F-4B21-A0FB-800C2A996F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372B43-736C-43DA-B8C6-23B168F16466}"/>
              </a:ext>
            </a:extLst>
          </p:cNvPr>
          <p:cNvSpPr>
            <a:spLocks noGrp="1"/>
          </p:cNvSpPr>
          <p:nvPr>
            <p:ph type="sldNum" sz="quarter" idx="12"/>
          </p:nvPr>
        </p:nvSpPr>
        <p:spPr/>
        <p:txBody>
          <a:bodyPr/>
          <a:lstStyle/>
          <a:p>
            <a:fld id="{41244205-7D9E-4DC4-802A-A70202D43E48}" type="slidenum">
              <a:rPr lang="en-US" smtClean="0"/>
              <a:t>‹#›</a:t>
            </a:fld>
            <a:endParaRPr lang="en-US"/>
          </a:p>
        </p:txBody>
      </p:sp>
    </p:spTree>
    <p:extLst>
      <p:ext uri="{BB962C8B-B14F-4D97-AF65-F5344CB8AC3E}">
        <p14:creationId xmlns:p14="http://schemas.microsoft.com/office/powerpoint/2010/main" val="2410986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E502E3-5A4D-48AD-80A0-81B62452FB1F}"/>
              </a:ext>
            </a:extLst>
          </p:cNvPr>
          <p:cNvSpPr>
            <a:spLocks noGrp="1"/>
          </p:cNvSpPr>
          <p:nvPr>
            <p:ph type="dt" sz="half" idx="10"/>
          </p:nvPr>
        </p:nvSpPr>
        <p:spPr/>
        <p:txBody>
          <a:bodyPr/>
          <a:lstStyle/>
          <a:p>
            <a:fld id="{DCAD4D6C-C0F9-4E7B-BDFA-3B6398C8A2CB}" type="datetimeFigureOut">
              <a:rPr lang="en-US" smtClean="0"/>
              <a:t>11/9/2020</a:t>
            </a:fld>
            <a:endParaRPr lang="en-US"/>
          </a:p>
        </p:txBody>
      </p:sp>
      <p:sp>
        <p:nvSpPr>
          <p:cNvPr id="3" name="Footer Placeholder 2">
            <a:extLst>
              <a:ext uri="{FF2B5EF4-FFF2-40B4-BE49-F238E27FC236}">
                <a16:creationId xmlns:a16="http://schemas.microsoft.com/office/drawing/2014/main" id="{42823851-9DB4-45D4-B9BE-CCDD479F66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C073DE-A501-4BC0-8255-47CF836C9B53}"/>
              </a:ext>
            </a:extLst>
          </p:cNvPr>
          <p:cNvSpPr>
            <a:spLocks noGrp="1"/>
          </p:cNvSpPr>
          <p:nvPr>
            <p:ph type="sldNum" sz="quarter" idx="12"/>
          </p:nvPr>
        </p:nvSpPr>
        <p:spPr/>
        <p:txBody>
          <a:bodyPr/>
          <a:lstStyle/>
          <a:p>
            <a:fld id="{41244205-7D9E-4DC4-802A-A70202D43E48}" type="slidenum">
              <a:rPr lang="en-US" smtClean="0"/>
              <a:t>‹#›</a:t>
            </a:fld>
            <a:endParaRPr lang="en-US"/>
          </a:p>
        </p:txBody>
      </p:sp>
    </p:spTree>
    <p:extLst>
      <p:ext uri="{BB962C8B-B14F-4D97-AF65-F5344CB8AC3E}">
        <p14:creationId xmlns:p14="http://schemas.microsoft.com/office/powerpoint/2010/main" val="3341454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B0E0A-D2AA-4E26-B981-80E21EB5CA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A2CB1B7-9002-4B73-8353-F8D67744D7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8EF99B0-745A-4078-87E1-B20EADB096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F163FE9-ABC8-4334-8F18-04A50C446691}"/>
              </a:ext>
            </a:extLst>
          </p:cNvPr>
          <p:cNvSpPr>
            <a:spLocks noGrp="1"/>
          </p:cNvSpPr>
          <p:nvPr>
            <p:ph type="dt" sz="half" idx="10"/>
          </p:nvPr>
        </p:nvSpPr>
        <p:spPr/>
        <p:txBody>
          <a:bodyPr/>
          <a:lstStyle/>
          <a:p>
            <a:fld id="{DCAD4D6C-C0F9-4E7B-BDFA-3B6398C8A2CB}" type="datetimeFigureOut">
              <a:rPr lang="en-US" smtClean="0"/>
              <a:t>11/9/2020</a:t>
            </a:fld>
            <a:endParaRPr lang="en-US"/>
          </a:p>
        </p:txBody>
      </p:sp>
      <p:sp>
        <p:nvSpPr>
          <p:cNvPr id="6" name="Footer Placeholder 5">
            <a:extLst>
              <a:ext uri="{FF2B5EF4-FFF2-40B4-BE49-F238E27FC236}">
                <a16:creationId xmlns:a16="http://schemas.microsoft.com/office/drawing/2014/main" id="{8E1F56BE-BC3C-4D63-BBCB-7B4A1BD850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0898FB-22C5-49A2-8FE6-78E0EBE91AD1}"/>
              </a:ext>
            </a:extLst>
          </p:cNvPr>
          <p:cNvSpPr>
            <a:spLocks noGrp="1"/>
          </p:cNvSpPr>
          <p:nvPr>
            <p:ph type="sldNum" sz="quarter" idx="12"/>
          </p:nvPr>
        </p:nvSpPr>
        <p:spPr/>
        <p:txBody>
          <a:bodyPr/>
          <a:lstStyle/>
          <a:p>
            <a:fld id="{41244205-7D9E-4DC4-802A-A70202D43E48}" type="slidenum">
              <a:rPr lang="en-US" smtClean="0"/>
              <a:t>‹#›</a:t>
            </a:fld>
            <a:endParaRPr lang="en-US"/>
          </a:p>
        </p:txBody>
      </p:sp>
    </p:spTree>
    <p:extLst>
      <p:ext uri="{BB962C8B-B14F-4D97-AF65-F5344CB8AC3E}">
        <p14:creationId xmlns:p14="http://schemas.microsoft.com/office/powerpoint/2010/main" val="3748578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CF433-2084-48CE-AC2B-78723E09F3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E56A364-ACBE-4B3A-BF57-6350340F57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17D2B5D-ED40-47D4-A994-9EA5C4FE63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E22FE06-970A-40A6-B0D6-1B064EEE35D2}"/>
              </a:ext>
            </a:extLst>
          </p:cNvPr>
          <p:cNvSpPr>
            <a:spLocks noGrp="1"/>
          </p:cNvSpPr>
          <p:nvPr>
            <p:ph type="dt" sz="half" idx="10"/>
          </p:nvPr>
        </p:nvSpPr>
        <p:spPr/>
        <p:txBody>
          <a:bodyPr/>
          <a:lstStyle/>
          <a:p>
            <a:fld id="{DCAD4D6C-C0F9-4E7B-BDFA-3B6398C8A2CB}" type="datetimeFigureOut">
              <a:rPr lang="en-US" smtClean="0"/>
              <a:t>11/9/2020</a:t>
            </a:fld>
            <a:endParaRPr lang="en-US"/>
          </a:p>
        </p:txBody>
      </p:sp>
      <p:sp>
        <p:nvSpPr>
          <p:cNvPr id="6" name="Footer Placeholder 5">
            <a:extLst>
              <a:ext uri="{FF2B5EF4-FFF2-40B4-BE49-F238E27FC236}">
                <a16:creationId xmlns:a16="http://schemas.microsoft.com/office/drawing/2014/main" id="{C296EC6B-1567-4C03-88E5-A10A9A3231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6BBBC4-0CF1-4D41-A552-32EEA9D4DFE9}"/>
              </a:ext>
            </a:extLst>
          </p:cNvPr>
          <p:cNvSpPr>
            <a:spLocks noGrp="1"/>
          </p:cNvSpPr>
          <p:nvPr>
            <p:ph type="sldNum" sz="quarter" idx="12"/>
          </p:nvPr>
        </p:nvSpPr>
        <p:spPr/>
        <p:txBody>
          <a:bodyPr/>
          <a:lstStyle/>
          <a:p>
            <a:fld id="{41244205-7D9E-4DC4-802A-A70202D43E48}" type="slidenum">
              <a:rPr lang="en-US" smtClean="0"/>
              <a:t>‹#›</a:t>
            </a:fld>
            <a:endParaRPr lang="en-US"/>
          </a:p>
        </p:txBody>
      </p:sp>
    </p:spTree>
    <p:extLst>
      <p:ext uri="{BB962C8B-B14F-4D97-AF65-F5344CB8AC3E}">
        <p14:creationId xmlns:p14="http://schemas.microsoft.com/office/powerpoint/2010/main" val="110689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C5653-7110-40FB-B3F1-F8A607E064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E73734C-1D7F-4B68-A8FE-40040AD1FB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BB2AAD-1E87-4D7C-8E6A-969FEC7A3B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AD4D6C-C0F9-4E7B-BDFA-3B6398C8A2CB}" type="datetimeFigureOut">
              <a:rPr lang="en-US" smtClean="0"/>
              <a:t>11/9/2020</a:t>
            </a:fld>
            <a:endParaRPr lang="en-US"/>
          </a:p>
        </p:txBody>
      </p:sp>
      <p:sp>
        <p:nvSpPr>
          <p:cNvPr id="5" name="Footer Placeholder 4">
            <a:extLst>
              <a:ext uri="{FF2B5EF4-FFF2-40B4-BE49-F238E27FC236}">
                <a16:creationId xmlns:a16="http://schemas.microsoft.com/office/drawing/2014/main" id="{7A7EC55B-9CA4-4AA4-9CF6-28DE561EDA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21B18EA-B0EA-4E9B-9285-4A643F0081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244205-7D9E-4DC4-802A-A70202D43E48}" type="slidenum">
              <a:rPr lang="en-US" smtClean="0"/>
              <a:t>‹#›</a:t>
            </a:fld>
            <a:endParaRPr lang="en-US"/>
          </a:p>
        </p:txBody>
      </p:sp>
    </p:spTree>
    <p:extLst>
      <p:ext uri="{BB962C8B-B14F-4D97-AF65-F5344CB8AC3E}">
        <p14:creationId xmlns:p14="http://schemas.microsoft.com/office/powerpoint/2010/main" val="36831757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security.dji.com/policy?lang=en_U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8" Type="http://schemas.openxmlformats.org/officeDocument/2006/relationships/hyperlink" Target="https://www.usenix.org/node/208178" TargetMode="External"/><Relationship Id="rId3" Type="http://schemas.openxmlformats.org/officeDocument/2006/relationships/hyperlink" Target="https://www.eff.org/issues/coders/vulnerability-reporting-faq" TargetMode="External"/><Relationship Id="rId7" Type="http://schemas.openxmlformats.org/officeDocument/2006/relationships/hyperlink" Target="https://www.justice.gov/opa/pr/russian-national-indicted-multiple-offenses-connection-kelihos-botnet" TargetMode="External"/><Relationship Id="rId2" Type="http://schemas.openxmlformats.org/officeDocument/2006/relationships/hyperlink" Target="https://www.eff.org/issues/coders/reverse-engineering-faq" TargetMode="External"/><Relationship Id="rId1" Type="http://schemas.openxmlformats.org/officeDocument/2006/relationships/slideLayout" Target="../slideLayouts/slideLayout2.xml"/><Relationship Id="rId6" Type="http://schemas.openxmlformats.org/officeDocument/2006/relationships/hyperlink" Target="https://www.justice.gov/opa/pr/leader-hacking-ring-sentenced-massive-identity-thefts-payment-processor-and-us-retail" TargetMode="External"/><Relationship Id="rId5" Type="http://schemas.openxmlformats.org/officeDocument/2006/relationships/hyperlink" Target="https://www.eff.org/files/2014/09/16/unintendedconsequences2014.pdf" TargetMode="External"/><Relationship Id="rId4" Type="http://schemas.openxmlformats.org/officeDocument/2006/relationships/hyperlink" Target="https://www.eff.org/pages/grey-hat-guid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1D76B-7A47-4664-9FAD-06F840C1FFB0}"/>
              </a:ext>
            </a:extLst>
          </p:cNvPr>
          <p:cNvSpPr>
            <a:spLocks noGrp="1"/>
          </p:cNvSpPr>
          <p:nvPr>
            <p:ph type="ctrTitle"/>
          </p:nvPr>
        </p:nvSpPr>
        <p:spPr/>
        <p:txBody>
          <a:bodyPr/>
          <a:lstStyle/>
          <a:p>
            <a:r>
              <a:rPr lang="en-US" dirty="0"/>
              <a:t>CY 2550 Foundations of Cybersecurity</a:t>
            </a:r>
          </a:p>
        </p:txBody>
      </p:sp>
      <p:sp>
        <p:nvSpPr>
          <p:cNvPr id="3" name="Subtitle 2">
            <a:extLst>
              <a:ext uri="{FF2B5EF4-FFF2-40B4-BE49-F238E27FC236}">
                <a16:creationId xmlns:a16="http://schemas.microsoft.com/office/drawing/2014/main" id="{9B4230F5-7E3C-49FD-A589-8E5145CFABD6}"/>
              </a:ext>
            </a:extLst>
          </p:cNvPr>
          <p:cNvSpPr>
            <a:spLocks noGrp="1"/>
          </p:cNvSpPr>
          <p:nvPr>
            <p:ph type="subTitle" idx="1"/>
          </p:nvPr>
        </p:nvSpPr>
        <p:spPr/>
        <p:txBody>
          <a:bodyPr/>
          <a:lstStyle/>
          <a:p>
            <a:r>
              <a:rPr lang="en-US" dirty="0"/>
              <a:t>Cyberlaw and Cybersecurity Ethics</a:t>
            </a:r>
          </a:p>
        </p:txBody>
      </p:sp>
    </p:spTree>
    <p:extLst>
      <p:ext uri="{BB962C8B-B14F-4D97-AF65-F5344CB8AC3E}">
        <p14:creationId xmlns:p14="http://schemas.microsoft.com/office/powerpoint/2010/main" val="1980264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41FAB-015D-44E7-8539-AB16902CA89C}"/>
              </a:ext>
            </a:extLst>
          </p:cNvPr>
          <p:cNvSpPr>
            <a:spLocks noGrp="1"/>
          </p:cNvSpPr>
          <p:nvPr>
            <p:ph type="title"/>
          </p:nvPr>
        </p:nvSpPr>
        <p:spPr/>
        <p:txBody>
          <a:bodyPr/>
          <a:lstStyle/>
          <a:p>
            <a:r>
              <a:rPr lang="en-US" dirty="0"/>
              <a:t>Albert Gonzalez</a:t>
            </a:r>
          </a:p>
        </p:txBody>
      </p:sp>
      <p:sp>
        <p:nvSpPr>
          <p:cNvPr id="3" name="Content Placeholder 2">
            <a:extLst>
              <a:ext uri="{FF2B5EF4-FFF2-40B4-BE49-F238E27FC236}">
                <a16:creationId xmlns:a16="http://schemas.microsoft.com/office/drawing/2014/main" id="{508CD385-A3CF-4117-A567-B837A63D8B6A}"/>
              </a:ext>
            </a:extLst>
          </p:cNvPr>
          <p:cNvSpPr>
            <a:spLocks noGrp="1"/>
          </p:cNvSpPr>
          <p:nvPr>
            <p:ph idx="1"/>
          </p:nvPr>
        </p:nvSpPr>
        <p:spPr>
          <a:xfrm>
            <a:off x="838200" y="1369325"/>
            <a:ext cx="7950958" cy="4948348"/>
          </a:xfrm>
        </p:spPr>
        <p:txBody>
          <a:bodyPr/>
          <a:lstStyle/>
          <a:p>
            <a:pPr marL="0" indent="0">
              <a:buNone/>
            </a:pPr>
            <a:r>
              <a:rPr lang="en-US" dirty="0"/>
              <a:t>Led hacks against TJ Maxx, Heartland Payment Systems , 7-Eleven, BJ’s Wholesale Club, OfficeMax, Boston Market, Barnes &amp; Noble and Sports Authority</a:t>
            </a:r>
          </a:p>
          <a:p>
            <a:pPr marL="0" indent="0">
              <a:buNone/>
            </a:pPr>
            <a:r>
              <a:rPr lang="en-US" dirty="0"/>
              <a:t>TJX hack netted 94 million stolen credit cards</a:t>
            </a:r>
          </a:p>
          <a:p>
            <a:endParaRPr lang="en-US" dirty="0"/>
          </a:p>
          <a:p>
            <a:pPr marL="0" indent="0">
              <a:buNone/>
            </a:pPr>
            <a:r>
              <a:rPr lang="en-US" dirty="0"/>
              <a:t>Caught and sentenced to 20 years in March 2010</a:t>
            </a:r>
          </a:p>
        </p:txBody>
      </p:sp>
      <p:pic>
        <p:nvPicPr>
          <p:cNvPr id="5" name="Picture 4">
            <a:extLst>
              <a:ext uri="{FF2B5EF4-FFF2-40B4-BE49-F238E27FC236}">
                <a16:creationId xmlns:a16="http://schemas.microsoft.com/office/drawing/2014/main" id="{9E5CF521-CBA3-478D-93A0-2036429068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9317" y="2000250"/>
            <a:ext cx="2457450" cy="2857500"/>
          </a:xfrm>
          <a:prstGeom prst="rect">
            <a:avLst/>
          </a:prstGeom>
        </p:spPr>
      </p:pic>
    </p:spTree>
    <p:extLst>
      <p:ext uri="{BB962C8B-B14F-4D97-AF65-F5344CB8AC3E}">
        <p14:creationId xmlns:p14="http://schemas.microsoft.com/office/powerpoint/2010/main" val="3541686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BC462-3D64-4E42-94A9-396547AC4192}"/>
              </a:ext>
            </a:extLst>
          </p:cNvPr>
          <p:cNvSpPr>
            <a:spLocks noGrp="1"/>
          </p:cNvSpPr>
          <p:nvPr>
            <p:ph type="title"/>
          </p:nvPr>
        </p:nvSpPr>
        <p:spPr/>
        <p:txBody>
          <a:bodyPr/>
          <a:lstStyle/>
          <a:p>
            <a:r>
              <a:rPr lang="en-US" dirty="0"/>
              <a:t>Charges Against Gonzalez</a:t>
            </a:r>
          </a:p>
        </p:txBody>
      </p:sp>
      <p:sp>
        <p:nvSpPr>
          <p:cNvPr id="3" name="Content Placeholder 2">
            <a:extLst>
              <a:ext uri="{FF2B5EF4-FFF2-40B4-BE49-F238E27FC236}">
                <a16:creationId xmlns:a16="http://schemas.microsoft.com/office/drawing/2014/main" id="{AF0BF8B2-85EA-4208-8745-F5F037414FA1}"/>
              </a:ext>
            </a:extLst>
          </p:cNvPr>
          <p:cNvSpPr>
            <a:spLocks noGrp="1"/>
          </p:cNvSpPr>
          <p:nvPr>
            <p:ph idx="1"/>
          </p:nvPr>
        </p:nvSpPr>
        <p:spPr/>
        <p:txBody>
          <a:bodyPr/>
          <a:lstStyle/>
          <a:p>
            <a:pPr marL="514350" indent="-514350">
              <a:buFont typeface="+mj-lt"/>
              <a:buAutoNum type="arabicPeriod"/>
            </a:pPr>
            <a:r>
              <a:rPr lang="en-US" dirty="0"/>
              <a:t>Conspiracy</a:t>
            </a:r>
          </a:p>
          <a:p>
            <a:pPr marL="514350" indent="-514350">
              <a:buFont typeface="+mj-lt"/>
              <a:buAutoNum type="arabicPeriod"/>
            </a:pPr>
            <a:r>
              <a:rPr lang="en-US" dirty="0"/>
              <a:t>Wire fraud</a:t>
            </a:r>
          </a:p>
          <a:p>
            <a:pPr marL="514350" indent="-514350">
              <a:buFont typeface="+mj-lt"/>
              <a:buAutoNum type="arabicPeriod"/>
            </a:pPr>
            <a:r>
              <a:rPr lang="en-US" dirty="0"/>
              <a:t>Aggravated identity theft</a:t>
            </a:r>
          </a:p>
          <a:p>
            <a:pPr marL="514350" indent="-514350">
              <a:buFont typeface="+mj-lt"/>
              <a:buAutoNum type="arabicPeriod"/>
            </a:pPr>
            <a:r>
              <a:rPr lang="en-US" dirty="0"/>
              <a:t>Computer fraud</a:t>
            </a:r>
          </a:p>
          <a:p>
            <a:pPr marL="514350" indent="-514350">
              <a:buFont typeface="+mj-lt"/>
              <a:buAutoNum type="arabicPeriod"/>
            </a:pPr>
            <a:r>
              <a:rPr lang="en-US" dirty="0"/>
              <a:t>Access device fraud</a:t>
            </a:r>
          </a:p>
        </p:txBody>
      </p:sp>
      <p:sp>
        <p:nvSpPr>
          <p:cNvPr id="4" name="Rectangle 3">
            <a:extLst>
              <a:ext uri="{FF2B5EF4-FFF2-40B4-BE49-F238E27FC236}">
                <a16:creationId xmlns:a16="http://schemas.microsoft.com/office/drawing/2014/main" id="{7FF4EEA5-C083-447F-9141-3BD8EE5646E0}"/>
              </a:ext>
            </a:extLst>
          </p:cNvPr>
          <p:cNvSpPr/>
          <p:nvPr/>
        </p:nvSpPr>
        <p:spPr>
          <a:xfrm>
            <a:off x="723331" y="2887979"/>
            <a:ext cx="3825809" cy="1062819"/>
          </a:xfrm>
          <a:prstGeom prst="rect">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Speech Bubble: Rectangle 4">
            <a:extLst>
              <a:ext uri="{FF2B5EF4-FFF2-40B4-BE49-F238E27FC236}">
                <a16:creationId xmlns:a16="http://schemas.microsoft.com/office/drawing/2014/main" id="{6234DF52-45C9-4A90-8214-7CCA50E2A363}"/>
              </a:ext>
            </a:extLst>
          </p:cNvPr>
          <p:cNvSpPr/>
          <p:nvPr/>
        </p:nvSpPr>
        <p:spPr>
          <a:xfrm>
            <a:off x="4983480" y="3202297"/>
            <a:ext cx="1305432" cy="434182"/>
          </a:xfrm>
          <a:prstGeom prst="wedgeRectCallout">
            <a:avLst>
              <a:gd name="adj1" fmla="val -74867"/>
              <a:gd name="adj2" fmla="val -286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CFAA</a:t>
            </a:r>
          </a:p>
        </p:txBody>
      </p:sp>
    </p:spTree>
    <p:extLst>
      <p:ext uri="{BB962C8B-B14F-4D97-AF65-F5344CB8AC3E}">
        <p14:creationId xmlns:p14="http://schemas.microsoft.com/office/powerpoint/2010/main" val="662787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anim calcmode="lin" valueType="num">
                                      <p:cBhvr>
                                        <p:cTn id="11" dur="500" fill="hold"/>
                                        <p:tgtEl>
                                          <p:spTgt spid="5"/>
                                        </p:tgtEl>
                                        <p:attrNameLst>
                                          <p:attrName>ppt_x</p:attrName>
                                        </p:attrNameLst>
                                      </p:cBhvr>
                                      <p:tavLst>
                                        <p:tav tm="0">
                                          <p:val>
                                            <p:strVal val="#ppt_x"/>
                                          </p:val>
                                        </p:tav>
                                        <p:tav tm="100000">
                                          <p:val>
                                            <p:strVal val="#ppt_x"/>
                                          </p:val>
                                        </p:tav>
                                      </p:tavLst>
                                    </p:anim>
                                    <p:anim calcmode="lin" valueType="num">
                                      <p:cBhvr>
                                        <p:cTn id="12"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67C2E-38D7-4F49-800D-99128C45C0D8}"/>
              </a:ext>
            </a:extLst>
          </p:cNvPr>
          <p:cNvSpPr>
            <a:spLocks noGrp="1"/>
          </p:cNvSpPr>
          <p:nvPr>
            <p:ph type="title"/>
          </p:nvPr>
        </p:nvSpPr>
        <p:spPr/>
        <p:txBody>
          <a:bodyPr/>
          <a:lstStyle/>
          <a:p>
            <a:r>
              <a:rPr lang="en-US" dirty="0"/>
              <a:t>Marcus Hutchins, aka </a:t>
            </a:r>
            <a:r>
              <a:rPr lang="en-US" dirty="0" err="1"/>
              <a:t>malwaretech</a:t>
            </a:r>
            <a:endParaRPr lang="en-US" dirty="0"/>
          </a:p>
        </p:txBody>
      </p:sp>
      <p:sp>
        <p:nvSpPr>
          <p:cNvPr id="3" name="Content Placeholder 2">
            <a:extLst>
              <a:ext uri="{FF2B5EF4-FFF2-40B4-BE49-F238E27FC236}">
                <a16:creationId xmlns:a16="http://schemas.microsoft.com/office/drawing/2014/main" id="{0219B5EE-5A1F-4B84-A322-A3C56C8EF160}"/>
              </a:ext>
            </a:extLst>
          </p:cNvPr>
          <p:cNvSpPr>
            <a:spLocks noGrp="1"/>
          </p:cNvSpPr>
          <p:nvPr>
            <p:ph idx="1"/>
          </p:nvPr>
        </p:nvSpPr>
        <p:spPr>
          <a:xfrm>
            <a:off x="838200" y="1369325"/>
            <a:ext cx="7077501" cy="4948348"/>
          </a:xfrm>
        </p:spPr>
        <p:txBody>
          <a:bodyPr/>
          <a:lstStyle/>
          <a:p>
            <a:pPr marL="0" indent="0">
              <a:buNone/>
            </a:pPr>
            <a:r>
              <a:rPr lang="en-US" dirty="0"/>
              <a:t>Anti-malware researcher</a:t>
            </a:r>
          </a:p>
          <a:p>
            <a:pPr marL="0" indent="0">
              <a:buNone/>
            </a:pPr>
            <a:r>
              <a:rPr lang="en-US" dirty="0"/>
              <a:t>Accidentally stopped the WannaCry malware outbreak</a:t>
            </a:r>
          </a:p>
          <a:p>
            <a:endParaRPr lang="en-US" dirty="0"/>
          </a:p>
          <a:p>
            <a:pPr marL="0" indent="0">
              <a:buNone/>
            </a:pPr>
            <a:r>
              <a:rPr lang="en-US" dirty="0"/>
              <a:t>Arrested in August 2017</a:t>
            </a:r>
          </a:p>
          <a:p>
            <a:pPr marL="0" indent="0">
              <a:buNone/>
            </a:pPr>
            <a:r>
              <a:rPr lang="en-US" dirty="0"/>
              <a:t>Accused of writing, selling, and possibly operating the Kronos banking trojan</a:t>
            </a:r>
          </a:p>
        </p:txBody>
      </p:sp>
      <p:pic>
        <p:nvPicPr>
          <p:cNvPr id="5" name="Picture 4">
            <a:extLst>
              <a:ext uri="{FF2B5EF4-FFF2-40B4-BE49-F238E27FC236}">
                <a16:creationId xmlns:a16="http://schemas.microsoft.com/office/drawing/2014/main" id="{7B1E8960-62DD-4DC8-8197-4B5327C7F327}"/>
              </a:ext>
            </a:extLst>
          </p:cNvPr>
          <p:cNvPicPr>
            <a:picLocks noChangeAspect="1"/>
          </p:cNvPicPr>
          <p:nvPr/>
        </p:nvPicPr>
        <p:blipFill rotWithShape="1">
          <a:blip r:embed="rId2">
            <a:extLst>
              <a:ext uri="{28A0092B-C50C-407E-A947-70E740481C1C}">
                <a14:useLocalDpi xmlns:a14="http://schemas.microsoft.com/office/drawing/2010/main" val="0"/>
              </a:ext>
            </a:extLst>
          </a:blip>
          <a:srcRect l="27740" r="30282"/>
          <a:stretch/>
        </p:blipFill>
        <p:spPr>
          <a:xfrm>
            <a:off x="9330520" y="1337171"/>
            <a:ext cx="2479343" cy="4420217"/>
          </a:xfrm>
          <a:prstGeom prst="rect">
            <a:avLst/>
          </a:prstGeom>
        </p:spPr>
      </p:pic>
    </p:spTree>
    <p:extLst>
      <p:ext uri="{BB962C8B-B14F-4D97-AF65-F5344CB8AC3E}">
        <p14:creationId xmlns:p14="http://schemas.microsoft.com/office/powerpoint/2010/main" val="2064090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anim calcmode="lin" valueType="num">
                                      <p:cBhvr>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4F434-6B9B-41A2-B927-4BE353C3A8E1}"/>
              </a:ext>
            </a:extLst>
          </p:cNvPr>
          <p:cNvSpPr>
            <a:spLocks noGrp="1"/>
          </p:cNvSpPr>
          <p:nvPr>
            <p:ph type="title"/>
          </p:nvPr>
        </p:nvSpPr>
        <p:spPr/>
        <p:txBody>
          <a:bodyPr/>
          <a:lstStyle/>
          <a:p>
            <a:r>
              <a:rPr lang="en-US" dirty="0"/>
              <a:t>Charges Against </a:t>
            </a:r>
            <a:r>
              <a:rPr lang="en-US" dirty="0" err="1"/>
              <a:t>malwaretech</a:t>
            </a:r>
            <a:endParaRPr lang="en-US" dirty="0"/>
          </a:p>
        </p:txBody>
      </p:sp>
      <p:sp>
        <p:nvSpPr>
          <p:cNvPr id="3" name="Content Placeholder 2">
            <a:extLst>
              <a:ext uri="{FF2B5EF4-FFF2-40B4-BE49-F238E27FC236}">
                <a16:creationId xmlns:a16="http://schemas.microsoft.com/office/drawing/2014/main" id="{E77B3B1B-959A-47E5-A1E8-AB4995B4E5F3}"/>
              </a:ext>
            </a:extLst>
          </p:cNvPr>
          <p:cNvSpPr>
            <a:spLocks noGrp="1"/>
          </p:cNvSpPr>
          <p:nvPr>
            <p:ph idx="1"/>
          </p:nvPr>
        </p:nvSpPr>
        <p:spPr/>
        <p:txBody>
          <a:bodyPr/>
          <a:lstStyle/>
          <a:p>
            <a:pPr marL="0" indent="0">
              <a:buNone/>
            </a:pPr>
            <a:r>
              <a:rPr lang="en-US" dirty="0"/>
              <a:t>Original charges</a:t>
            </a:r>
          </a:p>
          <a:p>
            <a:pPr lvl="1"/>
            <a:r>
              <a:rPr lang="en-US" dirty="0"/>
              <a:t>One count of conspiracy</a:t>
            </a:r>
          </a:p>
          <a:p>
            <a:pPr lvl="1"/>
            <a:r>
              <a:rPr lang="en-US" dirty="0"/>
              <a:t>One count of causing intentional damage to a protected computer</a:t>
            </a:r>
          </a:p>
          <a:p>
            <a:pPr lvl="1"/>
            <a:r>
              <a:rPr lang="en-US" dirty="0"/>
              <a:t>Four counts of illegal wiretapping</a:t>
            </a:r>
          </a:p>
          <a:p>
            <a:pPr lvl="1"/>
            <a:endParaRPr lang="en-US" dirty="0"/>
          </a:p>
          <a:p>
            <a:pPr marL="0" indent="0">
              <a:buNone/>
            </a:pPr>
            <a:r>
              <a:rPr lang="en-US" dirty="0"/>
              <a:t>Bonus charges!</a:t>
            </a:r>
          </a:p>
          <a:p>
            <a:pPr lvl="1"/>
            <a:r>
              <a:rPr lang="en-US" dirty="0"/>
              <a:t>Lying to federal investigators</a:t>
            </a:r>
          </a:p>
          <a:p>
            <a:pPr lvl="1"/>
            <a:r>
              <a:rPr lang="en-US" dirty="0"/>
              <a:t>CFAA violations for writing malware</a:t>
            </a:r>
          </a:p>
          <a:p>
            <a:pPr lvl="1"/>
            <a:r>
              <a:rPr lang="en-US" dirty="0"/>
              <a:t>Contributory CFAA violations for selling malware</a:t>
            </a:r>
          </a:p>
          <a:p>
            <a:pPr lvl="1"/>
            <a:r>
              <a:rPr lang="en-US" dirty="0"/>
              <a:t>Wiretapping</a:t>
            </a:r>
          </a:p>
        </p:txBody>
      </p:sp>
    </p:spTree>
    <p:extLst>
      <p:ext uri="{BB962C8B-B14F-4D97-AF65-F5344CB8AC3E}">
        <p14:creationId xmlns:p14="http://schemas.microsoft.com/office/powerpoint/2010/main" val="3921080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E4C73-8809-4A81-8118-CCEF2E26575D}"/>
              </a:ext>
            </a:extLst>
          </p:cNvPr>
          <p:cNvSpPr>
            <a:spLocks noGrp="1"/>
          </p:cNvSpPr>
          <p:nvPr>
            <p:ph type="title"/>
          </p:nvPr>
        </p:nvSpPr>
        <p:spPr>
          <a:xfrm>
            <a:off x="838200" y="109826"/>
            <a:ext cx="10515600" cy="861002"/>
          </a:xfrm>
        </p:spPr>
        <p:txBody>
          <a:bodyPr/>
          <a:lstStyle/>
          <a:p>
            <a:r>
              <a:rPr lang="en-US" dirty="0"/>
              <a:t>Computer Fraud and Abuse Act of 1986</a:t>
            </a:r>
          </a:p>
        </p:txBody>
      </p:sp>
      <p:sp>
        <p:nvSpPr>
          <p:cNvPr id="3" name="Content Placeholder 2">
            <a:extLst>
              <a:ext uri="{FF2B5EF4-FFF2-40B4-BE49-F238E27FC236}">
                <a16:creationId xmlns:a16="http://schemas.microsoft.com/office/drawing/2014/main" id="{8A961A5E-8828-407C-AD07-1DA11DC7C0B6}"/>
              </a:ext>
            </a:extLst>
          </p:cNvPr>
          <p:cNvSpPr>
            <a:spLocks noGrp="1"/>
          </p:cNvSpPr>
          <p:nvPr>
            <p:ph idx="1"/>
          </p:nvPr>
        </p:nvSpPr>
        <p:spPr>
          <a:xfrm>
            <a:off x="838200" y="1369325"/>
            <a:ext cx="6649872" cy="4948348"/>
          </a:xfrm>
        </p:spPr>
        <p:txBody>
          <a:bodyPr/>
          <a:lstStyle/>
          <a:p>
            <a:pPr marL="0" indent="0">
              <a:buNone/>
            </a:pPr>
            <a:r>
              <a:rPr lang="en-US" dirty="0"/>
              <a:t>(Supposedly) written and enacted in response to the movie </a:t>
            </a:r>
            <a:r>
              <a:rPr lang="en-US" dirty="0" err="1"/>
              <a:t>WarGames</a:t>
            </a:r>
            <a:endParaRPr lang="en-US" dirty="0"/>
          </a:p>
          <a:p>
            <a:pPr marL="0" indent="0">
              <a:buNone/>
            </a:pPr>
            <a:r>
              <a:rPr lang="en-US" dirty="0"/>
              <a:t>Prohibits </a:t>
            </a:r>
            <a:r>
              <a:rPr lang="en-US" b="1" dirty="0">
                <a:solidFill>
                  <a:schemeClr val="accent1"/>
                </a:solidFill>
              </a:rPr>
              <a:t>accessing a protected computer without authorization</a:t>
            </a:r>
            <a:r>
              <a:rPr lang="en-US" dirty="0"/>
              <a:t>, or in excess of authorization</a:t>
            </a:r>
          </a:p>
          <a:p>
            <a:pPr marL="0" indent="0">
              <a:buNone/>
            </a:pPr>
            <a:r>
              <a:rPr lang="en-US" dirty="0"/>
              <a:t>Provides civil and criminal penalties</a:t>
            </a:r>
          </a:p>
        </p:txBody>
      </p:sp>
      <p:pic>
        <p:nvPicPr>
          <p:cNvPr id="5" name="Picture 4">
            <a:extLst>
              <a:ext uri="{FF2B5EF4-FFF2-40B4-BE49-F238E27FC236}">
                <a16:creationId xmlns:a16="http://schemas.microsoft.com/office/drawing/2014/main" id="{88EEBFAC-0F4E-495F-895A-65224838911A}"/>
              </a:ext>
            </a:extLst>
          </p:cNvPr>
          <p:cNvPicPr>
            <a:picLocks noChangeAspect="1"/>
          </p:cNvPicPr>
          <p:nvPr/>
        </p:nvPicPr>
        <p:blipFill rotWithShape="1">
          <a:blip r:embed="rId2">
            <a:extLst>
              <a:ext uri="{28A0092B-C50C-407E-A947-70E740481C1C}">
                <a14:useLocalDpi xmlns:a14="http://schemas.microsoft.com/office/drawing/2010/main" val="0"/>
              </a:ext>
            </a:extLst>
          </a:blip>
          <a:srcRect l="8274" r="42510" b="6989"/>
          <a:stretch/>
        </p:blipFill>
        <p:spPr>
          <a:xfrm>
            <a:off x="7588155" y="970828"/>
            <a:ext cx="4603845" cy="5885416"/>
          </a:xfrm>
          <a:prstGeom prst="rect">
            <a:avLst/>
          </a:prstGeom>
        </p:spPr>
      </p:pic>
    </p:spTree>
    <p:extLst>
      <p:ext uri="{BB962C8B-B14F-4D97-AF65-F5344CB8AC3E}">
        <p14:creationId xmlns:p14="http://schemas.microsoft.com/office/powerpoint/2010/main" val="4029290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8B7B7-6F37-4ED1-9949-D7674E03E42A}"/>
              </a:ext>
            </a:extLst>
          </p:cNvPr>
          <p:cNvSpPr>
            <a:spLocks noGrp="1"/>
          </p:cNvSpPr>
          <p:nvPr>
            <p:ph type="title"/>
          </p:nvPr>
        </p:nvSpPr>
        <p:spPr/>
        <p:txBody>
          <a:bodyPr/>
          <a:lstStyle/>
          <a:p>
            <a:r>
              <a:rPr lang="en-US" dirty="0"/>
              <a:t>CFAA Details</a:t>
            </a:r>
          </a:p>
        </p:txBody>
      </p:sp>
      <p:sp>
        <p:nvSpPr>
          <p:cNvPr id="3" name="Content Placeholder 2">
            <a:extLst>
              <a:ext uri="{FF2B5EF4-FFF2-40B4-BE49-F238E27FC236}">
                <a16:creationId xmlns:a16="http://schemas.microsoft.com/office/drawing/2014/main" id="{D08A5A92-349E-400E-ABA3-B43AF5AAB3A2}"/>
              </a:ext>
            </a:extLst>
          </p:cNvPr>
          <p:cNvSpPr>
            <a:spLocks noGrp="1"/>
          </p:cNvSpPr>
          <p:nvPr>
            <p:ph idx="1"/>
          </p:nvPr>
        </p:nvSpPr>
        <p:spPr>
          <a:xfrm>
            <a:off x="838200" y="1369325"/>
            <a:ext cx="10515600" cy="5318078"/>
          </a:xfrm>
        </p:spPr>
        <p:txBody>
          <a:bodyPr/>
          <a:lstStyle/>
          <a:p>
            <a:pPr marL="0" indent="0">
              <a:buNone/>
            </a:pPr>
            <a:r>
              <a:rPr lang="en-US" dirty="0"/>
              <a:t>What is a “protected computer”?</a:t>
            </a:r>
          </a:p>
          <a:p>
            <a:pPr lvl="1"/>
            <a:r>
              <a:rPr lang="en-US" dirty="0"/>
              <a:t>“[Any computer] used in or affecting interstate or foreign commerce or communication”</a:t>
            </a:r>
          </a:p>
          <a:p>
            <a:pPr lvl="1"/>
            <a:r>
              <a:rPr lang="en-US" dirty="0"/>
              <a:t>Essentially, any computer connected to the internet</a:t>
            </a:r>
          </a:p>
          <a:p>
            <a:pPr marL="0" indent="0">
              <a:buNone/>
            </a:pPr>
            <a:r>
              <a:rPr lang="en-US" dirty="0"/>
              <a:t>Criminal offenses</a:t>
            </a:r>
          </a:p>
          <a:p>
            <a:pPr lvl="1"/>
            <a:r>
              <a:rPr lang="en-US" dirty="0"/>
              <a:t>Unauthorized access to information on a protected computer</a:t>
            </a:r>
          </a:p>
          <a:p>
            <a:pPr lvl="1"/>
            <a:r>
              <a:rPr lang="en-US" dirty="0"/>
              <a:t>Leveraging unauthorized access to commit fraud for something of value worth &gt;$5000</a:t>
            </a:r>
          </a:p>
          <a:p>
            <a:pPr lvl="1"/>
            <a:r>
              <a:rPr lang="en-US" dirty="0"/>
              <a:t>Causing damage or loss to a protected computer</a:t>
            </a:r>
          </a:p>
          <a:p>
            <a:pPr lvl="1"/>
            <a:r>
              <a:rPr lang="en-US" dirty="0"/>
              <a:t>Threatening to cause damage to or steal information from a protected computer without authorization</a:t>
            </a:r>
          </a:p>
          <a:p>
            <a:pPr marL="0" indent="0">
              <a:buNone/>
            </a:pPr>
            <a:r>
              <a:rPr lang="en-US" dirty="0"/>
              <a:t>Covers worms, viruses, DDoS, computer trespass, computer fraud, computer espionage, password theft, etc.</a:t>
            </a:r>
          </a:p>
          <a:p>
            <a:pPr lvl="1"/>
            <a:endParaRPr lang="en-US" dirty="0"/>
          </a:p>
        </p:txBody>
      </p:sp>
    </p:spTree>
    <p:extLst>
      <p:ext uri="{BB962C8B-B14F-4D97-AF65-F5344CB8AC3E}">
        <p14:creationId xmlns:p14="http://schemas.microsoft.com/office/powerpoint/2010/main" val="478028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anim calcmode="lin" valueType="num">
                                      <p:cBhvr>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anim calcmode="lin" valueType="num">
                                      <p:cBhvr>
                                        <p:cTn id="1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anim calcmode="lin" valueType="num">
                                      <p:cBhvr>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500" fill="hold"/>
                                        <p:tgtEl>
                                          <p:spTgt spid="3">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anim calcmode="lin" valueType="num">
                                      <p:cBhvr>
                                        <p:cTn id="28"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9"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anim calcmode="lin" valueType="num">
                                      <p:cBhvr>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6" dur="5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9DF90126-216B-40E9-84B6-87DB8E6C140A}"/>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Notable CFAA Prosecutions</a:t>
            </a:r>
          </a:p>
        </p:txBody>
      </p:sp>
      <p:sp>
        <p:nvSpPr>
          <p:cNvPr id="3" name="Content Placeholder 2">
            <a:extLst>
              <a:ext uri="{FF2B5EF4-FFF2-40B4-BE49-F238E27FC236}">
                <a16:creationId xmlns:a16="http://schemas.microsoft.com/office/drawing/2014/main" id="{C56051DE-301B-4F24-A8B8-1C959F04D0FB}"/>
              </a:ext>
            </a:extLst>
          </p:cNvPr>
          <p:cNvSpPr>
            <a:spLocks noGrp="1"/>
          </p:cNvSpPr>
          <p:nvPr>
            <p:ph idx="1"/>
          </p:nvPr>
        </p:nvSpPr>
        <p:spPr>
          <a:xfrm>
            <a:off x="1367624" y="2490436"/>
            <a:ext cx="9708995" cy="3567173"/>
          </a:xfrm>
        </p:spPr>
        <p:txBody>
          <a:bodyPr anchor="ctr">
            <a:normAutofit/>
          </a:bodyPr>
          <a:lstStyle/>
          <a:p>
            <a:pPr marL="0" indent="0">
              <a:buNone/>
            </a:pPr>
            <a:r>
              <a:rPr lang="en-US" sz="2400"/>
              <a:t>Robert Morris for releasing the Morris worm</a:t>
            </a:r>
          </a:p>
          <a:p>
            <a:pPr marL="0" indent="0">
              <a:buNone/>
            </a:pPr>
            <a:r>
              <a:rPr lang="en-US" sz="2400"/>
              <a:t>US v. Collins: against members of Anonymous for DDoSing Paypal</a:t>
            </a:r>
          </a:p>
          <a:p>
            <a:pPr marL="0" indent="0">
              <a:buNone/>
            </a:pPr>
            <a:r>
              <a:rPr lang="en-US" sz="2400"/>
              <a:t>Albert Gonzalez for the TJX hack</a:t>
            </a:r>
          </a:p>
          <a:p>
            <a:pPr marL="0" indent="0">
              <a:buNone/>
            </a:pPr>
            <a:r>
              <a:rPr lang="en-US" sz="2400"/>
              <a:t>Numerous cybercriminals, such as Severa</a:t>
            </a:r>
          </a:p>
        </p:txBody>
      </p:sp>
    </p:spTree>
    <p:extLst>
      <p:ext uri="{BB962C8B-B14F-4D97-AF65-F5344CB8AC3E}">
        <p14:creationId xmlns:p14="http://schemas.microsoft.com/office/powerpoint/2010/main" val="3008180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BFE1AD3-B2BC-4567-8B4A-DCB8F9080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5801"/>
            <a:ext cx="12188952" cy="521767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DE75AAD-F4A4-4ED2-9A2F-B2412F936C4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35" t="20008" r="8214" b="52759"/>
          <a:stretch/>
        </p:blipFill>
        <p:spPr>
          <a:xfrm flipV="1">
            <a:off x="2" y="0"/>
            <a:ext cx="12191999" cy="2235323"/>
          </a:xfrm>
          <a:custGeom>
            <a:avLst/>
            <a:gdLst>
              <a:gd name="connsiteX0" fmla="*/ 0 w 12191999"/>
              <a:gd name="connsiteY0" fmla="*/ 2235323 h 2235323"/>
              <a:gd name="connsiteX1" fmla="*/ 12191999 w 12191999"/>
              <a:gd name="connsiteY1" fmla="*/ 2235323 h 2235323"/>
              <a:gd name="connsiteX2" fmla="*/ 12191999 w 12191999"/>
              <a:gd name="connsiteY2" fmla="*/ 0 h 2235323"/>
              <a:gd name="connsiteX3" fmla="*/ 0 w 12191999"/>
              <a:gd name="connsiteY3" fmla="*/ 0 h 2235323"/>
            </a:gdLst>
            <a:ahLst/>
            <a:cxnLst>
              <a:cxn ang="0">
                <a:pos x="connsiteX0" y="connsiteY0"/>
              </a:cxn>
              <a:cxn ang="0">
                <a:pos x="connsiteX1" y="connsiteY1"/>
              </a:cxn>
              <a:cxn ang="0">
                <a:pos x="connsiteX2" y="connsiteY2"/>
              </a:cxn>
              <a:cxn ang="0">
                <a:pos x="connsiteX3" y="connsiteY3"/>
              </a:cxn>
            </a:cxnLst>
            <a:rect l="l" t="t" r="r" b="b"/>
            <a:pathLst>
              <a:path w="12191999" h="2235323">
                <a:moveTo>
                  <a:pt x="0" y="2235323"/>
                </a:moveTo>
                <a:lnTo>
                  <a:pt x="12191999" y="2235323"/>
                </a:lnTo>
                <a:lnTo>
                  <a:pt x="12191999" y="0"/>
                </a:lnTo>
                <a:lnTo>
                  <a:pt x="0" y="0"/>
                </a:lnTo>
                <a:close/>
              </a:path>
            </a:pathLst>
          </a:custGeom>
        </p:spPr>
      </p:pic>
      <p:sp>
        <p:nvSpPr>
          <p:cNvPr id="2" name="Title 1">
            <a:extLst>
              <a:ext uri="{FF2B5EF4-FFF2-40B4-BE49-F238E27FC236}">
                <a16:creationId xmlns:a16="http://schemas.microsoft.com/office/drawing/2014/main" id="{7E36E502-B970-450E-809F-BFCB688E9E71}"/>
              </a:ext>
            </a:extLst>
          </p:cNvPr>
          <p:cNvSpPr>
            <a:spLocks noGrp="1"/>
          </p:cNvSpPr>
          <p:nvPr>
            <p:ph type="title"/>
          </p:nvPr>
        </p:nvSpPr>
        <p:spPr>
          <a:xfrm>
            <a:off x="753925" y="1601735"/>
            <a:ext cx="10684151" cy="1991979"/>
          </a:xfrm>
        </p:spPr>
        <p:txBody>
          <a:bodyPr vert="horz" lIns="91440" tIns="45720" rIns="91440" bIns="45720" rtlCol="0" anchor="b">
            <a:normAutofit/>
          </a:bodyPr>
          <a:lstStyle/>
          <a:p>
            <a:pPr algn="ctr"/>
            <a:r>
              <a:rPr lang="en-US" sz="6600" kern="1200">
                <a:solidFill>
                  <a:srgbClr val="FFFFFF"/>
                </a:solidFill>
                <a:latin typeface="+mj-lt"/>
                <a:ea typeface="+mj-ea"/>
                <a:cs typeface="+mj-cs"/>
              </a:rPr>
              <a:t>How Does the CFAA Impact Cybersecurity Researchers?</a:t>
            </a:r>
          </a:p>
        </p:txBody>
      </p:sp>
      <p:pic>
        <p:nvPicPr>
          <p:cNvPr id="14" name="Picture 13">
            <a:extLst>
              <a:ext uri="{FF2B5EF4-FFF2-40B4-BE49-F238E27FC236}">
                <a16:creationId xmlns:a16="http://schemas.microsoft.com/office/drawing/2014/main" id="{DA20CE0B-92EC-45FD-8F68-38003D6D8C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35" t="-1" r="8214" b="80325"/>
          <a:stretch/>
        </p:blipFill>
        <p:spPr>
          <a:xfrm flipV="1">
            <a:off x="0" y="4586080"/>
            <a:ext cx="12191999" cy="1614974"/>
          </a:xfrm>
          <a:custGeom>
            <a:avLst/>
            <a:gdLst>
              <a:gd name="connsiteX0" fmla="*/ 0 w 12191999"/>
              <a:gd name="connsiteY0" fmla="*/ 1614974 h 1614974"/>
              <a:gd name="connsiteX1" fmla="*/ 12191999 w 12191999"/>
              <a:gd name="connsiteY1" fmla="*/ 1614974 h 1614974"/>
              <a:gd name="connsiteX2" fmla="*/ 12191999 w 12191999"/>
              <a:gd name="connsiteY2" fmla="*/ 0 h 1614974"/>
              <a:gd name="connsiteX3" fmla="*/ 0 w 12191999"/>
              <a:gd name="connsiteY3" fmla="*/ 0 h 1614974"/>
            </a:gdLst>
            <a:ahLst/>
            <a:cxnLst>
              <a:cxn ang="0">
                <a:pos x="connsiteX0" y="connsiteY0"/>
              </a:cxn>
              <a:cxn ang="0">
                <a:pos x="connsiteX1" y="connsiteY1"/>
              </a:cxn>
              <a:cxn ang="0">
                <a:pos x="connsiteX2" y="connsiteY2"/>
              </a:cxn>
              <a:cxn ang="0">
                <a:pos x="connsiteX3" y="connsiteY3"/>
              </a:cxn>
            </a:cxnLst>
            <a:rect l="l" t="t" r="r" b="b"/>
            <a:pathLst>
              <a:path w="12191999" h="1614974">
                <a:moveTo>
                  <a:pt x="0" y="1614974"/>
                </a:moveTo>
                <a:lnTo>
                  <a:pt x="12191999" y="1614974"/>
                </a:lnTo>
                <a:lnTo>
                  <a:pt x="12191999" y="0"/>
                </a:lnTo>
                <a:lnTo>
                  <a:pt x="0" y="0"/>
                </a:lnTo>
                <a:close/>
              </a:path>
            </a:pathLst>
          </a:custGeom>
        </p:spPr>
      </p:pic>
      <p:sp>
        <p:nvSpPr>
          <p:cNvPr id="3" name="Text Placeholder 2">
            <a:extLst>
              <a:ext uri="{FF2B5EF4-FFF2-40B4-BE49-F238E27FC236}">
                <a16:creationId xmlns:a16="http://schemas.microsoft.com/office/drawing/2014/main" id="{C42E0F1D-EFF7-4839-958D-E63269DED9B4}"/>
              </a:ext>
            </a:extLst>
          </p:cNvPr>
          <p:cNvSpPr>
            <a:spLocks noGrp="1"/>
          </p:cNvSpPr>
          <p:nvPr>
            <p:ph type="body" idx="1"/>
          </p:nvPr>
        </p:nvSpPr>
        <p:spPr>
          <a:xfrm>
            <a:off x="1171575" y="3806169"/>
            <a:ext cx="9469211" cy="865639"/>
          </a:xfrm>
        </p:spPr>
        <p:txBody>
          <a:bodyPr vert="horz" lIns="91440" tIns="45720" rIns="91440" bIns="45720" rtlCol="0" anchor="t">
            <a:normAutofit/>
          </a:bodyPr>
          <a:lstStyle/>
          <a:p>
            <a:pPr algn="ctr"/>
            <a:endParaRPr lang="en-US" sz="3200" kern="1200">
              <a:solidFill>
                <a:srgbClr val="FFFFFF"/>
              </a:solidFill>
              <a:latin typeface="+mn-lt"/>
              <a:ea typeface="+mn-ea"/>
              <a:cs typeface="+mn-cs"/>
            </a:endParaRPr>
          </a:p>
        </p:txBody>
      </p:sp>
    </p:spTree>
    <p:extLst>
      <p:ext uri="{BB962C8B-B14F-4D97-AF65-F5344CB8AC3E}">
        <p14:creationId xmlns:p14="http://schemas.microsoft.com/office/powerpoint/2010/main" val="669182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3C892-3EC4-42A1-971A-0C6341BD573D}"/>
              </a:ext>
            </a:extLst>
          </p:cNvPr>
          <p:cNvSpPr>
            <a:spLocks noGrp="1"/>
          </p:cNvSpPr>
          <p:nvPr>
            <p:ph type="title"/>
          </p:nvPr>
        </p:nvSpPr>
        <p:spPr/>
        <p:txBody>
          <a:bodyPr/>
          <a:lstStyle/>
          <a:p>
            <a:r>
              <a:rPr lang="en-US" dirty="0"/>
              <a:t>Infamous CFAA Prosecutions</a:t>
            </a:r>
          </a:p>
        </p:txBody>
      </p:sp>
      <p:sp>
        <p:nvSpPr>
          <p:cNvPr id="3" name="Content Placeholder 2">
            <a:extLst>
              <a:ext uri="{FF2B5EF4-FFF2-40B4-BE49-F238E27FC236}">
                <a16:creationId xmlns:a16="http://schemas.microsoft.com/office/drawing/2014/main" id="{C5DA63C5-7810-44C8-8442-7AD2239296E7}"/>
              </a:ext>
            </a:extLst>
          </p:cNvPr>
          <p:cNvSpPr>
            <a:spLocks noGrp="1"/>
          </p:cNvSpPr>
          <p:nvPr>
            <p:ph idx="1"/>
          </p:nvPr>
        </p:nvSpPr>
        <p:spPr/>
        <p:txBody>
          <a:bodyPr/>
          <a:lstStyle/>
          <a:p>
            <a:pPr marL="0" indent="0">
              <a:buNone/>
            </a:pPr>
            <a:r>
              <a:rPr lang="en-US" dirty="0"/>
              <a:t>US v Lori Drew: Drew created a fake </a:t>
            </a:r>
            <a:r>
              <a:rPr lang="en-US" dirty="0" err="1"/>
              <a:t>MySpace</a:t>
            </a:r>
            <a:r>
              <a:rPr lang="en-US" dirty="0"/>
              <a:t> account and used it to harass a young girl, who later committed suicide</a:t>
            </a:r>
          </a:p>
          <a:p>
            <a:pPr lvl="1"/>
            <a:r>
              <a:rPr lang="en-US" dirty="0"/>
              <a:t>Drew was charged under CFAA for violation </a:t>
            </a:r>
            <a:r>
              <a:rPr lang="en-US" dirty="0" err="1"/>
              <a:t>MySpace’s</a:t>
            </a:r>
            <a:r>
              <a:rPr lang="en-US" dirty="0"/>
              <a:t> </a:t>
            </a:r>
            <a:r>
              <a:rPr lang="en-US" dirty="0">
                <a:solidFill>
                  <a:schemeClr val="accent1"/>
                </a:solidFill>
              </a:rPr>
              <a:t>Terms of Service</a:t>
            </a:r>
          </a:p>
          <a:p>
            <a:pPr lvl="1"/>
            <a:r>
              <a:rPr lang="en-US" dirty="0" err="1"/>
              <a:t>ToS</a:t>
            </a:r>
            <a:r>
              <a:rPr lang="en-US" dirty="0"/>
              <a:t> said fake accounts were unauthorized</a:t>
            </a:r>
          </a:p>
          <a:p>
            <a:pPr lvl="1"/>
            <a:endParaRPr lang="en-US" dirty="0"/>
          </a:p>
          <a:p>
            <a:pPr marL="0" indent="0">
              <a:buNone/>
            </a:pPr>
            <a:r>
              <a:rPr lang="en-US" dirty="0"/>
              <a:t>US v </a:t>
            </a:r>
            <a:r>
              <a:rPr lang="en-US" dirty="0" err="1"/>
              <a:t>Nosal</a:t>
            </a:r>
            <a:r>
              <a:rPr lang="en-US" dirty="0"/>
              <a:t>: </a:t>
            </a:r>
            <a:r>
              <a:rPr lang="en-US" dirty="0" err="1"/>
              <a:t>Nosal</a:t>
            </a:r>
            <a:r>
              <a:rPr lang="en-US" dirty="0"/>
              <a:t> stole a database from his former employer using credentials borrowed from a current employee</a:t>
            </a:r>
          </a:p>
          <a:p>
            <a:pPr lvl="1"/>
            <a:r>
              <a:rPr lang="en-US" dirty="0"/>
              <a:t>Account sharing violated the </a:t>
            </a:r>
            <a:r>
              <a:rPr lang="en-US" dirty="0">
                <a:solidFill>
                  <a:schemeClr val="accent1"/>
                </a:solidFill>
              </a:rPr>
              <a:t>computer use policy </a:t>
            </a:r>
            <a:r>
              <a:rPr lang="en-US" dirty="0"/>
              <a:t>for the corporate network</a:t>
            </a:r>
          </a:p>
        </p:txBody>
      </p:sp>
    </p:spTree>
    <p:extLst>
      <p:ext uri="{BB962C8B-B14F-4D97-AF65-F5344CB8AC3E}">
        <p14:creationId xmlns:p14="http://schemas.microsoft.com/office/powerpoint/2010/main" val="250201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anim calcmode="lin" valueType="num">
                                      <p:cBhvr>
                                        <p:cTn id="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anim calcmode="lin" valueType="num">
                                      <p:cBhvr>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41546-F062-45C5-8EDE-DAB0BCAF940B}"/>
              </a:ext>
            </a:extLst>
          </p:cNvPr>
          <p:cNvSpPr>
            <a:spLocks noGrp="1"/>
          </p:cNvSpPr>
          <p:nvPr>
            <p:ph type="title"/>
          </p:nvPr>
        </p:nvSpPr>
        <p:spPr/>
        <p:txBody>
          <a:bodyPr/>
          <a:lstStyle/>
          <a:p>
            <a:r>
              <a:rPr lang="en-US" dirty="0"/>
              <a:t>Aaron Swartz</a:t>
            </a:r>
          </a:p>
        </p:txBody>
      </p:sp>
      <p:sp>
        <p:nvSpPr>
          <p:cNvPr id="3" name="Content Placeholder 2">
            <a:extLst>
              <a:ext uri="{FF2B5EF4-FFF2-40B4-BE49-F238E27FC236}">
                <a16:creationId xmlns:a16="http://schemas.microsoft.com/office/drawing/2014/main" id="{8A8125EF-58FF-46B9-9723-779028878CB2}"/>
              </a:ext>
            </a:extLst>
          </p:cNvPr>
          <p:cNvSpPr>
            <a:spLocks noGrp="1"/>
          </p:cNvSpPr>
          <p:nvPr>
            <p:ph idx="1"/>
          </p:nvPr>
        </p:nvSpPr>
        <p:spPr>
          <a:xfrm>
            <a:off x="838200" y="1369324"/>
            <a:ext cx="6871855" cy="5488675"/>
          </a:xfrm>
        </p:spPr>
        <p:txBody>
          <a:bodyPr>
            <a:normAutofit fontScale="92500" lnSpcReduction="10000"/>
          </a:bodyPr>
          <a:lstStyle/>
          <a:p>
            <a:pPr marL="0" indent="0">
              <a:buNone/>
            </a:pPr>
            <a:r>
              <a:rPr lang="en-US" dirty="0"/>
              <a:t>Developer and internet activist</a:t>
            </a:r>
          </a:p>
          <a:p>
            <a:pPr lvl="1"/>
            <a:r>
              <a:rPr lang="en-US" dirty="0"/>
              <a:t>Co-developer of RSS and Markdown</a:t>
            </a:r>
          </a:p>
          <a:p>
            <a:pPr lvl="1"/>
            <a:r>
              <a:rPr lang="en-US" dirty="0"/>
              <a:t>Founder of Demand Progress</a:t>
            </a:r>
          </a:p>
          <a:p>
            <a:pPr marL="0" indent="0">
              <a:buNone/>
            </a:pPr>
            <a:r>
              <a:rPr lang="en-US" dirty="0"/>
              <a:t>January 2011: Aaron was arrested for crawling papers from JSTOR</a:t>
            </a:r>
          </a:p>
          <a:p>
            <a:pPr lvl="1"/>
            <a:r>
              <a:rPr lang="en-US" dirty="0"/>
              <a:t>JSTOR is a for-profit publisher of academic papers</a:t>
            </a:r>
          </a:p>
          <a:p>
            <a:pPr lvl="1"/>
            <a:r>
              <a:rPr lang="en-US" dirty="0"/>
              <a:t>Aaron believed research results should be available to the public</a:t>
            </a:r>
          </a:p>
          <a:p>
            <a:pPr lvl="1"/>
            <a:r>
              <a:rPr lang="en-US" dirty="0"/>
              <a:t>Broke into a wiring closet at MIT and setup a laptop to download papers</a:t>
            </a:r>
          </a:p>
          <a:p>
            <a:pPr marL="0" indent="0">
              <a:buNone/>
            </a:pPr>
            <a:r>
              <a:rPr lang="en-US" dirty="0"/>
              <a:t>U.S. Attorney for Massachusetts Carmen Ortiz charged Aaron with 13 counts under the CFAA</a:t>
            </a:r>
          </a:p>
          <a:p>
            <a:pPr lvl="1"/>
            <a:r>
              <a:rPr lang="en-US" dirty="0"/>
              <a:t>Even though MIT and JSTOR decline to press charges</a:t>
            </a:r>
          </a:p>
          <a:p>
            <a:pPr lvl="1"/>
            <a:r>
              <a:rPr lang="en-US" dirty="0"/>
              <a:t>35 years in prison and $1m max fine</a:t>
            </a:r>
          </a:p>
          <a:p>
            <a:pPr marL="0" indent="0">
              <a:buNone/>
            </a:pPr>
            <a:r>
              <a:rPr lang="en-US" dirty="0"/>
              <a:t>Aaron committed suicide</a:t>
            </a:r>
          </a:p>
        </p:txBody>
      </p:sp>
      <p:pic>
        <p:nvPicPr>
          <p:cNvPr id="5" name="Picture 4">
            <a:extLst>
              <a:ext uri="{FF2B5EF4-FFF2-40B4-BE49-F238E27FC236}">
                <a16:creationId xmlns:a16="http://schemas.microsoft.com/office/drawing/2014/main" id="{384B44C8-FEAD-40D7-B8E0-FAA7E8915D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4820" y="627784"/>
            <a:ext cx="4107180" cy="5695950"/>
          </a:xfrm>
          <a:prstGeom prst="rect">
            <a:avLst/>
          </a:prstGeom>
        </p:spPr>
      </p:pic>
    </p:spTree>
    <p:extLst>
      <p:ext uri="{BB962C8B-B14F-4D97-AF65-F5344CB8AC3E}">
        <p14:creationId xmlns:p14="http://schemas.microsoft.com/office/powerpoint/2010/main" val="3550489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anim calcmode="lin" valueType="num">
                                      <p:cBhvr>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anim calcmode="lin" valueType="num">
                                      <p:cBhvr>
                                        <p:cTn id="1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anim calcmode="lin" valueType="num">
                                      <p:cBhvr>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anim calcmode="lin" valueType="num">
                                      <p:cBhvr>
                                        <p:cTn id="3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3">
                                            <p:txEl>
                                              <p:pRg st="7" end="7"/>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anim calcmode="lin" valueType="num">
                                      <p:cBhvr>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6" dur="500" fill="hold"/>
                                        <p:tgtEl>
                                          <p:spTgt spid="3">
                                            <p:txEl>
                                              <p:pRg st="8" end="8"/>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fade">
                                      <p:cBhvr>
                                        <p:cTn id="39" dur="500"/>
                                        <p:tgtEl>
                                          <p:spTgt spid="3">
                                            <p:txEl>
                                              <p:pRg st="9" end="9"/>
                                            </p:txEl>
                                          </p:spTgt>
                                        </p:tgtEl>
                                      </p:cBhvr>
                                    </p:animEffect>
                                    <p:anim calcmode="lin" valueType="num">
                                      <p:cBhvr>
                                        <p:cTn id="40"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1" dur="5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
                                            <p:txEl>
                                              <p:pRg st="10" end="10"/>
                                            </p:txEl>
                                          </p:spTgt>
                                        </p:tgtEl>
                                        <p:attrNameLst>
                                          <p:attrName>style.visibility</p:attrName>
                                        </p:attrNameLst>
                                      </p:cBhvr>
                                      <p:to>
                                        <p:strVal val="visible"/>
                                      </p:to>
                                    </p:set>
                                    <p:animEffect transition="in" filter="fade">
                                      <p:cBhvr>
                                        <p:cTn id="46" dur="500"/>
                                        <p:tgtEl>
                                          <p:spTgt spid="3">
                                            <p:txEl>
                                              <p:pRg st="10" end="10"/>
                                            </p:txEl>
                                          </p:spTgt>
                                        </p:tgtEl>
                                      </p:cBhvr>
                                    </p:animEffect>
                                    <p:anim calcmode="lin" valueType="num">
                                      <p:cBhvr>
                                        <p:cTn id="4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8" dur="5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810D0-3D37-45BF-A2E4-92DB8DD5D860}"/>
              </a:ext>
            </a:extLst>
          </p:cNvPr>
          <p:cNvSpPr>
            <a:spLocks noGrp="1"/>
          </p:cNvSpPr>
          <p:nvPr>
            <p:ph type="title"/>
          </p:nvPr>
        </p:nvSpPr>
        <p:spPr/>
        <p:txBody>
          <a:bodyPr/>
          <a:lstStyle/>
          <a:p>
            <a:r>
              <a:rPr lang="en-US" dirty="0"/>
              <a:t>Learning Outcomes</a:t>
            </a:r>
          </a:p>
        </p:txBody>
      </p:sp>
      <p:sp>
        <p:nvSpPr>
          <p:cNvPr id="3" name="Content Placeholder 2">
            <a:extLst>
              <a:ext uri="{FF2B5EF4-FFF2-40B4-BE49-F238E27FC236}">
                <a16:creationId xmlns:a16="http://schemas.microsoft.com/office/drawing/2014/main" id="{6E4261F7-1FD4-4F10-A969-EDB9DDFE7146}"/>
              </a:ext>
            </a:extLst>
          </p:cNvPr>
          <p:cNvSpPr>
            <a:spLocks noGrp="1"/>
          </p:cNvSpPr>
          <p:nvPr>
            <p:ph idx="1"/>
          </p:nvPr>
        </p:nvSpPr>
        <p:spPr>
          <a:xfrm>
            <a:off x="838200" y="1369325"/>
            <a:ext cx="6085764" cy="4948348"/>
          </a:xfrm>
        </p:spPr>
        <p:txBody>
          <a:bodyPr/>
          <a:lstStyle/>
          <a:p>
            <a:pPr marL="0" indent="0">
              <a:buNone/>
            </a:pPr>
            <a:r>
              <a:rPr lang="en-US" dirty="0"/>
              <a:t>Cryptography, passwords, and authentication</a:t>
            </a:r>
          </a:p>
          <a:p>
            <a:pPr lvl="1"/>
            <a:r>
              <a:rPr lang="en-US" dirty="0"/>
              <a:t>Exercised your password cracking skills</a:t>
            </a:r>
          </a:p>
          <a:p>
            <a:pPr marL="0" indent="0">
              <a:buNone/>
            </a:pPr>
            <a:endParaRPr lang="en-US" dirty="0"/>
          </a:p>
          <a:p>
            <a:pPr marL="0" indent="0">
              <a:buNone/>
            </a:pPr>
            <a:r>
              <a:rPr lang="en-US" dirty="0"/>
              <a:t>Vulnerabilities and exploits</a:t>
            </a:r>
          </a:p>
          <a:p>
            <a:pPr lvl="1"/>
            <a:r>
              <a:rPr lang="en-US" dirty="0"/>
              <a:t>Practice performing </a:t>
            </a:r>
            <a:r>
              <a:rPr lang="en-US"/>
              <a:t>live exploits</a:t>
            </a:r>
          </a:p>
          <a:p>
            <a:pPr marL="457200" lvl="1" indent="0">
              <a:buNone/>
            </a:pPr>
            <a:endParaRPr lang="en-US" dirty="0"/>
          </a:p>
          <a:p>
            <a:pPr marL="0" indent="0">
              <a:buNone/>
            </a:pPr>
            <a:r>
              <a:rPr lang="en-US" dirty="0"/>
              <a:t>Cybercrime underground</a:t>
            </a:r>
          </a:p>
          <a:p>
            <a:pPr lvl="1"/>
            <a:r>
              <a:rPr lang="en-US" dirty="0"/>
              <a:t>How the criminals make money</a:t>
            </a:r>
          </a:p>
        </p:txBody>
      </p:sp>
      <p:pic>
        <p:nvPicPr>
          <p:cNvPr id="5" name="Picture 4">
            <a:extLst>
              <a:ext uri="{FF2B5EF4-FFF2-40B4-BE49-F238E27FC236}">
                <a16:creationId xmlns:a16="http://schemas.microsoft.com/office/drawing/2014/main" id="{D7DF4146-D0DB-48D3-962F-AAB08B434168}"/>
              </a:ext>
            </a:extLst>
          </p:cNvPr>
          <p:cNvPicPr>
            <a:picLocks noChangeAspect="1"/>
          </p:cNvPicPr>
          <p:nvPr/>
        </p:nvPicPr>
        <p:blipFill rotWithShape="1">
          <a:blip r:embed="rId2">
            <a:extLst>
              <a:ext uri="{28A0092B-C50C-407E-A947-70E740481C1C}">
                <a14:useLocalDpi xmlns:a14="http://schemas.microsoft.com/office/drawing/2010/main" val="0"/>
              </a:ext>
            </a:extLst>
          </a:blip>
          <a:srcRect l="10798" r="43722"/>
          <a:stretch/>
        </p:blipFill>
        <p:spPr>
          <a:xfrm>
            <a:off x="7519652" y="0"/>
            <a:ext cx="4672348" cy="6858000"/>
          </a:xfrm>
          <a:prstGeom prst="rect">
            <a:avLst/>
          </a:prstGeom>
        </p:spPr>
      </p:pic>
    </p:spTree>
    <p:extLst>
      <p:ext uri="{BB962C8B-B14F-4D97-AF65-F5344CB8AC3E}">
        <p14:creationId xmlns:p14="http://schemas.microsoft.com/office/powerpoint/2010/main" val="3340660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CC0E4-6D68-4678-80C6-FE844979E017}"/>
              </a:ext>
            </a:extLst>
          </p:cNvPr>
          <p:cNvSpPr>
            <a:spLocks noGrp="1"/>
          </p:cNvSpPr>
          <p:nvPr>
            <p:ph type="title"/>
          </p:nvPr>
        </p:nvSpPr>
        <p:spPr/>
        <p:txBody>
          <a:bodyPr/>
          <a:lstStyle/>
          <a:p>
            <a:r>
              <a:rPr lang="en-US"/>
              <a:t>The Problem of Authorization</a:t>
            </a:r>
            <a:endParaRPr lang="en-US" dirty="0"/>
          </a:p>
        </p:txBody>
      </p:sp>
      <p:sp>
        <p:nvSpPr>
          <p:cNvPr id="3" name="Content Placeholder 2">
            <a:extLst>
              <a:ext uri="{FF2B5EF4-FFF2-40B4-BE49-F238E27FC236}">
                <a16:creationId xmlns:a16="http://schemas.microsoft.com/office/drawing/2014/main" id="{FBFED0FB-6D12-4287-9DBD-DB245AA98794}"/>
              </a:ext>
            </a:extLst>
          </p:cNvPr>
          <p:cNvSpPr>
            <a:spLocks noGrp="1"/>
          </p:cNvSpPr>
          <p:nvPr>
            <p:ph idx="1"/>
          </p:nvPr>
        </p:nvSpPr>
        <p:spPr/>
        <p:txBody>
          <a:bodyPr/>
          <a:lstStyle/>
          <a:p>
            <a:pPr marL="0" indent="0">
              <a:buNone/>
            </a:pPr>
            <a:r>
              <a:rPr lang="en-US"/>
              <a:t>Definition of “authorized” in the CFAA is ambiguous</a:t>
            </a:r>
          </a:p>
          <a:p>
            <a:pPr lvl="1"/>
            <a:r>
              <a:rPr lang="en-US"/>
              <a:t>Who decides </a:t>
            </a:r>
            <a:r>
              <a:rPr lang="en-US" i="1"/>
              <a:t>what</a:t>
            </a:r>
            <a:r>
              <a:rPr lang="en-US"/>
              <a:t> computers may be accessed or are “protected”?</a:t>
            </a:r>
          </a:p>
          <a:p>
            <a:pPr lvl="1"/>
            <a:r>
              <a:rPr lang="en-US"/>
              <a:t>Who decides </a:t>
            </a:r>
            <a:r>
              <a:rPr lang="en-US" i="1"/>
              <a:t>how</a:t>
            </a:r>
            <a:r>
              <a:rPr lang="en-US"/>
              <a:t> a computer may be accessed?</a:t>
            </a:r>
          </a:p>
          <a:p>
            <a:pPr marL="0" indent="0">
              <a:buNone/>
            </a:pPr>
            <a:r>
              <a:rPr lang="en-US"/>
              <a:t>Different circuit courts have different interpretations</a:t>
            </a:r>
          </a:p>
          <a:p>
            <a:pPr lvl="1"/>
            <a:r>
              <a:rPr lang="en-US"/>
              <a:t>Authorization is defined by policy</a:t>
            </a:r>
          </a:p>
          <a:p>
            <a:pPr lvl="2"/>
            <a:r>
              <a:rPr lang="en-US"/>
              <a:t>Terms </a:t>
            </a:r>
            <a:r>
              <a:rPr lang="en-US" dirty="0"/>
              <a:t>of Service, Computer Use Policy, etc.</a:t>
            </a:r>
          </a:p>
          <a:p>
            <a:pPr lvl="1"/>
            <a:r>
              <a:rPr lang="en-US"/>
              <a:t>Authorization is defined by mechanism</a:t>
            </a:r>
          </a:p>
          <a:p>
            <a:pPr lvl="2"/>
            <a:r>
              <a:rPr lang="en-US"/>
              <a:t>Access </a:t>
            </a:r>
            <a:r>
              <a:rPr lang="en-US" dirty="0"/>
              <a:t>control systems</a:t>
            </a:r>
          </a:p>
          <a:p>
            <a:pPr lvl="2"/>
            <a:r>
              <a:rPr lang="en-US" dirty="0"/>
              <a:t>Firewalls</a:t>
            </a:r>
          </a:p>
          <a:p>
            <a:pPr lvl="2"/>
            <a:r>
              <a:rPr lang="en-US" dirty="0"/>
              <a:t>IP blockades</a:t>
            </a:r>
          </a:p>
        </p:txBody>
      </p:sp>
    </p:spTree>
    <p:extLst>
      <p:ext uri="{BB962C8B-B14F-4D97-AF65-F5344CB8AC3E}">
        <p14:creationId xmlns:p14="http://schemas.microsoft.com/office/powerpoint/2010/main" val="204443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anim calcmode="lin" valueType="num">
                                      <p:cBhvr>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anim calcmode="lin" valueType="num">
                                      <p:cBhvr>
                                        <p:cTn id="1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anim calcmode="lin" valueType="num">
                                      <p:cBhvr>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500" fill="hold"/>
                                        <p:tgtEl>
                                          <p:spTgt spid="3">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anim calcmode="lin" valueType="num">
                                      <p:cBhvr>
                                        <p:cTn id="28"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9" dur="500" fill="hold"/>
                                        <p:tgtEl>
                                          <p:spTgt spid="3">
                                            <p:txEl>
                                              <p:pRg st="7" end="7"/>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anim calcmode="lin" valueType="num">
                                      <p:cBhvr>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4" dur="500" fill="hold"/>
                                        <p:tgtEl>
                                          <p:spTgt spid="3">
                                            <p:txEl>
                                              <p:pRg st="8" end="8"/>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anim calcmode="lin" valueType="num">
                                      <p:cBhvr>
                                        <p:cTn id="38"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9" dur="5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D5628-B849-4D5B-AD9E-E7ED88D9F952}"/>
              </a:ext>
            </a:extLst>
          </p:cNvPr>
          <p:cNvSpPr>
            <a:spLocks noGrp="1"/>
          </p:cNvSpPr>
          <p:nvPr>
            <p:ph type="title"/>
          </p:nvPr>
        </p:nvSpPr>
        <p:spPr/>
        <p:txBody>
          <a:bodyPr/>
          <a:lstStyle/>
          <a:p>
            <a:r>
              <a:rPr lang="en-US" dirty="0"/>
              <a:t>Access Versus Use</a:t>
            </a:r>
          </a:p>
        </p:txBody>
      </p:sp>
      <p:sp>
        <p:nvSpPr>
          <p:cNvPr id="3" name="Content Placeholder 2">
            <a:extLst>
              <a:ext uri="{FF2B5EF4-FFF2-40B4-BE49-F238E27FC236}">
                <a16:creationId xmlns:a16="http://schemas.microsoft.com/office/drawing/2014/main" id="{63B27610-90C6-464A-BDC5-7C0864050EBE}"/>
              </a:ext>
            </a:extLst>
          </p:cNvPr>
          <p:cNvSpPr>
            <a:spLocks noGrp="1"/>
          </p:cNvSpPr>
          <p:nvPr>
            <p:ph idx="1"/>
          </p:nvPr>
        </p:nvSpPr>
        <p:spPr/>
        <p:txBody>
          <a:bodyPr/>
          <a:lstStyle/>
          <a:p>
            <a:pPr marL="0" indent="0">
              <a:buNone/>
            </a:pPr>
            <a:r>
              <a:rPr lang="en-US" dirty="0"/>
              <a:t>CFAA criminalizes </a:t>
            </a:r>
            <a:r>
              <a:rPr lang="en-US" dirty="0">
                <a:solidFill>
                  <a:schemeClr val="accent1"/>
                </a:solidFill>
              </a:rPr>
              <a:t>access</a:t>
            </a:r>
            <a:r>
              <a:rPr lang="en-US" dirty="0"/>
              <a:t> violations</a:t>
            </a:r>
          </a:p>
          <a:p>
            <a:pPr marL="0" indent="0">
              <a:buNone/>
            </a:pPr>
            <a:r>
              <a:rPr lang="en-US" dirty="0"/>
              <a:t>But, CFAA threats have been brought for violating </a:t>
            </a:r>
            <a:r>
              <a:rPr lang="en-US" dirty="0">
                <a:solidFill>
                  <a:schemeClr val="accent1"/>
                </a:solidFill>
              </a:rPr>
              <a:t>use</a:t>
            </a:r>
            <a:r>
              <a:rPr lang="en-US" dirty="0"/>
              <a:t> policies</a:t>
            </a:r>
          </a:p>
          <a:p>
            <a:pPr marL="0" indent="0">
              <a:buNone/>
            </a:pPr>
            <a:r>
              <a:rPr lang="en-US" dirty="0"/>
              <a:t>Example: LinkedIn vs. </a:t>
            </a:r>
            <a:r>
              <a:rPr lang="en-US" dirty="0" err="1"/>
              <a:t>HiQ</a:t>
            </a:r>
            <a:endParaRPr lang="en-US" dirty="0"/>
          </a:p>
          <a:p>
            <a:pPr lvl="1"/>
            <a:r>
              <a:rPr lang="en-US" dirty="0" err="1"/>
              <a:t>HiQ</a:t>
            </a:r>
            <a:r>
              <a:rPr lang="en-US" dirty="0"/>
              <a:t> scrapes data from LinkedIn and uses it for analytics</a:t>
            </a:r>
          </a:p>
          <a:p>
            <a:pPr lvl="1"/>
            <a:r>
              <a:rPr lang="en-US" dirty="0"/>
              <a:t>The data comes from public profiles</a:t>
            </a:r>
          </a:p>
          <a:p>
            <a:pPr lvl="2"/>
            <a:r>
              <a:rPr lang="en-US" dirty="0"/>
              <a:t>Anyone may access this data, even without a LinkedIn account</a:t>
            </a:r>
          </a:p>
          <a:p>
            <a:pPr lvl="1"/>
            <a:r>
              <a:rPr lang="en-US" dirty="0"/>
              <a:t>LinkedIn’s </a:t>
            </a:r>
            <a:r>
              <a:rPr lang="en-US" dirty="0" err="1"/>
              <a:t>ToS</a:t>
            </a:r>
            <a:r>
              <a:rPr lang="en-US" dirty="0"/>
              <a:t> says you may visit the website, but you may not record anything from the website</a:t>
            </a:r>
          </a:p>
          <a:p>
            <a:pPr lvl="2"/>
            <a:r>
              <a:rPr lang="en-US" dirty="0"/>
              <a:t>How you intend to use the data matters</a:t>
            </a:r>
          </a:p>
          <a:p>
            <a:pPr marL="0" indent="0">
              <a:buNone/>
            </a:pPr>
            <a:r>
              <a:rPr lang="en-US" dirty="0"/>
              <a:t>Are use violations also CFAA violations?</a:t>
            </a:r>
          </a:p>
        </p:txBody>
      </p:sp>
    </p:spTree>
    <p:extLst>
      <p:ext uri="{BB962C8B-B14F-4D97-AF65-F5344CB8AC3E}">
        <p14:creationId xmlns:p14="http://schemas.microsoft.com/office/powerpoint/2010/main" val="118668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500"/>
                                        <p:tgtEl>
                                          <p:spTgt spid="3">
                                            <p:txEl>
                                              <p:pRg st="8" end="8"/>
                                            </p:txEl>
                                          </p:spTgt>
                                        </p:tgtEl>
                                      </p:cBhvr>
                                    </p:animEffect>
                                    <p:anim calcmode="lin" valueType="num">
                                      <p:cBhvr>
                                        <p:cTn id="8"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66CD6-DC12-4D8E-97AB-7CC6E78A1B88}"/>
              </a:ext>
            </a:extLst>
          </p:cNvPr>
          <p:cNvSpPr>
            <a:spLocks noGrp="1"/>
          </p:cNvSpPr>
          <p:nvPr>
            <p:ph type="title"/>
          </p:nvPr>
        </p:nvSpPr>
        <p:spPr/>
        <p:txBody>
          <a:bodyPr/>
          <a:lstStyle/>
          <a:p>
            <a:r>
              <a:rPr lang="en-US" dirty="0"/>
              <a:t>Cautionary Tale</a:t>
            </a:r>
          </a:p>
        </p:txBody>
      </p:sp>
      <p:sp>
        <p:nvSpPr>
          <p:cNvPr id="3" name="Content Placeholder 2">
            <a:extLst>
              <a:ext uri="{FF2B5EF4-FFF2-40B4-BE49-F238E27FC236}">
                <a16:creationId xmlns:a16="http://schemas.microsoft.com/office/drawing/2014/main" id="{B8BA4286-0AF0-4434-9482-79705D802C70}"/>
              </a:ext>
            </a:extLst>
          </p:cNvPr>
          <p:cNvSpPr>
            <a:spLocks noGrp="1"/>
          </p:cNvSpPr>
          <p:nvPr>
            <p:ph idx="1"/>
          </p:nvPr>
        </p:nvSpPr>
        <p:spPr>
          <a:xfrm>
            <a:off x="838200" y="1369324"/>
            <a:ext cx="7122994" cy="5352149"/>
          </a:xfrm>
        </p:spPr>
        <p:txBody>
          <a:bodyPr>
            <a:normAutofit fontScale="92500"/>
          </a:bodyPr>
          <a:lstStyle/>
          <a:p>
            <a:pPr marL="0" indent="0">
              <a:buNone/>
            </a:pPr>
            <a:r>
              <a:rPr lang="en-US" dirty="0"/>
              <a:t>Kevin Finisterre identified several serious problems with DJI drones</a:t>
            </a:r>
          </a:p>
          <a:p>
            <a:pPr lvl="1"/>
            <a:r>
              <a:rPr lang="en-US" dirty="0"/>
              <a:t>Found SSL private keys and AES firmware encryption keys in DJI’s public GitHub</a:t>
            </a:r>
          </a:p>
          <a:p>
            <a:pPr lvl="1"/>
            <a:r>
              <a:rPr lang="en-US" dirty="0"/>
              <a:t>Gained access to DJI servers containing customer data and business records</a:t>
            </a:r>
          </a:p>
          <a:p>
            <a:pPr marL="0" indent="0">
              <a:buNone/>
            </a:pPr>
            <a:r>
              <a:rPr lang="en-US" dirty="0"/>
              <a:t>DJI had a </a:t>
            </a:r>
            <a:r>
              <a:rPr lang="en-US" dirty="0">
                <a:solidFill>
                  <a:schemeClr val="accent1"/>
                </a:solidFill>
              </a:rPr>
              <a:t>bug bounty program</a:t>
            </a:r>
          </a:p>
          <a:p>
            <a:pPr lvl="1"/>
            <a:r>
              <a:rPr lang="en-US" dirty="0"/>
              <a:t>Kevin disclosed his findings to DJI, did not go public</a:t>
            </a:r>
          </a:p>
          <a:p>
            <a:pPr lvl="1"/>
            <a:r>
              <a:rPr lang="en-US" dirty="0"/>
              <a:t>DJI agreed to $30k reward</a:t>
            </a:r>
          </a:p>
          <a:p>
            <a:pPr marL="0" indent="0">
              <a:buNone/>
            </a:pPr>
            <a:r>
              <a:rPr lang="en-US" dirty="0"/>
              <a:t>However, DJI demanded an extremely restrictive NDA before paying the bounty</a:t>
            </a:r>
          </a:p>
          <a:p>
            <a:pPr lvl="1"/>
            <a:r>
              <a:rPr lang="en-US" dirty="0"/>
              <a:t>Threatened CFAA prosecution of Kevin did not comply</a:t>
            </a:r>
          </a:p>
          <a:p>
            <a:pPr marL="0" indent="0">
              <a:buNone/>
            </a:pPr>
            <a:r>
              <a:rPr lang="en-US" dirty="0"/>
              <a:t>Ultimately, gave up the bounty and went public</a:t>
            </a:r>
          </a:p>
        </p:txBody>
      </p:sp>
      <p:pic>
        <p:nvPicPr>
          <p:cNvPr id="5" name="Picture 4">
            <a:extLst>
              <a:ext uri="{FF2B5EF4-FFF2-40B4-BE49-F238E27FC236}">
                <a16:creationId xmlns:a16="http://schemas.microsoft.com/office/drawing/2014/main" id="{30D59CF6-6E66-406E-8B24-433FCBF426A2}"/>
              </a:ext>
            </a:extLst>
          </p:cNvPr>
          <p:cNvPicPr>
            <a:picLocks noChangeAspect="1"/>
          </p:cNvPicPr>
          <p:nvPr/>
        </p:nvPicPr>
        <p:blipFill rotWithShape="1">
          <a:blip r:embed="rId2">
            <a:extLst>
              <a:ext uri="{28A0092B-C50C-407E-A947-70E740481C1C}">
                <a14:useLocalDpi xmlns:a14="http://schemas.microsoft.com/office/drawing/2010/main" val="0"/>
              </a:ext>
            </a:extLst>
          </a:blip>
          <a:srcRect l="31672" r="28147"/>
          <a:stretch/>
        </p:blipFill>
        <p:spPr>
          <a:xfrm>
            <a:off x="8043080" y="0"/>
            <a:ext cx="4148920" cy="6858000"/>
          </a:xfrm>
          <a:prstGeom prst="rect">
            <a:avLst/>
          </a:prstGeom>
        </p:spPr>
      </p:pic>
    </p:spTree>
    <p:extLst>
      <p:ext uri="{BB962C8B-B14F-4D97-AF65-F5344CB8AC3E}">
        <p14:creationId xmlns:p14="http://schemas.microsoft.com/office/powerpoint/2010/main" val="18054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anim calcmode="lin" valueType="num">
                                      <p:cBhvr>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anim calcmode="lin" valueType="num">
                                      <p:cBhvr>
                                        <p:cTn id="1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anim calcmode="lin" valueType="num">
                                      <p:cBhvr>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6" end="6"/>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anim calcmode="lin" valueType="num">
                                      <p:cBhvr>
                                        <p:cTn id="3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500"/>
                                        <p:tgtEl>
                                          <p:spTgt spid="3">
                                            <p:txEl>
                                              <p:pRg st="8" end="8"/>
                                            </p:txEl>
                                          </p:spTgt>
                                        </p:tgtEl>
                                      </p:cBhvr>
                                    </p:animEffect>
                                    <p:anim calcmode="lin" valueType="num">
                                      <p:cBhvr>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8" dur="5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4F1E1-CB7A-4D1F-8BB0-CD4B65C39FCA}"/>
              </a:ext>
            </a:extLst>
          </p:cNvPr>
          <p:cNvSpPr>
            <a:spLocks noGrp="1"/>
          </p:cNvSpPr>
          <p:nvPr>
            <p:ph type="title"/>
          </p:nvPr>
        </p:nvSpPr>
        <p:spPr/>
        <p:txBody>
          <a:bodyPr/>
          <a:lstStyle/>
          <a:p>
            <a:r>
              <a:rPr lang="en-US" dirty="0"/>
              <a:t>Happy Ending?</a:t>
            </a:r>
          </a:p>
        </p:txBody>
      </p:sp>
      <p:sp>
        <p:nvSpPr>
          <p:cNvPr id="3" name="Content Placeholder 2">
            <a:extLst>
              <a:ext uri="{FF2B5EF4-FFF2-40B4-BE49-F238E27FC236}">
                <a16:creationId xmlns:a16="http://schemas.microsoft.com/office/drawing/2014/main" id="{E24DF7C6-F7CA-4306-BFC6-F6E955A2C99C}"/>
              </a:ext>
            </a:extLst>
          </p:cNvPr>
          <p:cNvSpPr>
            <a:spLocks noGrp="1"/>
          </p:cNvSpPr>
          <p:nvPr>
            <p:ph idx="1"/>
          </p:nvPr>
        </p:nvSpPr>
        <p:spPr/>
        <p:txBody>
          <a:bodyPr/>
          <a:lstStyle/>
          <a:p>
            <a:pPr marL="0" indent="0">
              <a:buNone/>
            </a:pPr>
            <a:r>
              <a:rPr lang="en-US" dirty="0"/>
              <a:t>DJI completely overhauled their bug bounty terms</a:t>
            </a:r>
          </a:p>
          <a:p>
            <a:pPr marL="0" indent="0">
              <a:buNone/>
            </a:pPr>
            <a:r>
              <a:rPr lang="en-US" dirty="0"/>
              <a:t>Now one of the best in the industry</a:t>
            </a:r>
          </a:p>
          <a:p>
            <a:endParaRPr lang="en-US" dirty="0"/>
          </a:p>
          <a:p>
            <a:pPr marL="0" indent="0">
              <a:buNone/>
            </a:pPr>
            <a:r>
              <a:rPr lang="en-US" i="1" dirty="0"/>
              <a:t>“By participating in this program and abiding by these terms, DJI grants you limited “authorized access” to its systems under the Computer Fraud and Abuse Act in accordance with the terms of the program and will waive any claims under the Digital Millennium Copyright Act (DCMA) and other relevant laws.”</a:t>
            </a:r>
          </a:p>
          <a:p>
            <a:pPr marL="0" indent="0">
              <a:buNone/>
            </a:pPr>
            <a:r>
              <a:rPr lang="en-US" dirty="0"/>
              <a:t>-- </a:t>
            </a:r>
            <a:r>
              <a:rPr lang="en-US" dirty="0">
                <a:hlinkClick r:id="rId2"/>
              </a:rPr>
              <a:t>https://security.dji.com/policy?lang=en_US</a:t>
            </a:r>
            <a:endParaRPr lang="en-US" dirty="0"/>
          </a:p>
          <a:p>
            <a:pPr marL="0" indent="0">
              <a:buNone/>
            </a:pPr>
            <a:endParaRPr lang="en-US" i="1" dirty="0"/>
          </a:p>
        </p:txBody>
      </p:sp>
    </p:spTree>
    <p:extLst>
      <p:ext uri="{BB962C8B-B14F-4D97-AF65-F5344CB8AC3E}">
        <p14:creationId xmlns:p14="http://schemas.microsoft.com/office/powerpoint/2010/main" val="38633219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BFE1AD3-B2BC-4567-8B4A-DCB8F9080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5801"/>
            <a:ext cx="12188952" cy="521767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FDE75AAD-F4A4-4ED2-9A2F-B2412F936C4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35" t="20008" r="8214" b="52759"/>
          <a:stretch/>
        </p:blipFill>
        <p:spPr>
          <a:xfrm flipV="1">
            <a:off x="2" y="0"/>
            <a:ext cx="12191999" cy="2235323"/>
          </a:xfrm>
          <a:custGeom>
            <a:avLst/>
            <a:gdLst>
              <a:gd name="connsiteX0" fmla="*/ 0 w 12191999"/>
              <a:gd name="connsiteY0" fmla="*/ 2235323 h 2235323"/>
              <a:gd name="connsiteX1" fmla="*/ 12191999 w 12191999"/>
              <a:gd name="connsiteY1" fmla="*/ 2235323 h 2235323"/>
              <a:gd name="connsiteX2" fmla="*/ 12191999 w 12191999"/>
              <a:gd name="connsiteY2" fmla="*/ 0 h 2235323"/>
              <a:gd name="connsiteX3" fmla="*/ 0 w 12191999"/>
              <a:gd name="connsiteY3" fmla="*/ 0 h 2235323"/>
            </a:gdLst>
            <a:ahLst/>
            <a:cxnLst>
              <a:cxn ang="0">
                <a:pos x="connsiteX0" y="connsiteY0"/>
              </a:cxn>
              <a:cxn ang="0">
                <a:pos x="connsiteX1" y="connsiteY1"/>
              </a:cxn>
              <a:cxn ang="0">
                <a:pos x="connsiteX2" y="connsiteY2"/>
              </a:cxn>
              <a:cxn ang="0">
                <a:pos x="connsiteX3" y="connsiteY3"/>
              </a:cxn>
            </a:cxnLst>
            <a:rect l="l" t="t" r="r" b="b"/>
            <a:pathLst>
              <a:path w="12191999" h="2235323">
                <a:moveTo>
                  <a:pt x="0" y="2235323"/>
                </a:moveTo>
                <a:lnTo>
                  <a:pt x="12191999" y="2235323"/>
                </a:lnTo>
                <a:lnTo>
                  <a:pt x="12191999" y="0"/>
                </a:lnTo>
                <a:lnTo>
                  <a:pt x="0" y="0"/>
                </a:lnTo>
                <a:close/>
              </a:path>
            </a:pathLst>
          </a:custGeom>
        </p:spPr>
      </p:pic>
      <p:sp>
        <p:nvSpPr>
          <p:cNvPr id="4" name="Title 3">
            <a:extLst>
              <a:ext uri="{FF2B5EF4-FFF2-40B4-BE49-F238E27FC236}">
                <a16:creationId xmlns:a16="http://schemas.microsoft.com/office/drawing/2014/main" id="{B29B31E4-91FE-45F0-99E2-8B970D0A3DC4}"/>
              </a:ext>
            </a:extLst>
          </p:cNvPr>
          <p:cNvSpPr>
            <a:spLocks noGrp="1"/>
          </p:cNvSpPr>
          <p:nvPr>
            <p:ph type="title"/>
          </p:nvPr>
        </p:nvSpPr>
        <p:spPr>
          <a:xfrm>
            <a:off x="753925" y="1601735"/>
            <a:ext cx="10684151" cy="1991979"/>
          </a:xfrm>
        </p:spPr>
        <p:txBody>
          <a:bodyPr vert="horz" lIns="91440" tIns="45720" rIns="91440" bIns="45720" rtlCol="0" anchor="b">
            <a:normAutofit/>
          </a:bodyPr>
          <a:lstStyle/>
          <a:p>
            <a:pPr algn="ctr"/>
            <a:r>
              <a:rPr lang="en-US" sz="6600" kern="1200">
                <a:solidFill>
                  <a:srgbClr val="FFFFFF"/>
                </a:solidFill>
                <a:latin typeface="+mj-lt"/>
                <a:ea typeface="+mj-ea"/>
                <a:cs typeface="+mj-cs"/>
              </a:rPr>
              <a:t>US Digital Millennium Copyright Act</a:t>
            </a:r>
          </a:p>
        </p:txBody>
      </p:sp>
      <p:pic>
        <p:nvPicPr>
          <p:cNvPr id="16" name="Picture 15">
            <a:extLst>
              <a:ext uri="{FF2B5EF4-FFF2-40B4-BE49-F238E27FC236}">
                <a16:creationId xmlns:a16="http://schemas.microsoft.com/office/drawing/2014/main" id="{DA20CE0B-92EC-45FD-8F68-38003D6D8C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35" t="-1" r="8214" b="80325"/>
          <a:stretch/>
        </p:blipFill>
        <p:spPr>
          <a:xfrm flipV="1">
            <a:off x="0" y="4586080"/>
            <a:ext cx="12191999" cy="1614974"/>
          </a:xfrm>
          <a:custGeom>
            <a:avLst/>
            <a:gdLst>
              <a:gd name="connsiteX0" fmla="*/ 0 w 12191999"/>
              <a:gd name="connsiteY0" fmla="*/ 1614974 h 1614974"/>
              <a:gd name="connsiteX1" fmla="*/ 12191999 w 12191999"/>
              <a:gd name="connsiteY1" fmla="*/ 1614974 h 1614974"/>
              <a:gd name="connsiteX2" fmla="*/ 12191999 w 12191999"/>
              <a:gd name="connsiteY2" fmla="*/ 0 h 1614974"/>
              <a:gd name="connsiteX3" fmla="*/ 0 w 12191999"/>
              <a:gd name="connsiteY3" fmla="*/ 0 h 1614974"/>
            </a:gdLst>
            <a:ahLst/>
            <a:cxnLst>
              <a:cxn ang="0">
                <a:pos x="connsiteX0" y="connsiteY0"/>
              </a:cxn>
              <a:cxn ang="0">
                <a:pos x="connsiteX1" y="connsiteY1"/>
              </a:cxn>
              <a:cxn ang="0">
                <a:pos x="connsiteX2" y="connsiteY2"/>
              </a:cxn>
              <a:cxn ang="0">
                <a:pos x="connsiteX3" y="connsiteY3"/>
              </a:cxn>
            </a:cxnLst>
            <a:rect l="l" t="t" r="r" b="b"/>
            <a:pathLst>
              <a:path w="12191999" h="1614974">
                <a:moveTo>
                  <a:pt x="0" y="1614974"/>
                </a:moveTo>
                <a:lnTo>
                  <a:pt x="12191999" y="1614974"/>
                </a:lnTo>
                <a:lnTo>
                  <a:pt x="12191999" y="0"/>
                </a:lnTo>
                <a:lnTo>
                  <a:pt x="0" y="0"/>
                </a:lnTo>
                <a:close/>
              </a:path>
            </a:pathLst>
          </a:custGeom>
        </p:spPr>
      </p:pic>
      <p:sp>
        <p:nvSpPr>
          <p:cNvPr id="5" name="Text Placeholder 4">
            <a:extLst>
              <a:ext uri="{FF2B5EF4-FFF2-40B4-BE49-F238E27FC236}">
                <a16:creationId xmlns:a16="http://schemas.microsoft.com/office/drawing/2014/main" id="{43ACEFB7-145F-483C-8551-631A78778BB3}"/>
              </a:ext>
            </a:extLst>
          </p:cNvPr>
          <p:cNvSpPr>
            <a:spLocks noGrp="1"/>
          </p:cNvSpPr>
          <p:nvPr>
            <p:ph type="body" idx="1"/>
          </p:nvPr>
        </p:nvSpPr>
        <p:spPr>
          <a:xfrm>
            <a:off x="1171575" y="3806169"/>
            <a:ext cx="9469211" cy="865639"/>
          </a:xfrm>
        </p:spPr>
        <p:txBody>
          <a:bodyPr vert="horz" lIns="91440" tIns="45720" rIns="91440" bIns="45720" rtlCol="0" anchor="t">
            <a:normAutofit/>
          </a:bodyPr>
          <a:lstStyle/>
          <a:p>
            <a:pPr algn="ctr"/>
            <a:endParaRPr lang="en-US" sz="3200" kern="1200">
              <a:solidFill>
                <a:srgbClr val="FFFFFF"/>
              </a:solidFill>
              <a:latin typeface="+mn-lt"/>
              <a:ea typeface="+mn-ea"/>
              <a:cs typeface="+mn-cs"/>
            </a:endParaRPr>
          </a:p>
        </p:txBody>
      </p:sp>
    </p:spTree>
    <p:extLst>
      <p:ext uri="{BB962C8B-B14F-4D97-AF65-F5344CB8AC3E}">
        <p14:creationId xmlns:p14="http://schemas.microsoft.com/office/powerpoint/2010/main" val="32818124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8EC22-7C71-49DC-9F6B-E1E8609DD40E}"/>
              </a:ext>
            </a:extLst>
          </p:cNvPr>
          <p:cNvSpPr>
            <a:spLocks noGrp="1"/>
          </p:cNvSpPr>
          <p:nvPr>
            <p:ph type="title"/>
          </p:nvPr>
        </p:nvSpPr>
        <p:spPr/>
        <p:txBody>
          <a:bodyPr/>
          <a:lstStyle/>
          <a:p>
            <a:r>
              <a:rPr lang="en-US" dirty="0"/>
              <a:t>Digital Millennium Copyright Act of 1998</a:t>
            </a:r>
          </a:p>
        </p:txBody>
      </p:sp>
      <p:sp>
        <p:nvSpPr>
          <p:cNvPr id="3" name="Content Placeholder 2">
            <a:extLst>
              <a:ext uri="{FF2B5EF4-FFF2-40B4-BE49-F238E27FC236}">
                <a16:creationId xmlns:a16="http://schemas.microsoft.com/office/drawing/2014/main" id="{C029529B-A2AD-4647-BF5F-B84BAF26D01D}"/>
              </a:ext>
            </a:extLst>
          </p:cNvPr>
          <p:cNvSpPr>
            <a:spLocks noGrp="1"/>
          </p:cNvSpPr>
          <p:nvPr>
            <p:ph idx="1"/>
          </p:nvPr>
        </p:nvSpPr>
        <p:spPr/>
        <p:txBody>
          <a:bodyPr/>
          <a:lstStyle/>
          <a:p>
            <a:pPr marL="0" indent="0">
              <a:buNone/>
            </a:pPr>
            <a:r>
              <a:rPr lang="en-US" dirty="0"/>
              <a:t>Intended to criminalize circumvention of Digital Rights Management (DRM) software</a:t>
            </a:r>
          </a:p>
          <a:p>
            <a:pPr lvl="1"/>
            <a:r>
              <a:rPr lang="en-US" dirty="0"/>
              <a:t>Mechanisms used to prevent copyright infringement</a:t>
            </a:r>
          </a:p>
          <a:p>
            <a:pPr lvl="1"/>
            <a:r>
              <a:rPr lang="en-US" dirty="0"/>
              <a:t>Copy protection on videogames, software, digital media, etc.</a:t>
            </a:r>
          </a:p>
          <a:p>
            <a:pPr marL="0" indent="0">
              <a:buNone/>
            </a:pPr>
            <a:r>
              <a:rPr lang="en-US" dirty="0"/>
              <a:t>Criminalizes circumvention of access controls</a:t>
            </a:r>
          </a:p>
          <a:p>
            <a:pPr lvl="1"/>
            <a:r>
              <a:rPr lang="en-US" dirty="0"/>
              <a:t>Regardless of whether you infringe copyrights</a:t>
            </a:r>
          </a:p>
          <a:p>
            <a:pPr marL="0" indent="0">
              <a:buNone/>
            </a:pPr>
            <a:r>
              <a:rPr lang="en-US" dirty="0"/>
              <a:t>Criminalizes the distribution of circumvention tools</a:t>
            </a:r>
          </a:p>
          <a:p>
            <a:pPr lvl="1"/>
            <a:r>
              <a:rPr lang="en-US" dirty="0"/>
              <a:t>Regardless of whether you infringe copyrights</a:t>
            </a:r>
          </a:p>
          <a:p>
            <a:pPr marL="0" indent="0">
              <a:buNone/>
            </a:pPr>
            <a:r>
              <a:rPr lang="en-US" dirty="0"/>
              <a:t>The Librarian of Congress may issue exemptions</a:t>
            </a:r>
          </a:p>
          <a:p>
            <a:pPr lvl="1"/>
            <a:r>
              <a:rPr lang="en-US" dirty="0"/>
              <a:t>Exemptions reviewed and changed every three years</a:t>
            </a:r>
          </a:p>
        </p:txBody>
      </p:sp>
    </p:spTree>
    <p:extLst>
      <p:ext uri="{BB962C8B-B14F-4D97-AF65-F5344CB8AC3E}">
        <p14:creationId xmlns:p14="http://schemas.microsoft.com/office/powerpoint/2010/main" val="25033871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87749-76DA-4D98-B12B-EC13EC6D23FE}"/>
              </a:ext>
            </a:extLst>
          </p:cNvPr>
          <p:cNvSpPr>
            <a:spLocks noGrp="1"/>
          </p:cNvSpPr>
          <p:nvPr>
            <p:ph type="title"/>
          </p:nvPr>
        </p:nvSpPr>
        <p:spPr/>
        <p:txBody>
          <a:bodyPr/>
          <a:lstStyle/>
          <a:p>
            <a:r>
              <a:rPr lang="en-US" dirty="0"/>
              <a:t>Scope of the Law</a:t>
            </a:r>
          </a:p>
        </p:txBody>
      </p:sp>
      <p:sp>
        <p:nvSpPr>
          <p:cNvPr id="3" name="Content Placeholder 2">
            <a:extLst>
              <a:ext uri="{FF2B5EF4-FFF2-40B4-BE49-F238E27FC236}">
                <a16:creationId xmlns:a16="http://schemas.microsoft.com/office/drawing/2014/main" id="{05861D14-96C5-4BAF-8E37-B7525F725FEC}"/>
              </a:ext>
            </a:extLst>
          </p:cNvPr>
          <p:cNvSpPr>
            <a:spLocks noGrp="1"/>
          </p:cNvSpPr>
          <p:nvPr>
            <p:ph idx="1"/>
          </p:nvPr>
        </p:nvSpPr>
        <p:spPr/>
        <p:txBody>
          <a:bodyPr>
            <a:normAutofit lnSpcReduction="10000"/>
          </a:bodyPr>
          <a:lstStyle/>
          <a:p>
            <a:pPr marL="0" indent="0">
              <a:buNone/>
            </a:pPr>
            <a:r>
              <a:rPr lang="en-US" dirty="0"/>
              <a:t>What are copyright access control mechanisms?</a:t>
            </a:r>
          </a:p>
          <a:p>
            <a:pPr lvl="1"/>
            <a:r>
              <a:rPr lang="en-US" dirty="0"/>
              <a:t>Encryption on copyrighted works</a:t>
            </a:r>
          </a:p>
          <a:p>
            <a:pPr lvl="2"/>
            <a:r>
              <a:rPr lang="en-US" dirty="0"/>
              <a:t>CSS </a:t>
            </a:r>
            <a:r>
              <a:rPr lang="en-US" dirty="0">
                <a:sym typeface="Wingdings" panose="05000000000000000000" pitchFamily="2" charset="2"/>
              </a:rPr>
              <a:t> </a:t>
            </a:r>
            <a:r>
              <a:rPr lang="en-US" dirty="0"/>
              <a:t>DVD, AACS </a:t>
            </a:r>
            <a:r>
              <a:rPr lang="en-US" dirty="0">
                <a:sym typeface="Wingdings" panose="05000000000000000000" pitchFamily="2" charset="2"/>
              </a:rPr>
              <a:t> </a:t>
            </a:r>
            <a:r>
              <a:rPr lang="en-US" dirty="0" err="1"/>
              <a:t>Bluray</a:t>
            </a:r>
            <a:r>
              <a:rPr lang="en-US" dirty="0"/>
              <a:t>, Apple </a:t>
            </a:r>
            <a:r>
              <a:rPr lang="en-US" dirty="0" err="1"/>
              <a:t>FairPlay</a:t>
            </a:r>
            <a:r>
              <a:rPr lang="en-US" dirty="0"/>
              <a:t> </a:t>
            </a:r>
            <a:r>
              <a:rPr lang="en-US" dirty="0">
                <a:sym typeface="Wingdings" panose="05000000000000000000" pitchFamily="2" charset="2"/>
              </a:rPr>
              <a:t> </a:t>
            </a:r>
            <a:r>
              <a:rPr lang="en-US" dirty="0"/>
              <a:t>eBooks and music</a:t>
            </a:r>
          </a:p>
          <a:p>
            <a:pPr lvl="2"/>
            <a:r>
              <a:rPr lang="en-US" dirty="0"/>
              <a:t>High-bandwidth Digital Content Protection (HDCP) encrypts HDMI connections</a:t>
            </a:r>
          </a:p>
          <a:p>
            <a:pPr lvl="1"/>
            <a:r>
              <a:rPr lang="en-US" dirty="0"/>
              <a:t>Copy protection software and mechanisms</a:t>
            </a:r>
          </a:p>
          <a:p>
            <a:pPr lvl="2"/>
            <a:r>
              <a:rPr lang="en-US" dirty="0" err="1"/>
              <a:t>SecuROM</a:t>
            </a:r>
            <a:r>
              <a:rPr lang="en-US" dirty="0"/>
              <a:t> and </a:t>
            </a:r>
            <a:r>
              <a:rPr lang="en-US" dirty="0" err="1"/>
              <a:t>SafeDisc</a:t>
            </a:r>
            <a:r>
              <a:rPr lang="en-US" dirty="0"/>
              <a:t> for videogames</a:t>
            </a:r>
          </a:p>
          <a:p>
            <a:pPr lvl="2"/>
            <a:r>
              <a:rPr lang="en-US" dirty="0"/>
              <a:t>Mandatory USB dongles</a:t>
            </a:r>
          </a:p>
          <a:p>
            <a:pPr lvl="1"/>
            <a:r>
              <a:rPr lang="en-US" dirty="0"/>
              <a:t>Watermarks</a:t>
            </a:r>
          </a:p>
          <a:p>
            <a:pPr lvl="2"/>
            <a:r>
              <a:rPr lang="en-US" dirty="0"/>
              <a:t>Steganographic marker embedded in media or software </a:t>
            </a:r>
          </a:p>
          <a:p>
            <a:pPr marL="0" indent="0">
              <a:buNone/>
            </a:pPr>
            <a:r>
              <a:rPr lang="en-US" dirty="0"/>
              <a:t>Unfortunately, scope of the DMCA is very broad</a:t>
            </a:r>
          </a:p>
          <a:p>
            <a:pPr lvl="1"/>
            <a:r>
              <a:rPr lang="en-US" dirty="0"/>
              <a:t>Any software can be copyrighted</a:t>
            </a:r>
          </a:p>
          <a:p>
            <a:pPr lvl="1"/>
            <a:r>
              <a:rPr lang="en-US" dirty="0"/>
              <a:t>Any encryption may be considered an access control mechanism</a:t>
            </a:r>
          </a:p>
          <a:p>
            <a:pPr lvl="1"/>
            <a:r>
              <a:rPr lang="en-US" dirty="0"/>
              <a:t>Authentication is also an access control mechanism</a:t>
            </a:r>
          </a:p>
        </p:txBody>
      </p:sp>
    </p:spTree>
    <p:extLst>
      <p:ext uri="{BB962C8B-B14F-4D97-AF65-F5344CB8AC3E}">
        <p14:creationId xmlns:p14="http://schemas.microsoft.com/office/powerpoint/2010/main" val="404082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fade">
                                      <p:cBhvr>
                                        <p:cTn id="7" dur="500"/>
                                        <p:tgtEl>
                                          <p:spTgt spid="3">
                                            <p:txEl>
                                              <p:pRg st="9" end="9"/>
                                            </p:txEl>
                                          </p:spTgt>
                                        </p:tgtEl>
                                      </p:cBhvr>
                                    </p:animEffect>
                                    <p:anim calcmode="lin" valueType="num">
                                      <p:cBhvr>
                                        <p:cTn id="8"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9" end="9"/>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0" end="10"/>
                                            </p:txEl>
                                          </p:spTgt>
                                        </p:tgtEl>
                                        <p:attrNameLst>
                                          <p:attrName>style.visibility</p:attrName>
                                        </p:attrNameLst>
                                      </p:cBhvr>
                                      <p:to>
                                        <p:strVal val="visible"/>
                                      </p:to>
                                    </p:set>
                                    <p:animEffect transition="in" filter="fade">
                                      <p:cBhvr>
                                        <p:cTn id="12" dur="500"/>
                                        <p:tgtEl>
                                          <p:spTgt spid="3">
                                            <p:txEl>
                                              <p:pRg st="10" end="10"/>
                                            </p:txEl>
                                          </p:spTgt>
                                        </p:tgtEl>
                                      </p:cBhvr>
                                    </p:animEffect>
                                    <p:anim calcmode="lin" valueType="num">
                                      <p:cBhvr>
                                        <p:cTn id="1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0" end="1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animEffect transition="in" filter="fade">
                                      <p:cBhvr>
                                        <p:cTn id="17" dur="500"/>
                                        <p:tgtEl>
                                          <p:spTgt spid="3">
                                            <p:txEl>
                                              <p:pRg st="11" end="11"/>
                                            </p:txEl>
                                          </p:spTgt>
                                        </p:tgtEl>
                                      </p:cBhvr>
                                    </p:animEffect>
                                    <p:anim calcmode="lin" valueType="num">
                                      <p:cBhvr>
                                        <p:cTn id="18"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1" end="1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12" end="12"/>
                                            </p:txEl>
                                          </p:spTgt>
                                        </p:tgtEl>
                                        <p:attrNameLst>
                                          <p:attrName>style.visibility</p:attrName>
                                        </p:attrNameLst>
                                      </p:cBhvr>
                                      <p:to>
                                        <p:strVal val="visible"/>
                                      </p:to>
                                    </p:set>
                                    <p:animEffect transition="in" filter="fade">
                                      <p:cBhvr>
                                        <p:cTn id="22" dur="500"/>
                                        <p:tgtEl>
                                          <p:spTgt spid="3">
                                            <p:txEl>
                                              <p:pRg st="12" end="12"/>
                                            </p:txEl>
                                          </p:spTgt>
                                        </p:tgtEl>
                                      </p:cBhvr>
                                    </p:animEffect>
                                    <p:anim calcmode="lin" valueType="num">
                                      <p:cBhvr>
                                        <p:cTn id="2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24" dur="5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65C30C-6959-4BD6-B598-7EC5CF8E25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7364" y="603440"/>
            <a:ext cx="7874000" cy="5778500"/>
          </a:xfrm>
          <a:prstGeom prst="rect">
            <a:avLst/>
          </a:prstGeom>
        </p:spPr>
      </p:pic>
    </p:spTree>
    <p:extLst>
      <p:ext uri="{BB962C8B-B14F-4D97-AF65-F5344CB8AC3E}">
        <p14:creationId xmlns:p14="http://schemas.microsoft.com/office/powerpoint/2010/main" val="41830980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CE38ABB-0530-485C-8992-E110C9C0B3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7297" y="2929720"/>
            <a:ext cx="4554703" cy="4144780"/>
          </a:xfrm>
          <a:prstGeom prst="rect">
            <a:avLst/>
          </a:prstGeom>
        </p:spPr>
      </p:pic>
      <p:sp>
        <p:nvSpPr>
          <p:cNvPr id="2" name="Title 1">
            <a:extLst>
              <a:ext uri="{FF2B5EF4-FFF2-40B4-BE49-F238E27FC236}">
                <a16:creationId xmlns:a16="http://schemas.microsoft.com/office/drawing/2014/main" id="{811091FD-ED46-477C-B9F6-87F61E4DA49C}"/>
              </a:ext>
            </a:extLst>
          </p:cNvPr>
          <p:cNvSpPr>
            <a:spLocks noGrp="1"/>
          </p:cNvSpPr>
          <p:nvPr>
            <p:ph type="title"/>
          </p:nvPr>
        </p:nvSpPr>
        <p:spPr/>
        <p:txBody>
          <a:bodyPr/>
          <a:lstStyle/>
          <a:p>
            <a:r>
              <a:rPr lang="en-US" dirty="0"/>
              <a:t>Chilling DRM Research</a:t>
            </a:r>
          </a:p>
        </p:txBody>
      </p:sp>
      <p:sp>
        <p:nvSpPr>
          <p:cNvPr id="3" name="Content Placeholder 2">
            <a:extLst>
              <a:ext uri="{FF2B5EF4-FFF2-40B4-BE49-F238E27FC236}">
                <a16:creationId xmlns:a16="http://schemas.microsoft.com/office/drawing/2014/main" id="{1C009A58-C5BB-4BBF-96E8-8DE4F5902857}"/>
              </a:ext>
            </a:extLst>
          </p:cNvPr>
          <p:cNvSpPr>
            <a:spLocks noGrp="1"/>
          </p:cNvSpPr>
          <p:nvPr>
            <p:ph idx="1"/>
          </p:nvPr>
        </p:nvSpPr>
        <p:spPr>
          <a:xfrm>
            <a:off x="838200" y="1075459"/>
            <a:ext cx="9506803" cy="5242214"/>
          </a:xfrm>
        </p:spPr>
        <p:txBody>
          <a:bodyPr/>
          <a:lstStyle/>
          <a:p>
            <a:pPr marL="0" indent="0">
              <a:buNone/>
            </a:pPr>
            <a:r>
              <a:rPr lang="en-US" dirty="0"/>
              <a:t>2000: SDMI issues a challenge to security researchers</a:t>
            </a:r>
          </a:p>
          <a:p>
            <a:pPr lvl="1"/>
            <a:r>
              <a:rPr lang="en-US" dirty="0"/>
              <a:t>Secure Digital Music Initiative</a:t>
            </a:r>
          </a:p>
          <a:p>
            <a:pPr lvl="1"/>
            <a:r>
              <a:rPr lang="en-US" dirty="0"/>
              <a:t>Asked researchers to crack a digital music watermarking scheme</a:t>
            </a:r>
          </a:p>
          <a:p>
            <a:pPr marL="0" indent="0">
              <a:buNone/>
            </a:pPr>
            <a:r>
              <a:rPr lang="en-US" dirty="0"/>
              <a:t>Team from Princeton led by Ed </a:t>
            </a:r>
            <a:r>
              <a:rPr lang="en-US" dirty="0" err="1"/>
              <a:t>Felten</a:t>
            </a:r>
            <a:r>
              <a:rPr lang="en-US" dirty="0"/>
              <a:t> completes the challenge</a:t>
            </a:r>
          </a:p>
          <a:p>
            <a:pPr lvl="1"/>
            <a:r>
              <a:rPr lang="en-US" dirty="0"/>
              <a:t>SDMI threatens the team with DMCA claims to prevent publication</a:t>
            </a:r>
          </a:p>
          <a:p>
            <a:pPr marL="0" indent="0">
              <a:buNone/>
            </a:pPr>
            <a:r>
              <a:rPr lang="en-US" dirty="0"/>
              <a:t>Team eventually publishes after suing SDMI</a:t>
            </a:r>
          </a:p>
          <a:p>
            <a:pPr marL="0" indent="0">
              <a:buNone/>
            </a:pPr>
            <a:r>
              <a:rPr lang="en-US" dirty="0"/>
              <a:t>Similar fights have happened between Intel and researchers who found flaws in HDCP</a:t>
            </a:r>
          </a:p>
        </p:txBody>
      </p:sp>
    </p:spTree>
    <p:extLst>
      <p:ext uri="{BB962C8B-B14F-4D97-AF65-F5344CB8AC3E}">
        <p14:creationId xmlns:p14="http://schemas.microsoft.com/office/powerpoint/2010/main" val="12260519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8B7B5-0795-4307-A5B4-023288AF4398}"/>
              </a:ext>
            </a:extLst>
          </p:cNvPr>
          <p:cNvSpPr>
            <a:spLocks noGrp="1"/>
          </p:cNvSpPr>
          <p:nvPr>
            <p:ph type="title"/>
          </p:nvPr>
        </p:nvSpPr>
        <p:spPr/>
        <p:txBody>
          <a:bodyPr/>
          <a:lstStyle/>
          <a:p>
            <a:r>
              <a:rPr lang="en-US" dirty="0"/>
              <a:t>Chilling Vulnerability Research</a:t>
            </a:r>
          </a:p>
        </p:txBody>
      </p:sp>
      <p:sp>
        <p:nvSpPr>
          <p:cNvPr id="3" name="Content Placeholder 2">
            <a:extLst>
              <a:ext uri="{FF2B5EF4-FFF2-40B4-BE49-F238E27FC236}">
                <a16:creationId xmlns:a16="http://schemas.microsoft.com/office/drawing/2014/main" id="{C77382CC-F348-49B9-8A53-3E7E1A6A4476}"/>
              </a:ext>
            </a:extLst>
          </p:cNvPr>
          <p:cNvSpPr>
            <a:spLocks noGrp="1"/>
          </p:cNvSpPr>
          <p:nvPr>
            <p:ph idx="1"/>
          </p:nvPr>
        </p:nvSpPr>
        <p:spPr/>
        <p:txBody>
          <a:bodyPr/>
          <a:lstStyle/>
          <a:p>
            <a:pPr marL="0" indent="0">
              <a:buNone/>
            </a:pPr>
            <a:r>
              <a:rPr lang="en-US" dirty="0"/>
              <a:t>2002: proof-of-concept exploits for bugs in HP Unix</a:t>
            </a:r>
          </a:p>
          <a:p>
            <a:pPr lvl="1"/>
            <a:r>
              <a:rPr lang="en-US" dirty="0"/>
              <a:t>HP threatens researchers with DMCA violations</a:t>
            </a:r>
          </a:p>
          <a:p>
            <a:pPr marL="0" indent="0">
              <a:buNone/>
            </a:pPr>
            <a:r>
              <a:rPr lang="en-US" dirty="0"/>
              <a:t>2003: vulnerabilities in Blackboard’s electronic ID cards</a:t>
            </a:r>
          </a:p>
          <a:p>
            <a:pPr lvl="1"/>
            <a:r>
              <a:rPr lang="en-US" dirty="0"/>
              <a:t>Blackboard uses DMCA to halt presentation of security research</a:t>
            </a:r>
          </a:p>
          <a:p>
            <a:pPr marL="0" indent="0">
              <a:buNone/>
            </a:pPr>
            <a:r>
              <a:rPr lang="en-US" dirty="0"/>
              <a:t>2003: vulnerabilities in </a:t>
            </a:r>
            <a:r>
              <a:rPr lang="en-US" dirty="0" err="1"/>
              <a:t>GameSpy’s</a:t>
            </a:r>
            <a:r>
              <a:rPr lang="en-US" dirty="0"/>
              <a:t> online services</a:t>
            </a:r>
          </a:p>
          <a:p>
            <a:pPr lvl="1"/>
            <a:r>
              <a:rPr lang="en-US" dirty="0" err="1"/>
              <a:t>GameSpy’s</a:t>
            </a:r>
            <a:r>
              <a:rPr lang="en-US" dirty="0"/>
              <a:t> lawyers threaten the researcher under DMCA</a:t>
            </a:r>
          </a:p>
          <a:p>
            <a:pPr lvl="1"/>
            <a:r>
              <a:rPr lang="en-US" dirty="0"/>
              <a:t>Researcher removes findings from the web</a:t>
            </a:r>
          </a:p>
          <a:p>
            <a:endParaRPr lang="en-US" dirty="0"/>
          </a:p>
        </p:txBody>
      </p:sp>
    </p:spTree>
    <p:extLst>
      <p:ext uri="{BB962C8B-B14F-4D97-AF65-F5344CB8AC3E}">
        <p14:creationId xmlns:p14="http://schemas.microsoft.com/office/powerpoint/2010/main" val="1250203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79E53-59FD-46AC-8047-21DF5EB42310}"/>
              </a:ext>
            </a:extLst>
          </p:cNvPr>
          <p:cNvSpPr>
            <a:spLocks noGrp="1"/>
          </p:cNvSpPr>
          <p:nvPr>
            <p:ph type="title"/>
          </p:nvPr>
        </p:nvSpPr>
        <p:spPr/>
        <p:txBody>
          <a:bodyPr/>
          <a:lstStyle/>
          <a:p>
            <a:r>
              <a:rPr lang="en-US" dirty="0"/>
              <a:t>Cybersecurity is A Fraught Subject</a:t>
            </a:r>
          </a:p>
        </p:txBody>
      </p:sp>
      <p:sp>
        <p:nvSpPr>
          <p:cNvPr id="3" name="Content Placeholder 2">
            <a:extLst>
              <a:ext uri="{FF2B5EF4-FFF2-40B4-BE49-F238E27FC236}">
                <a16:creationId xmlns:a16="http://schemas.microsoft.com/office/drawing/2014/main" id="{4A8456D4-990D-4C04-9900-48D6EEC127A4}"/>
              </a:ext>
            </a:extLst>
          </p:cNvPr>
          <p:cNvSpPr>
            <a:spLocks noGrp="1"/>
          </p:cNvSpPr>
          <p:nvPr>
            <p:ph sz="half" idx="1"/>
          </p:nvPr>
        </p:nvSpPr>
        <p:spPr/>
        <p:txBody>
          <a:bodyPr/>
          <a:lstStyle/>
          <a:p>
            <a:pPr marL="0" indent="0">
              <a:buNone/>
            </a:pPr>
            <a:r>
              <a:rPr lang="en-US" dirty="0"/>
              <a:t>Many </a:t>
            </a:r>
            <a:r>
              <a:rPr lang="en-US" dirty="0">
                <a:solidFill>
                  <a:schemeClr val="accent1"/>
                </a:solidFill>
              </a:rPr>
              <a:t>laws</a:t>
            </a:r>
            <a:r>
              <a:rPr lang="en-US" dirty="0"/>
              <a:t> govern cybersecurity</a:t>
            </a:r>
          </a:p>
          <a:p>
            <a:pPr lvl="1"/>
            <a:r>
              <a:rPr lang="en-US" dirty="0"/>
              <a:t>Designed to help prosecute criminals</a:t>
            </a:r>
          </a:p>
          <a:p>
            <a:pPr lvl="1"/>
            <a:r>
              <a:rPr lang="en-US" dirty="0"/>
              <a:t>Discourage destructive or fraudulent activities</a:t>
            </a:r>
          </a:p>
          <a:p>
            <a:pPr marL="0" indent="0">
              <a:buNone/>
            </a:pPr>
            <a:r>
              <a:rPr lang="en-US" dirty="0"/>
              <a:t>However, these laws are broad and often vague</a:t>
            </a:r>
          </a:p>
          <a:p>
            <a:pPr lvl="1"/>
            <a:r>
              <a:rPr lang="en-US" dirty="0"/>
              <a:t>Easy to violate these laws accidentally</a:t>
            </a:r>
          </a:p>
          <a:p>
            <a:pPr lvl="1"/>
            <a:r>
              <a:rPr lang="en-US" dirty="0"/>
              <a:t>Security professionals must be cautious and protect themselves</a:t>
            </a:r>
          </a:p>
          <a:p>
            <a:pPr lvl="1"/>
            <a:endParaRPr lang="en-US" dirty="0"/>
          </a:p>
        </p:txBody>
      </p:sp>
      <p:sp>
        <p:nvSpPr>
          <p:cNvPr id="4" name="Content Placeholder 3">
            <a:extLst>
              <a:ext uri="{FF2B5EF4-FFF2-40B4-BE49-F238E27FC236}">
                <a16:creationId xmlns:a16="http://schemas.microsoft.com/office/drawing/2014/main" id="{EAA489C6-84E7-4144-BE02-6167AA267E4F}"/>
              </a:ext>
            </a:extLst>
          </p:cNvPr>
          <p:cNvSpPr>
            <a:spLocks noGrp="1"/>
          </p:cNvSpPr>
          <p:nvPr>
            <p:ph sz="half" idx="2"/>
          </p:nvPr>
        </p:nvSpPr>
        <p:spPr/>
        <p:txBody>
          <a:bodyPr/>
          <a:lstStyle/>
          <a:p>
            <a:pPr marL="0" indent="0">
              <a:buNone/>
            </a:pPr>
            <a:r>
              <a:rPr lang="en-US" dirty="0"/>
              <a:t>Cybersecurity raises complex </a:t>
            </a:r>
            <a:r>
              <a:rPr lang="en-US" dirty="0">
                <a:solidFill>
                  <a:schemeClr val="accent1"/>
                </a:solidFill>
              </a:rPr>
              <a:t>ethical</a:t>
            </a:r>
            <a:r>
              <a:rPr lang="en-US" dirty="0"/>
              <a:t> questions</a:t>
            </a:r>
          </a:p>
          <a:p>
            <a:pPr lvl="1"/>
            <a:r>
              <a:rPr lang="en-US" dirty="0"/>
              <a:t>When and how to disclose vulnerabilities</a:t>
            </a:r>
          </a:p>
          <a:p>
            <a:pPr lvl="1"/>
            <a:r>
              <a:rPr lang="en-US" dirty="0"/>
              <a:t>How to handle leaked data</a:t>
            </a:r>
          </a:p>
          <a:p>
            <a:pPr lvl="1"/>
            <a:r>
              <a:rPr lang="en-US" dirty="0"/>
              <a:t>Line between observing and enabling crime</a:t>
            </a:r>
          </a:p>
          <a:p>
            <a:pPr lvl="1"/>
            <a:r>
              <a:rPr lang="en-US" dirty="0"/>
              <a:t>Balancing security vs. autonomy</a:t>
            </a:r>
          </a:p>
          <a:p>
            <a:pPr marL="0" indent="0">
              <a:buNone/>
            </a:pPr>
            <a:r>
              <a:rPr lang="en-US" dirty="0"/>
              <a:t>Ethical norms must be respected</a:t>
            </a:r>
          </a:p>
          <a:p>
            <a:pPr lvl="1"/>
            <a:r>
              <a:rPr lang="en-US" dirty="0"/>
              <a:t>Rights and expectations of individuals and companies</a:t>
            </a:r>
          </a:p>
          <a:p>
            <a:pPr lvl="1"/>
            <a:r>
              <a:rPr lang="en-US" dirty="0"/>
              <a:t>Community best-practices</a:t>
            </a:r>
          </a:p>
        </p:txBody>
      </p:sp>
    </p:spTree>
    <p:extLst>
      <p:ext uri="{BB962C8B-B14F-4D97-AF65-F5344CB8AC3E}">
        <p14:creationId xmlns:p14="http://schemas.microsoft.com/office/powerpoint/2010/main" val="3968546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anim calcmode="lin" valueType="num">
                                      <p:cBhvr>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anim calcmode="lin" valueType="num">
                                      <p:cBhvr>
                                        <p:cTn id="18"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anim calcmode="lin" valueType="num">
                                      <p:cBhvr>
                                        <p:cTn id="2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500" fill="hold"/>
                                        <p:tgtEl>
                                          <p:spTgt spid="4">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anim calcmode="lin" valueType="num">
                                      <p:cBhvr>
                                        <p:cTn id="28"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4">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anim calcmode="lin" valueType="num">
                                      <p:cBhvr>
                                        <p:cTn id="3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anim calcmode="lin" valueType="num">
                                      <p:cBhvr>
                                        <p:cTn id="38"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9" dur="500" fill="hold"/>
                                        <p:tgtEl>
                                          <p:spTgt spid="4">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anim calcmode="lin" valueType="num">
                                      <p:cBhvr>
                                        <p:cTn id="4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4" dur="5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E5233-53A8-4174-97C3-FAA923751DA2}"/>
              </a:ext>
            </a:extLst>
          </p:cNvPr>
          <p:cNvSpPr>
            <a:spLocks noGrp="1"/>
          </p:cNvSpPr>
          <p:nvPr>
            <p:ph type="title"/>
          </p:nvPr>
        </p:nvSpPr>
        <p:spPr/>
        <p:txBody>
          <a:bodyPr/>
          <a:lstStyle/>
          <a:p>
            <a:r>
              <a:rPr lang="en-US" dirty="0"/>
              <a:t>Getting Out of Hand</a:t>
            </a:r>
          </a:p>
        </p:txBody>
      </p:sp>
      <p:sp>
        <p:nvSpPr>
          <p:cNvPr id="3" name="Content Placeholder 2">
            <a:extLst>
              <a:ext uri="{FF2B5EF4-FFF2-40B4-BE49-F238E27FC236}">
                <a16:creationId xmlns:a16="http://schemas.microsoft.com/office/drawing/2014/main" id="{E3D23072-E8A1-489F-A21C-FDBF71695049}"/>
              </a:ext>
            </a:extLst>
          </p:cNvPr>
          <p:cNvSpPr>
            <a:spLocks noGrp="1"/>
          </p:cNvSpPr>
          <p:nvPr>
            <p:ph idx="1"/>
          </p:nvPr>
        </p:nvSpPr>
        <p:spPr/>
        <p:txBody>
          <a:bodyPr>
            <a:normAutofit lnSpcReduction="10000"/>
          </a:bodyPr>
          <a:lstStyle/>
          <a:p>
            <a:pPr marL="0" indent="0">
              <a:buNone/>
            </a:pPr>
            <a:r>
              <a:rPr lang="en-US" dirty="0"/>
              <a:t>Sony sues George </a:t>
            </a:r>
            <a:r>
              <a:rPr lang="en-US" dirty="0" err="1"/>
              <a:t>Hotz</a:t>
            </a:r>
            <a:r>
              <a:rPr lang="en-US" dirty="0"/>
              <a:t> (</a:t>
            </a:r>
            <a:r>
              <a:rPr lang="en-US" dirty="0" err="1"/>
              <a:t>geohot</a:t>
            </a:r>
            <a:r>
              <a:rPr lang="en-US" dirty="0"/>
              <a:t>) for jailbreaking the </a:t>
            </a:r>
            <a:r>
              <a:rPr lang="en-US" dirty="0" err="1"/>
              <a:t>Playstation</a:t>
            </a:r>
            <a:r>
              <a:rPr lang="en-US" dirty="0"/>
              <a:t> 3</a:t>
            </a:r>
          </a:p>
          <a:p>
            <a:pPr lvl="1"/>
            <a:r>
              <a:rPr lang="en-US" dirty="0"/>
              <a:t>Required exploiting the PS3’s secure (encrypted) bootloader</a:t>
            </a:r>
          </a:p>
          <a:p>
            <a:pPr lvl="1"/>
            <a:r>
              <a:rPr lang="en-US" dirty="0"/>
              <a:t>Sony claimed the jailbreak allowed people to play pirated games</a:t>
            </a:r>
          </a:p>
          <a:p>
            <a:pPr marL="0" indent="0">
              <a:buNone/>
            </a:pPr>
            <a:r>
              <a:rPr lang="en-US" dirty="0"/>
              <a:t>Craigslist sues companies that interface with their website</a:t>
            </a:r>
          </a:p>
          <a:p>
            <a:pPr lvl="1"/>
            <a:r>
              <a:rPr lang="en-US" dirty="0"/>
              <a:t>Provide tools for automating and managing posts</a:t>
            </a:r>
          </a:p>
          <a:p>
            <a:pPr lvl="1"/>
            <a:r>
              <a:rPr lang="en-US" dirty="0"/>
              <a:t>Circumvented CAPTCHA to enable this functionality</a:t>
            </a:r>
          </a:p>
          <a:p>
            <a:pPr marL="0" indent="0">
              <a:buNone/>
            </a:pPr>
            <a:r>
              <a:rPr lang="en-US" dirty="0"/>
              <a:t>iPhones locked to the App Store and specific mobile carriers</a:t>
            </a:r>
          </a:p>
          <a:p>
            <a:pPr marL="0" indent="0">
              <a:buNone/>
            </a:pPr>
            <a:r>
              <a:rPr lang="en-US" dirty="0"/>
              <a:t>Lexmark sues companies that sell aftermarket ink cartridges</a:t>
            </a:r>
          </a:p>
          <a:p>
            <a:pPr lvl="1"/>
            <a:r>
              <a:rPr lang="en-US" dirty="0"/>
              <a:t>Cartridges include authentication chips</a:t>
            </a:r>
          </a:p>
          <a:p>
            <a:pPr marL="0" indent="0">
              <a:buNone/>
            </a:pPr>
            <a:r>
              <a:rPr lang="en-US" dirty="0"/>
              <a:t>Company sues former contractor for connecting to VPN</a:t>
            </a:r>
          </a:p>
          <a:p>
            <a:pPr lvl="1"/>
            <a:r>
              <a:rPr lang="en-US" dirty="0"/>
              <a:t>Argues that authorization to connect was withdrawn, therefor connecting was circumvention</a:t>
            </a:r>
          </a:p>
        </p:txBody>
      </p:sp>
    </p:spTree>
    <p:extLst>
      <p:ext uri="{BB962C8B-B14F-4D97-AF65-F5344CB8AC3E}">
        <p14:creationId xmlns:p14="http://schemas.microsoft.com/office/powerpoint/2010/main" val="14723348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C6590-0AC7-428C-9A5A-C69587F1F07D}"/>
              </a:ext>
            </a:extLst>
          </p:cNvPr>
          <p:cNvSpPr>
            <a:spLocks noGrp="1"/>
          </p:cNvSpPr>
          <p:nvPr>
            <p:ph type="title"/>
          </p:nvPr>
        </p:nvSpPr>
        <p:spPr/>
        <p:txBody>
          <a:bodyPr/>
          <a:lstStyle/>
          <a:p>
            <a:r>
              <a:rPr lang="en-US" dirty="0"/>
              <a:t>Notable Exemptions</a:t>
            </a:r>
          </a:p>
        </p:txBody>
      </p:sp>
      <p:sp>
        <p:nvSpPr>
          <p:cNvPr id="3" name="Content Placeholder 2">
            <a:extLst>
              <a:ext uri="{FF2B5EF4-FFF2-40B4-BE49-F238E27FC236}">
                <a16:creationId xmlns:a16="http://schemas.microsoft.com/office/drawing/2014/main" id="{A3EA6B4E-2B77-430A-84B6-827E26011A86}"/>
              </a:ext>
            </a:extLst>
          </p:cNvPr>
          <p:cNvSpPr>
            <a:spLocks noGrp="1"/>
          </p:cNvSpPr>
          <p:nvPr>
            <p:ph idx="1"/>
          </p:nvPr>
        </p:nvSpPr>
        <p:spPr/>
        <p:txBody>
          <a:bodyPr/>
          <a:lstStyle/>
          <a:p>
            <a:pPr marL="0" indent="0">
              <a:buNone/>
            </a:pPr>
            <a:r>
              <a:rPr lang="en-US" dirty="0"/>
              <a:t>Current exemptions ratified by Library of Congress in 2018</a:t>
            </a:r>
          </a:p>
          <a:p>
            <a:pPr marL="0" indent="0">
              <a:buNone/>
            </a:pPr>
            <a:r>
              <a:rPr lang="en-US" dirty="0"/>
              <a:t>Exemptions for good-faith research on:</a:t>
            </a:r>
          </a:p>
          <a:p>
            <a:pPr lvl="1"/>
            <a:r>
              <a:rPr lang="en-US" dirty="0"/>
              <a:t>Consumer electronics and IoT devices</a:t>
            </a:r>
          </a:p>
          <a:p>
            <a:pPr lvl="1"/>
            <a:r>
              <a:rPr lang="en-US" dirty="0"/>
              <a:t>Medical devices</a:t>
            </a:r>
          </a:p>
          <a:p>
            <a:pPr lvl="1"/>
            <a:r>
              <a:rPr lang="en-US" dirty="0"/>
              <a:t>Voting machines</a:t>
            </a:r>
          </a:p>
          <a:p>
            <a:pPr lvl="2"/>
            <a:r>
              <a:rPr lang="en-US" dirty="0" err="1"/>
              <a:t>Repped</a:t>
            </a:r>
            <a:r>
              <a:rPr lang="en-US" dirty="0"/>
              <a:t> by Andrea </a:t>
            </a:r>
            <a:r>
              <a:rPr lang="en-US" dirty="0" err="1"/>
              <a:t>Matwyshyn</a:t>
            </a:r>
            <a:r>
              <a:rPr lang="en-US" dirty="0"/>
              <a:t>, former NEU Law Professor</a:t>
            </a:r>
          </a:p>
          <a:p>
            <a:pPr lvl="1"/>
            <a:r>
              <a:rPr lang="en-US" dirty="0"/>
              <a:t>Jailbreaking and unlocking phones and digital assistants (e.g. Amazon Echo)</a:t>
            </a:r>
          </a:p>
          <a:p>
            <a:pPr marL="0" indent="0">
              <a:buNone/>
            </a:pPr>
            <a:r>
              <a:rPr lang="en-US" dirty="0"/>
              <a:t>Warning: exemptions are not permanent or all-inclusive</a:t>
            </a:r>
          </a:p>
          <a:p>
            <a:pPr lvl="1"/>
            <a:r>
              <a:rPr lang="en-US" dirty="0"/>
              <a:t>Must have legal access to the device or software</a:t>
            </a:r>
          </a:p>
          <a:p>
            <a:pPr lvl="1"/>
            <a:r>
              <a:rPr lang="en-US" dirty="0"/>
              <a:t>Cannot violate other laws, like the CFAA</a:t>
            </a:r>
          </a:p>
        </p:txBody>
      </p:sp>
    </p:spTree>
    <p:extLst>
      <p:ext uri="{BB962C8B-B14F-4D97-AF65-F5344CB8AC3E}">
        <p14:creationId xmlns:p14="http://schemas.microsoft.com/office/powerpoint/2010/main" val="97456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anim calcmode="lin" valueType="num">
                                      <p:cBhvr>
                                        <p:cTn id="8"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7" end="7"/>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fade">
                                      <p:cBhvr>
                                        <p:cTn id="12" dur="500"/>
                                        <p:tgtEl>
                                          <p:spTgt spid="3">
                                            <p:txEl>
                                              <p:pRg st="8" end="8"/>
                                            </p:txEl>
                                          </p:spTgt>
                                        </p:tgtEl>
                                      </p:cBhvr>
                                    </p:animEffect>
                                    <p:anim calcmode="lin" valueType="num">
                                      <p:cBhvr>
                                        <p:cTn id="1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8" end="8"/>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animEffect transition="in" filter="fade">
                                      <p:cBhvr>
                                        <p:cTn id="17" dur="500"/>
                                        <p:tgtEl>
                                          <p:spTgt spid="3">
                                            <p:txEl>
                                              <p:pRg st="9" end="9"/>
                                            </p:txEl>
                                          </p:spTgt>
                                        </p:tgtEl>
                                      </p:cBhvr>
                                    </p:animEffect>
                                    <p:anim calcmode="lin" valueType="num">
                                      <p:cBhvr>
                                        <p:cTn id="18"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577DC-93DA-4169-9C38-B55EBC296261}"/>
              </a:ext>
            </a:extLst>
          </p:cNvPr>
          <p:cNvSpPr>
            <a:spLocks noGrp="1"/>
          </p:cNvSpPr>
          <p:nvPr>
            <p:ph type="title"/>
          </p:nvPr>
        </p:nvSpPr>
        <p:spPr/>
        <p:txBody>
          <a:bodyPr/>
          <a:lstStyle/>
          <a:p>
            <a:r>
              <a:rPr lang="en-US" dirty="0"/>
              <a:t>Takeaways</a:t>
            </a:r>
          </a:p>
        </p:txBody>
      </p:sp>
      <p:sp>
        <p:nvSpPr>
          <p:cNvPr id="3" name="Content Placeholder 2">
            <a:extLst>
              <a:ext uri="{FF2B5EF4-FFF2-40B4-BE49-F238E27FC236}">
                <a16:creationId xmlns:a16="http://schemas.microsoft.com/office/drawing/2014/main" id="{E2A37809-0AAE-45FD-A8B4-6137706B38B9}"/>
              </a:ext>
            </a:extLst>
          </p:cNvPr>
          <p:cNvSpPr>
            <a:spLocks noGrp="1"/>
          </p:cNvSpPr>
          <p:nvPr>
            <p:ph idx="1"/>
          </p:nvPr>
        </p:nvSpPr>
        <p:spPr>
          <a:xfrm>
            <a:off x="838200" y="1369324"/>
            <a:ext cx="7614313" cy="5352149"/>
          </a:xfrm>
        </p:spPr>
        <p:txBody>
          <a:bodyPr/>
          <a:lstStyle/>
          <a:p>
            <a:pPr marL="0" indent="0">
              <a:buNone/>
            </a:pPr>
            <a:r>
              <a:rPr lang="en-US" dirty="0"/>
              <a:t>If you are doing security research on a device you own, or software on a device in your possession</a:t>
            </a:r>
          </a:p>
          <a:p>
            <a:pPr lvl="1"/>
            <a:r>
              <a:rPr lang="en-US" dirty="0"/>
              <a:t>You need to be careful of the DMCA</a:t>
            </a:r>
          </a:p>
          <a:p>
            <a:pPr lvl="1"/>
            <a:endParaRPr lang="en-US" dirty="0"/>
          </a:p>
          <a:p>
            <a:pPr marL="0" indent="0">
              <a:buNone/>
            </a:pPr>
            <a:r>
              <a:rPr lang="en-US" dirty="0"/>
              <a:t>If you are doing security research on a remote service via the internet</a:t>
            </a:r>
          </a:p>
          <a:p>
            <a:pPr lvl="1"/>
            <a:r>
              <a:rPr lang="en-US" dirty="0"/>
              <a:t>You need to be careful of the DMCA and the CFAA</a:t>
            </a:r>
          </a:p>
          <a:p>
            <a:pPr lvl="1"/>
            <a:endParaRPr lang="en-US" dirty="0"/>
          </a:p>
          <a:p>
            <a:pPr marL="0" indent="0">
              <a:buNone/>
            </a:pPr>
            <a:r>
              <a:rPr lang="en-US" dirty="0"/>
              <a:t>Vulnerability research on companies that do not have bug bounty programs is very risky</a:t>
            </a:r>
          </a:p>
          <a:p>
            <a:pPr lvl="1"/>
            <a:r>
              <a:rPr lang="en-US" dirty="0"/>
              <a:t>However, bug bounty programs do not guarantee zero risk either!</a:t>
            </a:r>
          </a:p>
        </p:txBody>
      </p:sp>
      <p:pic>
        <p:nvPicPr>
          <p:cNvPr id="5" name="Picture 4">
            <a:extLst>
              <a:ext uri="{FF2B5EF4-FFF2-40B4-BE49-F238E27FC236}">
                <a16:creationId xmlns:a16="http://schemas.microsoft.com/office/drawing/2014/main" id="{34A21CE6-7ABB-4FD7-8F8D-7C4C51D596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4023" y="1127362"/>
            <a:ext cx="3467801" cy="4603276"/>
          </a:xfrm>
          <a:prstGeom prst="rect">
            <a:avLst/>
          </a:prstGeom>
        </p:spPr>
      </p:pic>
    </p:spTree>
    <p:extLst>
      <p:ext uri="{BB962C8B-B14F-4D97-AF65-F5344CB8AC3E}">
        <p14:creationId xmlns:p14="http://schemas.microsoft.com/office/powerpoint/2010/main" val="1518867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7EC722-9CA3-4154-940A-502A924CD9C8}"/>
              </a:ext>
            </a:extLst>
          </p:cNvPr>
          <p:cNvSpPr>
            <a:spLocks noGrp="1"/>
          </p:cNvSpPr>
          <p:nvPr>
            <p:ph idx="1"/>
          </p:nvPr>
        </p:nvSpPr>
        <p:spPr>
          <a:xfrm>
            <a:off x="838200" y="1369325"/>
            <a:ext cx="10515600" cy="5488675"/>
          </a:xfrm>
        </p:spPr>
        <p:txBody>
          <a:bodyPr>
            <a:normAutofit/>
          </a:bodyPr>
          <a:lstStyle/>
          <a:p>
            <a:pPr marL="0" indent="0">
              <a:buNone/>
            </a:pPr>
            <a:r>
              <a:rPr lang="en-US" dirty="0"/>
              <a:t>Most big tech companies have them</a:t>
            </a:r>
          </a:p>
          <a:p>
            <a:pPr lvl="1"/>
            <a:r>
              <a:rPr lang="en-US" dirty="0"/>
              <a:t>Google, Facebook, Amazon, Apple…</a:t>
            </a:r>
          </a:p>
          <a:p>
            <a:pPr lvl="1"/>
            <a:endParaRPr lang="en-US" dirty="0"/>
          </a:p>
          <a:p>
            <a:pPr marL="0" indent="0">
              <a:buNone/>
            </a:pPr>
            <a:r>
              <a:rPr lang="en-US" dirty="0"/>
              <a:t>Bug bounty platforms</a:t>
            </a:r>
          </a:p>
          <a:p>
            <a:endParaRPr lang="en-US" dirty="0"/>
          </a:p>
          <a:p>
            <a:endParaRPr lang="en-US" dirty="0"/>
          </a:p>
          <a:p>
            <a:pPr lvl="1"/>
            <a:r>
              <a:rPr lang="en-US" dirty="0"/>
              <a:t>Manage bounty programs for hundreds of companies</a:t>
            </a:r>
          </a:p>
          <a:p>
            <a:pPr lvl="1"/>
            <a:endParaRPr lang="en-US" dirty="0"/>
          </a:p>
          <a:p>
            <a:pPr marL="0" indent="0">
              <a:buNone/>
            </a:pPr>
            <a:r>
              <a:rPr lang="en-US" dirty="0"/>
              <a:t>Each company’s bounty program has different rules and terms</a:t>
            </a:r>
          </a:p>
          <a:p>
            <a:pPr lvl="1"/>
            <a:r>
              <a:rPr lang="en-US" dirty="0"/>
              <a:t>Read them before you start your research!</a:t>
            </a:r>
          </a:p>
        </p:txBody>
      </p:sp>
      <p:pic>
        <p:nvPicPr>
          <p:cNvPr id="5" name="Picture 4">
            <a:extLst>
              <a:ext uri="{FF2B5EF4-FFF2-40B4-BE49-F238E27FC236}">
                <a16:creationId xmlns:a16="http://schemas.microsoft.com/office/drawing/2014/main" id="{CEC8A421-1AA5-4EB2-A310-67BB80CC5A40}"/>
              </a:ext>
            </a:extLst>
          </p:cNvPr>
          <p:cNvPicPr>
            <a:picLocks noChangeAspect="1"/>
          </p:cNvPicPr>
          <p:nvPr/>
        </p:nvPicPr>
        <p:blipFill rotWithShape="1">
          <a:blip r:embed="rId2">
            <a:extLst>
              <a:ext uri="{28A0092B-C50C-407E-A947-70E740481C1C}">
                <a14:useLocalDpi xmlns:a14="http://schemas.microsoft.com/office/drawing/2010/main" val="0"/>
              </a:ext>
            </a:extLst>
          </a:blip>
          <a:srcRect t="38740" b="38406"/>
          <a:stretch/>
        </p:blipFill>
        <p:spPr>
          <a:xfrm>
            <a:off x="4478269" y="3358767"/>
            <a:ext cx="3390900" cy="657414"/>
          </a:xfrm>
          <a:prstGeom prst="rect">
            <a:avLst/>
          </a:prstGeom>
        </p:spPr>
      </p:pic>
      <p:pic>
        <p:nvPicPr>
          <p:cNvPr id="7" name="Picture 6">
            <a:extLst>
              <a:ext uri="{FF2B5EF4-FFF2-40B4-BE49-F238E27FC236}">
                <a16:creationId xmlns:a16="http://schemas.microsoft.com/office/drawing/2014/main" id="{4A197830-85B1-4F46-9FEE-8BDD3E520949}"/>
              </a:ext>
            </a:extLst>
          </p:cNvPr>
          <p:cNvPicPr>
            <a:picLocks noChangeAspect="1"/>
          </p:cNvPicPr>
          <p:nvPr/>
        </p:nvPicPr>
        <p:blipFill rotWithShape="1">
          <a:blip r:embed="rId3">
            <a:extLst>
              <a:ext uri="{28A0092B-C50C-407E-A947-70E740481C1C}">
                <a14:useLocalDpi xmlns:a14="http://schemas.microsoft.com/office/drawing/2010/main" val="0"/>
              </a:ext>
            </a:extLst>
          </a:blip>
          <a:srcRect t="34405" b="40442"/>
          <a:stretch/>
        </p:blipFill>
        <p:spPr>
          <a:xfrm>
            <a:off x="1556606" y="3275095"/>
            <a:ext cx="2921663" cy="657413"/>
          </a:xfrm>
          <a:prstGeom prst="rect">
            <a:avLst/>
          </a:prstGeom>
        </p:spPr>
      </p:pic>
      <p:sp>
        <p:nvSpPr>
          <p:cNvPr id="2" name="Title 1">
            <a:extLst>
              <a:ext uri="{FF2B5EF4-FFF2-40B4-BE49-F238E27FC236}">
                <a16:creationId xmlns:a16="http://schemas.microsoft.com/office/drawing/2014/main" id="{EDE4EC25-B5C9-4D40-AA81-FFF3A2105D11}"/>
              </a:ext>
            </a:extLst>
          </p:cNvPr>
          <p:cNvSpPr>
            <a:spLocks noGrp="1"/>
          </p:cNvSpPr>
          <p:nvPr>
            <p:ph type="title"/>
          </p:nvPr>
        </p:nvSpPr>
        <p:spPr/>
        <p:txBody>
          <a:bodyPr/>
          <a:lstStyle/>
          <a:p>
            <a:r>
              <a:rPr lang="en-US" dirty="0"/>
              <a:t>Bug Bounty Programs</a:t>
            </a:r>
          </a:p>
        </p:txBody>
      </p:sp>
    </p:spTree>
    <p:extLst>
      <p:ext uri="{BB962C8B-B14F-4D97-AF65-F5344CB8AC3E}">
        <p14:creationId xmlns:p14="http://schemas.microsoft.com/office/powerpoint/2010/main" val="29644628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BFE1AD3-B2BC-4567-8B4A-DCB8F9080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5801"/>
            <a:ext cx="12188952" cy="521767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FDE75AAD-F4A4-4ED2-9A2F-B2412F936C4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35" t="20008" r="8214" b="52759"/>
          <a:stretch/>
        </p:blipFill>
        <p:spPr>
          <a:xfrm flipV="1">
            <a:off x="2" y="0"/>
            <a:ext cx="12191999" cy="2235323"/>
          </a:xfrm>
          <a:custGeom>
            <a:avLst/>
            <a:gdLst>
              <a:gd name="connsiteX0" fmla="*/ 0 w 12191999"/>
              <a:gd name="connsiteY0" fmla="*/ 2235323 h 2235323"/>
              <a:gd name="connsiteX1" fmla="*/ 12191999 w 12191999"/>
              <a:gd name="connsiteY1" fmla="*/ 2235323 h 2235323"/>
              <a:gd name="connsiteX2" fmla="*/ 12191999 w 12191999"/>
              <a:gd name="connsiteY2" fmla="*/ 0 h 2235323"/>
              <a:gd name="connsiteX3" fmla="*/ 0 w 12191999"/>
              <a:gd name="connsiteY3" fmla="*/ 0 h 2235323"/>
            </a:gdLst>
            <a:ahLst/>
            <a:cxnLst>
              <a:cxn ang="0">
                <a:pos x="connsiteX0" y="connsiteY0"/>
              </a:cxn>
              <a:cxn ang="0">
                <a:pos x="connsiteX1" y="connsiteY1"/>
              </a:cxn>
              <a:cxn ang="0">
                <a:pos x="connsiteX2" y="connsiteY2"/>
              </a:cxn>
              <a:cxn ang="0">
                <a:pos x="connsiteX3" y="connsiteY3"/>
              </a:cxn>
            </a:cxnLst>
            <a:rect l="l" t="t" r="r" b="b"/>
            <a:pathLst>
              <a:path w="12191999" h="2235323">
                <a:moveTo>
                  <a:pt x="0" y="2235323"/>
                </a:moveTo>
                <a:lnTo>
                  <a:pt x="12191999" y="2235323"/>
                </a:lnTo>
                <a:lnTo>
                  <a:pt x="12191999" y="0"/>
                </a:lnTo>
                <a:lnTo>
                  <a:pt x="0" y="0"/>
                </a:lnTo>
                <a:close/>
              </a:path>
            </a:pathLst>
          </a:custGeom>
        </p:spPr>
      </p:pic>
      <p:sp>
        <p:nvSpPr>
          <p:cNvPr id="4" name="Title 3">
            <a:extLst>
              <a:ext uri="{FF2B5EF4-FFF2-40B4-BE49-F238E27FC236}">
                <a16:creationId xmlns:a16="http://schemas.microsoft.com/office/drawing/2014/main" id="{38FEB157-1A15-418F-BCFB-A32CE7D9EBCF}"/>
              </a:ext>
            </a:extLst>
          </p:cNvPr>
          <p:cNvSpPr>
            <a:spLocks noGrp="1"/>
          </p:cNvSpPr>
          <p:nvPr>
            <p:ph type="title"/>
          </p:nvPr>
        </p:nvSpPr>
        <p:spPr>
          <a:xfrm>
            <a:off x="753925" y="1601735"/>
            <a:ext cx="10684151" cy="1991979"/>
          </a:xfrm>
        </p:spPr>
        <p:txBody>
          <a:bodyPr vert="horz" lIns="91440" tIns="45720" rIns="91440" bIns="45720" rtlCol="0" anchor="b">
            <a:normAutofit/>
          </a:bodyPr>
          <a:lstStyle/>
          <a:p>
            <a:pPr algn="ctr"/>
            <a:r>
              <a:rPr lang="en-US" sz="4600" kern="1200" dirty="0">
                <a:solidFill>
                  <a:srgbClr val="FFFFFF"/>
                </a:solidFill>
                <a:latin typeface="+mj-lt"/>
                <a:ea typeface="+mj-ea"/>
                <a:cs typeface="+mj-cs"/>
              </a:rPr>
              <a:t>US Controlling the Assault of Non-Solicited Pornography And Marketing Act</a:t>
            </a:r>
          </a:p>
        </p:txBody>
      </p:sp>
      <p:pic>
        <p:nvPicPr>
          <p:cNvPr id="16" name="Picture 15">
            <a:extLst>
              <a:ext uri="{FF2B5EF4-FFF2-40B4-BE49-F238E27FC236}">
                <a16:creationId xmlns:a16="http://schemas.microsoft.com/office/drawing/2014/main" id="{DA20CE0B-92EC-45FD-8F68-38003D6D8C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35" t="-1" r="8214" b="80325"/>
          <a:stretch/>
        </p:blipFill>
        <p:spPr>
          <a:xfrm flipV="1">
            <a:off x="0" y="4586080"/>
            <a:ext cx="12191999" cy="1614974"/>
          </a:xfrm>
          <a:custGeom>
            <a:avLst/>
            <a:gdLst>
              <a:gd name="connsiteX0" fmla="*/ 0 w 12191999"/>
              <a:gd name="connsiteY0" fmla="*/ 1614974 h 1614974"/>
              <a:gd name="connsiteX1" fmla="*/ 12191999 w 12191999"/>
              <a:gd name="connsiteY1" fmla="*/ 1614974 h 1614974"/>
              <a:gd name="connsiteX2" fmla="*/ 12191999 w 12191999"/>
              <a:gd name="connsiteY2" fmla="*/ 0 h 1614974"/>
              <a:gd name="connsiteX3" fmla="*/ 0 w 12191999"/>
              <a:gd name="connsiteY3" fmla="*/ 0 h 1614974"/>
            </a:gdLst>
            <a:ahLst/>
            <a:cxnLst>
              <a:cxn ang="0">
                <a:pos x="connsiteX0" y="connsiteY0"/>
              </a:cxn>
              <a:cxn ang="0">
                <a:pos x="connsiteX1" y="connsiteY1"/>
              </a:cxn>
              <a:cxn ang="0">
                <a:pos x="connsiteX2" y="connsiteY2"/>
              </a:cxn>
              <a:cxn ang="0">
                <a:pos x="connsiteX3" y="connsiteY3"/>
              </a:cxn>
            </a:cxnLst>
            <a:rect l="l" t="t" r="r" b="b"/>
            <a:pathLst>
              <a:path w="12191999" h="1614974">
                <a:moveTo>
                  <a:pt x="0" y="1614974"/>
                </a:moveTo>
                <a:lnTo>
                  <a:pt x="12191999" y="1614974"/>
                </a:lnTo>
                <a:lnTo>
                  <a:pt x="12191999" y="0"/>
                </a:lnTo>
                <a:lnTo>
                  <a:pt x="0" y="0"/>
                </a:lnTo>
                <a:close/>
              </a:path>
            </a:pathLst>
          </a:custGeom>
        </p:spPr>
      </p:pic>
      <p:sp>
        <p:nvSpPr>
          <p:cNvPr id="5" name="Text Placeholder 4">
            <a:extLst>
              <a:ext uri="{FF2B5EF4-FFF2-40B4-BE49-F238E27FC236}">
                <a16:creationId xmlns:a16="http://schemas.microsoft.com/office/drawing/2014/main" id="{1C71090B-C679-4A92-B3F7-1D492490B28F}"/>
              </a:ext>
            </a:extLst>
          </p:cNvPr>
          <p:cNvSpPr>
            <a:spLocks noGrp="1"/>
          </p:cNvSpPr>
          <p:nvPr>
            <p:ph type="body" idx="1"/>
          </p:nvPr>
        </p:nvSpPr>
        <p:spPr>
          <a:xfrm>
            <a:off x="1171575" y="3806169"/>
            <a:ext cx="9469211" cy="865639"/>
          </a:xfrm>
        </p:spPr>
        <p:txBody>
          <a:bodyPr vert="horz" lIns="91440" tIns="45720" rIns="91440" bIns="45720" rtlCol="0" anchor="t">
            <a:normAutofit/>
          </a:bodyPr>
          <a:lstStyle/>
          <a:p>
            <a:pPr algn="ctr"/>
            <a:endParaRPr lang="en-US" sz="3200" kern="1200">
              <a:solidFill>
                <a:srgbClr val="FFFFFF"/>
              </a:solidFill>
              <a:latin typeface="+mn-lt"/>
              <a:ea typeface="+mn-ea"/>
              <a:cs typeface="+mn-cs"/>
            </a:endParaRPr>
          </a:p>
        </p:txBody>
      </p:sp>
    </p:spTree>
    <p:extLst>
      <p:ext uri="{BB962C8B-B14F-4D97-AF65-F5344CB8AC3E}">
        <p14:creationId xmlns:p14="http://schemas.microsoft.com/office/powerpoint/2010/main" val="13722685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44508F-2B95-43D5-8EA0-53708C073ECF}"/>
              </a:ext>
            </a:extLst>
          </p:cNvPr>
          <p:cNvSpPr>
            <a:spLocks noGrp="1"/>
          </p:cNvSpPr>
          <p:nvPr>
            <p:ph type="title"/>
          </p:nvPr>
        </p:nvSpPr>
        <p:spPr/>
        <p:txBody>
          <a:bodyPr/>
          <a:lstStyle/>
          <a:p>
            <a:r>
              <a:rPr lang="en-US" dirty="0"/>
              <a:t>CAN-SPAM Act of 2003</a:t>
            </a:r>
          </a:p>
        </p:txBody>
      </p:sp>
      <p:sp>
        <p:nvSpPr>
          <p:cNvPr id="5" name="Content Placeholder 4">
            <a:extLst>
              <a:ext uri="{FF2B5EF4-FFF2-40B4-BE49-F238E27FC236}">
                <a16:creationId xmlns:a16="http://schemas.microsoft.com/office/drawing/2014/main" id="{BC5C6435-DA76-49A3-85A9-5FF10EA66CDB}"/>
              </a:ext>
            </a:extLst>
          </p:cNvPr>
          <p:cNvSpPr>
            <a:spLocks noGrp="1"/>
          </p:cNvSpPr>
          <p:nvPr>
            <p:ph idx="1"/>
          </p:nvPr>
        </p:nvSpPr>
        <p:spPr>
          <a:xfrm>
            <a:off x="838200" y="1075459"/>
            <a:ext cx="8278504" cy="5242214"/>
          </a:xfrm>
        </p:spPr>
        <p:txBody>
          <a:bodyPr/>
          <a:lstStyle/>
          <a:p>
            <a:pPr marL="0" indent="0">
              <a:buNone/>
            </a:pPr>
            <a:r>
              <a:rPr lang="en-US" dirty="0"/>
              <a:t>Controlling the Assault of Non-Solicited Pornography And Marketing Act</a:t>
            </a:r>
          </a:p>
          <a:p>
            <a:pPr marL="0" indent="0">
              <a:buNone/>
            </a:pPr>
            <a:r>
              <a:rPr lang="en-US" dirty="0"/>
              <a:t>Main provisions:</a:t>
            </a:r>
          </a:p>
          <a:p>
            <a:pPr lvl="1"/>
            <a:r>
              <a:rPr lang="en-US" dirty="0"/>
              <a:t>Email headers cannot be spoofed</a:t>
            </a:r>
          </a:p>
          <a:p>
            <a:pPr lvl="1"/>
            <a:r>
              <a:rPr lang="en-US" dirty="0"/>
              <a:t>Email cannot be sent through open relays</a:t>
            </a:r>
          </a:p>
          <a:p>
            <a:pPr lvl="1"/>
            <a:r>
              <a:rPr lang="en-US" dirty="0"/>
              <a:t>Email must contain a working unsubscribe option</a:t>
            </a:r>
          </a:p>
          <a:p>
            <a:pPr lvl="1"/>
            <a:r>
              <a:rPr lang="en-US" dirty="0"/>
              <a:t>Email cannot be sent to a harvested email addresses</a:t>
            </a:r>
          </a:p>
          <a:p>
            <a:pPr lvl="1"/>
            <a:r>
              <a:rPr lang="en-US" dirty="0"/>
              <a:t>Emails with explicit content must be prominently labeled</a:t>
            </a:r>
          </a:p>
          <a:p>
            <a:pPr marL="0" indent="0">
              <a:buNone/>
            </a:pPr>
            <a:r>
              <a:rPr lang="en-US" dirty="0"/>
              <a:t>Criminal and civil penalties</a:t>
            </a:r>
          </a:p>
          <a:p>
            <a:pPr lvl="1"/>
            <a:r>
              <a:rPr lang="en-US" dirty="0"/>
              <a:t>Federal Trade Commission enforces civil components</a:t>
            </a:r>
          </a:p>
        </p:txBody>
      </p:sp>
      <p:pic>
        <p:nvPicPr>
          <p:cNvPr id="6" name="Picture 4" descr="D:\Projects\Finished Documents\MAE Assets\spam_icon828.jpg">
            <a:extLst>
              <a:ext uri="{FF2B5EF4-FFF2-40B4-BE49-F238E27FC236}">
                <a16:creationId xmlns:a16="http://schemas.microsoft.com/office/drawing/2014/main" id="{1B9E466E-58AD-4317-8FB6-562F8A0BF87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63899">
            <a:off x="9335067" y="2266771"/>
            <a:ext cx="2324457" cy="2324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30104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F08F8-F867-4505-AFFA-6CC76C733BCE}"/>
              </a:ext>
            </a:extLst>
          </p:cNvPr>
          <p:cNvSpPr>
            <a:spLocks noGrp="1"/>
          </p:cNvSpPr>
          <p:nvPr>
            <p:ph type="title"/>
          </p:nvPr>
        </p:nvSpPr>
        <p:spPr/>
        <p:txBody>
          <a:bodyPr/>
          <a:lstStyle/>
          <a:p>
            <a:r>
              <a:rPr lang="en-US" dirty="0"/>
              <a:t>The Good</a:t>
            </a:r>
          </a:p>
        </p:txBody>
      </p:sp>
      <p:sp>
        <p:nvSpPr>
          <p:cNvPr id="3" name="Content Placeholder 2">
            <a:extLst>
              <a:ext uri="{FF2B5EF4-FFF2-40B4-BE49-F238E27FC236}">
                <a16:creationId xmlns:a16="http://schemas.microsoft.com/office/drawing/2014/main" id="{6E158356-EC52-4717-A60C-4D09B406C396}"/>
              </a:ext>
            </a:extLst>
          </p:cNvPr>
          <p:cNvSpPr>
            <a:spLocks noGrp="1"/>
          </p:cNvSpPr>
          <p:nvPr>
            <p:ph idx="1"/>
          </p:nvPr>
        </p:nvSpPr>
        <p:spPr>
          <a:xfrm>
            <a:off x="838200" y="1075459"/>
            <a:ext cx="6122158" cy="5242214"/>
          </a:xfrm>
        </p:spPr>
        <p:txBody>
          <a:bodyPr/>
          <a:lstStyle/>
          <a:p>
            <a:pPr marL="0" indent="0">
              <a:buNone/>
            </a:pPr>
            <a:r>
              <a:rPr lang="en-US" dirty="0"/>
              <a:t>Legitimate marketing emails all contain opt-out links now</a:t>
            </a:r>
          </a:p>
          <a:p>
            <a:pPr marL="0" indent="0">
              <a:buNone/>
            </a:pPr>
            <a:r>
              <a:rPr lang="en-US" dirty="0"/>
              <a:t>Many cases of civil and criminal enforcement</a:t>
            </a:r>
          </a:p>
          <a:p>
            <a:pPr lvl="1"/>
            <a:r>
              <a:rPr lang="en-US" dirty="0"/>
              <a:t>Months to years of jail time</a:t>
            </a:r>
          </a:p>
          <a:p>
            <a:pPr lvl="1"/>
            <a:r>
              <a:rPr lang="en-US" dirty="0"/>
              <a:t>Penalties ranging from $10k t0 $1.3m</a:t>
            </a:r>
          </a:p>
        </p:txBody>
      </p:sp>
      <p:pic>
        <p:nvPicPr>
          <p:cNvPr id="5" name="Picture 4">
            <a:extLst>
              <a:ext uri="{FF2B5EF4-FFF2-40B4-BE49-F238E27FC236}">
                <a16:creationId xmlns:a16="http://schemas.microsoft.com/office/drawing/2014/main" id="{342C4E1D-BB10-412A-947E-8E0AA4CE004C}"/>
              </a:ext>
            </a:extLst>
          </p:cNvPr>
          <p:cNvPicPr>
            <a:picLocks noChangeAspect="1"/>
          </p:cNvPicPr>
          <p:nvPr/>
        </p:nvPicPr>
        <p:blipFill rotWithShape="1">
          <a:blip r:embed="rId2">
            <a:extLst>
              <a:ext uri="{28A0092B-C50C-407E-A947-70E740481C1C}">
                <a14:useLocalDpi xmlns:a14="http://schemas.microsoft.com/office/drawing/2010/main" val="0"/>
              </a:ext>
            </a:extLst>
          </a:blip>
          <a:srcRect l="37114" r="17955"/>
          <a:stretch/>
        </p:blipFill>
        <p:spPr>
          <a:xfrm>
            <a:off x="7569957" y="0"/>
            <a:ext cx="4622043" cy="6858000"/>
          </a:xfrm>
          <a:prstGeom prst="rect">
            <a:avLst/>
          </a:prstGeom>
        </p:spPr>
      </p:pic>
    </p:spTree>
    <p:extLst>
      <p:ext uri="{BB962C8B-B14F-4D97-AF65-F5344CB8AC3E}">
        <p14:creationId xmlns:p14="http://schemas.microsoft.com/office/powerpoint/2010/main" val="30528981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5E37B6-6237-4F8D-AF6D-42092A1F5E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8740" y="2085193"/>
            <a:ext cx="3818246" cy="4772808"/>
          </a:xfrm>
          <a:prstGeom prst="rect">
            <a:avLst/>
          </a:prstGeom>
        </p:spPr>
      </p:pic>
      <p:sp>
        <p:nvSpPr>
          <p:cNvPr id="2" name="Title 1">
            <a:extLst>
              <a:ext uri="{FF2B5EF4-FFF2-40B4-BE49-F238E27FC236}">
                <a16:creationId xmlns:a16="http://schemas.microsoft.com/office/drawing/2014/main" id="{10F0D263-A117-459D-9A7D-237D648782AE}"/>
              </a:ext>
            </a:extLst>
          </p:cNvPr>
          <p:cNvSpPr>
            <a:spLocks noGrp="1"/>
          </p:cNvSpPr>
          <p:nvPr>
            <p:ph type="title"/>
          </p:nvPr>
        </p:nvSpPr>
        <p:spPr/>
        <p:txBody>
          <a:bodyPr/>
          <a:lstStyle/>
          <a:p>
            <a:r>
              <a:rPr lang="en-US" dirty="0"/>
              <a:t>The Bad</a:t>
            </a:r>
          </a:p>
        </p:txBody>
      </p:sp>
      <p:sp>
        <p:nvSpPr>
          <p:cNvPr id="3" name="Content Placeholder 2">
            <a:extLst>
              <a:ext uri="{FF2B5EF4-FFF2-40B4-BE49-F238E27FC236}">
                <a16:creationId xmlns:a16="http://schemas.microsoft.com/office/drawing/2014/main" id="{7C7FFEE5-2B0A-43FE-945F-0F45CCB164DB}"/>
              </a:ext>
            </a:extLst>
          </p:cNvPr>
          <p:cNvSpPr>
            <a:spLocks noGrp="1"/>
          </p:cNvSpPr>
          <p:nvPr>
            <p:ph idx="1"/>
          </p:nvPr>
        </p:nvSpPr>
        <p:spPr>
          <a:xfrm>
            <a:off x="838200" y="1075458"/>
            <a:ext cx="7314063" cy="5782541"/>
          </a:xfrm>
        </p:spPr>
        <p:txBody>
          <a:bodyPr>
            <a:normAutofit/>
          </a:bodyPr>
          <a:lstStyle/>
          <a:p>
            <a:pPr marL="0" indent="0">
              <a:buNone/>
            </a:pPr>
            <a:r>
              <a:rPr lang="en-US" dirty="0"/>
              <a:t>Often called the YOU-CAN-SPAM act</a:t>
            </a:r>
          </a:p>
          <a:p>
            <a:pPr lvl="1"/>
            <a:r>
              <a:rPr lang="en-US" dirty="0"/>
              <a:t>Enshrines an opt-out system, rather than opt-in</a:t>
            </a:r>
          </a:p>
          <a:p>
            <a:pPr lvl="1"/>
            <a:r>
              <a:rPr lang="en-US" dirty="0"/>
              <a:t>Superseded stricter state laws</a:t>
            </a:r>
          </a:p>
          <a:p>
            <a:pPr marL="0" indent="0">
              <a:buNone/>
            </a:pPr>
            <a:r>
              <a:rPr lang="en-US" dirty="0"/>
              <a:t>Fails to effectively handle affiliate programs</a:t>
            </a:r>
          </a:p>
          <a:p>
            <a:pPr lvl="1"/>
            <a:r>
              <a:rPr lang="en-US" dirty="0"/>
              <a:t>Company claims “all the spam was sent by my affiliate partners”</a:t>
            </a:r>
          </a:p>
          <a:p>
            <a:pPr lvl="1"/>
            <a:r>
              <a:rPr lang="en-US" dirty="0"/>
              <a:t>Company’s affiliate agreement prohibits spam…</a:t>
            </a:r>
          </a:p>
          <a:p>
            <a:pPr lvl="1"/>
            <a:r>
              <a:rPr lang="en-US" dirty="0"/>
              <a:t>Even if the provision was never actually enforced</a:t>
            </a:r>
          </a:p>
          <a:p>
            <a:pPr marL="0" indent="0">
              <a:buNone/>
            </a:pPr>
            <a:r>
              <a:rPr lang="en-US" dirty="0"/>
              <a:t>Law asked the FTC to study the creation of a Do-Not-Spam list</a:t>
            </a:r>
          </a:p>
          <a:p>
            <a:pPr lvl="1"/>
            <a:r>
              <a:rPr lang="en-US" dirty="0"/>
              <a:t>FTC completely rejected this idea</a:t>
            </a:r>
          </a:p>
          <a:p>
            <a:pPr marL="0" indent="0">
              <a:buNone/>
            </a:pPr>
            <a:r>
              <a:rPr lang="en-US" dirty="0"/>
              <a:t>Most spam is sent by criminals</a:t>
            </a:r>
          </a:p>
          <a:p>
            <a:pPr lvl="1"/>
            <a:r>
              <a:rPr lang="en-US" dirty="0"/>
              <a:t>News flash: they don’t care about the law</a:t>
            </a:r>
          </a:p>
        </p:txBody>
      </p:sp>
    </p:spTree>
    <p:extLst>
      <p:ext uri="{BB962C8B-B14F-4D97-AF65-F5344CB8AC3E}">
        <p14:creationId xmlns:p14="http://schemas.microsoft.com/office/powerpoint/2010/main" val="177648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anim calcmode="lin" valueType="num">
                                      <p:cBhvr>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anim calcmode="lin" valueType="num">
                                      <p:cBhvr>
                                        <p:cTn id="1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anim calcmode="lin" valueType="num">
                                      <p:cBhvr>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anim calcmode="lin" valueType="num">
                                      <p:cBhvr>
                                        <p:cTn id="3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3">
                                            <p:txEl>
                                              <p:pRg st="7" end="7"/>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anim calcmode="lin" valueType="num">
                                      <p:cBhvr>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6" dur="5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fade">
                                      <p:cBhvr>
                                        <p:cTn id="41" dur="500"/>
                                        <p:tgtEl>
                                          <p:spTgt spid="3">
                                            <p:txEl>
                                              <p:pRg st="9" end="9"/>
                                            </p:txEl>
                                          </p:spTgt>
                                        </p:tgtEl>
                                      </p:cBhvr>
                                    </p:animEffect>
                                    <p:anim calcmode="lin" valueType="num">
                                      <p:cBhvr>
                                        <p:cTn id="42"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3">
                                            <p:txEl>
                                              <p:pRg st="9" end="9"/>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10" end="10"/>
                                            </p:txEl>
                                          </p:spTgt>
                                        </p:tgtEl>
                                        <p:attrNameLst>
                                          <p:attrName>style.visibility</p:attrName>
                                        </p:attrNameLst>
                                      </p:cBhvr>
                                      <p:to>
                                        <p:strVal val="visible"/>
                                      </p:to>
                                    </p:set>
                                    <p:animEffect transition="in" filter="fade">
                                      <p:cBhvr>
                                        <p:cTn id="46" dur="500"/>
                                        <p:tgtEl>
                                          <p:spTgt spid="3">
                                            <p:txEl>
                                              <p:pRg st="10" end="10"/>
                                            </p:txEl>
                                          </p:spTgt>
                                        </p:tgtEl>
                                      </p:cBhvr>
                                    </p:animEffect>
                                    <p:anim calcmode="lin" valueType="num">
                                      <p:cBhvr>
                                        <p:cTn id="4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8" dur="5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70B58-AABA-46EF-9AC4-43883E68EF1D}"/>
              </a:ext>
            </a:extLst>
          </p:cNvPr>
          <p:cNvSpPr>
            <a:spLocks noGrp="1"/>
          </p:cNvSpPr>
          <p:nvPr>
            <p:ph type="title"/>
          </p:nvPr>
        </p:nvSpPr>
        <p:spPr/>
        <p:txBody>
          <a:bodyPr/>
          <a:lstStyle/>
          <a:p>
            <a:r>
              <a:rPr lang="en-US" dirty="0"/>
              <a:t>Beware The Unsubscribe Link</a:t>
            </a:r>
          </a:p>
        </p:txBody>
      </p:sp>
      <p:pic>
        <p:nvPicPr>
          <p:cNvPr id="5" name="Content Placeholder 4">
            <a:extLst>
              <a:ext uri="{FF2B5EF4-FFF2-40B4-BE49-F238E27FC236}">
                <a16:creationId xmlns:a16="http://schemas.microsoft.com/office/drawing/2014/main" id="{17231772-2CD3-4A08-9D0A-ED2C3B12BD1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64490" y="1202533"/>
            <a:ext cx="7863019" cy="1707261"/>
          </a:xfrm>
        </p:spPr>
      </p:pic>
      <p:sp>
        <p:nvSpPr>
          <p:cNvPr id="6" name="Content Placeholder 4">
            <a:extLst>
              <a:ext uri="{FF2B5EF4-FFF2-40B4-BE49-F238E27FC236}">
                <a16:creationId xmlns:a16="http://schemas.microsoft.com/office/drawing/2014/main" id="{D85C6F1C-BDB0-4D29-A14E-C28648E4613C}"/>
              </a:ext>
            </a:extLst>
          </p:cNvPr>
          <p:cNvSpPr txBox="1">
            <a:spLocks/>
          </p:cNvSpPr>
          <p:nvPr/>
        </p:nvSpPr>
        <p:spPr>
          <a:xfrm>
            <a:off x="838199" y="3193575"/>
            <a:ext cx="10515599" cy="35757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To be CAN-SPAM compliant, legit marketing emails all contain an unsubscribe link</a:t>
            </a:r>
          </a:p>
          <a:p>
            <a:pPr marL="0" indent="0">
              <a:buNone/>
            </a:pPr>
            <a:r>
              <a:rPr lang="en-US" dirty="0"/>
              <a:t>Actual spam also now contain unsubscribe links. Why?</a:t>
            </a:r>
          </a:p>
          <a:p>
            <a:pPr lvl="1"/>
            <a:r>
              <a:rPr lang="en-US" dirty="0"/>
              <a:t>The links are fake</a:t>
            </a:r>
          </a:p>
          <a:p>
            <a:pPr lvl="1"/>
            <a:r>
              <a:rPr lang="en-US" dirty="0"/>
              <a:t>Lead to drive-by download or scam sites</a:t>
            </a:r>
          </a:p>
          <a:p>
            <a:pPr lvl="1"/>
            <a:r>
              <a:rPr lang="en-US" dirty="0"/>
              <a:t>Clicking the link enables the spammer to determine that you saw their spam!</a:t>
            </a:r>
          </a:p>
          <a:p>
            <a:pPr lvl="2"/>
            <a:r>
              <a:rPr lang="en-US" dirty="0"/>
              <a:t>Prepare to get a lot more spam!!</a:t>
            </a:r>
          </a:p>
          <a:p>
            <a:pPr marL="0" indent="0">
              <a:buNone/>
            </a:pPr>
            <a:r>
              <a:rPr lang="en-US" dirty="0"/>
              <a:t>Example of unintended consequences</a:t>
            </a:r>
          </a:p>
        </p:txBody>
      </p:sp>
    </p:spTree>
    <p:extLst>
      <p:ext uri="{BB962C8B-B14F-4D97-AF65-F5344CB8AC3E}">
        <p14:creationId xmlns:p14="http://schemas.microsoft.com/office/powerpoint/2010/main" val="4034636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anim calcmode="lin" valueType="num">
                                      <p:cBhvr>
                                        <p:cTn id="8"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6">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anim calcmode="lin" valueType="num">
                                      <p:cBhvr>
                                        <p:cTn id="1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anim calcmode="lin" valueType="num">
                                      <p:cBhvr>
                                        <p:cTn id="18"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19" dur="500" fill="hold"/>
                                        <p:tgtEl>
                                          <p:spTgt spid="6">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anim calcmode="lin" valueType="num">
                                      <p:cBhvr>
                                        <p:cTn id="2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24" dur="5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animEffect transition="in" filter="fade">
                                      <p:cBhvr>
                                        <p:cTn id="29" dur="500"/>
                                        <p:tgtEl>
                                          <p:spTgt spid="6">
                                            <p:txEl>
                                              <p:pRg st="6" end="6"/>
                                            </p:txEl>
                                          </p:spTgt>
                                        </p:tgtEl>
                                      </p:cBhvr>
                                    </p:animEffect>
                                    <p:anim calcmode="lin" valueType="num">
                                      <p:cBhvr>
                                        <p:cTn id="30"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891B0-35E9-4872-8FFD-9263DC78011B}"/>
              </a:ext>
            </a:extLst>
          </p:cNvPr>
          <p:cNvSpPr>
            <a:spLocks noGrp="1"/>
          </p:cNvSpPr>
          <p:nvPr>
            <p:ph type="title"/>
          </p:nvPr>
        </p:nvSpPr>
        <p:spPr/>
        <p:txBody>
          <a:bodyPr/>
          <a:lstStyle/>
          <a:p>
            <a:r>
              <a:rPr lang="en-US" dirty="0"/>
              <a:t>So Much More to Learn</a:t>
            </a:r>
          </a:p>
        </p:txBody>
      </p:sp>
      <p:sp>
        <p:nvSpPr>
          <p:cNvPr id="3" name="Content Placeholder 2">
            <a:extLst>
              <a:ext uri="{FF2B5EF4-FFF2-40B4-BE49-F238E27FC236}">
                <a16:creationId xmlns:a16="http://schemas.microsoft.com/office/drawing/2014/main" id="{A7433BEC-C460-4A9C-8B37-3E85C44A5AEB}"/>
              </a:ext>
            </a:extLst>
          </p:cNvPr>
          <p:cNvSpPr>
            <a:spLocks noGrp="1"/>
          </p:cNvSpPr>
          <p:nvPr>
            <p:ph idx="1"/>
          </p:nvPr>
        </p:nvSpPr>
        <p:spPr/>
        <p:txBody>
          <a:bodyPr/>
          <a:lstStyle/>
          <a:p>
            <a:pPr marL="0" indent="0">
              <a:buNone/>
            </a:pPr>
            <a:r>
              <a:rPr lang="en-US" dirty="0"/>
              <a:t>Things we haven’t covered:</a:t>
            </a:r>
          </a:p>
          <a:p>
            <a:pPr lvl="1"/>
            <a:r>
              <a:rPr lang="en-US" dirty="0"/>
              <a:t>International law</a:t>
            </a:r>
          </a:p>
          <a:p>
            <a:pPr lvl="1"/>
            <a:r>
              <a:rPr lang="en-US" dirty="0"/>
              <a:t>State law</a:t>
            </a:r>
          </a:p>
          <a:p>
            <a:pPr lvl="1"/>
            <a:r>
              <a:rPr lang="en-US" dirty="0"/>
              <a:t>Intellectual property law</a:t>
            </a:r>
          </a:p>
          <a:p>
            <a:pPr lvl="2"/>
            <a:r>
              <a:rPr lang="en-US" dirty="0"/>
              <a:t>Copyright</a:t>
            </a:r>
          </a:p>
          <a:p>
            <a:pPr lvl="2"/>
            <a:r>
              <a:rPr lang="en-US" dirty="0"/>
              <a:t>Patents</a:t>
            </a:r>
          </a:p>
          <a:p>
            <a:pPr lvl="2"/>
            <a:r>
              <a:rPr lang="en-US" dirty="0"/>
              <a:t>Trade secrets</a:t>
            </a:r>
          </a:p>
          <a:p>
            <a:pPr lvl="1"/>
            <a:r>
              <a:rPr lang="en-US" dirty="0"/>
              <a:t>Wiretap laws</a:t>
            </a:r>
          </a:p>
          <a:p>
            <a:pPr lvl="1"/>
            <a:r>
              <a:rPr lang="en-US" dirty="0"/>
              <a:t>Privacy laws</a:t>
            </a:r>
          </a:p>
          <a:p>
            <a:pPr lvl="2"/>
            <a:r>
              <a:rPr lang="en-US" dirty="0"/>
              <a:t>US: HIPAA, COPPA, FCRA</a:t>
            </a:r>
          </a:p>
          <a:p>
            <a:pPr lvl="2"/>
            <a:r>
              <a:rPr lang="en-US" dirty="0"/>
              <a:t>Europe: GDPR (and soon, Cal Privacy in California)</a:t>
            </a:r>
          </a:p>
          <a:p>
            <a:pPr lvl="2"/>
            <a:r>
              <a:rPr lang="en-US" dirty="0"/>
              <a:t>Mandatory breach notifications</a:t>
            </a:r>
          </a:p>
          <a:p>
            <a:pPr lvl="1"/>
            <a:endParaRPr lang="en-US" dirty="0"/>
          </a:p>
        </p:txBody>
      </p:sp>
    </p:spTree>
    <p:extLst>
      <p:ext uri="{BB962C8B-B14F-4D97-AF65-F5344CB8AC3E}">
        <p14:creationId xmlns:p14="http://schemas.microsoft.com/office/powerpoint/2010/main" val="3910159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DFBECC-4F87-4402-BB88-C88FEBA9BF7B}"/>
              </a:ext>
            </a:extLst>
          </p:cNvPr>
          <p:cNvSpPr txBox="1"/>
          <p:nvPr/>
        </p:nvSpPr>
        <p:spPr>
          <a:xfrm>
            <a:off x="3620323" y="2119953"/>
            <a:ext cx="4951355" cy="2308324"/>
          </a:xfrm>
          <a:prstGeom prst="rect">
            <a:avLst/>
          </a:prstGeom>
          <a:noFill/>
        </p:spPr>
        <p:txBody>
          <a:bodyPr wrap="none" rtlCol="0">
            <a:spAutoFit/>
          </a:bodyPr>
          <a:lstStyle/>
          <a:p>
            <a:pPr algn="ctr"/>
            <a:r>
              <a:rPr lang="en-US" sz="4800" dirty="0"/>
              <a:t>Legal != Ethical</a:t>
            </a:r>
          </a:p>
          <a:p>
            <a:pPr algn="ctr"/>
            <a:endParaRPr lang="en-US" sz="4800" dirty="0"/>
          </a:p>
          <a:p>
            <a:pPr algn="ctr"/>
            <a:r>
              <a:rPr lang="en-US" sz="4800" dirty="0"/>
              <a:t>Illegal != Unethical</a:t>
            </a:r>
          </a:p>
        </p:txBody>
      </p:sp>
    </p:spTree>
    <p:extLst>
      <p:ext uri="{BB962C8B-B14F-4D97-AF65-F5344CB8AC3E}">
        <p14:creationId xmlns:p14="http://schemas.microsoft.com/office/powerpoint/2010/main" val="34734348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BFE1AD3-B2BC-4567-8B4A-DCB8F9080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5801"/>
            <a:ext cx="12188952" cy="521767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FDE75AAD-F4A4-4ED2-9A2F-B2412F936C4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35" t="20008" r="8214" b="52759"/>
          <a:stretch/>
        </p:blipFill>
        <p:spPr>
          <a:xfrm flipV="1">
            <a:off x="2" y="0"/>
            <a:ext cx="12191999" cy="2235323"/>
          </a:xfrm>
          <a:custGeom>
            <a:avLst/>
            <a:gdLst>
              <a:gd name="connsiteX0" fmla="*/ 0 w 12191999"/>
              <a:gd name="connsiteY0" fmla="*/ 2235323 h 2235323"/>
              <a:gd name="connsiteX1" fmla="*/ 12191999 w 12191999"/>
              <a:gd name="connsiteY1" fmla="*/ 2235323 h 2235323"/>
              <a:gd name="connsiteX2" fmla="*/ 12191999 w 12191999"/>
              <a:gd name="connsiteY2" fmla="*/ 0 h 2235323"/>
              <a:gd name="connsiteX3" fmla="*/ 0 w 12191999"/>
              <a:gd name="connsiteY3" fmla="*/ 0 h 2235323"/>
            </a:gdLst>
            <a:ahLst/>
            <a:cxnLst>
              <a:cxn ang="0">
                <a:pos x="connsiteX0" y="connsiteY0"/>
              </a:cxn>
              <a:cxn ang="0">
                <a:pos x="connsiteX1" y="connsiteY1"/>
              </a:cxn>
              <a:cxn ang="0">
                <a:pos x="connsiteX2" y="connsiteY2"/>
              </a:cxn>
              <a:cxn ang="0">
                <a:pos x="connsiteX3" y="connsiteY3"/>
              </a:cxn>
            </a:cxnLst>
            <a:rect l="l" t="t" r="r" b="b"/>
            <a:pathLst>
              <a:path w="12191999" h="2235323">
                <a:moveTo>
                  <a:pt x="0" y="2235323"/>
                </a:moveTo>
                <a:lnTo>
                  <a:pt x="12191999" y="2235323"/>
                </a:lnTo>
                <a:lnTo>
                  <a:pt x="12191999" y="0"/>
                </a:lnTo>
                <a:lnTo>
                  <a:pt x="0" y="0"/>
                </a:lnTo>
                <a:close/>
              </a:path>
            </a:pathLst>
          </a:custGeom>
        </p:spPr>
      </p:pic>
      <p:sp>
        <p:nvSpPr>
          <p:cNvPr id="6" name="Title 5">
            <a:extLst>
              <a:ext uri="{FF2B5EF4-FFF2-40B4-BE49-F238E27FC236}">
                <a16:creationId xmlns:a16="http://schemas.microsoft.com/office/drawing/2014/main" id="{1AAC70B9-D839-47A0-967C-751816F8CFD4}"/>
              </a:ext>
            </a:extLst>
          </p:cNvPr>
          <p:cNvSpPr>
            <a:spLocks noGrp="1"/>
          </p:cNvSpPr>
          <p:nvPr>
            <p:ph type="title"/>
          </p:nvPr>
        </p:nvSpPr>
        <p:spPr>
          <a:xfrm>
            <a:off x="753925" y="1601735"/>
            <a:ext cx="10684151" cy="1991979"/>
          </a:xfrm>
        </p:spPr>
        <p:txBody>
          <a:bodyPr vert="horz" lIns="91440" tIns="45720" rIns="91440" bIns="45720" rtlCol="0" anchor="b">
            <a:normAutofit/>
          </a:bodyPr>
          <a:lstStyle/>
          <a:p>
            <a:pPr algn="ctr"/>
            <a:r>
              <a:rPr lang="en-US" sz="6600" kern="1200">
                <a:solidFill>
                  <a:srgbClr val="FFFFFF"/>
                </a:solidFill>
                <a:latin typeface="+mj-lt"/>
                <a:ea typeface="+mj-ea"/>
                <a:cs typeface="+mj-cs"/>
              </a:rPr>
              <a:t>Brief Intro to Ethics</a:t>
            </a:r>
          </a:p>
        </p:txBody>
      </p:sp>
      <p:pic>
        <p:nvPicPr>
          <p:cNvPr id="18" name="Picture 17">
            <a:extLst>
              <a:ext uri="{FF2B5EF4-FFF2-40B4-BE49-F238E27FC236}">
                <a16:creationId xmlns:a16="http://schemas.microsoft.com/office/drawing/2014/main" id="{DA20CE0B-92EC-45FD-8F68-38003D6D8C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35" t="-1" r="8214" b="80325"/>
          <a:stretch/>
        </p:blipFill>
        <p:spPr>
          <a:xfrm flipV="1">
            <a:off x="0" y="4586080"/>
            <a:ext cx="12191999" cy="1614974"/>
          </a:xfrm>
          <a:custGeom>
            <a:avLst/>
            <a:gdLst>
              <a:gd name="connsiteX0" fmla="*/ 0 w 12191999"/>
              <a:gd name="connsiteY0" fmla="*/ 1614974 h 1614974"/>
              <a:gd name="connsiteX1" fmla="*/ 12191999 w 12191999"/>
              <a:gd name="connsiteY1" fmla="*/ 1614974 h 1614974"/>
              <a:gd name="connsiteX2" fmla="*/ 12191999 w 12191999"/>
              <a:gd name="connsiteY2" fmla="*/ 0 h 1614974"/>
              <a:gd name="connsiteX3" fmla="*/ 0 w 12191999"/>
              <a:gd name="connsiteY3" fmla="*/ 0 h 1614974"/>
            </a:gdLst>
            <a:ahLst/>
            <a:cxnLst>
              <a:cxn ang="0">
                <a:pos x="connsiteX0" y="connsiteY0"/>
              </a:cxn>
              <a:cxn ang="0">
                <a:pos x="connsiteX1" y="connsiteY1"/>
              </a:cxn>
              <a:cxn ang="0">
                <a:pos x="connsiteX2" y="connsiteY2"/>
              </a:cxn>
              <a:cxn ang="0">
                <a:pos x="connsiteX3" y="connsiteY3"/>
              </a:cxn>
            </a:cxnLst>
            <a:rect l="l" t="t" r="r" b="b"/>
            <a:pathLst>
              <a:path w="12191999" h="1614974">
                <a:moveTo>
                  <a:pt x="0" y="1614974"/>
                </a:moveTo>
                <a:lnTo>
                  <a:pt x="12191999" y="1614974"/>
                </a:lnTo>
                <a:lnTo>
                  <a:pt x="12191999" y="0"/>
                </a:lnTo>
                <a:lnTo>
                  <a:pt x="0" y="0"/>
                </a:lnTo>
                <a:close/>
              </a:path>
            </a:pathLst>
          </a:custGeom>
        </p:spPr>
      </p:pic>
      <p:sp>
        <p:nvSpPr>
          <p:cNvPr id="7" name="Text Placeholder 6">
            <a:extLst>
              <a:ext uri="{FF2B5EF4-FFF2-40B4-BE49-F238E27FC236}">
                <a16:creationId xmlns:a16="http://schemas.microsoft.com/office/drawing/2014/main" id="{C0C6D2F4-EC6B-417E-8766-36ED05FE65FE}"/>
              </a:ext>
            </a:extLst>
          </p:cNvPr>
          <p:cNvSpPr>
            <a:spLocks noGrp="1"/>
          </p:cNvSpPr>
          <p:nvPr>
            <p:ph type="body" idx="1"/>
          </p:nvPr>
        </p:nvSpPr>
        <p:spPr>
          <a:xfrm>
            <a:off x="1171575" y="3806169"/>
            <a:ext cx="9469211" cy="865639"/>
          </a:xfrm>
        </p:spPr>
        <p:txBody>
          <a:bodyPr vert="horz" lIns="91440" tIns="45720" rIns="91440" bIns="45720" rtlCol="0" anchor="t">
            <a:normAutofit/>
          </a:bodyPr>
          <a:lstStyle/>
          <a:p>
            <a:pPr algn="ctr"/>
            <a:endParaRPr lang="en-US" sz="3200" kern="1200" dirty="0">
              <a:solidFill>
                <a:srgbClr val="FFFFFF"/>
              </a:solidFill>
              <a:latin typeface="+mn-lt"/>
              <a:ea typeface="+mn-ea"/>
              <a:cs typeface="+mn-cs"/>
            </a:endParaRPr>
          </a:p>
        </p:txBody>
      </p:sp>
    </p:spTree>
    <p:extLst>
      <p:ext uri="{BB962C8B-B14F-4D97-AF65-F5344CB8AC3E}">
        <p14:creationId xmlns:p14="http://schemas.microsoft.com/office/powerpoint/2010/main" val="14557524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0A9C14-3845-455A-A04F-9F31D9B58F59}"/>
              </a:ext>
            </a:extLst>
          </p:cNvPr>
          <p:cNvSpPr>
            <a:spLocks noGrp="1"/>
          </p:cNvSpPr>
          <p:nvPr>
            <p:ph type="title"/>
          </p:nvPr>
        </p:nvSpPr>
        <p:spPr/>
        <p:txBody>
          <a:bodyPr/>
          <a:lstStyle/>
          <a:p>
            <a:r>
              <a:rPr lang="en-US" dirty="0"/>
              <a:t>What is Ethics?</a:t>
            </a:r>
          </a:p>
        </p:txBody>
      </p:sp>
      <p:sp>
        <p:nvSpPr>
          <p:cNvPr id="5" name="Content Placeholder 4">
            <a:extLst>
              <a:ext uri="{FF2B5EF4-FFF2-40B4-BE49-F238E27FC236}">
                <a16:creationId xmlns:a16="http://schemas.microsoft.com/office/drawing/2014/main" id="{F2B14F5C-B58C-48B0-9436-AA96F4EA83A5}"/>
              </a:ext>
            </a:extLst>
          </p:cNvPr>
          <p:cNvSpPr>
            <a:spLocks noGrp="1"/>
          </p:cNvSpPr>
          <p:nvPr>
            <p:ph idx="1"/>
          </p:nvPr>
        </p:nvSpPr>
        <p:spPr>
          <a:xfrm>
            <a:off x="838200" y="1369324"/>
            <a:ext cx="7126995" cy="5352149"/>
          </a:xfrm>
        </p:spPr>
        <p:txBody>
          <a:bodyPr>
            <a:normAutofit/>
          </a:bodyPr>
          <a:lstStyle/>
          <a:p>
            <a:pPr marL="0" indent="0">
              <a:buNone/>
            </a:pPr>
            <a:r>
              <a:rPr lang="en-US" dirty="0"/>
              <a:t>Science of the ideal human character</a:t>
            </a:r>
          </a:p>
          <a:p>
            <a:pPr lvl="1"/>
            <a:r>
              <a:rPr lang="en-US" dirty="0"/>
              <a:t>Speaks to some amorphous “perfect” person</a:t>
            </a:r>
          </a:p>
          <a:p>
            <a:pPr marL="0" indent="0">
              <a:buNone/>
            </a:pPr>
            <a:endParaRPr lang="en-US" dirty="0"/>
          </a:p>
          <a:p>
            <a:pPr marL="0" indent="0">
              <a:buNone/>
            </a:pPr>
            <a:r>
              <a:rPr lang="en-US" dirty="0"/>
              <a:t>Principles to help grapples with human values</a:t>
            </a:r>
          </a:p>
          <a:p>
            <a:pPr lvl="1"/>
            <a:r>
              <a:rPr lang="en-US" dirty="0"/>
              <a:t>Guiding force behind law</a:t>
            </a:r>
          </a:p>
          <a:p>
            <a:pPr marL="0" indent="0">
              <a:buNone/>
            </a:pPr>
            <a:endParaRPr lang="en-US" dirty="0"/>
          </a:p>
          <a:p>
            <a:pPr marL="0" indent="0">
              <a:buNone/>
            </a:pPr>
            <a:r>
              <a:rPr lang="en-US" dirty="0"/>
              <a:t>Moral principles of a particular tradition</a:t>
            </a:r>
          </a:p>
          <a:p>
            <a:pPr marL="0" indent="0">
              <a:buNone/>
            </a:pPr>
            <a:r>
              <a:rPr lang="en-US" dirty="0"/>
              <a:t>Behavior that accords with social conventions</a:t>
            </a:r>
          </a:p>
          <a:p>
            <a:pPr lvl="1"/>
            <a:r>
              <a:rPr lang="en-US" dirty="0"/>
              <a:t>Cultural norms as baseline</a:t>
            </a:r>
          </a:p>
        </p:txBody>
      </p:sp>
      <p:pic>
        <p:nvPicPr>
          <p:cNvPr id="7" name="Picture 6">
            <a:extLst>
              <a:ext uri="{FF2B5EF4-FFF2-40B4-BE49-F238E27FC236}">
                <a16:creationId xmlns:a16="http://schemas.microsoft.com/office/drawing/2014/main" id="{4E924534-61E5-4217-BEC9-251387A8B763}"/>
              </a:ext>
            </a:extLst>
          </p:cNvPr>
          <p:cNvPicPr>
            <a:picLocks noChangeAspect="1"/>
          </p:cNvPicPr>
          <p:nvPr/>
        </p:nvPicPr>
        <p:blipFill rotWithShape="1">
          <a:blip r:embed="rId2">
            <a:extLst>
              <a:ext uri="{28A0092B-C50C-407E-A947-70E740481C1C}">
                <a14:useLocalDpi xmlns:a14="http://schemas.microsoft.com/office/drawing/2010/main" val="0"/>
              </a:ext>
            </a:extLst>
          </a:blip>
          <a:srcRect l="4658" r="5703"/>
          <a:stretch/>
        </p:blipFill>
        <p:spPr>
          <a:xfrm>
            <a:off x="8093726" y="0"/>
            <a:ext cx="4098274" cy="6858000"/>
          </a:xfrm>
          <a:prstGeom prst="rect">
            <a:avLst/>
          </a:prstGeom>
        </p:spPr>
      </p:pic>
    </p:spTree>
    <p:extLst>
      <p:ext uri="{BB962C8B-B14F-4D97-AF65-F5344CB8AC3E}">
        <p14:creationId xmlns:p14="http://schemas.microsoft.com/office/powerpoint/2010/main" val="188924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anim calcmode="lin" valueType="num">
                                      <p:cBhvr>
                                        <p:cTn id="8"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5">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anim calcmode="lin" valueType="num">
                                      <p:cBhvr>
                                        <p:cTn id="1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14" dur="5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Effect transition="in" filter="fade">
                                      <p:cBhvr>
                                        <p:cTn id="19" dur="500"/>
                                        <p:tgtEl>
                                          <p:spTgt spid="5">
                                            <p:txEl>
                                              <p:pRg st="6" end="6"/>
                                            </p:txEl>
                                          </p:spTgt>
                                        </p:tgtEl>
                                      </p:cBhvr>
                                    </p:animEffect>
                                    <p:anim calcmode="lin" valueType="num">
                                      <p:cBhvr>
                                        <p:cTn id="20"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21" dur="500" fill="hold"/>
                                        <p:tgtEl>
                                          <p:spTgt spid="5">
                                            <p:txEl>
                                              <p:pRg st="6" end="6"/>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xEl>
                                              <p:pRg st="7" end="7"/>
                                            </p:txEl>
                                          </p:spTgt>
                                        </p:tgtEl>
                                        <p:attrNameLst>
                                          <p:attrName>style.visibility</p:attrName>
                                        </p:attrNameLst>
                                      </p:cBhvr>
                                      <p:to>
                                        <p:strVal val="visible"/>
                                      </p:to>
                                    </p:set>
                                    <p:animEffect transition="in" filter="fade">
                                      <p:cBhvr>
                                        <p:cTn id="24" dur="500"/>
                                        <p:tgtEl>
                                          <p:spTgt spid="5">
                                            <p:txEl>
                                              <p:pRg st="7" end="7"/>
                                            </p:txEl>
                                          </p:spTgt>
                                        </p:tgtEl>
                                      </p:cBhvr>
                                    </p:animEffect>
                                    <p:anim calcmode="lin" valueType="num">
                                      <p:cBhvr>
                                        <p:cTn id="2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26" dur="500" fill="hold"/>
                                        <p:tgtEl>
                                          <p:spTgt spid="5">
                                            <p:txEl>
                                              <p:pRg st="7" end="7"/>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animEffect transition="in" filter="fade">
                                      <p:cBhvr>
                                        <p:cTn id="29" dur="500"/>
                                        <p:tgtEl>
                                          <p:spTgt spid="5">
                                            <p:txEl>
                                              <p:pRg st="8" end="8"/>
                                            </p:txEl>
                                          </p:spTgt>
                                        </p:tgtEl>
                                      </p:cBhvr>
                                    </p:animEffect>
                                    <p:anim calcmode="lin" valueType="num">
                                      <p:cBhvr>
                                        <p:cTn id="30"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31" dur="5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02F57-445C-4E9E-8FB8-86B2B0582607}"/>
              </a:ext>
            </a:extLst>
          </p:cNvPr>
          <p:cNvSpPr>
            <a:spLocks noGrp="1"/>
          </p:cNvSpPr>
          <p:nvPr>
            <p:ph type="title"/>
          </p:nvPr>
        </p:nvSpPr>
        <p:spPr/>
        <p:txBody>
          <a:bodyPr/>
          <a:lstStyle/>
          <a:p>
            <a:r>
              <a:rPr lang="en-US" dirty="0"/>
              <a:t>Many Schools of Thought</a:t>
            </a:r>
          </a:p>
        </p:txBody>
      </p:sp>
      <p:sp>
        <p:nvSpPr>
          <p:cNvPr id="3" name="Content Placeholder 2">
            <a:extLst>
              <a:ext uri="{FF2B5EF4-FFF2-40B4-BE49-F238E27FC236}">
                <a16:creationId xmlns:a16="http://schemas.microsoft.com/office/drawing/2014/main" id="{82960158-FAFC-4043-9281-8BA19E94E2B4}"/>
              </a:ext>
            </a:extLst>
          </p:cNvPr>
          <p:cNvSpPr>
            <a:spLocks noGrp="1"/>
          </p:cNvSpPr>
          <p:nvPr>
            <p:ph idx="1"/>
          </p:nvPr>
        </p:nvSpPr>
        <p:spPr>
          <a:xfrm>
            <a:off x="838200" y="1369324"/>
            <a:ext cx="7413434" cy="5352149"/>
          </a:xfrm>
        </p:spPr>
        <p:txBody>
          <a:bodyPr>
            <a:normAutofit lnSpcReduction="10000"/>
          </a:bodyPr>
          <a:lstStyle/>
          <a:p>
            <a:pPr marL="0" indent="0">
              <a:buNone/>
            </a:pPr>
            <a:r>
              <a:rPr lang="en-US" dirty="0"/>
              <a:t>Virtue Ethics</a:t>
            </a:r>
          </a:p>
          <a:p>
            <a:pPr lvl="1"/>
            <a:r>
              <a:rPr lang="en-US" dirty="0"/>
              <a:t>What increases the common good, or “human flourishing”?</a:t>
            </a:r>
          </a:p>
          <a:p>
            <a:pPr lvl="1"/>
            <a:endParaRPr lang="en-US" dirty="0"/>
          </a:p>
          <a:p>
            <a:pPr marL="0" indent="0">
              <a:buNone/>
            </a:pPr>
            <a:r>
              <a:rPr lang="en-US" dirty="0"/>
              <a:t>Deontological</a:t>
            </a:r>
          </a:p>
          <a:p>
            <a:pPr lvl="1"/>
            <a:r>
              <a:rPr lang="en-US" dirty="0"/>
              <a:t>Morality is based on compliance with normative rules (duties)</a:t>
            </a:r>
          </a:p>
          <a:p>
            <a:pPr lvl="1"/>
            <a:r>
              <a:rPr lang="en-US" dirty="0"/>
              <a:t>Actions themselves are more important than consequences</a:t>
            </a:r>
          </a:p>
          <a:p>
            <a:pPr lvl="1"/>
            <a:endParaRPr lang="en-US" dirty="0"/>
          </a:p>
          <a:p>
            <a:pPr marL="0" indent="0">
              <a:buNone/>
            </a:pPr>
            <a:r>
              <a:rPr lang="en-US" dirty="0"/>
              <a:t>Consequentialism</a:t>
            </a:r>
          </a:p>
          <a:p>
            <a:pPr lvl="1"/>
            <a:r>
              <a:rPr lang="en-US" dirty="0"/>
              <a:t>Consequences of an act are the basis for moral judgment</a:t>
            </a:r>
          </a:p>
          <a:p>
            <a:pPr lvl="1"/>
            <a:r>
              <a:rPr lang="en-US" dirty="0"/>
              <a:t>“The ends justify the means”</a:t>
            </a:r>
          </a:p>
        </p:txBody>
      </p:sp>
      <p:pic>
        <p:nvPicPr>
          <p:cNvPr id="5" name="Picture 4">
            <a:extLst>
              <a:ext uri="{FF2B5EF4-FFF2-40B4-BE49-F238E27FC236}">
                <a16:creationId xmlns:a16="http://schemas.microsoft.com/office/drawing/2014/main" id="{84CB9774-C4C2-4D80-A09D-593535FF7035}"/>
              </a:ext>
            </a:extLst>
          </p:cNvPr>
          <p:cNvPicPr>
            <a:picLocks noChangeAspect="1"/>
          </p:cNvPicPr>
          <p:nvPr/>
        </p:nvPicPr>
        <p:blipFill rotWithShape="1">
          <a:blip r:embed="rId2">
            <a:extLst>
              <a:ext uri="{28A0092B-C50C-407E-A947-70E740481C1C}">
                <a14:useLocalDpi xmlns:a14="http://schemas.microsoft.com/office/drawing/2010/main" val="0"/>
              </a:ext>
            </a:extLst>
          </a:blip>
          <a:srcRect l="5093" r="17583"/>
          <a:stretch/>
        </p:blipFill>
        <p:spPr>
          <a:xfrm>
            <a:off x="8505940" y="0"/>
            <a:ext cx="3686060" cy="6858000"/>
          </a:xfrm>
          <a:prstGeom prst="rect">
            <a:avLst/>
          </a:prstGeom>
        </p:spPr>
      </p:pic>
    </p:spTree>
    <p:extLst>
      <p:ext uri="{BB962C8B-B14F-4D97-AF65-F5344CB8AC3E}">
        <p14:creationId xmlns:p14="http://schemas.microsoft.com/office/powerpoint/2010/main" val="2625697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anim calcmode="lin" valueType="num">
                                      <p:cBhvr>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anim calcmode="lin" valueType="num">
                                      <p:cBhvr>
                                        <p:cTn id="1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anim calcmode="lin" valueType="num">
                                      <p:cBhvr>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7" end="7"/>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anim calcmode="lin" valueType="num">
                                      <p:cBhvr>
                                        <p:cTn id="3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1" dur="500" fill="hold"/>
                                        <p:tgtEl>
                                          <p:spTgt spid="3">
                                            <p:txEl>
                                              <p:pRg st="8" end="8"/>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anim calcmode="lin" valueType="num">
                                      <p:cBhvr>
                                        <p:cTn id="3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6" dur="5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0D18C-6716-4354-B129-89F7D02EEA44}"/>
              </a:ext>
            </a:extLst>
          </p:cNvPr>
          <p:cNvSpPr>
            <a:spLocks noGrp="1"/>
          </p:cNvSpPr>
          <p:nvPr>
            <p:ph type="title"/>
          </p:nvPr>
        </p:nvSpPr>
        <p:spPr/>
        <p:txBody>
          <a:bodyPr/>
          <a:lstStyle/>
          <a:p>
            <a:r>
              <a:rPr lang="en-US" dirty="0"/>
              <a:t>Case Study: Forced Inoculation</a:t>
            </a:r>
          </a:p>
        </p:txBody>
      </p:sp>
      <p:sp>
        <p:nvSpPr>
          <p:cNvPr id="3" name="Content Placeholder 2">
            <a:extLst>
              <a:ext uri="{FF2B5EF4-FFF2-40B4-BE49-F238E27FC236}">
                <a16:creationId xmlns:a16="http://schemas.microsoft.com/office/drawing/2014/main" id="{470EDF86-214A-46CD-B7B8-8A818FA6EE74}"/>
              </a:ext>
            </a:extLst>
          </p:cNvPr>
          <p:cNvSpPr>
            <a:spLocks noGrp="1"/>
          </p:cNvSpPr>
          <p:nvPr>
            <p:ph idx="1"/>
          </p:nvPr>
        </p:nvSpPr>
        <p:spPr>
          <a:xfrm>
            <a:off x="838200" y="1369324"/>
            <a:ext cx="7821058" cy="5240795"/>
          </a:xfrm>
        </p:spPr>
        <p:txBody>
          <a:bodyPr>
            <a:normAutofit fontScale="92500" lnSpcReduction="10000"/>
          </a:bodyPr>
          <a:lstStyle/>
          <a:p>
            <a:pPr marL="0" indent="0">
              <a:buNone/>
            </a:pPr>
            <a:r>
              <a:rPr lang="en-US" dirty="0"/>
              <a:t>Some researchers developed counter-worms to scan the Internet and patch vulnerable hosts</a:t>
            </a:r>
          </a:p>
          <a:p>
            <a:pPr lvl="1"/>
            <a:r>
              <a:rPr lang="en-US" dirty="0"/>
              <a:t>Normal worms infect and exploit victim machines</a:t>
            </a:r>
          </a:p>
          <a:p>
            <a:pPr lvl="1"/>
            <a:r>
              <a:rPr lang="en-US" dirty="0"/>
              <a:t>Counter-worm infects and patches victim machines</a:t>
            </a:r>
          </a:p>
          <a:p>
            <a:pPr lvl="1"/>
            <a:endParaRPr lang="en-US" dirty="0"/>
          </a:p>
          <a:p>
            <a:pPr marL="0" indent="0">
              <a:buNone/>
            </a:pPr>
            <a:r>
              <a:rPr lang="en-US" dirty="0"/>
              <a:t>Is this sort of response justified?</a:t>
            </a:r>
          </a:p>
          <a:p>
            <a:pPr lvl="1"/>
            <a:r>
              <a:rPr lang="en-US" dirty="0"/>
              <a:t>Millions of vulnerable devices get enslaved in botnets</a:t>
            </a:r>
          </a:p>
          <a:p>
            <a:pPr lvl="1"/>
            <a:r>
              <a:rPr lang="en-US" dirty="0"/>
              <a:t>Botnets cause billions of dollars in damage (DDoS, spam, theft, etc.)</a:t>
            </a:r>
          </a:p>
          <a:p>
            <a:pPr lvl="1"/>
            <a:r>
              <a:rPr lang="en-US" dirty="0"/>
              <a:t>People often do not know how to disinfect and/or patch devices</a:t>
            </a:r>
          </a:p>
          <a:p>
            <a:pPr lvl="1"/>
            <a:endParaRPr lang="en-US" dirty="0"/>
          </a:p>
          <a:p>
            <a:pPr marL="0" indent="0">
              <a:buNone/>
            </a:pPr>
            <a:r>
              <a:rPr lang="en-US" dirty="0"/>
              <a:t>Is it ethical?</a:t>
            </a:r>
          </a:p>
          <a:p>
            <a:pPr lvl="1"/>
            <a:r>
              <a:rPr lang="en-US" dirty="0"/>
              <a:t>Deontologists – No! Actions are risky and illegal</a:t>
            </a:r>
          </a:p>
          <a:p>
            <a:pPr lvl="1"/>
            <a:r>
              <a:rPr lang="en-US" dirty="0"/>
              <a:t>Consequentialists – Yes! Outcomes are mostly beneficial</a:t>
            </a:r>
          </a:p>
          <a:p>
            <a:pPr lvl="1"/>
            <a:endParaRPr lang="en-US" dirty="0"/>
          </a:p>
          <a:p>
            <a:endParaRPr lang="en-US" dirty="0"/>
          </a:p>
        </p:txBody>
      </p:sp>
      <p:pic>
        <p:nvPicPr>
          <p:cNvPr id="7" name="Picture 6">
            <a:extLst>
              <a:ext uri="{FF2B5EF4-FFF2-40B4-BE49-F238E27FC236}">
                <a16:creationId xmlns:a16="http://schemas.microsoft.com/office/drawing/2014/main" id="{B73BD015-CBA0-493C-9C53-A6FACC4BDF23}"/>
              </a:ext>
            </a:extLst>
          </p:cNvPr>
          <p:cNvPicPr>
            <a:picLocks noChangeAspect="1"/>
          </p:cNvPicPr>
          <p:nvPr/>
        </p:nvPicPr>
        <p:blipFill rotWithShape="1">
          <a:blip r:embed="rId2">
            <a:extLst>
              <a:ext uri="{28A0092B-C50C-407E-A947-70E740481C1C}">
                <a14:useLocalDpi xmlns:a14="http://schemas.microsoft.com/office/drawing/2010/main" val="0"/>
              </a:ext>
            </a:extLst>
          </a:blip>
          <a:srcRect l="66807"/>
          <a:stretch/>
        </p:blipFill>
        <p:spPr>
          <a:xfrm>
            <a:off x="9153141" y="0"/>
            <a:ext cx="3038859" cy="6858000"/>
          </a:xfrm>
          <a:prstGeom prst="rect">
            <a:avLst/>
          </a:prstGeom>
        </p:spPr>
      </p:pic>
    </p:spTree>
    <p:extLst>
      <p:ext uri="{BB962C8B-B14F-4D97-AF65-F5344CB8AC3E}">
        <p14:creationId xmlns:p14="http://schemas.microsoft.com/office/powerpoint/2010/main" val="664927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Effect transition="in" filter="fade">
                                      <p:cBhvr>
                                        <p:cTn id="7" dur="500"/>
                                        <p:tgtEl>
                                          <p:spTgt spid="3">
                                            <p:txEl>
                                              <p:pRg st="10" end="10"/>
                                            </p:txEl>
                                          </p:spTgt>
                                        </p:tgtEl>
                                      </p:cBhvr>
                                    </p:animEffect>
                                    <p:anim calcmode="lin" valueType="num">
                                      <p:cBhvr>
                                        <p:cTn id="8"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10" end="1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1" end="11"/>
                                            </p:txEl>
                                          </p:spTgt>
                                        </p:tgtEl>
                                        <p:attrNameLst>
                                          <p:attrName>style.visibility</p:attrName>
                                        </p:attrNameLst>
                                      </p:cBhvr>
                                      <p:to>
                                        <p:strVal val="visible"/>
                                      </p:to>
                                    </p:set>
                                    <p:animEffect transition="in" filter="fade">
                                      <p:cBhvr>
                                        <p:cTn id="12" dur="500"/>
                                        <p:tgtEl>
                                          <p:spTgt spid="3">
                                            <p:txEl>
                                              <p:pRg st="11" end="11"/>
                                            </p:txEl>
                                          </p:spTgt>
                                        </p:tgtEl>
                                      </p:cBhvr>
                                    </p:animEffect>
                                    <p:anim calcmode="lin" valueType="num">
                                      <p:cBhvr>
                                        <p:cTn id="1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7DE35-0AC5-4370-959E-FDE44574C4B2}"/>
              </a:ext>
            </a:extLst>
          </p:cNvPr>
          <p:cNvSpPr>
            <a:spLocks noGrp="1"/>
          </p:cNvSpPr>
          <p:nvPr>
            <p:ph type="title"/>
          </p:nvPr>
        </p:nvSpPr>
        <p:spPr/>
        <p:txBody>
          <a:bodyPr/>
          <a:lstStyle/>
          <a:p>
            <a:r>
              <a:rPr lang="en-US" dirty="0"/>
              <a:t>Extreme Example: </a:t>
            </a:r>
            <a:r>
              <a:rPr lang="en-US" dirty="0" err="1"/>
              <a:t>Brickerbot</a:t>
            </a:r>
            <a:endParaRPr lang="en-US" dirty="0"/>
          </a:p>
        </p:txBody>
      </p:sp>
      <p:sp>
        <p:nvSpPr>
          <p:cNvPr id="3" name="Content Placeholder 2">
            <a:extLst>
              <a:ext uri="{FF2B5EF4-FFF2-40B4-BE49-F238E27FC236}">
                <a16:creationId xmlns:a16="http://schemas.microsoft.com/office/drawing/2014/main" id="{6CAA0F00-EA0E-412D-A140-9E59F0122290}"/>
              </a:ext>
            </a:extLst>
          </p:cNvPr>
          <p:cNvSpPr>
            <a:spLocks noGrp="1"/>
          </p:cNvSpPr>
          <p:nvPr>
            <p:ph idx="1"/>
          </p:nvPr>
        </p:nvSpPr>
        <p:spPr>
          <a:xfrm>
            <a:off x="838200" y="1369325"/>
            <a:ext cx="10515600" cy="1098453"/>
          </a:xfrm>
        </p:spPr>
        <p:txBody>
          <a:bodyPr/>
          <a:lstStyle/>
          <a:p>
            <a:pPr marL="0" indent="0">
              <a:buNone/>
            </a:pPr>
            <a:r>
              <a:rPr lang="en-US" dirty="0"/>
              <a:t>Worm that is based on the </a:t>
            </a:r>
            <a:r>
              <a:rPr lang="en-US" dirty="0" err="1"/>
              <a:t>Mirai</a:t>
            </a:r>
            <a:r>
              <a:rPr lang="en-US" dirty="0"/>
              <a:t> code</a:t>
            </a:r>
          </a:p>
          <a:p>
            <a:pPr marL="0" indent="0">
              <a:buNone/>
            </a:pPr>
            <a:r>
              <a:rPr lang="en-US" dirty="0"/>
              <a:t>Infects and destroys vulnerable IoT devices</a:t>
            </a:r>
          </a:p>
        </p:txBody>
      </p:sp>
      <p:pic>
        <p:nvPicPr>
          <p:cNvPr id="5" name="Picture 4">
            <a:extLst>
              <a:ext uri="{FF2B5EF4-FFF2-40B4-BE49-F238E27FC236}">
                <a16:creationId xmlns:a16="http://schemas.microsoft.com/office/drawing/2014/main" id="{EA82AE78-7BF7-49AC-9DA8-D0A078CDC4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0762" y="2540522"/>
            <a:ext cx="7590476" cy="4180952"/>
          </a:xfrm>
          <a:prstGeom prst="rect">
            <a:avLst/>
          </a:prstGeom>
        </p:spPr>
      </p:pic>
    </p:spTree>
    <p:extLst>
      <p:ext uri="{BB962C8B-B14F-4D97-AF65-F5344CB8AC3E}">
        <p14:creationId xmlns:p14="http://schemas.microsoft.com/office/powerpoint/2010/main" val="29934014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F958D-2ED8-4E6C-A764-B81981B600F1}"/>
              </a:ext>
            </a:extLst>
          </p:cNvPr>
          <p:cNvSpPr>
            <a:spLocks noGrp="1"/>
          </p:cNvSpPr>
          <p:nvPr>
            <p:ph type="title"/>
          </p:nvPr>
        </p:nvSpPr>
        <p:spPr/>
        <p:txBody>
          <a:bodyPr/>
          <a:lstStyle/>
          <a:p>
            <a:r>
              <a:rPr lang="en-US" dirty="0"/>
              <a:t>Case Study: Hacking Back</a:t>
            </a:r>
          </a:p>
        </p:txBody>
      </p:sp>
      <p:sp>
        <p:nvSpPr>
          <p:cNvPr id="3" name="Content Placeholder 2">
            <a:extLst>
              <a:ext uri="{FF2B5EF4-FFF2-40B4-BE49-F238E27FC236}">
                <a16:creationId xmlns:a16="http://schemas.microsoft.com/office/drawing/2014/main" id="{6BD02261-4C95-4470-9F51-89E95BB065B8}"/>
              </a:ext>
            </a:extLst>
          </p:cNvPr>
          <p:cNvSpPr>
            <a:spLocks noGrp="1"/>
          </p:cNvSpPr>
          <p:nvPr>
            <p:ph idx="1"/>
          </p:nvPr>
        </p:nvSpPr>
        <p:spPr>
          <a:xfrm>
            <a:off x="838200" y="1369324"/>
            <a:ext cx="10515600" cy="5488675"/>
          </a:xfrm>
        </p:spPr>
        <p:txBody>
          <a:bodyPr/>
          <a:lstStyle/>
          <a:p>
            <a:pPr marL="0" indent="0">
              <a:buNone/>
            </a:pPr>
            <a:r>
              <a:rPr lang="en-US" dirty="0"/>
              <a:t>“Active Cyber Defense”</a:t>
            </a:r>
          </a:p>
          <a:p>
            <a:pPr lvl="1"/>
            <a:r>
              <a:rPr lang="en-US" dirty="0"/>
              <a:t>Idea that victims of attacks should be able to attack the perpetrator</a:t>
            </a:r>
          </a:p>
          <a:p>
            <a:pPr lvl="1"/>
            <a:r>
              <a:rPr lang="en-US" dirty="0"/>
              <a:t>Doesn’t a good defense require offense?</a:t>
            </a:r>
          </a:p>
          <a:p>
            <a:pPr lvl="1"/>
            <a:endParaRPr lang="en-US" dirty="0"/>
          </a:p>
          <a:p>
            <a:pPr marL="0" indent="0">
              <a:buNone/>
            </a:pPr>
            <a:r>
              <a:rPr lang="en-US" dirty="0"/>
              <a:t>Active Cyber Defense Certainty Act (2017) would legalize hacking back</a:t>
            </a:r>
          </a:p>
          <a:p>
            <a:pPr lvl="1"/>
            <a:r>
              <a:rPr lang="en-US" dirty="0"/>
              <a:t>Victim must notify the FBI National Cyber Investigative Joint Task Force</a:t>
            </a:r>
          </a:p>
          <a:p>
            <a:pPr lvl="1"/>
            <a:r>
              <a:rPr lang="en-US" dirty="0"/>
              <a:t>May only destroy data that originally belonged to the victim</a:t>
            </a:r>
          </a:p>
          <a:p>
            <a:pPr lvl="1"/>
            <a:endParaRPr lang="en-US" dirty="0"/>
          </a:p>
          <a:p>
            <a:pPr marL="0" indent="0">
              <a:buNone/>
            </a:pPr>
            <a:r>
              <a:rPr lang="en-US" dirty="0"/>
              <a:t>Is it ethical?</a:t>
            </a:r>
          </a:p>
          <a:p>
            <a:pPr lvl="1"/>
            <a:r>
              <a:rPr lang="en-US" dirty="0"/>
              <a:t>Deontologists – No! Actions are risky and illegal</a:t>
            </a:r>
          </a:p>
          <a:p>
            <a:pPr lvl="2"/>
            <a:r>
              <a:rPr lang="en-US" dirty="0"/>
              <a:t>Consider the implications of international law</a:t>
            </a:r>
          </a:p>
          <a:p>
            <a:pPr lvl="1"/>
            <a:r>
              <a:rPr lang="en-US" dirty="0"/>
              <a:t>Consequentialists – Maybe. Attack attribution is very hard</a:t>
            </a:r>
          </a:p>
          <a:p>
            <a:pPr lvl="2"/>
            <a:r>
              <a:rPr lang="en-US" dirty="0"/>
              <a:t>Attackers often hide by using (possibly hacked) intermediaries</a:t>
            </a:r>
          </a:p>
          <a:p>
            <a:pPr lvl="1"/>
            <a:endParaRPr lang="en-US" i="1" dirty="0"/>
          </a:p>
        </p:txBody>
      </p:sp>
    </p:spTree>
    <p:extLst>
      <p:ext uri="{BB962C8B-B14F-4D97-AF65-F5344CB8AC3E}">
        <p14:creationId xmlns:p14="http://schemas.microsoft.com/office/powerpoint/2010/main" val="813945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anim calcmode="lin" valueType="num">
                                      <p:cBhvr>
                                        <p:cTn id="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anim calcmode="lin" valueType="num">
                                      <p:cBhvr>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anim calcmode="lin" valueType="num">
                                      <p:cBhvr>
                                        <p:cTn id="1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500"/>
                                        <p:tgtEl>
                                          <p:spTgt spid="3">
                                            <p:txEl>
                                              <p:pRg st="8" end="8"/>
                                            </p:txEl>
                                          </p:spTgt>
                                        </p:tgtEl>
                                      </p:cBhvr>
                                    </p:animEffect>
                                    <p:anim calcmode="lin" valueType="num">
                                      <p:cBhvr>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8" end="8"/>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fade">
                                      <p:cBhvr>
                                        <p:cTn id="29" dur="500"/>
                                        <p:tgtEl>
                                          <p:spTgt spid="3">
                                            <p:txEl>
                                              <p:pRg st="9" end="9"/>
                                            </p:txEl>
                                          </p:spTgt>
                                        </p:tgtEl>
                                      </p:cBhvr>
                                    </p:animEffect>
                                    <p:anim calcmode="lin" valueType="num">
                                      <p:cBhvr>
                                        <p:cTn id="30"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1" dur="500" fill="hold"/>
                                        <p:tgtEl>
                                          <p:spTgt spid="3">
                                            <p:txEl>
                                              <p:pRg st="9" end="9"/>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fade">
                                      <p:cBhvr>
                                        <p:cTn id="34" dur="500"/>
                                        <p:tgtEl>
                                          <p:spTgt spid="3">
                                            <p:txEl>
                                              <p:pRg st="10" end="10"/>
                                            </p:txEl>
                                          </p:spTgt>
                                        </p:tgtEl>
                                      </p:cBhvr>
                                    </p:animEffect>
                                    <p:anim calcmode="lin" valueType="num">
                                      <p:cBhvr>
                                        <p:cTn id="3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6" dur="500" fill="hold"/>
                                        <p:tgtEl>
                                          <p:spTgt spid="3">
                                            <p:txEl>
                                              <p:pRg st="10" end="10"/>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animEffect transition="in" filter="fade">
                                      <p:cBhvr>
                                        <p:cTn id="39" dur="500"/>
                                        <p:tgtEl>
                                          <p:spTgt spid="3">
                                            <p:txEl>
                                              <p:pRg st="11" end="11"/>
                                            </p:txEl>
                                          </p:spTgt>
                                        </p:tgtEl>
                                      </p:cBhvr>
                                    </p:animEffect>
                                    <p:anim calcmode="lin" valueType="num">
                                      <p:cBhvr>
                                        <p:cTn id="40"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41" dur="500" fill="hold"/>
                                        <p:tgtEl>
                                          <p:spTgt spid="3">
                                            <p:txEl>
                                              <p:pRg st="11" end="11"/>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12" end="12"/>
                                            </p:txEl>
                                          </p:spTgt>
                                        </p:tgtEl>
                                        <p:attrNameLst>
                                          <p:attrName>style.visibility</p:attrName>
                                        </p:attrNameLst>
                                      </p:cBhvr>
                                      <p:to>
                                        <p:strVal val="visible"/>
                                      </p:to>
                                    </p:set>
                                    <p:animEffect transition="in" filter="fade">
                                      <p:cBhvr>
                                        <p:cTn id="44" dur="500"/>
                                        <p:tgtEl>
                                          <p:spTgt spid="3">
                                            <p:txEl>
                                              <p:pRg st="12" end="12"/>
                                            </p:txEl>
                                          </p:spTgt>
                                        </p:tgtEl>
                                      </p:cBhvr>
                                    </p:animEffect>
                                    <p:anim calcmode="lin" valueType="num">
                                      <p:cBhvr>
                                        <p:cTn id="4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46" dur="5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349B0-757F-42D3-8FB0-16203A65D1B8}"/>
              </a:ext>
            </a:extLst>
          </p:cNvPr>
          <p:cNvSpPr>
            <a:spLocks noGrp="1"/>
          </p:cNvSpPr>
          <p:nvPr>
            <p:ph type="title"/>
          </p:nvPr>
        </p:nvSpPr>
        <p:spPr/>
        <p:txBody>
          <a:bodyPr/>
          <a:lstStyle/>
          <a:p>
            <a:r>
              <a:rPr lang="en-US" dirty="0"/>
              <a:t>Case Study: Data from Breaches</a:t>
            </a:r>
          </a:p>
        </p:txBody>
      </p:sp>
      <p:sp>
        <p:nvSpPr>
          <p:cNvPr id="3" name="Content Placeholder 2">
            <a:extLst>
              <a:ext uri="{FF2B5EF4-FFF2-40B4-BE49-F238E27FC236}">
                <a16:creationId xmlns:a16="http://schemas.microsoft.com/office/drawing/2014/main" id="{27FE801D-5511-447B-9223-CCC2F36828E5}"/>
              </a:ext>
            </a:extLst>
          </p:cNvPr>
          <p:cNvSpPr>
            <a:spLocks noGrp="1"/>
          </p:cNvSpPr>
          <p:nvPr>
            <p:ph idx="1"/>
          </p:nvPr>
        </p:nvSpPr>
        <p:spPr>
          <a:xfrm>
            <a:off x="838200" y="1369324"/>
            <a:ext cx="10515600" cy="5488675"/>
          </a:xfrm>
        </p:spPr>
        <p:txBody>
          <a:bodyPr>
            <a:normAutofit/>
          </a:bodyPr>
          <a:lstStyle/>
          <a:p>
            <a:pPr marL="0" indent="0">
              <a:buNone/>
            </a:pPr>
            <a:r>
              <a:rPr lang="en-US" dirty="0"/>
              <a:t>Hackers often steal and leak datasets</a:t>
            </a:r>
          </a:p>
          <a:p>
            <a:pPr lvl="1"/>
            <a:r>
              <a:rPr lang="en-US" dirty="0"/>
              <a:t>Underground forums</a:t>
            </a:r>
          </a:p>
          <a:p>
            <a:pPr lvl="1"/>
            <a:r>
              <a:rPr lang="en-US" dirty="0"/>
              <a:t>Business records from pharma affiliates and fake-AV scammers</a:t>
            </a:r>
          </a:p>
          <a:p>
            <a:pPr lvl="1"/>
            <a:r>
              <a:rPr lang="en-US" dirty="0"/>
              <a:t>Password datasets</a:t>
            </a:r>
          </a:p>
          <a:p>
            <a:pPr lvl="1"/>
            <a:endParaRPr lang="en-US" dirty="0"/>
          </a:p>
          <a:p>
            <a:pPr marL="0" indent="0">
              <a:buNone/>
            </a:pPr>
            <a:r>
              <a:rPr lang="en-US" dirty="0"/>
              <a:t>“Found data” can be an extremely valuable resource</a:t>
            </a:r>
          </a:p>
          <a:p>
            <a:pPr lvl="1"/>
            <a:r>
              <a:rPr lang="en-US" dirty="0" err="1"/>
              <a:t>Pharmaleaks</a:t>
            </a:r>
            <a:r>
              <a:rPr lang="en-US" dirty="0"/>
              <a:t> research led to better approaches for law enforcement</a:t>
            </a:r>
          </a:p>
          <a:p>
            <a:pPr lvl="1"/>
            <a:r>
              <a:rPr lang="en-US" dirty="0">
                <a:solidFill>
                  <a:schemeClr val="accent1"/>
                </a:solidFill>
              </a:rPr>
              <a:t>haveibeenpwned.com </a:t>
            </a:r>
            <a:r>
              <a:rPr lang="en-US" dirty="0"/>
              <a:t>tests password strength vs. leaked datasets</a:t>
            </a:r>
          </a:p>
          <a:p>
            <a:pPr lvl="1"/>
            <a:endParaRPr lang="en-US" dirty="0"/>
          </a:p>
          <a:p>
            <a:pPr marL="0" indent="0">
              <a:buNone/>
            </a:pPr>
            <a:r>
              <a:rPr lang="en-US" dirty="0"/>
              <a:t>Is it ethical?</a:t>
            </a:r>
          </a:p>
          <a:p>
            <a:pPr lvl="1"/>
            <a:r>
              <a:rPr lang="en-US" dirty="0"/>
              <a:t>Deontologists – Maybe. Does using stolen data encourage future breaches?</a:t>
            </a:r>
          </a:p>
          <a:p>
            <a:pPr lvl="1"/>
            <a:r>
              <a:rPr lang="en-US" dirty="0"/>
              <a:t>Consequentialists – Yes! Beneficial outcomes, little/no additional harm</a:t>
            </a:r>
          </a:p>
          <a:p>
            <a:endParaRPr lang="en-US" dirty="0"/>
          </a:p>
        </p:txBody>
      </p:sp>
    </p:spTree>
    <p:extLst>
      <p:ext uri="{BB962C8B-B14F-4D97-AF65-F5344CB8AC3E}">
        <p14:creationId xmlns:p14="http://schemas.microsoft.com/office/powerpoint/2010/main" val="4255882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anim calcmode="lin" valueType="num">
                                      <p:cBhvr>
                                        <p:cTn id="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anim calcmode="lin" valueType="num">
                                      <p:cBhvr>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6" end="6"/>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anim calcmode="lin" valueType="num">
                                      <p:cBhvr>
                                        <p:cTn id="18"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animEffect transition="in" filter="fade">
                                      <p:cBhvr>
                                        <p:cTn id="24" dur="500"/>
                                        <p:tgtEl>
                                          <p:spTgt spid="3">
                                            <p:txEl>
                                              <p:pRg st="9" end="9"/>
                                            </p:txEl>
                                          </p:spTgt>
                                        </p:tgtEl>
                                      </p:cBhvr>
                                    </p:animEffect>
                                    <p:anim calcmode="lin" valueType="num">
                                      <p:cBhvr>
                                        <p:cTn id="2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9" end="9"/>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animEffect transition="in" filter="fade">
                                      <p:cBhvr>
                                        <p:cTn id="29" dur="500"/>
                                        <p:tgtEl>
                                          <p:spTgt spid="3">
                                            <p:txEl>
                                              <p:pRg st="10" end="10"/>
                                            </p:txEl>
                                          </p:spTgt>
                                        </p:tgtEl>
                                      </p:cBhvr>
                                    </p:animEffect>
                                    <p:anim calcmode="lin" valueType="num">
                                      <p:cBhvr>
                                        <p:cTn id="30"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1" dur="500" fill="hold"/>
                                        <p:tgtEl>
                                          <p:spTgt spid="3">
                                            <p:txEl>
                                              <p:pRg st="10" end="10"/>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11" end="11"/>
                                            </p:txEl>
                                          </p:spTgt>
                                        </p:tgtEl>
                                        <p:attrNameLst>
                                          <p:attrName>style.visibility</p:attrName>
                                        </p:attrNameLst>
                                      </p:cBhvr>
                                      <p:to>
                                        <p:strVal val="visible"/>
                                      </p:to>
                                    </p:set>
                                    <p:animEffect transition="in" filter="fade">
                                      <p:cBhvr>
                                        <p:cTn id="34" dur="500"/>
                                        <p:tgtEl>
                                          <p:spTgt spid="3">
                                            <p:txEl>
                                              <p:pRg st="11" end="11"/>
                                            </p:txEl>
                                          </p:spTgt>
                                        </p:tgtEl>
                                      </p:cBhvr>
                                    </p:animEffect>
                                    <p:anim calcmode="lin" valueType="num">
                                      <p:cBhvr>
                                        <p:cTn id="3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36" dur="5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BFE1AD3-B2BC-4567-8B4A-DCB8F9080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5801"/>
            <a:ext cx="12188952" cy="521767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FDE75AAD-F4A4-4ED2-9A2F-B2412F936C4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35" t="20008" r="8214" b="52759"/>
          <a:stretch/>
        </p:blipFill>
        <p:spPr>
          <a:xfrm flipV="1">
            <a:off x="2" y="0"/>
            <a:ext cx="12191999" cy="2235323"/>
          </a:xfrm>
          <a:custGeom>
            <a:avLst/>
            <a:gdLst>
              <a:gd name="connsiteX0" fmla="*/ 0 w 12191999"/>
              <a:gd name="connsiteY0" fmla="*/ 2235323 h 2235323"/>
              <a:gd name="connsiteX1" fmla="*/ 12191999 w 12191999"/>
              <a:gd name="connsiteY1" fmla="*/ 2235323 h 2235323"/>
              <a:gd name="connsiteX2" fmla="*/ 12191999 w 12191999"/>
              <a:gd name="connsiteY2" fmla="*/ 0 h 2235323"/>
              <a:gd name="connsiteX3" fmla="*/ 0 w 12191999"/>
              <a:gd name="connsiteY3" fmla="*/ 0 h 2235323"/>
            </a:gdLst>
            <a:ahLst/>
            <a:cxnLst>
              <a:cxn ang="0">
                <a:pos x="connsiteX0" y="connsiteY0"/>
              </a:cxn>
              <a:cxn ang="0">
                <a:pos x="connsiteX1" y="connsiteY1"/>
              </a:cxn>
              <a:cxn ang="0">
                <a:pos x="connsiteX2" y="connsiteY2"/>
              </a:cxn>
              <a:cxn ang="0">
                <a:pos x="connsiteX3" y="connsiteY3"/>
              </a:cxn>
            </a:cxnLst>
            <a:rect l="l" t="t" r="r" b="b"/>
            <a:pathLst>
              <a:path w="12191999" h="2235323">
                <a:moveTo>
                  <a:pt x="0" y="2235323"/>
                </a:moveTo>
                <a:lnTo>
                  <a:pt x="12191999" y="2235323"/>
                </a:lnTo>
                <a:lnTo>
                  <a:pt x="12191999" y="0"/>
                </a:lnTo>
                <a:lnTo>
                  <a:pt x="0" y="0"/>
                </a:lnTo>
                <a:close/>
              </a:path>
            </a:pathLst>
          </a:custGeom>
        </p:spPr>
      </p:pic>
      <p:sp>
        <p:nvSpPr>
          <p:cNvPr id="4" name="Title 3">
            <a:extLst>
              <a:ext uri="{FF2B5EF4-FFF2-40B4-BE49-F238E27FC236}">
                <a16:creationId xmlns:a16="http://schemas.microsoft.com/office/drawing/2014/main" id="{6C1DD851-DE42-4438-942C-B1D32C7F7157}"/>
              </a:ext>
            </a:extLst>
          </p:cNvPr>
          <p:cNvSpPr>
            <a:spLocks noGrp="1"/>
          </p:cNvSpPr>
          <p:nvPr>
            <p:ph type="title"/>
          </p:nvPr>
        </p:nvSpPr>
        <p:spPr>
          <a:xfrm>
            <a:off x="753925" y="1601735"/>
            <a:ext cx="10684151" cy="1991979"/>
          </a:xfrm>
        </p:spPr>
        <p:txBody>
          <a:bodyPr vert="horz" lIns="91440" tIns="45720" rIns="91440" bIns="45720" rtlCol="0" anchor="b">
            <a:normAutofit/>
          </a:bodyPr>
          <a:lstStyle/>
          <a:p>
            <a:pPr algn="ctr"/>
            <a:r>
              <a:rPr lang="en-US" sz="6600" kern="1200">
                <a:solidFill>
                  <a:srgbClr val="FFFFFF"/>
                </a:solidFill>
                <a:latin typeface="+mj-lt"/>
                <a:ea typeface="+mj-ea"/>
                <a:cs typeface="+mj-cs"/>
              </a:rPr>
              <a:t>Responsible Disclosure</a:t>
            </a:r>
          </a:p>
        </p:txBody>
      </p:sp>
      <p:pic>
        <p:nvPicPr>
          <p:cNvPr id="16" name="Picture 15">
            <a:extLst>
              <a:ext uri="{FF2B5EF4-FFF2-40B4-BE49-F238E27FC236}">
                <a16:creationId xmlns:a16="http://schemas.microsoft.com/office/drawing/2014/main" id="{DA20CE0B-92EC-45FD-8F68-38003D6D8C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35" t="-1" r="8214" b="80325"/>
          <a:stretch/>
        </p:blipFill>
        <p:spPr>
          <a:xfrm flipV="1">
            <a:off x="0" y="4586080"/>
            <a:ext cx="12191999" cy="1614974"/>
          </a:xfrm>
          <a:custGeom>
            <a:avLst/>
            <a:gdLst>
              <a:gd name="connsiteX0" fmla="*/ 0 w 12191999"/>
              <a:gd name="connsiteY0" fmla="*/ 1614974 h 1614974"/>
              <a:gd name="connsiteX1" fmla="*/ 12191999 w 12191999"/>
              <a:gd name="connsiteY1" fmla="*/ 1614974 h 1614974"/>
              <a:gd name="connsiteX2" fmla="*/ 12191999 w 12191999"/>
              <a:gd name="connsiteY2" fmla="*/ 0 h 1614974"/>
              <a:gd name="connsiteX3" fmla="*/ 0 w 12191999"/>
              <a:gd name="connsiteY3" fmla="*/ 0 h 1614974"/>
            </a:gdLst>
            <a:ahLst/>
            <a:cxnLst>
              <a:cxn ang="0">
                <a:pos x="connsiteX0" y="connsiteY0"/>
              </a:cxn>
              <a:cxn ang="0">
                <a:pos x="connsiteX1" y="connsiteY1"/>
              </a:cxn>
              <a:cxn ang="0">
                <a:pos x="connsiteX2" y="connsiteY2"/>
              </a:cxn>
              <a:cxn ang="0">
                <a:pos x="connsiteX3" y="connsiteY3"/>
              </a:cxn>
            </a:cxnLst>
            <a:rect l="l" t="t" r="r" b="b"/>
            <a:pathLst>
              <a:path w="12191999" h="1614974">
                <a:moveTo>
                  <a:pt x="0" y="1614974"/>
                </a:moveTo>
                <a:lnTo>
                  <a:pt x="12191999" y="1614974"/>
                </a:lnTo>
                <a:lnTo>
                  <a:pt x="12191999" y="0"/>
                </a:lnTo>
                <a:lnTo>
                  <a:pt x="0" y="0"/>
                </a:lnTo>
                <a:close/>
              </a:path>
            </a:pathLst>
          </a:custGeom>
        </p:spPr>
      </p:pic>
      <p:sp>
        <p:nvSpPr>
          <p:cNvPr id="5" name="Text Placeholder 4">
            <a:extLst>
              <a:ext uri="{FF2B5EF4-FFF2-40B4-BE49-F238E27FC236}">
                <a16:creationId xmlns:a16="http://schemas.microsoft.com/office/drawing/2014/main" id="{4C0C50DD-EF95-4EF4-895E-1205CDAAD089}"/>
              </a:ext>
            </a:extLst>
          </p:cNvPr>
          <p:cNvSpPr>
            <a:spLocks noGrp="1"/>
          </p:cNvSpPr>
          <p:nvPr>
            <p:ph type="body" idx="1"/>
          </p:nvPr>
        </p:nvSpPr>
        <p:spPr>
          <a:xfrm>
            <a:off x="1171575" y="3806169"/>
            <a:ext cx="9469211" cy="865639"/>
          </a:xfrm>
        </p:spPr>
        <p:txBody>
          <a:bodyPr vert="horz" lIns="91440" tIns="45720" rIns="91440" bIns="45720" rtlCol="0" anchor="t">
            <a:normAutofit/>
          </a:bodyPr>
          <a:lstStyle/>
          <a:p>
            <a:pPr algn="ctr"/>
            <a:endParaRPr lang="en-US" sz="3200" kern="1200">
              <a:solidFill>
                <a:srgbClr val="FFFFFF"/>
              </a:solidFill>
              <a:latin typeface="+mn-lt"/>
              <a:ea typeface="+mn-ea"/>
              <a:cs typeface="+mn-cs"/>
            </a:endParaRPr>
          </a:p>
        </p:txBody>
      </p:sp>
    </p:spTree>
    <p:extLst>
      <p:ext uri="{BB962C8B-B14F-4D97-AF65-F5344CB8AC3E}">
        <p14:creationId xmlns:p14="http://schemas.microsoft.com/office/powerpoint/2010/main" val="4022976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240FA-49F3-4A16-88F6-6824A693BF67}"/>
              </a:ext>
            </a:extLst>
          </p:cNvPr>
          <p:cNvSpPr>
            <a:spLocks noGrp="1"/>
          </p:cNvSpPr>
          <p:nvPr>
            <p:ph type="title"/>
          </p:nvPr>
        </p:nvSpPr>
        <p:spPr/>
        <p:txBody>
          <a:bodyPr/>
          <a:lstStyle/>
          <a:p>
            <a:r>
              <a:rPr lang="en-US" dirty="0"/>
              <a:t>Case Study: Vulnerability Disclosure</a:t>
            </a:r>
          </a:p>
        </p:txBody>
      </p:sp>
      <p:sp>
        <p:nvSpPr>
          <p:cNvPr id="3" name="Content Placeholder 2">
            <a:extLst>
              <a:ext uri="{FF2B5EF4-FFF2-40B4-BE49-F238E27FC236}">
                <a16:creationId xmlns:a16="http://schemas.microsoft.com/office/drawing/2014/main" id="{C0442B32-F5F9-42B6-ABFD-AEDF91067704}"/>
              </a:ext>
            </a:extLst>
          </p:cNvPr>
          <p:cNvSpPr>
            <a:spLocks noGrp="1"/>
          </p:cNvSpPr>
          <p:nvPr>
            <p:ph idx="1"/>
          </p:nvPr>
        </p:nvSpPr>
        <p:spPr>
          <a:xfrm>
            <a:off x="838200" y="1369325"/>
            <a:ext cx="10515600" cy="3555215"/>
          </a:xfrm>
        </p:spPr>
        <p:txBody>
          <a:bodyPr/>
          <a:lstStyle/>
          <a:p>
            <a:pPr marL="0" indent="0">
              <a:buNone/>
            </a:pPr>
            <a:r>
              <a:rPr lang="en-US" dirty="0"/>
              <a:t>People find (exploitable) vulnerabilities in systems all the time</a:t>
            </a:r>
          </a:p>
          <a:p>
            <a:pPr marL="0" indent="0">
              <a:buNone/>
            </a:pPr>
            <a:r>
              <a:rPr lang="en-US" dirty="0"/>
              <a:t>Who to disclose to, and when?</a:t>
            </a:r>
          </a:p>
          <a:p>
            <a:pPr marL="914400" lvl="1" indent="-457200">
              <a:buFont typeface="+mj-lt"/>
              <a:buAutoNum type="arabicPeriod"/>
            </a:pPr>
            <a:r>
              <a:rPr lang="en-US" dirty="0"/>
              <a:t>Never: sell the zero-day info and make $$$</a:t>
            </a:r>
          </a:p>
          <a:p>
            <a:pPr marL="914400" lvl="1" indent="-457200">
              <a:buFont typeface="+mj-lt"/>
              <a:buAutoNum type="arabicPeriod"/>
            </a:pPr>
            <a:r>
              <a:rPr lang="en-US" dirty="0"/>
              <a:t>Go public immediately</a:t>
            </a:r>
          </a:p>
          <a:p>
            <a:pPr lvl="2"/>
            <a:r>
              <a:rPr lang="en-US" dirty="0"/>
              <a:t>Warns the public immediately</a:t>
            </a:r>
          </a:p>
          <a:p>
            <a:pPr lvl="2"/>
            <a:r>
              <a:rPr lang="en-US" dirty="0"/>
              <a:t>Puts any attackers holding the vulnerability on notice</a:t>
            </a:r>
          </a:p>
          <a:p>
            <a:pPr lvl="2"/>
            <a:r>
              <a:rPr lang="en-US" dirty="0"/>
              <a:t>Forces the system developer to address the issue immediately</a:t>
            </a:r>
          </a:p>
          <a:p>
            <a:pPr marL="914400" lvl="1" indent="-457200">
              <a:buFont typeface="+mj-lt"/>
              <a:buAutoNum type="arabicPeriod"/>
            </a:pPr>
            <a:r>
              <a:rPr lang="en-US" dirty="0"/>
              <a:t>Non-public disclosure to the vendor</a:t>
            </a:r>
          </a:p>
          <a:p>
            <a:pPr lvl="2"/>
            <a:r>
              <a:rPr lang="en-US" dirty="0"/>
              <a:t>Enables the vendor to develop a patch</a:t>
            </a:r>
          </a:p>
        </p:txBody>
      </p:sp>
    </p:spTree>
    <p:extLst>
      <p:ext uri="{BB962C8B-B14F-4D97-AF65-F5344CB8AC3E}">
        <p14:creationId xmlns:p14="http://schemas.microsoft.com/office/powerpoint/2010/main" val="2955135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240FA-49F3-4A16-88F6-6824A693BF67}"/>
              </a:ext>
            </a:extLst>
          </p:cNvPr>
          <p:cNvSpPr>
            <a:spLocks noGrp="1"/>
          </p:cNvSpPr>
          <p:nvPr>
            <p:ph type="title"/>
          </p:nvPr>
        </p:nvSpPr>
        <p:spPr/>
        <p:txBody>
          <a:bodyPr/>
          <a:lstStyle/>
          <a:p>
            <a:r>
              <a:rPr lang="en-US" dirty="0"/>
              <a:t>Case Study: Vulnerability Disclosure</a:t>
            </a:r>
          </a:p>
        </p:txBody>
      </p:sp>
      <p:sp>
        <p:nvSpPr>
          <p:cNvPr id="4" name="Text Placeholder 3">
            <a:extLst>
              <a:ext uri="{FF2B5EF4-FFF2-40B4-BE49-F238E27FC236}">
                <a16:creationId xmlns:a16="http://schemas.microsoft.com/office/drawing/2014/main" id="{3A49A7D9-0F83-4F95-BABC-026E163322A6}"/>
              </a:ext>
            </a:extLst>
          </p:cNvPr>
          <p:cNvSpPr>
            <a:spLocks noGrp="1"/>
          </p:cNvSpPr>
          <p:nvPr>
            <p:ph type="body" idx="1"/>
          </p:nvPr>
        </p:nvSpPr>
        <p:spPr>
          <a:xfrm>
            <a:off x="101659" y="2165405"/>
            <a:ext cx="4018649" cy="823912"/>
          </a:xfrm>
        </p:spPr>
        <p:txBody>
          <a:bodyPr/>
          <a:lstStyle/>
          <a:p>
            <a:r>
              <a:rPr lang="en-US" dirty="0"/>
              <a:t>Never, Sell the Zero-Day</a:t>
            </a:r>
          </a:p>
        </p:txBody>
      </p:sp>
      <p:sp>
        <p:nvSpPr>
          <p:cNvPr id="3" name="Content Placeholder 2">
            <a:extLst>
              <a:ext uri="{FF2B5EF4-FFF2-40B4-BE49-F238E27FC236}">
                <a16:creationId xmlns:a16="http://schemas.microsoft.com/office/drawing/2014/main" id="{C0442B32-F5F9-42B6-ABFD-AEDF91067704}"/>
              </a:ext>
            </a:extLst>
          </p:cNvPr>
          <p:cNvSpPr>
            <a:spLocks noGrp="1"/>
          </p:cNvSpPr>
          <p:nvPr>
            <p:ph sz="half" idx="2"/>
          </p:nvPr>
        </p:nvSpPr>
        <p:spPr>
          <a:xfrm>
            <a:off x="101659" y="3062774"/>
            <a:ext cx="4018649" cy="3658699"/>
          </a:xfrm>
        </p:spPr>
        <p:txBody>
          <a:bodyPr>
            <a:normAutofit fontScale="92500"/>
          </a:bodyPr>
          <a:lstStyle/>
          <a:p>
            <a:pPr marL="0" indent="0">
              <a:buNone/>
            </a:pPr>
            <a:r>
              <a:rPr lang="en-US" dirty="0"/>
              <a:t>Pros:</a:t>
            </a:r>
          </a:p>
          <a:p>
            <a:pPr lvl="1"/>
            <a:r>
              <a:rPr lang="en-US" dirty="0"/>
              <a:t>$$$</a:t>
            </a:r>
          </a:p>
          <a:p>
            <a:pPr lvl="1"/>
            <a:r>
              <a:rPr lang="en-US" dirty="0"/>
              <a:t>Three letter agencies may put the zero-day to “good use”</a:t>
            </a:r>
          </a:p>
          <a:p>
            <a:pPr marL="0" indent="0">
              <a:buNone/>
            </a:pPr>
            <a:r>
              <a:rPr lang="en-US" dirty="0"/>
              <a:t>Cons:</a:t>
            </a:r>
          </a:p>
          <a:p>
            <a:pPr lvl="1"/>
            <a:r>
              <a:rPr lang="en-US" dirty="0"/>
              <a:t>Attackers may also discover and leverage the bug</a:t>
            </a:r>
          </a:p>
          <a:p>
            <a:pPr lvl="1"/>
            <a:r>
              <a:rPr lang="en-US" dirty="0"/>
              <a:t>Vulnerable population may be victimized</a:t>
            </a:r>
          </a:p>
          <a:p>
            <a:pPr lvl="1"/>
            <a:endParaRPr lang="en-US" dirty="0"/>
          </a:p>
        </p:txBody>
      </p:sp>
      <p:sp>
        <p:nvSpPr>
          <p:cNvPr id="5" name="Text Placeholder 4">
            <a:extLst>
              <a:ext uri="{FF2B5EF4-FFF2-40B4-BE49-F238E27FC236}">
                <a16:creationId xmlns:a16="http://schemas.microsoft.com/office/drawing/2014/main" id="{44491D79-B40D-4618-9EAE-6129A38FC1B2}"/>
              </a:ext>
            </a:extLst>
          </p:cNvPr>
          <p:cNvSpPr>
            <a:spLocks noGrp="1"/>
          </p:cNvSpPr>
          <p:nvPr>
            <p:ph type="body" sz="quarter" idx="3"/>
          </p:nvPr>
        </p:nvSpPr>
        <p:spPr>
          <a:xfrm>
            <a:off x="4376450" y="2165405"/>
            <a:ext cx="3632811" cy="823912"/>
          </a:xfrm>
        </p:spPr>
        <p:txBody>
          <a:bodyPr/>
          <a:lstStyle/>
          <a:p>
            <a:r>
              <a:rPr lang="en-US" dirty="0"/>
              <a:t>Go Public Immediately</a:t>
            </a:r>
          </a:p>
        </p:txBody>
      </p:sp>
      <p:sp>
        <p:nvSpPr>
          <p:cNvPr id="6" name="Content Placeholder 5">
            <a:extLst>
              <a:ext uri="{FF2B5EF4-FFF2-40B4-BE49-F238E27FC236}">
                <a16:creationId xmlns:a16="http://schemas.microsoft.com/office/drawing/2014/main" id="{45266C8E-19C2-49AE-AD69-EFFA1B58F743}"/>
              </a:ext>
            </a:extLst>
          </p:cNvPr>
          <p:cNvSpPr>
            <a:spLocks noGrp="1"/>
          </p:cNvSpPr>
          <p:nvPr>
            <p:ph sz="quarter" idx="4"/>
          </p:nvPr>
        </p:nvSpPr>
        <p:spPr>
          <a:xfrm>
            <a:off x="4376450" y="3062774"/>
            <a:ext cx="3632811" cy="3658699"/>
          </a:xfrm>
        </p:spPr>
        <p:txBody>
          <a:bodyPr>
            <a:normAutofit fontScale="92500"/>
          </a:bodyPr>
          <a:lstStyle/>
          <a:p>
            <a:pPr marL="0" indent="0">
              <a:buNone/>
            </a:pPr>
            <a:r>
              <a:rPr lang="en-US" dirty="0"/>
              <a:t>Pros:</a:t>
            </a:r>
          </a:p>
          <a:p>
            <a:pPr lvl="1"/>
            <a:r>
              <a:rPr lang="en-US" dirty="0"/>
              <a:t>Warns the public immediately</a:t>
            </a:r>
          </a:p>
          <a:p>
            <a:pPr lvl="1"/>
            <a:r>
              <a:rPr lang="en-US" dirty="0"/>
              <a:t>Forces the system developer to address the issue immediately</a:t>
            </a:r>
          </a:p>
          <a:p>
            <a:pPr marL="0" indent="0">
              <a:buNone/>
            </a:pPr>
            <a:r>
              <a:rPr lang="en-US" dirty="0"/>
              <a:t>Cons:</a:t>
            </a:r>
          </a:p>
          <a:p>
            <a:pPr lvl="1"/>
            <a:r>
              <a:rPr lang="en-US" dirty="0"/>
              <a:t>Gives attackers a window of time to weaponize the bug</a:t>
            </a:r>
          </a:p>
        </p:txBody>
      </p:sp>
      <p:sp>
        <p:nvSpPr>
          <p:cNvPr id="8" name="Content Placeholder 2">
            <a:extLst>
              <a:ext uri="{FF2B5EF4-FFF2-40B4-BE49-F238E27FC236}">
                <a16:creationId xmlns:a16="http://schemas.microsoft.com/office/drawing/2014/main" id="{29F297A1-9DE4-4B3E-81D0-F204540C8128}"/>
              </a:ext>
            </a:extLst>
          </p:cNvPr>
          <p:cNvSpPr txBox="1">
            <a:spLocks/>
          </p:cNvSpPr>
          <p:nvPr/>
        </p:nvSpPr>
        <p:spPr>
          <a:xfrm>
            <a:off x="838200" y="1369326"/>
            <a:ext cx="10515600" cy="89737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b="0" dirty="0"/>
              <a:t>People find (exploitable) vulnerabilities in systems all the time</a:t>
            </a:r>
          </a:p>
          <a:p>
            <a:r>
              <a:rPr lang="en-US" b="0" dirty="0"/>
              <a:t>Who to disclose to, and when?</a:t>
            </a:r>
          </a:p>
        </p:txBody>
      </p:sp>
      <p:sp>
        <p:nvSpPr>
          <p:cNvPr id="9" name="Text Placeholder 4">
            <a:extLst>
              <a:ext uri="{FF2B5EF4-FFF2-40B4-BE49-F238E27FC236}">
                <a16:creationId xmlns:a16="http://schemas.microsoft.com/office/drawing/2014/main" id="{2981EEEC-FF44-4C12-BF42-DDDD7054D652}"/>
              </a:ext>
            </a:extLst>
          </p:cNvPr>
          <p:cNvSpPr txBox="1">
            <a:spLocks/>
          </p:cNvSpPr>
          <p:nvPr/>
        </p:nvSpPr>
        <p:spPr>
          <a:xfrm>
            <a:off x="8265403" y="2165405"/>
            <a:ext cx="3632811"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Just Disclose to the Vendor</a:t>
            </a:r>
          </a:p>
        </p:txBody>
      </p:sp>
      <p:sp>
        <p:nvSpPr>
          <p:cNvPr id="10" name="Content Placeholder 5">
            <a:extLst>
              <a:ext uri="{FF2B5EF4-FFF2-40B4-BE49-F238E27FC236}">
                <a16:creationId xmlns:a16="http://schemas.microsoft.com/office/drawing/2014/main" id="{5105D331-5FF1-4D3B-A38E-661A9C69EBA7}"/>
              </a:ext>
            </a:extLst>
          </p:cNvPr>
          <p:cNvSpPr txBox="1">
            <a:spLocks/>
          </p:cNvSpPr>
          <p:nvPr/>
        </p:nvSpPr>
        <p:spPr>
          <a:xfrm>
            <a:off x="8265403" y="3062774"/>
            <a:ext cx="3632811" cy="365869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Pros:</a:t>
            </a:r>
          </a:p>
          <a:p>
            <a:pPr lvl="1"/>
            <a:r>
              <a:rPr lang="en-US" dirty="0"/>
              <a:t>Enables the vendor to develop a patch</a:t>
            </a:r>
          </a:p>
          <a:p>
            <a:pPr lvl="1"/>
            <a:r>
              <a:rPr lang="en-US" dirty="0"/>
              <a:t>Doesn’t give attackers any information</a:t>
            </a:r>
          </a:p>
          <a:p>
            <a:pPr marL="0" indent="0">
              <a:buFont typeface="Arial" panose="020B0604020202020204" pitchFamily="34" charset="0"/>
              <a:buNone/>
            </a:pPr>
            <a:r>
              <a:rPr lang="en-US" dirty="0"/>
              <a:t>Cons:</a:t>
            </a:r>
          </a:p>
          <a:p>
            <a:pPr lvl="1"/>
            <a:r>
              <a:rPr lang="en-US" dirty="0"/>
              <a:t>Vendor may ignore the problem</a:t>
            </a:r>
          </a:p>
          <a:p>
            <a:pPr lvl="1"/>
            <a:r>
              <a:rPr lang="en-US" dirty="0"/>
              <a:t>Attackers may also discover and leverage the bug</a:t>
            </a:r>
          </a:p>
        </p:txBody>
      </p:sp>
    </p:spTree>
    <p:extLst>
      <p:ext uri="{BB962C8B-B14F-4D97-AF65-F5344CB8AC3E}">
        <p14:creationId xmlns:p14="http://schemas.microsoft.com/office/powerpoint/2010/main" val="2701651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anim calcmode="lin" valueType="num">
                                      <p:cBhvr>
                                        <p:cTn id="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anim calcmode="lin" valueType="num">
                                      <p:cBhvr>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anim calcmode="lin" valueType="num">
                                      <p:cBhvr>
                                        <p:cTn id="18"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6">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anim calcmode="lin" valueType="num">
                                      <p:cBhvr>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6">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500"/>
                                        <p:tgtEl>
                                          <p:spTgt spid="6">
                                            <p:txEl>
                                              <p:pRg st="3" end="3"/>
                                            </p:txEl>
                                          </p:spTgt>
                                        </p:tgtEl>
                                      </p:cBhvr>
                                    </p:animEffect>
                                    <p:anim calcmode="lin" valueType="num">
                                      <p:cBhvr>
                                        <p:cTn id="28"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6">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fade">
                                      <p:cBhvr>
                                        <p:cTn id="32" dur="500"/>
                                        <p:tgtEl>
                                          <p:spTgt spid="6">
                                            <p:txEl>
                                              <p:pRg st="4" end="4"/>
                                            </p:txEl>
                                          </p:spTgt>
                                        </p:tgtEl>
                                      </p:cBhvr>
                                    </p:animEffect>
                                    <p:anim calcmode="lin" valueType="num">
                                      <p:cBhvr>
                                        <p:cTn id="3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4" dur="5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anim calcmode="lin" valueType="num">
                                      <p:cBhvr>
                                        <p:cTn id="40" dur="500" fill="hold"/>
                                        <p:tgtEl>
                                          <p:spTgt spid="9"/>
                                        </p:tgtEl>
                                        <p:attrNameLst>
                                          <p:attrName>ppt_x</p:attrName>
                                        </p:attrNameLst>
                                      </p:cBhvr>
                                      <p:tavLst>
                                        <p:tav tm="0">
                                          <p:val>
                                            <p:strVal val="#ppt_x"/>
                                          </p:val>
                                        </p:tav>
                                        <p:tav tm="100000">
                                          <p:val>
                                            <p:strVal val="#ppt_x"/>
                                          </p:val>
                                        </p:tav>
                                      </p:tavLst>
                                    </p:anim>
                                    <p:anim calcmode="lin" valueType="num">
                                      <p:cBhvr>
                                        <p:cTn id="41" dur="500" fill="hold"/>
                                        <p:tgtEl>
                                          <p:spTgt spid="9"/>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0">
                                            <p:txEl>
                                              <p:pRg st="0" end="0"/>
                                            </p:txEl>
                                          </p:spTgt>
                                        </p:tgtEl>
                                        <p:attrNameLst>
                                          <p:attrName>style.visibility</p:attrName>
                                        </p:attrNameLst>
                                      </p:cBhvr>
                                      <p:to>
                                        <p:strVal val="visible"/>
                                      </p:to>
                                    </p:set>
                                    <p:animEffect transition="in" filter="fade">
                                      <p:cBhvr>
                                        <p:cTn id="44" dur="500"/>
                                        <p:tgtEl>
                                          <p:spTgt spid="10">
                                            <p:txEl>
                                              <p:pRg st="0" end="0"/>
                                            </p:txEl>
                                          </p:spTgt>
                                        </p:tgtEl>
                                      </p:cBhvr>
                                    </p:animEffect>
                                    <p:anim calcmode="lin" valueType="num">
                                      <p:cBhvr>
                                        <p:cTn id="45"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0">
                                            <p:txEl>
                                              <p:pRg st="0" end="0"/>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10">
                                            <p:txEl>
                                              <p:pRg st="1" end="1"/>
                                            </p:txEl>
                                          </p:spTgt>
                                        </p:tgtEl>
                                        <p:attrNameLst>
                                          <p:attrName>style.visibility</p:attrName>
                                        </p:attrNameLst>
                                      </p:cBhvr>
                                      <p:to>
                                        <p:strVal val="visible"/>
                                      </p:to>
                                    </p:set>
                                    <p:animEffect transition="in" filter="fade">
                                      <p:cBhvr>
                                        <p:cTn id="49" dur="500"/>
                                        <p:tgtEl>
                                          <p:spTgt spid="10">
                                            <p:txEl>
                                              <p:pRg st="1" end="1"/>
                                            </p:txEl>
                                          </p:spTgt>
                                        </p:tgtEl>
                                      </p:cBhvr>
                                    </p:animEffect>
                                    <p:anim calcmode="lin" valueType="num">
                                      <p:cBhvr>
                                        <p:cTn id="50"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1" dur="500" fill="hold"/>
                                        <p:tgtEl>
                                          <p:spTgt spid="10">
                                            <p:txEl>
                                              <p:pRg st="1" end="1"/>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10">
                                            <p:txEl>
                                              <p:pRg st="2" end="2"/>
                                            </p:txEl>
                                          </p:spTgt>
                                        </p:tgtEl>
                                        <p:attrNameLst>
                                          <p:attrName>style.visibility</p:attrName>
                                        </p:attrNameLst>
                                      </p:cBhvr>
                                      <p:to>
                                        <p:strVal val="visible"/>
                                      </p:to>
                                    </p:set>
                                    <p:animEffect transition="in" filter="fade">
                                      <p:cBhvr>
                                        <p:cTn id="54" dur="500"/>
                                        <p:tgtEl>
                                          <p:spTgt spid="10">
                                            <p:txEl>
                                              <p:pRg st="2" end="2"/>
                                            </p:txEl>
                                          </p:spTgt>
                                        </p:tgtEl>
                                      </p:cBhvr>
                                    </p:animEffect>
                                    <p:anim calcmode="lin" valueType="num">
                                      <p:cBhvr>
                                        <p:cTn id="55"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56" dur="500" fill="hold"/>
                                        <p:tgtEl>
                                          <p:spTgt spid="10">
                                            <p:txEl>
                                              <p:pRg st="2" end="2"/>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10">
                                            <p:txEl>
                                              <p:pRg st="3" end="3"/>
                                            </p:txEl>
                                          </p:spTgt>
                                        </p:tgtEl>
                                        <p:attrNameLst>
                                          <p:attrName>style.visibility</p:attrName>
                                        </p:attrNameLst>
                                      </p:cBhvr>
                                      <p:to>
                                        <p:strVal val="visible"/>
                                      </p:to>
                                    </p:set>
                                    <p:animEffect transition="in" filter="fade">
                                      <p:cBhvr>
                                        <p:cTn id="59" dur="500"/>
                                        <p:tgtEl>
                                          <p:spTgt spid="10">
                                            <p:txEl>
                                              <p:pRg st="3" end="3"/>
                                            </p:txEl>
                                          </p:spTgt>
                                        </p:tgtEl>
                                      </p:cBhvr>
                                    </p:animEffect>
                                    <p:anim calcmode="lin" valueType="num">
                                      <p:cBhvr>
                                        <p:cTn id="60"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1" dur="500" fill="hold"/>
                                        <p:tgtEl>
                                          <p:spTgt spid="10">
                                            <p:txEl>
                                              <p:pRg st="3" end="3"/>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10">
                                            <p:txEl>
                                              <p:pRg st="4" end="4"/>
                                            </p:txEl>
                                          </p:spTgt>
                                        </p:tgtEl>
                                        <p:attrNameLst>
                                          <p:attrName>style.visibility</p:attrName>
                                        </p:attrNameLst>
                                      </p:cBhvr>
                                      <p:to>
                                        <p:strVal val="visible"/>
                                      </p:to>
                                    </p:set>
                                    <p:animEffect transition="in" filter="fade">
                                      <p:cBhvr>
                                        <p:cTn id="64" dur="500"/>
                                        <p:tgtEl>
                                          <p:spTgt spid="10">
                                            <p:txEl>
                                              <p:pRg st="4" end="4"/>
                                            </p:txEl>
                                          </p:spTgt>
                                        </p:tgtEl>
                                      </p:cBhvr>
                                    </p:animEffect>
                                    <p:anim calcmode="lin" valueType="num">
                                      <p:cBhvr>
                                        <p:cTn id="65"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66" dur="500" fill="hold"/>
                                        <p:tgtEl>
                                          <p:spTgt spid="10">
                                            <p:txEl>
                                              <p:pRg st="4" end="4"/>
                                            </p:txEl>
                                          </p:spTgt>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10">
                                            <p:txEl>
                                              <p:pRg st="5" end="5"/>
                                            </p:txEl>
                                          </p:spTgt>
                                        </p:tgtEl>
                                        <p:attrNameLst>
                                          <p:attrName>style.visibility</p:attrName>
                                        </p:attrNameLst>
                                      </p:cBhvr>
                                      <p:to>
                                        <p:strVal val="visible"/>
                                      </p:to>
                                    </p:set>
                                    <p:animEffect transition="in" filter="fade">
                                      <p:cBhvr>
                                        <p:cTn id="69" dur="500"/>
                                        <p:tgtEl>
                                          <p:spTgt spid="10">
                                            <p:txEl>
                                              <p:pRg st="5" end="5"/>
                                            </p:txEl>
                                          </p:spTgt>
                                        </p:tgtEl>
                                      </p:cBhvr>
                                    </p:animEffect>
                                    <p:anim calcmode="lin" valueType="num">
                                      <p:cBhvr>
                                        <p:cTn id="70"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71" dur="500" fill="hold"/>
                                        <p:tgtEl>
                                          <p:spTgt spid="10">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39A957F-05A6-4E49-919B-5A11F62D5062}"/>
              </a:ext>
            </a:extLst>
          </p:cNvPr>
          <p:cNvSpPr txBox="1"/>
          <p:nvPr/>
        </p:nvSpPr>
        <p:spPr>
          <a:xfrm>
            <a:off x="2116913" y="1305342"/>
            <a:ext cx="7958173" cy="2123658"/>
          </a:xfrm>
          <a:prstGeom prst="rect">
            <a:avLst/>
          </a:prstGeom>
          <a:noFill/>
        </p:spPr>
        <p:txBody>
          <a:bodyPr wrap="square" rtlCol="0">
            <a:spAutoFit/>
          </a:bodyPr>
          <a:lstStyle/>
          <a:p>
            <a:r>
              <a:rPr lang="en-US" sz="4400" dirty="0"/>
              <a:t>Disclaimer: I am not a lawyer, and nothing in this lecture should be construed as legal advice.</a:t>
            </a:r>
          </a:p>
        </p:txBody>
      </p:sp>
      <p:sp>
        <p:nvSpPr>
          <p:cNvPr id="7" name="TextBox 6">
            <a:extLst>
              <a:ext uri="{FF2B5EF4-FFF2-40B4-BE49-F238E27FC236}">
                <a16:creationId xmlns:a16="http://schemas.microsoft.com/office/drawing/2014/main" id="{C8D13337-C93E-45E0-B689-B7FBFA388C00}"/>
              </a:ext>
            </a:extLst>
          </p:cNvPr>
          <p:cNvSpPr txBox="1"/>
          <p:nvPr/>
        </p:nvSpPr>
        <p:spPr>
          <a:xfrm>
            <a:off x="928577" y="4919703"/>
            <a:ext cx="10334845" cy="1200329"/>
          </a:xfrm>
          <a:prstGeom prst="rect">
            <a:avLst/>
          </a:prstGeom>
          <a:noFill/>
        </p:spPr>
        <p:txBody>
          <a:bodyPr wrap="square" rtlCol="0">
            <a:spAutoFit/>
          </a:bodyPr>
          <a:lstStyle/>
          <a:p>
            <a:r>
              <a:rPr lang="en-US" sz="2400" dirty="0"/>
              <a:t>If you believe you may be at legal risk, seek advice from a lawyer.</a:t>
            </a:r>
          </a:p>
          <a:p>
            <a:pPr marL="342900" indent="-342900">
              <a:buFont typeface="Arial" panose="020B0604020202020204" pitchFamily="34" charset="0"/>
              <a:buChar char="•"/>
            </a:pPr>
            <a:r>
              <a:rPr lang="en-US" sz="2400" dirty="0"/>
              <a:t>Grey hat hacking: Electronic Frontier Foundation (</a:t>
            </a:r>
            <a:r>
              <a:rPr lang="en-US" sz="2400" dirty="0">
                <a:solidFill>
                  <a:schemeClr val="accent1"/>
                </a:solidFill>
              </a:rPr>
              <a:t>eff.org</a:t>
            </a:r>
            <a:r>
              <a:rPr lang="en-US" sz="2400" dirty="0"/>
              <a:t>)</a:t>
            </a:r>
          </a:p>
          <a:p>
            <a:pPr marL="342900" indent="-342900">
              <a:buFont typeface="Arial" panose="020B0604020202020204" pitchFamily="34" charset="0"/>
              <a:buChar char="•"/>
            </a:pPr>
            <a:r>
              <a:rPr lang="en-US" sz="2400" dirty="0"/>
              <a:t>Privacy and surveillance: Electronic Privacy Information Center (</a:t>
            </a:r>
            <a:r>
              <a:rPr lang="en-US" sz="2400" dirty="0">
                <a:solidFill>
                  <a:schemeClr val="accent1"/>
                </a:solidFill>
              </a:rPr>
              <a:t>epic.org</a:t>
            </a:r>
            <a:r>
              <a:rPr lang="en-US" sz="2400" dirty="0"/>
              <a:t>)</a:t>
            </a:r>
          </a:p>
        </p:txBody>
      </p:sp>
    </p:spTree>
    <p:extLst>
      <p:ext uri="{BB962C8B-B14F-4D97-AF65-F5344CB8AC3E}">
        <p14:creationId xmlns:p14="http://schemas.microsoft.com/office/powerpoint/2010/main" val="14158123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534E44A-0B18-4D15-AA15-A9CC342EA0EC}"/>
              </a:ext>
            </a:extLst>
          </p:cNvPr>
          <p:cNvSpPr>
            <a:spLocks noGrp="1"/>
          </p:cNvSpPr>
          <p:nvPr>
            <p:ph type="title"/>
          </p:nvPr>
        </p:nvSpPr>
        <p:spPr/>
        <p:txBody>
          <a:bodyPr/>
          <a:lstStyle/>
          <a:p>
            <a:r>
              <a:rPr lang="en-US" dirty="0"/>
              <a:t>Responsible Disclosure</a:t>
            </a:r>
          </a:p>
        </p:txBody>
      </p:sp>
      <p:sp>
        <p:nvSpPr>
          <p:cNvPr id="10" name="Content Placeholder 9">
            <a:extLst>
              <a:ext uri="{FF2B5EF4-FFF2-40B4-BE49-F238E27FC236}">
                <a16:creationId xmlns:a16="http://schemas.microsoft.com/office/drawing/2014/main" id="{CE2AF7D0-D426-453C-989F-200FB5975950}"/>
              </a:ext>
            </a:extLst>
          </p:cNvPr>
          <p:cNvSpPr>
            <a:spLocks noGrp="1"/>
          </p:cNvSpPr>
          <p:nvPr>
            <p:ph idx="1"/>
          </p:nvPr>
        </p:nvSpPr>
        <p:spPr/>
        <p:txBody>
          <a:bodyPr/>
          <a:lstStyle/>
          <a:p>
            <a:pPr marL="0" indent="0">
              <a:buNone/>
            </a:pPr>
            <a:r>
              <a:rPr lang="en-US" dirty="0"/>
              <a:t>Bedrock principle of the white-hat cybersecurity community</a:t>
            </a:r>
          </a:p>
          <a:p>
            <a:pPr marL="514350" indent="-514350">
              <a:buFont typeface="+mj-lt"/>
              <a:buAutoNum type="arabicPeriod"/>
            </a:pPr>
            <a:r>
              <a:rPr lang="en-US" dirty="0"/>
              <a:t>Disclose to the vendor</a:t>
            </a:r>
          </a:p>
          <a:p>
            <a:pPr lvl="1"/>
            <a:r>
              <a:rPr lang="en-US" dirty="0"/>
              <a:t>Provide full information, including proof-of-concept code if possible</a:t>
            </a:r>
          </a:p>
          <a:p>
            <a:pPr lvl="1"/>
            <a:r>
              <a:rPr lang="en-US" dirty="0"/>
              <a:t>Establish a timeline for full disclosure</a:t>
            </a:r>
          </a:p>
          <a:p>
            <a:pPr lvl="2"/>
            <a:r>
              <a:rPr lang="en-US" dirty="0"/>
              <a:t>Days? Weeks? Months?</a:t>
            </a:r>
          </a:p>
          <a:p>
            <a:pPr lvl="2"/>
            <a:r>
              <a:rPr lang="en-US" dirty="0"/>
              <a:t>Depends on the severity of the problem and difficulty of developing/deploying mitigations/patches</a:t>
            </a:r>
          </a:p>
          <a:p>
            <a:pPr marL="514350" indent="-514350">
              <a:buFont typeface="+mj-lt"/>
              <a:buAutoNum type="arabicPeriod"/>
            </a:pPr>
            <a:r>
              <a:rPr lang="en-US" dirty="0"/>
              <a:t>Coordinate response with third-parties</a:t>
            </a:r>
          </a:p>
          <a:p>
            <a:pPr lvl="1"/>
            <a:r>
              <a:rPr lang="en-US" dirty="0"/>
              <a:t>Law enforcement</a:t>
            </a:r>
          </a:p>
          <a:p>
            <a:pPr lvl="1"/>
            <a:r>
              <a:rPr lang="en-US" dirty="0"/>
              <a:t>Organizations like CERT</a:t>
            </a:r>
          </a:p>
          <a:p>
            <a:pPr lvl="1"/>
            <a:r>
              <a:rPr lang="en-US" dirty="0"/>
              <a:t>Severely impacted companies</a:t>
            </a:r>
          </a:p>
          <a:p>
            <a:pPr marL="514350" indent="-514350">
              <a:buFont typeface="+mj-lt"/>
              <a:buAutoNum type="arabicPeriod"/>
            </a:pPr>
            <a:r>
              <a:rPr lang="en-US" dirty="0"/>
              <a:t>Full disclosure to the public</a:t>
            </a:r>
          </a:p>
        </p:txBody>
      </p:sp>
    </p:spTree>
    <p:extLst>
      <p:ext uri="{BB962C8B-B14F-4D97-AF65-F5344CB8AC3E}">
        <p14:creationId xmlns:p14="http://schemas.microsoft.com/office/powerpoint/2010/main" val="9115012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DD50E-BC29-47F2-BFE2-E6AD19C6B5FC}"/>
              </a:ext>
            </a:extLst>
          </p:cNvPr>
          <p:cNvSpPr>
            <a:spLocks noGrp="1"/>
          </p:cNvSpPr>
          <p:nvPr>
            <p:ph type="title"/>
          </p:nvPr>
        </p:nvSpPr>
        <p:spPr/>
        <p:txBody>
          <a:bodyPr/>
          <a:lstStyle/>
          <a:p>
            <a:r>
              <a:rPr lang="en-US" dirty="0"/>
              <a:t>Ethics of Responsible Disclosure</a:t>
            </a:r>
          </a:p>
        </p:txBody>
      </p:sp>
      <p:sp>
        <p:nvSpPr>
          <p:cNvPr id="3" name="Content Placeholder 2">
            <a:extLst>
              <a:ext uri="{FF2B5EF4-FFF2-40B4-BE49-F238E27FC236}">
                <a16:creationId xmlns:a16="http://schemas.microsoft.com/office/drawing/2014/main" id="{918DE399-580F-41BB-AB6B-881606F3712C}"/>
              </a:ext>
            </a:extLst>
          </p:cNvPr>
          <p:cNvSpPr>
            <a:spLocks noGrp="1"/>
          </p:cNvSpPr>
          <p:nvPr>
            <p:ph idx="1"/>
          </p:nvPr>
        </p:nvSpPr>
        <p:spPr/>
        <p:txBody>
          <a:bodyPr/>
          <a:lstStyle/>
          <a:p>
            <a:pPr marL="0" indent="0">
              <a:buNone/>
            </a:pPr>
            <a:r>
              <a:rPr lang="en-US" dirty="0"/>
              <a:t>Considered a best practice, but still hotly contested</a:t>
            </a:r>
          </a:p>
          <a:p>
            <a:pPr marL="0" indent="0">
              <a:buNone/>
            </a:pPr>
            <a:r>
              <a:rPr lang="en-US" dirty="0"/>
              <a:t>No or little (bug bounty) compensation for hackers</a:t>
            </a:r>
          </a:p>
          <a:p>
            <a:pPr lvl="1"/>
            <a:r>
              <a:rPr lang="en-US" dirty="0"/>
              <a:t>Does this achieve the greatest good?</a:t>
            </a:r>
          </a:p>
          <a:p>
            <a:pPr marL="0" indent="0">
              <a:buNone/>
            </a:pPr>
            <a:r>
              <a:rPr lang="en-US" dirty="0"/>
              <a:t>Debates about the timing of full disclosure</a:t>
            </a:r>
          </a:p>
          <a:p>
            <a:pPr lvl="1"/>
            <a:r>
              <a:rPr lang="en-US" dirty="0"/>
              <a:t>How to balance pressure to patch with public awareness?</a:t>
            </a:r>
          </a:p>
          <a:p>
            <a:pPr lvl="1"/>
            <a:r>
              <a:rPr lang="en-US" dirty="0"/>
              <a:t>Example: Google’s </a:t>
            </a:r>
            <a:r>
              <a:rPr lang="en-US" i="1" dirty="0"/>
              <a:t>Project Zero</a:t>
            </a:r>
          </a:p>
          <a:p>
            <a:pPr lvl="2"/>
            <a:r>
              <a:rPr lang="en-US" dirty="0"/>
              <a:t>Infamous for inflexible disclosure deadlines</a:t>
            </a:r>
          </a:p>
          <a:p>
            <a:pPr marL="0" indent="0">
              <a:buNone/>
            </a:pPr>
            <a:r>
              <a:rPr lang="en-US" dirty="0"/>
              <a:t>Debates about coordinated response</a:t>
            </a:r>
          </a:p>
          <a:p>
            <a:pPr lvl="1"/>
            <a:r>
              <a:rPr lang="en-US" dirty="0"/>
              <a:t>Why do “privileged” parties get information ahead of time?</a:t>
            </a:r>
          </a:p>
          <a:p>
            <a:pPr lvl="1"/>
            <a:r>
              <a:rPr lang="en-US" dirty="0"/>
              <a:t>Example: </a:t>
            </a:r>
            <a:r>
              <a:rPr lang="en-US" dirty="0" err="1"/>
              <a:t>HeartBleed</a:t>
            </a:r>
            <a:r>
              <a:rPr lang="en-US" dirty="0"/>
              <a:t>, Meltdown, and </a:t>
            </a:r>
            <a:r>
              <a:rPr lang="en-US" dirty="0" err="1"/>
              <a:t>Spectre</a:t>
            </a:r>
            <a:endParaRPr lang="en-US" dirty="0"/>
          </a:p>
          <a:p>
            <a:pPr lvl="2"/>
            <a:r>
              <a:rPr lang="en-US" dirty="0"/>
              <a:t>Google, Amazon, etc. were told before anyone else</a:t>
            </a:r>
          </a:p>
        </p:txBody>
      </p:sp>
    </p:spTree>
    <p:extLst>
      <p:ext uri="{BB962C8B-B14F-4D97-AF65-F5344CB8AC3E}">
        <p14:creationId xmlns:p14="http://schemas.microsoft.com/office/powerpoint/2010/main" val="6393833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BFE1AD3-B2BC-4567-8B4A-DCB8F9080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5801"/>
            <a:ext cx="12188952" cy="521767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FDE75AAD-F4A4-4ED2-9A2F-B2412F936C4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35" t="20008" r="8214" b="52759"/>
          <a:stretch/>
        </p:blipFill>
        <p:spPr>
          <a:xfrm flipV="1">
            <a:off x="2" y="0"/>
            <a:ext cx="12191999" cy="2235323"/>
          </a:xfrm>
          <a:custGeom>
            <a:avLst/>
            <a:gdLst>
              <a:gd name="connsiteX0" fmla="*/ 0 w 12191999"/>
              <a:gd name="connsiteY0" fmla="*/ 2235323 h 2235323"/>
              <a:gd name="connsiteX1" fmla="*/ 12191999 w 12191999"/>
              <a:gd name="connsiteY1" fmla="*/ 2235323 h 2235323"/>
              <a:gd name="connsiteX2" fmla="*/ 12191999 w 12191999"/>
              <a:gd name="connsiteY2" fmla="*/ 0 h 2235323"/>
              <a:gd name="connsiteX3" fmla="*/ 0 w 12191999"/>
              <a:gd name="connsiteY3" fmla="*/ 0 h 2235323"/>
            </a:gdLst>
            <a:ahLst/>
            <a:cxnLst>
              <a:cxn ang="0">
                <a:pos x="connsiteX0" y="connsiteY0"/>
              </a:cxn>
              <a:cxn ang="0">
                <a:pos x="connsiteX1" y="connsiteY1"/>
              </a:cxn>
              <a:cxn ang="0">
                <a:pos x="connsiteX2" y="connsiteY2"/>
              </a:cxn>
              <a:cxn ang="0">
                <a:pos x="connsiteX3" y="connsiteY3"/>
              </a:cxn>
            </a:cxnLst>
            <a:rect l="l" t="t" r="r" b="b"/>
            <a:pathLst>
              <a:path w="12191999" h="2235323">
                <a:moveTo>
                  <a:pt x="0" y="2235323"/>
                </a:moveTo>
                <a:lnTo>
                  <a:pt x="12191999" y="2235323"/>
                </a:lnTo>
                <a:lnTo>
                  <a:pt x="12191999" y="0"/>
                </a:lnTo>
                <a:lnTo>
                  <a:pt x="0" y="0"/>
                </a:lnTo>
                <a:close/>
              </a:path>
            </a:pathLst>
          </a:custGeom>
        </p:spPr>
      </p:pic>
      <p:sp>
        <p:nvSpPr>
          <p:cNvPr id="4" name="Title 3">
            <a:extLst>
              <a:ext uri="{FF2B5EF4-FFF2-40B4-BE49-F238E27FC236}">
                <a16:creationId xmlns:a16="http://schemas.microsoft.com/office/drawing/2014/main" id="{41FBB4CC-B8E1-420D-85F3-11DCCD87DB16}"/>
              </a:ext>
            </a:extLst>
          </p:cNvPr>
          <p:cNvSpPr>
            <a:spLocks noGrp="1"/>
          </p:cNvSpPr>
          <p:nvPr>
            <p:ph type="title"/>
          </p:nvPr>
        </p:nvSpPr>
        <p:spPr>
          <a:xfrm>
            <a:off x="753925" y="1601735"/>
            <a:ext cx="10684151" cy="1991979"/>
          </a:xfrm>
        </p:spPr>
        <p:txBody>
          <a:bodyPr vert="horz" lIns="91440" tIns="45720" rIns="91440" bIns="45720" rtlCol="0" anchor="b">
            <a:normAutofit/>
          </a:bodyPr>
          <a:lstStyle/>
          <a:p>
            <a:pPr algn="ctr"/>
            <a:r>
              <a:rPr lang="en-US" sz="6600" kern="1200">
                <a:solidFill>
                  <a:srgbClr val="FFFFFF"/>
                </a:solidFill>
                <a:latin typeface="+mj-lt"/>
                <a:ea typeface="+mj-ea"/>
                <a:cs typeface="+mj-cs"/>
              </a:rPr>
              <a:t>Value Sensitive Design</a:t>
            </a:r>
          </a:p>
        </p:txBody>
      </p:sp>
      <p:pic>
        <p:nvPicPr>
          <p:cNvPr id="16" name="Picture 15">
            <a:extLst>
              <a:ext uri="{FF2B5EF4-FFF2-40B4-BE49-F238E27FC236}">
                <a16:creationId xmlns:a16="http://schemas.microsoft.com/office/drawing/2014/main" id="{DA20CE0B-92EC-45FD-8F68-38003D6D8C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35" t="-1" r="8214" b="80325"/>
          <a:stretch/>
        </p:blipFill>
        <p:spPr>
          <a:xfrm flipV="1">
            <a:off x="0" y="4586080"/>
            <a:ext cx="12191999" cy="1614974"/>
          </a:xfrm>
          <a:custGeom>
            <a:avLst/>
            <a:gdLst>
              <a:gd name="connsiteX0" fmla="*/ 0 w 12191999"/>
              <a:gd name="connsiteY0" fmla="*/ 1614974 h 1614974"/>
              <a:gd name="connsiteX1" fmla="*/ 12191999 w 12191999"/>
              <a:gd name="connsiteY1" fmla="*/ 1614974 h 1614974"/>
              <a:gd name="connsiteX2" fmla="*/ 12191999 w 12191999"/>
              <a:gd name="connsiteY2" fmla="*/ 0 h 1614974"/>
              <a:gd name="connsiteX3" fmla="*/ 0 w 12191999"/>
              <a:gd name="connsiteY3" fmla="*/ 0 h 1614974"/>
            </a:gdLst>
            <a:ahLst/>
            <a:cxnLst>
              <a:cxn ang="0">
                <a:pos x="connsiteX0" y="connsiteY0"/>
              </a:cxn>
              <a:cxn ang="0">
                <a:pos x="connsiteX1" y="connsiteY1"/>
              </a:cxn>
              <a:cxn ang="0">
                <a:pos x="connsiteX2" y="connsiteY2"/>
              </a:cxn>
              <a:cxn ang="0">
                <a:pos x="connsiteX3" y="connsiteY3"/>
              </a:cxn>
            </a:cxnLst>
            <a:rect l="l" t="t" r="r" b="b"/>
            <a:pathLst>
              <a:path w="12191999" h="1614974">
                <a:moveTo>
                  <a:pt x="0" y="1614974"/>
                </a:moveTo>
                <a:lnTo>
                  <a:pt x="12191999" y="1614974"/>
                </a:lnTo>
                <a:lnTo>
                  <a:pt x="12191999" y="0"/>
                </a:lnTo>
                <a:lnTo>
                  <a:pt x="0" y="0"/>
                </a:lnTo>
                <a:close/>
              </a:path>
            </a:pathLst>
          </a:custGeom>
        </p:spPr>
      </p:pic>
      <p:sp>
        <p:nvSpPr>
          <p:cNvPr id="5" name="Text Placeholder 4">
            <a:extLst>
              <a:ext uri="{FF2B5EF4-FFF2-40B4-BE49-F238E27FC236}">
                <a16:creationId xmlns:a16="http://schemas.microsoft.com/office/drawing/2014/main" id="{885B4990-BA23-48E1-A154-D82187E4FE7D}"/>
              </a:ext>
            </a:extLst>
          </p:cNvPr>
          <p:cNvSpPr>
            <a:spLocks noGrp="1"/>
          </p:cNvSpPr>
          <p:nvPr>
            <p:ph type="body" idx="1"/>
          </p:nvPr>
        </p:nvSpPr>
        <p:spPr>
          <a:xfrm>
            <a:off x="1171575" y="3806169"/>
            <a:ext cx="9469211" cy="865639"/>
          </a:xfrm>
        </p:spPr>
        <p:txBody>
          <a:bodyPr vert="horz" lIns="91440" tIns="45720" rIns="91440" bIns="45720" rtlCol="0" anchor="t">
            <a:normAutofit/>
          </a:bodyPr>
          <a:lstStyle/>
          <a:p>
            <a:pPr algn="ctr"/>
            <a:endParaRPr lang="en-US" sz="3200" kern="1200">
              <a:solidFill>
                <a:srgbClr val="FFFFFF"/>
              </a:solidFill>
              <a:latin typeface="+mn-lt"/>
              <a:ea typeface="+mn-ea"/>
              <a:cs typeface="+mn-cs"/>
            </a:endParaRPr>
          </a:p>
        </p:txBody>
      </p:sp>
    </p:spTree>
    <p:extLst>
      <p:ext uri="{BB962C8B-B14F-4D97-AF65-F5344CB8AC3E}">
        <p14:creationId xmlns:p14="http://schemas.microsoft.com/office/powerpoint/2010/main" val="23103070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6D924-53CE-471E-8E3C-4417867F1612}"/>
              </a:ext>
            </a:extLst>
          </p:cNvPr>
          <p:cNvSpPr>
            <a:spLocks noGrp="1"/>
          </p:cNvSpPr>
          <p:nvPr>
            <p:ph type="title"/>
          </p:nvPr>
        </p:nvSpPr>
        <p:spPr/>
        <p:txBody>
          <a:bodyPr/>
          <a:lstStyle/>
          <a:p>
            <a:r>
              <a:rPr lang="en-US" dirty="0"/>
              <a:t>How to Think About Ethics</a:t>
            </a:r>
          </a:p>
        </p:txBody>
      </p:sp>
      <p:sp>
        <p:nvSpPr>
          <p:cNvPr id="3" name="Content Placeholder 2">
            <a:extLst>
              <a:ext uri="{FF2B5EF4-FFF2-40B4-BE49-F238E27FC236}">
                <a16:creationId xmlns:a16="http://schemas.microsoft.com/office/drawing/2014/main" id="{6C853CA9-B860-4061-9FE2-A8DBA7C6F8BB}"/>
              </a:ext>
            </a:extLst>
          </p:cNvPr>
          <p:cNvSpPr>
            <a:spLocks noGrp="1"/>
          </p:cNvSpPr>
          <p:nvPr>
            <p:ph idx="1"/>
          </p:nvPr>
        </p:nvSpPr>
        <p:spPr/>
        <p:txBody>
          <a:bodyPr>
            <a:normAutofit/>
          </a:bodyPr>
          <a:lstStyle/>
          <a:p>
            <a:pPr marL="0" indent="0">
              <a:buNone/>
            </a:pPr>
            <a:r>
              <a:rPr lang="en-US" dirty="0"/>
              <a:t>There will never be universal and comprehensive answers</a:t>
            </a:r>
          </a:p>
          <a:p>
            <a:pPr marL="0" indent="0">
              <a:buNone/>
            </a:pPr>
            <a:r>
              <a:rPr lang="en-US" dirty="0"/>
              <a:t>Cybersecurity professionals may have a duty of care to people who use technology</a:t>
            </a:r>
          </a:p>
          <a:p>
            <a:pPr lvl="1"/>
            <a:r>
              <a:rPr lang="en-US" dirty="0"/>
              <a:t>This is common with professionals</a:t>
            </a:r>
          </a:p>
          <a:p>
            <a:pPr lvl="1"/>
            <a:r>
              <a:rPr lang="en-US" dirty="0"/>
              <a:t>Doctors are expected to care for patients’ health</a:t>
            </a:r>
          </a:p>
          <a:p>
            <a:pPr lvl="1"/>
            <a:r>
              <a:rPr lang="en-US" dirty="0"/>
              <a:t>Lawyers are expected to care for clients’ legal needs</a:t>
            </a:r>
          </a:p>
          <a:p>
            <a:pPr lvl="1"/>
            <a:r>
              <a:rPr lang="en-US" dirty="0"/>
              <a:t>Teachers are expected to care for students’ education needs</a:t>
            </a:r>
          </a:p>
          <a:p>
            <a:pPr marL="0" indent="0">
              <a:buNone/>
            </a:pPr>
            <a:r>
              <a:rPr lang="en-US" dirty="0"/>
              <a:t>Virtue ethics</a:t>
            </a:r>
          </a:p>
          <a:p>
            <a:pPr lvl="1"/>
            <a:r>
              <a:rPr lang="en-US" dirty="0"/>
              <a:t>What maximizes public good?</a:t>
            </a:r>
          </a:p>
          <a:p>
            <a:pPr lvl="1"/>
            <a:r>
              <a:rPr lang="en-US" dirty="0"/>
              <a:t>What minimizes harm to the public?</a:t>
            </a:r>
          </a:p>
          <a:p>
            <a:pPr lvl="1"/>
            <a:r>
              <a:rPr lang="en-US" dirty="0"/>
              <a:t>Need to find balance between the two</a:t>
            </a:r>
          </a:p>
        </p:txBody>
      </p:sp>
    </p:spTree>
    <p:extLst>
      <p:ext uri="{BB962C8B-B14F-4D97-AF65-F5344CB8AC3E}">
        <p14:creationId xmlns:p14="http://schemas.microsoft.com/office/powerpoint/2010/main" val="3170184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anim calcmode="lin" valueType="num">
                                      <p:cBhvr>
                                        <p:cTn id="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anim calcmode="lin" valueType="num">
                                      <p:cBhvr>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anim calcmode="lin" valueType="num">
                                      <p:cBhvr>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anim calcmode="lin" valueType="num">
                                      <p:cBhvr>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5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anim calcmode="lin" valueType="num">
                                      <p:cBhvr>
                                        <p:cTn id="2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anim calcmode="lin" valueType="num">
                                      <p:cBhvr>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500" fill="hold"/>
                                        <p:tgtEl>
                                          <p:spTgt spid="3">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anim calcmode="lin" valueType="num">
                                      <p:cBhvr>
                                        <p:cTn id="4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500" fill="hold"/>
                                        <p:tgtEl>
                                          <p:spTgt spid="3">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500"/>
                                        <p:tgtEl>
                                          <p:spTgt spid="3">
                                            <p:txEl>
                                              <p:pRg st="8" end="8"/>
                                            </p:txEl>
                                          </p:spTgt>
                                        </p:tgtEl>
                                      </p:cBhvr>
                                    </p:animEffect>
                                    <p:anim calcmode="lin" valueType="num">
                                      <p:cBhvr>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6" dur="500" fill="hold"/>
                                        <p:tgtEl>
                                          <p:spTgt spid="3">
                                            <p:txEl>
                                              <p:pRg st="8" end="8"/>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500"/>
                                        <p:tgtEl>
                                          <p:spTgt spid="3">
                                            <p:txEl>
                                              <p:pRg st="9" end="9"/>
                                            </p:txEl>
                                          </p:spTgt>
                                        </p:tgtEl>
                                      </p:cBhvr>
                                    </p:animEffect>
                                    <p:anim calcmode="lin" valueType="num">
                                      <p:cBhvr>
                                        <p:cTn id="50"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1" dur="5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5E3D4-27D2-4591-9401-3004F7D0DA09}"/>
              </a:ext>
            </a:extLst>
          </p:cNvPr>
          <p:cNvSpPr>
            <a:spLocks noGrp="1"/>
          </p:cNvSpPr>
          <p:nvPr>
            <p:ph type="title" idx="4294967295"/>
          </p:nvPr>
        </p:nvSpPr>
        <p:spPr>
          <a:xfrm>
            <a:off x="0" y="2674937"/>
            <a:ext cx="3088149" cy="1508125"/>
          </a:xfrm>
        </p:spPr>
        <p:txBody>
          <a:bodyPr>
            <a:noAutofit/>
          </a:bodyPr>
          <a:lstStyle/>
          <a:p>
            <a:pPr algn="r"/>
            <a:r>
              <a:rPr lang="en-US" sz="6000" dirty="0">
                <a:solidFill>
                  <a:schemeClr val="tx1"/>
                </a:solidFill>
              </a:rPr>
              <a:t>Value Sensitive Design</a:t>
            </a:r>
          </a:p>
        </p:txBody>
      </p:sp>
      <p:sp>
        <p:nvSpPr>
          <p:cNvPr id="3" name="Content Placeholder 2">
            <a:extLst>
              <a:ext uri="{FF2B5EF4-FFF2-40B4-BE49-F238E27FC236}">
                <a16:creationId xmlns:a16="http://schemas.microsoft.com/office/drawing/2014/main" id="{DDA55671-D6F0-4586-8981-DE953A5E036D}"/>
              </a:ext>
            </a:extLst>
          </p:cNvPr>
          <p:cNvSpPr>
            <a:spLocks noGrp="1"/>
          </p:cNvSpPr>
          <p:nvPr>
            <p:ph idx="4294967295"/>
          </p:nvPr>
        </p:nvSpPr>
        <p:spPr>
          <a:xfrm>
            <a:off x="3941731" y="1805731"/>
            <a:ext cx="8011387" cy="3306172"/>
          </a:xfrm>
        </p:spPr>
        <p:txBody>
          <a:bodyPr>
            <a:normAutofit/>
          </a:bodyPr>
          <a:lstStyle/>
          <a:p>
            <a:pPr marL="457200" indent="-457200">
              <a:buAutoNum type="arabicPeriod"/>
            </a:pPr>
            <a:r>
              <a:rPr lang="en-US" sz="3000" dirty="0"/>
              <a:t>Identify stakeholders</a:t>
            </a:r>
          </a:p>
          <a:p>
            <a:pPr marL="457200" indent="-457200">
              <a:buAutoNum type="arabicPeriod"/>
            </a:pPr>
            <a:r>
              <a:rPr lang="en-US" sz="3000" dirty="0"/>
              <a:t>Identify the values at stake for these stakeholders</a:t>
            </a:r>
          </a:p>
          <a:p>
            <a:pPr marL="457200" indent="-457200">
              <a:buAutoNum type="arabicPeriod"/>
            </a:pPr>
            <a:r>
              <a:rPr lang="en-US" sz="3000" dirty="0"/>
              <a:t>Identify where value tradeoffs are necessary</a:t>
            </a:r>
          </a:p>
          <a:p>
            <a:pPr marL="457200" indent="-457200">
              <a:buAutoNum type="arabicPeriod"/>
            </a:pPr>
            <a:r>
              <a:rPr lang="en-US" sz="3000" dirty="0"/>
              <a:t>Prioritize important values</a:t>
            </a:r>
          </a:p>
          <a:p>
            <a:pPr marL="457200" indent="-457200">
              <a:buAutoNum type="arabicPeriod"/>
            </a:pPr>
            <a:r>
              <a:rPr lang="en-US" sz="3000" dirty="0"/>
              <a:t>Use this to define success</a:t>
            </a:r>
          </a:p>
        </p:txBody>
      </p:sp>
      <p:cxnSp>
        <p:nvCxnSpPr>
          <p:cNvPr id="6" name="Straight Connector 5">
            <a:extLst>
              <a:ext uri="{FF2B5EF4-FFF2-40B4-BE49-F238E27FC236}">
                <a16:creationId xmlns:a16="http://schemas.microsoft.com/office/drawing/2014/main" id="{9FAD9F03-AF57-4F05-9796-CD293BE41CD2}"/>
              </a:ext>
            </a:extLst>
          </p:cNvPr>
          <p:cNvCxnSpPr/>
          <p:nvPr/>
        </p:nvCxnSpPr>
        <p:spPr>
          <a:xfrm>
            <a:off x="3531593" y="342689"/>
            <a:ext cx="0" cy="63133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75705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46DB7-175B-4836-85A4-8F25206F97FF}"/>
              </a:ext>
            </a:extLst>
          </p:cNvPr>
          <p:cNvSpPr>
            <a:spLocks noGrp="1"/>
          </p:cNvSpPr>
          <p:nvPr>
            <p:ph type="title"/>
          </p:nvPr>
        </p:nvSpPr>
        <p:spPr/>
        <p:txBody>
          <a:bodyPr/>
          <a:lstStyle/>
          <a:p>
            <a:r>
              <a:rPr lang="en-US" dirty="0"/>
              <a:t>(1) Identify the Stakeholders</a:t>
            </a:r>
          </a:p>
        </p:txBody>
      </p:sp>
      <p:graphicFrame>
        <p:nvGraphicFramePr>
          <p:cNvPr id="5" name="Content Placeholder 2">
            <a:extLst>
              <a:ext uri="{FF2B5EF4-FFF2-40B4-BE49-F238E27FC236}">
                <a16:creationId xmlns:a16="http://schemas.microsoft.com/office/drawing/2014/main" id="{5E1D527B-3672-4E6E-B7D5-7F1D3943C548}"/>
              </a:ext>
            </a:extLst>
          </p:cNvPr>
          <p:cNvGraphicFramePr>
            <a:graphicFrameLocks noGrp="1"/>
          </p:cNvGraphicFramePr>
          <p:nvPr>
            <p:ph idx="1"/>
            <p:extLst>
              <p:ext uri="{D42A27DB-BD31-4B8C-83A1-F6EECF244321}">
                <p14:modId xmlns:p14="http://schemas.microsoft.com/office/powerpoint/2010/main" val="1635998819"/>
              </p:ext>
            </p:extLst>
          </p:nvPr>
        </p:nvGraphicFramePr>
        <p:xfrm>
          <a:off x="838200" y="1369325"/>
          <a:ext cx="10515600" cy="49483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03987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DAD3D-A73D-4E79-A9EE-7DD052B3EDBB}"/>
              </a:ext>
            </a:extLst>
          </p:cNvPr>
          <p:cNvSpPr>
            <a:spLocks noGrp="1"/>
          </p:cNvSpPr>
          <p:nvPr>
            <p:ph type="title"/>
          </p:nvPr>
        </p:nvSpPr>
        <p:spPr/>
        <p:txBody>
          <a:bodyPr/>
          <a:lstStyle/>
          <a:p>
            <a:r>
              <a:rPr lang="en-US" dirty="0"/>
              <a:t>(2) Values at Stake</a:t>
            </a:r>
          </a:p>
        </p:txBody>
      </p:sp>
      <p:graphicFrame>
        <p:nvGraphicFramePr>
          <p:cNvPr id="6" name="Content Placeholder 5">
            <a:extLst>
              <a:ext uri="{FF2B5EF4-FFF2-40B4-BE49-F238E27FC236}">
                <a16:creationId xmlns:a16="http://schemas.microsoft.com/office/drawing/2014/main" id="{CC8B2E7A-42DA-4E11-A0DE-A4DF9E76FAF1}"/>
              </a:ext>
            </a:extLst>
          </p:cNvPr>
          <p:cNvGraphicFramePr>
            <a:graphicFrameLocks noGrp="1"/>
          </p:cNvGraphicFramePr>
          <p:nvPr>
            <p:ph idx="1"/>
            <p:extLst>
              <p:ext uri="{D42A27DB-BD31-4B8C-83A1-F6EECF244321}">
                <p14:modId xmlns:p14="http://schemas.microsoft.com/office/powerpoint/2010/main" val="3029102188"/>
              </p:ext>
            </p:extLst>
          </p:nvPr>
        </p:nvGraphicFramePr>
        <p:xfrm>
          <a:off x="838200" y="1369325"/>
          <a:ext cx="10515600" cy="50155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94292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5D07E-1F82-4A15-BFDC-AA3EC9492744}"/>
              </a:ext>
            </a:extLst>
          </p:cNvPr>
          <p:cNvSpPr>
            <a:spLocks noGrp="1"/>
          </p:cNvSpPr>
          <p:nvPr>
            <p:ph type="title"/>
          </p:nvPr>
        </p:nvSpPr>
        <p:spPr/>
        <p:txBody>
          <a:bodyPr/>
          <a:lstStyle/>
          <a:p>
            <a:r>
              <a:rPr lang="en-US" dirty="0"/>
              <a:t>(3) Value Tradeoffs, (4) Important Values</a:t>
            </a:r>
          </a:p>
        </p:txBody>
      </p:sp>
      <p:sp>
        <p:nvSpPr>
          <p:cNvPr id="4" name="Text Placeholder 3">
            <a:extLst>
              <a:ext uri="{FF2B5EF4-FFF2-40B4-BE49-F238E27FC236}">
                <a16:creationId xmlns:a16="http://schemas.microsoft.com/office/drawing/2014/main" id="{AC159C6A-A290-4F9E-8390-B3A47A185334}"/>
              </a:ext>
            </a:extLst>
          </p:cNvPr>
          <p:cNvSpPr>
            <a:spLocks noGrp="1"/>
          </p:cNvSpPr>
          <p:nvPr>
            <p:ph type="body" idx="1"/>
          </p:nvPr>
        </p:nvSpPr>
        <p:spPr/>
        <p:txBody>
          <a:bodyPr>
            <a:normAutofit/>
          </a:bodyPr>
          <a:lstStyle/>
          <a:p>
            <a:pPr algn="ctr"/>
            <a:r>
              <a:rPr lang="en-US" sz="3200" dirty="0"/>
              <a:t>Areas of Agreement</a:t>
            </a:r>
          </a:p>
        </p:txBody>
      </p:sp>
      <p:sp>
        <p:nvSpPr>
          <p:cNvPr id="3" name="Content Placeholder 2">
            <a:extLst>
              <a:ext uri="{FF2B5EF4-FFF2-40B4-BE49-F238E27FC236}">
                <a16:creationId xmlns:a16="http://schemas.microsoft.com/office/drawing/2014/main" id="{254C5921-2DF2-412E-86C4-FD4A9365DC2F}"/>
              </a:ext>
            </a:extLst>
          </p:cNvPr>
          <p:cNvSpPr>
            <a:spLocks noGrp="1"/>
          </p:cNvSpPr>
          <p:nvPr>
            <p:ph sz="half" idx="2"/>
          </p:nvPr>
        </p:nvSpPr>
        <p:spPr/>
        <p:txBody>
          <a:bodyPr/>
          <a:lstStyle/>
          <a:p>
            <a:pPr marL="0" indent="0">
              <a:buNone/>
            </a:pPr>
            <a:r>
              <a:rPr lang="en-US" dirty="0"/>
              <a:t>Property, privacy, human welfare</a:t>
            </a:r>
          </a:p>
          <a:p>
            <a:endParaRPr lang="en-US" dirty="0"/>
          </a:p>
        </p:txBody>
      </p:sp>
      <p:sp>
        <p:nvSpPr>
          <p:cNvPr id="5" name="Text Placeholder 4">
            <a:extLst>
              <a:ext uri="{FF2B5EF4-FFF2-40B4-BE49-F238E27FC236}">
                <a16:creationId xmlns:a16="http://schemas.microsoft.com/office/drawing/2014/main" id="{5DC588DF-87C9-457C-B1B6-15DCDB260CD0}"/>
              </a:ext>
            </a:extLst>
          </p:cNvPr>
          <p:cNvSpPr>
            <a:spLocks noGrp="1"/>
          </p:cNvSpPr>
          <p:nvPr>
            <p:ph type="body" sz="quarter" idx="3"/>
          </p:nvPr>
        </p:nvSpPr>
        <p:spPr/>
        <p:txBody>
          <a:bodyPr>
            <a:normAutofit/>
          </a:bodyPr>
          <a:lstStyle/>
          <a:p>
            <a:pPr algn="ctr"/>
            <a:r>
              <a:rPr lang="en-US" sz="3200" dirty="0"/>
              <a:t>Areas of Disagreement</a:t>
            </a:r>
          </a:p>
        </p:txBody>
      </p:sp>
      <p:sp>
        <p:nvSpPr>
          <p:cNvPr id="6" name="Content Placeholder 5">
            <a:extLst>
              <a:ext uri="{FF2B5EF4-FFF2-40B4-BE49-F238E27FC236}">
                <a16:creationId xmlns:a16="http://schemas.microsoft.com/office/drawing/2014/main" id="{4BAAB095-269E-4936-A0BE-20B78D3557BC}"/>
              </a:ext>
            </a:extLst>
          </p:cNvPr>
          <p:cNvSpPr>
            <a:spLocks noGrp="1"/>
          </p:cNvSpPr>
          <p:nvPr>
            <p:ph sz="quarter" idx="4"/>
          </p:nvPr>
        </p:nvSpPr>
        <p:spPr/>
        <p:txBody>
          <a:bodyPr/>
          <a:lstStyle/>
          <a:p>
            <a:pPr marL="0" indent="0">
              <a:buNone/>
            </a:pPr>
            <a:r>
              <a:rPr lang="en-US" dirty="0"/>
              <a:t>Financial reward</a:t>
            </a:r>
          </a:p>
          <a:p>
            <a:pPr marL="0" indent="0">
              <a:buNone/>
            </a:pPr>
            <a:r>
              <a:rPr lang="en-US" dirty="0"/>
              <a:t>Offensive capabilities</a:t>
            </a:r>
          </a:p>
          <a:p>
            <a:pPr marL="0" indent="0">
              <a:buNone/>
            </a:pPr>
            <a:r>
              <a:rPr lang="en-US" dirty="0"/>
              <a:t>Reputational risk</a:t>
            </a:r>
          </a:p>
          <a:p>
            <a:pPr marL="0" indent="0">
              <a:buNone/>
            </a:pPr>
            <a:r>
              <a:rPr lang="en-US" dirty="0"/>
              <a:t>Cost to develop mitigations</a:t>
            </a:r>
          </a:p>
        </p:txBody>
      </p:sp>
      <p:sp>
        <p:nvSpPr>
          <p:cNvPr id="7" name="Flowchart: Process 6">
            <a:extLst>
              <a:ext uri="{FF2B5EF4-FFF2-40B4-BE49-F238E27FC236}">
                <a16:creationId xmlns:a16="http://schemas.microsoft.com/office/drawing/2014/main" id="{AF7801B5-7F00-4B27-A7D8-5E81992107BF}"/>
              </a:ext>
            </a:extLst>
          </p:cNvPr>
          <p:cNvSpPr/>
          <p:nvPr/>
        </p:nvSpPr>
        <p:spPr>
          <a:xfrm>
            <a:off x="715617" y="1367624"/>
            <a:ext cx="5224007" cy="1129086"/>
          </a:xfrm>
          <a:prstGeom prst="flowChartProcess">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peech Bubble: Rectangle 7">
            <a:extLst>
              <a:ext uri="{FF2B5EF4-FFF2-40B4-BE49-F238E27FC236}">
                <a16:creationId xmlns:a16="http://schemas.microsoft.com/office/drawing/2014/main" id="{9305106C-A249-4957-96A2-5AD26330F048}"/>
              </a:ext>
            </a:extLst>
          </p:cNvPr>
          <p:cNvSpPr/>
          <p:nvPr/>
        </p:nvSpPr>
        <p:spPr>
          <a:xfrm>
            <a:off x="540993" y="3220278"/>
            <a:ext cx="5157786" cy="3291840"/>
          </a:xfrm>
          <a:prstGeom prst="wedgeRectCallout">
            <a:avLst>
              <a:gd name="adj1" fmla="val -21758"/>
              <a:gd name="adj2" fmla="val -676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Duty of care: cybersecurity professionals must help people</a:t>
            </a:r>
          </a:p>
          <a:p>
            <a:endParaRPr lang="en-US" sz="2800" dirty="0"/>
          </a:p>
          <a:p>
            <a:r>
              <a:rPr lang="en-US" sz="2800" dirty="0"/>
              <a:t>Virtue ethics: Maximize public good, minimize public risk</a:t>
            </a:r>
          </a:p>
        </p:txBody>
      </p:sp>
    </p:spTree>
    <p:extLst>
      <p:ext uri="{BB962C8B-B14F-4D97-AF65-F5344CB8AC3E}">
        <p14:creationId xmlns:p14="http://schemas.microsoft.com/office/powerpoint/2010/main" val="1663451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anim calcmode="lin" valueType="num">
                                      <p:cBhvr>
                                        <p:cTn id="12" dur="500" fill="hold"/>
                                        <p:tgtEl>
                                          <p:spTgt spid="8"/>
                                        </p:tgtEl>
                                        <p:attrNameLst>
                                          <p:attrName>ppt_x</p:attrName>
                                        </p:attrNameLst>
                                      </p:cBhvr>
                                      <p:tavLst>
                                        <p:tav tm="0">
                                          <p:val>
                                            <p:strVal val="#ppt_x"/>
                                          </p:val>
                                        </p:tav>
                                        <p:tav tm="100000">
                                          <p:val>
                                            <p:strVal val="#ppt_x"/>
                                          </p:val>
                                        </p:tav>
                                      </p:tavLst>
                                    </p:anim>
                                    <p:anim calcmode="lin" valueType="num">
                                      <p:cBhvr>
                                        <p:cTn id="13"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BD460FF-A1F2-46C2-9F25-692AD782331B}"/>
              </a:ext>
            </a:extLst>
          </p:cNvPr>
          <p:cNvSpPr>
            <a:spLocks noGrp="1"/>
          </p:cNvSpPr>
          <p:nvPr>
            <p:ph type="title"/>
          </p:nvPr>
        </p:nvSpPr>
        <p:spPr/>
        <p:txBody>
          <a:bodyPr/>
          <a:lstStyle/>
          <a:p>
            <a:r>
              <a:rPr lang="en-US" dirty="0"/>
              <a:t>(5) Define Success</a:t>
            </a:r>
          </a:p>
        </p:txBody>
      </p:sp>
      <p:sp>
        <p:nvSpPr>
          <p:cNvPr id="8" name="Content Placeholder 7">
            <a:extLst>
              <a:ext uri="{FF2B5EF4-FFF2-40B4-BE49-F238E27FC236}">
                <a16:creationId xmlns:a16="http://schemas.microsoft.com/office/drawing/2014/main" id="{A5C3F9A5-69B3-4917-BDA5-55A83B49B5CE}"/>
              </a:ext>
            </a:extLst>
          </p:cNvPr>
          <p:cNvSpPr>
            <a:spLocks noGrp="1"/>
          </p:cNvSpPr>
          <p:nvPr>
            <p:ph idx="1"/>
          </p:nvPr>
        </p:nvSpPr>
        <p:spPr/>
        <p:txBody>
          <a:bodyPr>
            <a:normAutofit/>
          </a:bodyPr>
          <a:lstStyle/>
          <a:p>
            <a:pPr marL="0" indent="0">
              <a:buNone/>
            </a:pPr>
            <a:r>
              <a:rPr lang="en-US" dirty="0"/>
              <a:t>Maximize likelihood that vulnerability will be mitigated</a:t>
            </a:r>
          </a:p>
          <a:p>
            <a:pPr marL="0" indent="0">
              <a:buNone/>
            </a:pPr>
            <a:r>
              <a:rPr lang="en-US" dirty="0"/>
              <a:t>Minimize likelihood that adversaries will weaponize vulnerability</a:t>
            </a:r>
          </a:p>
          <a:p>
            <a:endParaRPr lang="en-US" dirty="0"/>
          </a:p>
          <a:p>
            <a:pPr marL="0" indent="0">
              <a:buNone/>
            </a:pPr>
            <a:r>
              <a:rPr lang="en-US" dirty="0"/>
              <a:t>Responsible disclosure:</a:t>
            </a:r>
          </a:p>
          <a:p>
            <a:pPr marL="514350" indent="-514350">
              <a:buFont typeface="+mj-lt"/>
              <a:buAutoNum type="arabicPeriod"/>
            </a:pPr>
            <a:r>
              <a:rPr lang="en-US" dirty="0"/>
              <a:t>Disclose to the vendor</a:t>
            </a:r>
          </a:p>
          <a:p>
            <a:pPr marL="514350" indent="-514350">
              <a:buFont typeface="+mj-lt"/>
              <a:buAutoNum type="arabicPeriod"/>
            </a:pPr>
            <a:r>
              <a:rPr lang="en-US" dirty="0"/>
              <a:t>Coordinate response with third-parties</a:t>
            </a:r>
          </a:p>
          <a:p>
            <a:pPr marL="514350" indent="-514350">
              <a:buFont typeface="+mj-lt"/>
              <a:buAutoNum type="arabicPeriod"/>
            </a:pPr>
            <a:r>
              <a:rPr lang="en-US" dirty="0"/>
              <a:t>Full disclosure to the public</a:t>
            </a:r>
          </a:p>
          <a:p>
            <a:pPr marL="0" indent="0">
              <a:buNone/>
            </a:pPr>
            <a:endParaRPr lang="en-US" dirty="0"/>
          </a:p>
        </p:txBody>
      </p:sp>
    </p:spTree>
    <p:extLst>
      <p:ext uri="{BB962C8B-B14F-4D97-AF65-F5344CB8AC3E}">
        <p14:creationId xmlns:p14="http://schemas.microsoft.com/office/powerpoint/2010/main" val="14497474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6D924-53CE-471E-8E3C-4417867F1612}"/>
              </a:ext>
            </a:extLst>
          </p:cNvPr>
          <p:cNvSpPr>
            <a:spLocks noGrp="1"/>
          </p:cNvSpPr>
          <p:nvPr>
            <p:ph type="title"/>
          </p:nvPr>
        </p:nvSpPr>
        <p:spPr/>
        <p:txBody>
          <a:bodyPr/>
          <a:lstStyle/>
          <a:p>
            <a:r>
              <a:rPr lang="en-US" dirty="0"/>
              <a:t>How to Think About Ethics</a:t>
            </a:r>
          </a:p>
        </p:txBody>
      </p:sp>
      <p:sp>
        <p:nvSpPr>
          <p:cNvPr id="3" name="Content Placeholder 2">
            <a:extLst>
              <a:ext uri="{FF2B5EF4-FFF2-40B4-BE49-F238E27FC236}">
                <a16:creationId xmlns:a16="http://schemas.microsoft.com/office/drawing/2014/main" id="{6C853CA9-B860-4061-9FE2-A8DBA7C6F8BB}"/>
              </a:ext>
            </a:extLst>
          </p:cNvPr>
          <p:cNvSpPr>
            <a:spLocks noGrp="1"/>
          </p:cNvSpPr>
          <p:nvPr>
            <p:ph idx="1"/>
          </p:nvPr>
        </p:nvSpPr>
        <p:spPr/>
        <p:txBody>
          <a:bodyPr>
            <a:normAutofit/>
          </a:bodyPr>
          <a:lstStyle/>
          <a:p>
            <a:pPr marL="0" indent="0">
              <a:buNone/>
            </a:pPr>
            <a:r>
              <a:rPr lang="en-US" dirty="0"/>
              <a:t>There may be not be a definitive right answer, but there are definitely wrong answers</a:t>
            </a:r>
          </a:p>
          <a:p>
            <a:pPr marL="0" indent="0">
              <a:buNone/>
            </a:pPr>
            <a:r>
              <a:rPr lang="en-US" dirty="0"/>
              <a:t>Failing to consider the ethical and moral implications of cybersecurity is wrong</a:t>
            </a:r>
          </a:p>
          <a:p>
            <a:pPr marL="0" indent="0">
              <a:buNone/>
            </a:pPr>
            <a:r>
              <a:rPr lang="en-US" dirty="0"/>
              <a:t>Value Sensitive Design is a tool to help you identify who is impacted and the values at stake</a:t>
            </a:r>
          </a:p>
          <a:p>
            <a:pPr marL="0" indent="0">
              <a:buNone/>
            </a:pPr>
            <a:r>
              <a:rPr lang="en-US" dirty="0"/>
              <a:t>Committing to duty of care and virtue ethics means advocating for the security and privacy of people over competing interests</a:t>
            </a:r>
          </a:p>
        </p:txBody>
      </p:sp>
    </p:spTree>
    <p:extLst>
      <p:ext uri="{BB962C8B-B14F-4D97-AF65-F5344CB8AC3E}">
        <p14:creationId xmlns:p14="http://schemas.microsoft.com/office/powerpoint/2010/main" val="978615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1">
            <a:extLst>
              <a:ext uri="{FF2B5EF4-FFF2-40B4-BE49-F238E27FC236}">
                <a16:creationId xmlns:a16="http://schemas.microsoft.com/office/drawing/2014/main" id="{9BFE1AD3-B2BC-4567-8B4A-DCB8F9080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3">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5801"/>
            <a:ext cx="12188952" cy="521767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15">
            <a:extLst>
              <a:ext uri="{FF2B5EF4-FFF2-40B4-BE49-F238E27FC236}">
                <a16:creationId xmlns:a16="http://schemas.microsoft.com/office/drawing/2014/main" id="{FDE75AAD-F4A4-4ED2-9A2F-B2412F936C4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35" t="20008" r="8214" b="52759"/>
          <a:stretch/>
        </p:blipFill>
        <p:spPr>
          <a:xfrm flipV="1">
            <a:off x="2" y="0"/>
            <a:ext cx="12191999" cy="2235323"/>
          </a:xfrm>
          <a:custGeom>
            <a:avLst/>
            <a:gdLst>
              <a:gd name="connsiteX0" fmla="*/ 0 w 12191999"/>
              <a:gd name="connsiteY0" fmla="*/ 2235323 h 2235323"/>
              <a:gd name="connsiteX1" fmla="*/ 12191999 w 12191999"/>
              <a:gd name="connsiteY1" fmla="*/ 2235323 h 2235323"/>
              <a:gd name="connsiteX2" fmla="*/ 12191999 w 12191999"/>
              <a:gd name="connsiteY2" fmla="*/ 0 h 2235323"/>
              <a:gd name="connsiteX3" fmla="*/ 0 w 12191999"/>
              <a:gd name="connsiteY3" fmla="*/ 0 h 2235323"/>
            </a:gdLst>
            <a:ahLst/>
            <a:cxnLst>
              <a:cxn ang="0">
                <a:pos x="connsiteX0" y="connsiteY0"/>
              </a:cxn>
              <a:cxn ang="0">
                <a:pos x="connsiteX1" y="connsiteY1"/>
              </a:cxn>
              <a:cxn ang="0">
                <a:pos x="connsiteX2" y="connsiteY2"/>
              </a:cxn>
              <a:cxn ang="0">
                <a:pos x="connsiteX3" y="connsiteY3"/>
              </a:cxn>
            </a:cxnLst>
            <a:rect l="l" t="t" r="r" b="b"/>
            <a:pathLst>
              <a:path w="12191999" h="2235323">
                <a:moveTo>
                  <a:pt x="0" y="2235323"/>
                </a:moveTo>
                <a:lnTo>
                  <a:pt x="12191999" y="2235323"/>
                </a:lnTo>
                <a:lnTo>
                  <a:pt x="12191999" y="0"/>
                </a:lnTo>
                <a:lnTo>
                  <a:pt x="0" y="0"/>
                </a:lnTo>
                <a:close/>
              </a:path>
            </a:pathLst>
          </a:custGeom>
        </p:spPr>
      </p:pic>
      <p:sp>
        <p:nvSpPr>
          <p:cNvPr id="6" name="Title 5">
            <a:extLst>
              <a:ext uri="{FF2B5EF4-FFF2-40B4-BE49-F238E27FC236}">
                <a16:creationId xmlns:a16="http://schemas.microsoft.com/office/drawing/2014/main" id="{1AAC70B9-D839-47A0-967C-751816F8CFD4}"/>
              </a:ext>
            </a:extLst>
          </p:cNvPr>
          <p:cNvSpPr>
            <a:spLocks noGrp="1"/>
          </p:cNvSpPr>
          <p:nvPr>
            <p:ph type="title"/>
          </p:nvPr>
        </p:nvSpPr>
        <p:spPr>
          <a:xfrm>
            <a:off x="753925" y="1601735"/>
            <a:ext cx="10684151" cy="1991979"/>
          </a:xfrm>
        </p:spPr>
        <p:txBody>
          <a:bodyPr vert="horz" lIns="91440" tIns="45720" rIns="91440" bIns="45720" rtlCol="0" anchor="b">
            <a:normAutofit/>
          </a:bodyPr>
          <a:lstStyle/>
          <a:p>
            <a:pPr algn="ctr"/>
            <a:r>
              <a:rPr lang="en-US" sz="6600" kern="1200" dirty="0">
                <a:solidFill>
                  <a:srgbClr val="FFFFFF"/>
                </a:solidFill>
                <a:latin typeface="+mj-lt"/>
                <a:ea typeface="+mj-ea"/>
                <a:cs typeface="+mj-cs"/>
              </a:rPr>
              <a:t>US Computer Fraud and Abuse Act (CFAA)</a:t>
            </a:r>
          </a:p>
        </p:txBody>
      </p:sp>
      <p:pic>
        <p:nvPicPr>
          <p:cNvPr id="18" name="Picture 17">
            <a:extLst>
              <a:ext uri="{FF2B5EF4-FFF2-40B4-BE49-F238E27FC236}">
                <a16:creationId xmlns:a16="http://schemas.microsoft.com/office/drawing/2014/main" id="{DA20CE0B-92EC-45FD-8F68-38003D6D8C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35" t="-1" r="8214" b="80325"/>
          <a:stretch/>
        </p:blipFill>
        <p:spPr>
          <a:xfrm flipV="1">
            <a:off x="0" y="4586080"/>
            <a:ext cx="12191999" cy="1614974"/>
          </a:xfrm>
          <a:custGeom>
            <a:avLst/>
            <a:gdLst>
              <a:gd name="connsiteX0" fmla="*/ 0 w 12191999"/>
              <a:gd name="connsiteY0" fmla="*/ 1614974 h 1614974"/>
              <a:gd name="connsiteX1" fmla="*/ 12191999 w 12191999"/>
              <a:gd name="connsiteY1" fmla="*/ 1614974 h 1614974"/>
              <a:gd name="connsiteX2" fmla="*/ 12191999 w 12191999"/>
              <a:gd name="connsiteY2" fmla="*/ 0 h 1614974"/>
              <a:gd name="connsiteX3" fmla="*/ 0 w 12191999"/>
              <a:gd name="connsiteY3" fmla="*/ 0 h 1614974"/>
            </a:gdLst>
            <a:ahLst/>
            <a:cxnLst>
              <a:cxn ang="0">
                <a:pos x="connsiteX0" y="connsiteY0"/>
              </a:cxn>
              <a:cxn ang="0">
                <a:pos x="connsiteX1" y="connsiteY1"/>
              </a:cxn>
              <a:cxn ang="0">
                <a:pos x="connsiteX2" y="connsiteY2"/>
              </a:cxn>
              <a:cxn ang="0">
                <a:pos x="connsiteX3" y="connsiteY3"/>
              </a:cxn>
            </a:cxnLst>
            <a:rect l="l" t="t" r="r" b="b"/>
            <a:pathLst>
              <a:path w="12191999" h="1614974">
                <a:moveTo>
                  <a:pt x="0" y="1614974"/>
                </a:moveTo>
                <a:lnTo>
                  <a:pt x="12191999" y="1614974"/>
                </a:lnTo>
                <a:lnTo>
                  <a:pt x="12191999" y="0"/>
                </a:lnTo>
                <a:lnTo>
                  <a:pt x="0" y="0"/>
                </a:lnTo>
                <a:close/>
              </a:path>
            </a:pathLst>
          </a:custGeom>
        </p:spPr>
      </p:pic>
      <p:sp>
        <p:nvSpPr>
          <p:cNvPr id="7" name="Text Placeholder 6">
            <a:extLst>
              <a:ext uri="{FF2B5EF4-FFF2-40B4-BE49-F238E27FC236}">
                <a16:creationId xmlns:a16="http://schemas.microsoft.com/office/drawing/2014/main" id="{C0C6D2F4-EC6B-417E-8766-36ED05FE65FE}"/>
              </a:ext>
            </a:extLst>
          </p:cNvPr>
          <p:cNvSpPr>
            <a:spLocks noGrp="1"/>
          </p:cNvSpPr>
          <p:nvPr>
            <p:ph type="body" idx="1"/>
          </p:nvPr>
        </p:nvSpPr>
        <p:spPr>
          <a:xfrm>
            <a:off x="1171575" y="3806169"/>
            <a:ext cx="9469211" cy="865639"/>
          </a:xfrm>
        </p:spPr>
        <p:txBody>
          <a:bodyPr vert="horz" lIns="91440" tIns="45720" rIns="91440" bIns="45720" rtlCol="0" anchor="t">
            <a:normAutofit/>
          </a:bodyPr>
          <a:lstStyle/>
          <a:p>
            <a:pPr algn="ctr"/>
            <a:endParaRPr lang="en-US" sz="3200" kern="1200">
              <a:solidFill>
                <a:srgbClr val="FFFFFF"/>
              </a:solidFill>
              <a:latin typeface="+mn-lt"/>
              <a:ea typeface="+mn-ea"/>
              <a:cs typeface="+mn-cs"/>
            </a:endParaRPr>
          </a:p>
        </p:txBody>
      </p:sp>
    </p:spTree>
    <p:extLst>
      <p:ext uri="{BB962C8B-B14F-4D97-AF65-F5344CB8AC3E}">
        <p14:creationId xmlns:p14="http://schemas.microsoft.com/office/powerpoint/2010/main" val="32418698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57C5B-F0DD-4F44-BD82-2B58E47D65AF}"/>
              </a:ext>
            </a:extLst>
          </p:cNvPr>
          <p:cNvSpPr>
            <a:spLocks noGrp="1"/>
          </p:cNvSpPr>
          <p:nvPr>
            <p:ph type="title"/>
          </p:nvPr>
        </p:nvSpPr>
        <p:spPr/>
        <p:txBody>
          <a:bodyPr/>
          <a:lstStyle/>
          <a:p>
            <a:r>
              <a:rPr lang="en-US" dirty="0"/>
              <a:t>Sources</a:t>
            </a:r>
          </a:p>
        </p:txBody>
      </p:sp>
      <p:sp>
        <p:nvSpPr>
          <p:cNvPr id="3" name="Content Placeholder 2">
            <a:extLst>
              <a:ext uri="{FF2B5EF4-FFF2-40B4-BE49-F238E27FC236}">
                <a16:creationId xmlns:a16="http://schemas.microsoft.com/office/drawing/2014/main" id="{568FF2BA-0192-47E4-9E9F-DFCEE02F2A72}"/>
              </a:ext>
            </a:extLst>
          </p:cNvPr>
          <p:cNvSpPr>
            <a:spLocks noGrp="1"/>
          </p:cNvSpPr>
          <p:nvPr>
            <p:ph idx="1"/>
          </p:nvPr>
        </p:nvSpPr>
        <p:spPr/>
        <p:txBody>
          <a:bodyPr>
            <a:normAutofit/>
          </a:bodyPr>
          <a:lstStyle/>
          <a:p>
            <a:r>
              <a:rPr lang="en-US" sz="2000" dirty="0"/>
              <a:t>EFF:</a:t>
            </a:r>
          </a:p>
          <a:p>
            <a:pPr lvl="1"/>
            <a:r>
              <a:rPr lang="en-US" sz="1800" dirty="0"/>
              <a:t>Coders’ Rights Project Reverse Engineering FAQ, </a:t>
            </a:r>
            <a:r>
              <a:rPr lang="en-US" sz="1800" dirty="0">
                <a:hlinkClick r:id="rId2"/>
              </a:rPr>
              <a:t>https://www.eff.org/issues/coders/reverse-engineering-faq</a:t>
            </a:r>
            <a:endParaRPr lang="en-US" sz="1800" dirty="0"/>
          </a:p>
          <a:p>
            <a:pPr lvl="1"/>
            <a:r>
              <a:rPr lang="en-US" sz="1800" dirty="0"/>
              <a:t>Coders’ Rights Project Vulnerability Reporting FAQ, </a:t>
            </a:r>
            <a:r>
              <a:rPr lang="en-US" sz="1800" dirty="0">
                <a:hlinkClick r:id="rId3"/>
              </a:rPr>
              <a:t>https://www.eff.org/issues/coders/vulnerability-reporting-faq</a:t>
            </a:r>
            <a:endParaRPr lang="en-US" sz="1800" dirty="0"/>
          </a:p>
          <a:p>
            <a:pPr lvl="1"/>
            <a:r>
              <a:rPr lang="en-US" sz="1800" dirty="0"/>
              <a:t>A “Grey Hat” Guide, </a:t>
            </a:r>
            <a:r>
              <a:rPr lang="en-US" sz="1800" dirty="0">
                <a:hlinkClick r:id="rId4"/>
              </a:rPr>
              <a:t>https://www.eff.org/pages/grey-hat-guide</a:t>
            </a:r>
            <a:endParaRPr lang="en-US" sz="1800" dirty="0"/>
          </a:p>
          <a:p>
            <a:pPr lvl="1"/>
            <a:r>
              <a:rPr lang="en-US" sz="1800" dirty="0"/>
              <a:t>Unintended Consequences: Sixteen Years under the DMCA, </a:t>
            </a:r>
            <a:r>
              <a:rPr lang="en-US" sz="1800" dirty="0">
                <a:hlinkClick r:id="rId5"/>
              </a:rPr>
              <a:t>https://www.eff.org/files/2014/09/16/unintendedconsequences2014.pdf</a:t>
            </a:r>
            <a:endParaRPr lang="en-US" sz="1800" dirty="0"/>
          </a:p>
          <a:p>
            <a:r>
              <a:rPr lang="en-US" sz="2000" dirty="0"/>
              <a:t>US DOJ:</a:t>
            </a:r>
          </a:p>
          <a:p>
            <a:pPr lvl="1"/>
            <a:r>
              <a:rPr lang="en-US" sz="1800" dirty="0"/>
              <a:t>Leader of Hacking Ring Sentenced for Massive Identity Thefts from Payment Processor and U.S. Retail Networks, </a:t>
            </a:r>
            <a:r>
              <a:rPr lang="en-US" sz="1800" dirty="0">
                <a:hlinkClick r:id="rId6"/>
              </a:rPr>
              <a:t>https://www.justice.gov/opa/pr/leader-hacking-ring-sentenced-massive-identity-thefts-payment-processor-and-us-retail</a:t>
            </a:r>
            <a:endParaRPr lang="en-US" sz="1800" dirty="0"/>
          </a:p>
          <a:p>
            <a:pPr lvl="1"/>
            <a:r>
              <a:rPr lang="en-US" sz="1800" dirty="0"/>
              <a:t>Russian National Indicted with Multiple Offenses in Connection with </a:t>
            </a:r>
            <a:r>
              <a:rPr lang="en-US" sz="1800" dirty="0" err="1"/>
              <a:t>Kelihos</a:t>
            </a:r>
            <a:r>
              <a:rPr lang="en-US" sz="1800" dirty="0"/>
              <a:t> Botnet, </a:t>
            </a:r>
            <a:r>
              <a:rPr lang="en-US" sz="1800" dirty="0">
                <a:hlinkClick r:id="rId7"/>
              </a:rPr>
              <a:t>https://www.justice.gov/opa/pr/russian-national-indicted-multiple-offenses-connection-kelihos-botnet</a:t>
            </a:r>
            <a:endParaRPr lang="en-US" sz="1800" dirty="0"/>
          </a:p>
          <a:p>
            <a:r>
              <a:rPr lang="en-US" sz="2000" dirty="0"/>
              <a:t>Are Bug Bounty Program Safe for </a:t>
            </a:r>
            <a:r>
              <a:rPr lang="en-US" sz="2000" dirty="0" err="1"/>
              <a:t>Whitehats</a:t>
            </a:r>
            <a:r>
              <a:rPr lang="en-US" sz="2000" dirty="0"/>
              <a:t>?, </a:t>
            </a:r>
            <a:r>
              <a:rPr lang="en-US" sz="2000" dirty="0">
                <a:hlinkClick r:id="rId8"/>
              </a:rPr>
              <a:t>https://www.usenix.org/node/208178</a:t>
            </a:r>
            <a:endParaRPr lang="en-US" sz="2000" dirty="0"/>
          </a:p>
        </p:txBody>
      </p:sp>
    </p:spTree>
    <p:extLst>
      <p:ext uri="{BB962C8B-B14F-4D97-AF65-F5344CB8AC3E}">
        <p14:creationId xmlns:p14="http://schemas.microsoft.com/office/powerpoint/2010/main" val="929380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6E502-B970-450E-809F-BFCB688E9E71}"/>
              </a:ext>
            </a:extLst>
          </p:cNvPr>
          <p:cNvSpPr>
            <a:spLocks noGrp="1"/>
          </p:cNvSpPr>
          <p:nvPr>
            <p:ph type="title"/>
          </p:nvPr>
        </p:nvSpPr>
        <p:spPr/>
        <p:txBody>
          <a:bodyPr/>
          <a:lstStyle/>
          <a:p>
            <a:r>
              <a:rPr lang="en-US" dirty="0"/>
              <a:t>How Are Cybercriminals Prosecuted?</a:t>
            </a:r>
          </a:p>
        </p:txBody>
      </p:sp>
      <p:sp>
        <p:nvSpPr>
          <p:cNvPr id="3" name="Text Placeholder 2">
            <a:extLst>
              <a:ext uri="{FF2B5EF4-FFF2-40B4-BE49-F238E27FC236}">
                <a16:creationId xmlns:a16="http://schemas.microsoft.com/office/drawing/2014/main" id="{C42E0F1D-EFF7-4839-958D-E63269DED9B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05378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A8CAB-5FC0-4223-A577-90EA723DC5FE}"/>
              </a:ext>
            </a:extLst>
          </p:cNvPr>
          <p:cNvSpPr>
            <a:spLocks noGrp="1"/>
          </p:cNvSpPr>
          <p:nvPr>
            <p:ph type="title"/>
          </p:nvPr>
        </p:nvSpPr>
        <p:spPr/>
        <p:txBody>
          <a:bodyPr/>
          <a:lstStyle/>
          <a:p>
            <a:r>
              <a:rPr lang="en-US" dirty="0" err="1"/>
              <a:t>Pyotr</a:t>
            </a:r>
            <a:r>
              <a:rPr lang="en-US" dirty="0"/>
              <a:t> </a:t>
            </a:r>
            <a:r>
              <a:rPr lang="en-US" dirty="0" err="1"/>
              <a:t>Levashov</a:t>
            </a:r>
            <a:r>
              <a:rPr lang="en-US" dirty="0"/>
              <a:t>, a.k.a. </a:t>
            </a:r>
            <a:r>
              <a:rPr lang="en-US" dirty="0" err="1"/>
              <a:t>Severa</a:t>
            </a:r>
            <a:endParaRPr lang="en-US" dirty="0"/>
          </a:p>
        </p:txBody>
      </p:sp>
      <p:sp>
        <p:nvSpPr>
          <p:cNvPr id="3" name="Content Placeholder 2">
            <a:extLst>
              <a:ext uri="{FF2B5EF4-FFF2-40B4-BE49-F238E27FC236}">
                <a16:creationId xmlns:a16="http://schemas.microsoft.com/office/drawing/2014/main" id="{3FEAE00D-29CE-4CC8-860E-9A1C512C4D18}"/>
              </a:ext>
            </a:extLst>
          </p:cNvPr>
          <p:cNvSpPr>
            <a:spLocks noGrp="1"/>
          </p:cNvSpPr>
          <p:nvPr>
            <p:ph idx="1"/>
          </p:nvPr>
        </p:nvSpPr>
        <p:spPr>
          <a:xfrm>
            <a:off x="838200" y="1369325"/>
            <a:ext cx="7768988" cy="4948348"/>
          </a:xfrm>
        </p:spPr>
        <p:txBody>
          <a:bodyPr/>
          <a:lstStyle/>
          <a:p>
            <a:pPr marL="0" indent="0">
              <a:buNone/>
            </a:pPr>
            <a:r>
              <a:rPr lang="en-US" dirty="0"/>
              <a:t>Highly prolific spammer for </a:t>
            </a:r>
            <a:r>
              <a:rPr lang="en-US" dirty="0" err="1"/>
              <a:t>SpamIt</a:t>
            </a:r>
            <a:r>
              <a:rPr lang="en-US" dirty="0"/>
              <a:t> pharma affiliate program </a:t>
            </a:r>
          </a:p>
          <a:p>
            <a:pPr marL="0" indent="0">
              <a:buNone/>
            </a:pPr>
            <a:r>
              <a:rPr lang="en-US" dirty="0"/>
              <a:t>Moderator of spamdot.biz</a:t>
            </a:r>
          </a:p>
          <a:p>
            <a:pPr marL="0" indent="0">
              <a:buNone/>
            </a:pPr>
            <a:r>
              <a:rPr lang="en-US" dirty="0"/>
              <a:t>Possible operator of the Storm, </a:t>
            </a:r>
            <a:r>
              <a:rPr lang="en-US" dirty="0" err="1"/>
              <a:t>Waledac</a:t>
            </a:r>
            <a:r>
              <a:rPr lang="en-US" dirty="0"/>
              <a:t>, and </a:t>
            </a:r>
            <a:r>
              <a:rPr lang="en-US" dirty="0" err="1"/>
              <a:t>Kelihos</a:t>
            </a:r>
            <a:r>
              <a:rPr lang="en-US" dirty="0"/>
              <a:t> botnets</a:t>
            </a:r>
          </a:p>
          <a:p>
            <a:endParaRPr lang="en-US" dirty="0"/>
          </a:p>
          <a:p>
            <a:pPr marL="0" indent="0">
              <a:buNone/>
            </a:pPr>
            <a:r>
              <a:rPr lang="en-US" dirty="0"/>
              <a:t>Arrested in Barcelona in April 2017</a:t>
            </a:r>
          </a:p>
          <a:p>
            <a:pPr marL="0" indent="0">
              <a:buNone/>
            </a:pPr>
            <a:r>
              <a:rPr lang="en-US" dirty="0"/>
              <a:t>Extradited to the US in Feb 2018</a:t>
            </a:r>
          </a:p>
        </p:txBody>
      </p:sp>
      <p:pic>
        <p:nvPicPr>
          <p:cNvPr id="6" name="Picture 5">
            <a:extLst>
              <a:ext uri="{FF2B5EF4-FFF2-40B4-BE49-F238E27FC236}">
                <a16:creationId xmlns:a16="http://schemas.microsoft.com/office/drawing/2014/main" id="{3E233BA4-CF2F-43E5-9788-52BFAE96423D}"/>
              </a:ext>
            </a:extLst>
          </p:cNvPr>
          <p:cNvPicPr>
            <a:picLocks noChangeAspect="1"/>
          </p:cNvPicPr>
          <p:nvPr/>
        </p:nvPicPr>
        <p:blipFill rotWithShape="1">
          <a:blip r:embed="rId2">
            <a:extLst>
              <a:ext uri="{28A0092B-C50C-407E-A947-70E740481C1C}">
                <a14:useLocalDpi xmlns:a14="http://schemas.microsoft.com/office/drawing/2010/main" val="0"/>
              </a:ext>
            </a:extLst>
          </a:blip>
          <a:srcRect l="42606" r="26395"/>
          <a:stretch/>
        </p:blipFill>
        <p:spPr>
          <a:xfrm>
            <a:off x="9012070" y="136526"/>
            <a:ext cx="3070748" cy="6604000"/>
          </a:xfrm>
          <a:prstGeom prst="rect">
            <a:avLst/>
          </a:prstGeom>
        </p:spPr>
      </p:pic>
    </p:spTree>
    <p:extLst>
      <p:ext uri="{BB962C8B-B14F-4D97-AF65-F5344CB8AC3E}">
        <p14:creationId xmlns:p14="http://schemas.microsoft.com/office/powerpoint/2010/main" val="93402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anim calcmode="lin" valueType="num">
                                      <p:cBhvr>
                                        <p:cTn id="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anim calcmode="lin" valueType="num">
                                      <p:cBhvr>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5C948-F6E6-4799-94FF-B89187AAF431}"/>
              </a:ext>
            </a:extLst>
          </p:cNvPr>
          <p:cNvSpPr>
            <a:spLocks noGrp="1"/>
          </p:cNvSpPr>
          <p:nvPr>
            <p:ph type="title"/>
          </p:nvPr>
        </p:nvSpPr>
        <p:spPr/>
        <p:txBody>
          <a:bodyPr/>
          <a:lstStyle/>
          <a:p>
            <a:r>
              <a:rPr lang="en-US" dirty="0"/>
              <a:t>Charges Against </a:t>
            </a:r>
            <a:r>
              <a:rPr lang="en-US" dirty="0" err="1"/>
              <a:t>Severa</a:t>
            </a:r>
            <a:endParaRPr lang="en-US" dirty="0"/>
          </a:p>
        </p:txBody>
      </p:sp>
      <p:sp>
        <p:nvSpPr>
          <p:cNvPr id="3" name="Content Placeholder 2">
            <a:extLst>
              <a:ext uri="{FF2B5EF4-FFF2-40B4-BE49-F238E27FC236}">
                <a16:creationId xmlns:a16="http://schemas.microsoft.com/office/drawing/2014/main" id="{E9305624-5DD0-492A-BB0D-64E3D2BE9B9C}"/>
              </a:ext>
            </a:extLst>
          </p:cNvPr>
          <p:cNvSpPr>
            <a:spLocks noGrp="1"/>
          </p:cNvSpPr>
          <p:nvPr>
            <p:ph idx="1"/>
          </p:nvPr>
        </p:nvSpPr>
        <p:spPr/>
        <p:txBody>
          <a:bodyPr/>
          <a:lstStyle/>
          <a:p>
            <a:pPr marL="514350" indent="-514350">
              <a:buFont typeface="+mj-lt"/>
              <a:buAutoNum type="arabicPeriod"/>
            </a:pPr>
            <a:r>
              <a:rPr lang="en-US" dirty="0"/>
              <a:t>One count of causing intentional damage to a protected computer</a:t>
            </a:r>
          </a:p>
          <a:p>
            <a:pPr marL="514350" indent="-514350">
              <a:buFont typeface="+mj-lt"/>
              <a:buAutoNum type="arabicPeriod"/>
            </a:pPr>
            <a:r>
              <a:rPr lang="en-US" dirty="0"/>
              <a:t>One count of accessing protected computers in furtherance of fraud</a:t>
            </a:r>
          </a:p>
          <a:p>
            <a:pPr marL="514350" indent="-514350">
              <a:buFont typeface="+mj-lt"/>
              <a:buAutoNum type="arabicPeriod"/>
            </a:pPr>
            <a:r>
              <a:rPr lang="en-US" dirty="0"/>
              <a:t>One count of threatening to damage a protected computer</a:t>
            </a:r>
          </a:p>
          <a:p>
            <a:pPr marL="514350" indent="-514350">
              <a:buFont typeface="+mj-lt"/>
              <a:buAutoNum type="arabicPeriod"/>
            </a:pPr>
            <a:r>
              <a:rPr lang="en-US" dirty="0"/>
              <a:t>One count of conspiracy</a:t>
            </a:r>
          </a:p>
          <a:p>
            <a:pPr marL="514350" indent="-514350">
              <a:buFont typeface="+mj-lt"/>
              <a:buAutoNum type="arabicPeriod"/>
            </a:pPr>
            <a:r>
              <a:rPr lang="en-US" dirty="0"/>
              <a:t>One count of wire fraud</a:t>
            </a:r>
          </a:p>
          <a:p>
            <a:pPr marL="514350" indent="-514350">
              <a:buFont typeface="+mj-lt"/>
              <a:buAutoNum type="arabicPeriod"/>
            </a:pPr>
            <a:r>
              <a:rPr lang="en-US" dirty="0"/>
              <a:t>Two counts of fraud in connection with email</a:t>
            </a:r>
          </a:p>
          <a:p>
            <a:pPr marL="514350" indent="-514350">
              <a:buFont typeface="+mj-lt"/>
              <a:buAutoNum type="arabicPeriod"/>
            </a:pPr>
            <a:r>
              <a:rPr lang="en-US" dirty="0"/>
              <a:t>One count of aggravated identity theft</a:t>
            </a:r>
          </a:p>
        </p:txBody>
      </p:sp>
      <p:sp>
        <p:nvSpPr>
          <p:cNvPr id="4" name="Rectangle 3">
            <a:extLst>
              <a:ext uri="{FF2B5EF4-FFF2-40B4-BE49-F238E27FC236}">
                <a16:creationId xmlns:a16="http://schemas.microsoft.com/office/drawing/2014/main" id="{6A7FCA96-1B96-45D2-8824-78EC2C61A5F5}"/>
              </a:ext>
            </a:extLst>
          </p:cNvPr>
          <p:cNvSpPr/>
          <p:nvPr/>
        </p:nvSpPr>
        <p:spPr>
          <a:xfrm>
            <a:off x="736979" y="1301087"/>
            <a:ext cx="10745337" cy="1628632"/>
          </a:xfrm>
          <a:prstGeom prst="rect">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72FABDAC-22C3-40F5-B4FD-3C00959A9102}"/>
              </a:ext>
            </a:extLst>
          </p:cNvPr>
          <p:cNvSpPr/>
          <p:nvPr/>
        </p:nvSpPr>
        <p:spPr>
          <a:xfrm>
            <a:off x="736980" y="3848667"/>
            <a:ext cx="7488072" cy="580029"/>
          </a:xfrm>
          <a:prstGeom prst="rect">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Speech Bubble: Rectangle 5">
            <a:extLst>
              <a:ext uri="{FF2B5EF4-FFF2-40B4-BE49-F238E27FC236}">
                <a16:creationId xmlns:a16="http://schemas.microsoft.com/office/drawing/2014/main" id="{291B0A0B-5122-4D30-ADD4-D29EB41466EB}"/>
              </a:ext>
            </a:extLst>
          </p:cNvPr>
          <p:cNvSpPr/>
          <p:nvPr/>
        </p:nvSpPr>
        <p:spPr>
          <a:xfrm>
            <a:off x="5914030" y="5306704"/>
            <a:ext cx="2474794" cy="1046328"/>
          </a:xfrm>
          <a:prstGeom prst="wedgeRectCallout">
            <a:avLst>
              <a:gd name="adj1" fmla="val 21446"/>
              <a:gd name="adj2" fmla="val -1444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CAN-SPAM Act</a:t>
            </a:r>
          </a:p>
        </p:txBody>
      </p:sp>
      <p:sp>
        <p:nvSpPr>
          <p:cNvPr id="7" name="Speech Bubble: Rectangle 6">
            <a:extLst>
              <a:ext uri="{FF2B5EF4-FFF2-40B4-BE49-F238E27FC236}">
                <a16:creationId xmlns:a16="http://schemas.microsoft.com/office/drawing/2014/main" id="{733FAA61-6EBA-4F3F-8A43-4B1D0A1E9321}"/>
              </a:ext>
            </a:extLst>
          </p:cNvPr>
          <p:cNvSpPr/>
          <p:nvPr/>
        </p:nvSpPr>
        <p:spPr>
          <a:xfrm>
            <a:off x="9361227" y="3319818"/>
            <a:ext cx="1575179" cy="665328"/>
          </a:xfrm>
          <a:prstGeom prst="wedgeRectCallout">
            <a:avLst>
              <a:gd name="adj1" fmla="val 21446"/>
              <a:gd name="adj2" fmla="val -1444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CFAA</a:t>
            </a:r>
          </a:p>
        </p:txBody>
      </p:sp>
    </p:spTree>
    <p:extLst>
      <p:ext uri="{BB962C8B-B14F-4D97-AF65-F5344CB8AC3E}">
        <p14:creationId xmlns:p14="http://schemas.microsoft.com/office/powerpoint/2010/main" val="165174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anim calcmode="lin" valueType="num">
                                      <p:cBhvr>
                                        <p:cTn id="11" dur="500" fill="hold"/>
                                        <p:tgtEl>
                                          <p:spTgt spid="7"/>
                                        </p:tgtEl>
                                        <p:attrNameLst>
                                          <p:attrName>ppt_x</p:attrName>
                                        </p:attrNameLst>
                                      </p:cBhvr>
                                      <p:tavLst>
                                        <p:tav tm="0">
                                          <p:val>
                                            <p:strVal val="#ppt_x"/>
                                          </p:val>
                                        </p:tav>
                                        <p:tav tm="100000">
                                          <p:val>
                                            <p:strVal val="#ppt_x"/>
                                          </p:val>
                                        </p:tav>
                                      </p:tavLst>
                                    </p:anim>
                                    <p:anim calcmode="lin" valueType="num">
                                      <p:cBhvr>
                                        <p:cTn id="12"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anim calcmode="lin" valueType="num">
                                      <p:cBhvr>
                                        <p:cTn id="21" dur="500" fill="hold"/>
                                        <p:tgtEl>
                                          <p:spTgt spid="6"/>
                                        </p:tgtEl>
                                        <p:attrNameLst>
                                          <p:attrName>ppt_x</p:attrName>
                                        </p:attrNameLst>
                                      </p:cBhvr>
                                      <p:tavLst>
                                        <p:tav tm="0">
                                          <p:val>
                                            <p:strVal val="#ppt_x"/>
                                          </p:val>
                                        </p:tav>
                                        <p:tav tm="100000">
                                          <p:val>
                                            <p:strVal val="#ppt_x"/>
                                          </p:val>
                                        </p:tav>
                                      </p:tavLst>
                                    </p:anim>
                                    <p:anim calcmode="lin" valueType="num">
                                      <p:cBhvr>
                                        <p:cTn id="22"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331</TotalTime>
  <Words>3331</Words>
  <Application>Microsoft Office PowerPoint</Application>
  <PresentationFormat>Widescreen</PresentationFormat>
  <Paragraphs>492</Paragraphs>
  <Slides>60</Slides>
  <Notes>1</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60</vt:i4>
      </vt:variant>
    </vt:vector>
  </HeadingPairs>
  <TitlesOfParts>
    <vt:vector size="64" baseType="lpstr">
      <vt:lpstr>Arial</vt:lpstr>
      <vt:lpstr>Calibri</vt:lpstr>
      <vt:lpstr>Calibri Light</vt:lpstr>
      <vt:lpstr>Office Theme</vt:lpstr>
      <vt:lpstr>CY 2550 Foundations of Cybersecurity</vt:lpstr>
      <vt:lpstr>Learning Outcomes</vt:lpstr>
      <vt:lpstr>Cybersecurity is A Fraught Subject</vt:lpstr>
      <vt:lpstr>PowerPoint Presentation</vt:lpstr>
      <vt:lpstr>PowerPoint Presentation</vt:lpstr>
      <vt:lpstr>US Computer Fraud and Abuse Act (CFAA)</vt:lpstr>
      <vt:lpstr>How Are Cybercriminals Prosecuted?</vt:lpstr>
      <vt:lpstr>Pyotr Levashov, a.k.a. Severa</vt:lpstr>
      <vt:lpstr>Charges Against Severa</vt:lpstr>
      <vt:lpstr>Albert Gonzalez</vt:lpstr>
      <vt:lpstr>Charges Against Gonzalez</vt:lpstr>
      <vt:lpstr>Marcus Hutchins, aka malwaretech</vt:lpstr>
      <vt:lpstr>Charges Against malwaretech</vt:lpstr>
      <vt:lpstr>Computer Fraud and Abuse Act of 1986</vt:lpstr>
      <vt:lpstr>CFAA Details</vt:lpstr>
      <vt:lpstr>Notable CFAA Prosecutions</vt:lpstr>
      <vt:lpstr>How Does the CFAA Impact Cybersecurity Researchers?</vt:lpstr>
      <vt:lpstr>Infamous CFAA Prosecutions</vt:lpstr>
      <vt:lpstr>Aaron Swartz</vt:lpstr>
      <vt:lpstr>The Problem of Authorization</vt:lpstr>
      <vt:lpstr>Access Versus Use</vt:lpstr>
      <vt:lpstr>Cautionary Tale</vt:lpstr>
      <vt:lpstr>Happy Ending?</vt:lpstr>
      <vt:lpstr>US Digital Millennium Copyright Act</vt:lpstr>
      <vt:lpstr>Digital Millennium Copyright Act of 1998</vt:lpstr>
      <vt:lpstr>Scope of the Law</vt:lpstr>
      <vt:lpstr>PowerPoint Presentation</vt:lpstr>
      <vt:lpstr>Chilling DRM Research</vt:lpstr>
      <vt:lpstr>Chilling Vulnerability Research</vt:lpstr>
      <vt:lpstr>Getting Out of Hand</vt:lpstr>
      <vt:lpstr>Notable Exemptions</vt:lpstr>
      <vt:lpstr>Takeaways</vt:lpstr>
      <vt:lpstr>Bug Bounty Programs</vt:lpstr>
      <vt:lpstr>US Controlling the Assault of Non-Solicited Pornography And Marketing Act</vt:lpstr>
      <vt:lpstr>CAN-SPAM Act of 2003</vt:lpstr>
      <vt:lpstr>The Good</vt:lpstr>
      <vt:lpstr>The Bad</vt:lpstr>
      <vt:lpstr>Beware The Unsubscribe Link</vt:lpstr>
      <vt:lpstr>So Much More to Learn</vt:lpstr>
      <vt:lpstr>Brief Intro to Ethics</vt:lpstr>
      <vt:lpstr>What is Ethics?</vt:lpstr>
      <vt:lpstr>Many Schools of Thought</vt:lpstr>
      <vt:lpstr>Case Study: Forced Inoculation</vt:lpstr>
      <vt:lpstr>Extreme Example: Brickerbot</vt:lpstr>
      <vt:lpstr>Case Study: Hacking Back</vt:lpstr>
      <vt:lpstr>Case Study: Data from Breaches</vt:lpstr>
      <vt:lpstr>Responsible Disclosure</vt:lpstr>
      <vt:lpstr>Case Study: Vulnerability Disclosure</vt:lpstr>
      <vt:lpstr>Case Study: Vulnerability Disclosure</vt:lpstr>
      <vt:lpstr>Responsible Disclosure</vt:lpstr>
      <vt:lpstr>Ethics of Responsible Disclosure</vt:lpstr>
      <vt:lpstr>Value Sensitive Design</vt:lpstr>
      <vt:lpstr>How to Think About Ethics</vt:lpstr>
      <vt:lpstr>Value Sensitive Design</vt:lpstr>
      <vt:lpstr>(1) Identify the Stakeholders</vt:lpstr>
      <vt:lpstr>(2) Values at Stake</vt:lpstr>
      <vt:lpstr>(3) Value Tradeoffs, (4) Important Values</vt:lpstr>
      <vt:lpstr>(5) Define Success</vt:lpstr>
      <vt:lpstr>How to Think About Ethics</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 2550 Foundations of Cybersecurity</dc:title>
  <dc:creator>Wilson, Christo</dc:creator>
  <cp:lastModifiedBy>Wilson, Christo</cp:lastModifiedBy>
  <cp:revision>15</cp:revision>
  <dcterms:created xsi:type="dcterms:W3CDTF">2020-11-09T21:56:04Z</dcterms:created>
  <dcterms:modified xsi:type="dcterms:W3CDTF">2020-11-10T03:27:04Z</dcterms:modified>
</cp:coreProperties>
</file>