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57" r:id="rId8"/>
    <p:sldId id="258" r:id="rId9"/>
    <p:sldId id="259" r:id="rId10"/>
    <p:sldId id="260" r:id="rId11"/>
    <p:sldId id="305" r:id="rId12"/>
    <p:sldId id="261" r:id="rId13"/>
    <p:sldId id="262" r:id="rId14"/>
    <p:sldId id="263" r:id="rId15"/>
    <p:sldId id="264" r:id="rId16"/>
    <p:sldId id="287" r:id="rId17"/>
    <p:sldId id="265" r:id="rId18"/>
    <p:sldId id="288" r:id="rId19"/>
    <p:sldId id="290" r:id="rId20"/>
    <p:sldId id="266" r:id="rId21"/>
    <p:sldId id="289" r:id="rId22"/>
    <p:sldId id="30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91" r:id="rId31"/>
    <p:sldId id="307" r:id="rId32"/>
    <p:sldId id="267" r:id="rId33"/>
    <p:sldId id="295" r:id="rId34"/>
    <p:sldId id="296" r:id="rId35"/>
    <p:sldId id="274" r:id="rId36"/>
    <p:sldId id="275" r:id="rId37"/>
    <p:sldId id="276" r:id="rId38"/>
    <p:sldId id="293" r:id="rId39"/>
    <p:sldId id="292" r:id="rId40"/>
    <p:sldId id="277" r:id="rId41"/>
    <p:sldId id="278" r:id="rId42"/>
    <p:sldId id="269" r:id="rId43"/>
    <p:sldId id="270" r:id="rId44"/>
    <p:sldId id="271" r:id="rId45"/>
    <p:sldId id="272" r:id="rId46"/>
    <p:sldId id="273" r:id="rId47"/>
    <p:sldId id="29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3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9109-EF4C-4C47-BA02-CBDA958BD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9BC72-FC03-4408-BAF5-045B1561D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FA4E9-4D47-476D-90E6-153D5CA4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C16A7-CC8B-4276-BD89-32251259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7874-9712-4841-A668-BDD43A5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525E-8CAA-470D-9DDA-EC79EF3C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DD342-3996-4AB5-8AC0-E5E38066D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2C64D-1901-47D0-8774-FC1AF404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C4F98-FDDF-4501-888E-2A864FA2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88AF-316B-4BF9-8A0F-940524EF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5CBDC-E485-4D89-82CD-A4F3E67FE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3CAF3-FF2D-48D2-96E3-1133DF328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A2DE-716F-43BB-B482-1E0CB9CF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CF498-F58D-4A50-AD6C-DB6267F4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1F39F-1E4A-4FDD-BE48-CEA3C002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4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1697-BB62-457C-93D2-095B77A7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DD6F-8C2D-401C-BFFB-E646C1EB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00510-A577-493F-9024-5FA85E71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B5D65-8007-478E-A7EE-0146F2E5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77B5-1331-4065-9947-36DC1E41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6B355-3CAC-4826-8383-78DE1362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2E738-5D2B-4E73-90B1-3AA3D2D41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353C-F391-4C14-84B9-F16097A1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C461E-DD4C-4F22-960E-60A75747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A457A-DB31-4631-8446-7FEE3E5C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39E8-56F7-4A40-B6DD-079BAFA4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F4A3-BBAD-4545-A575-5A8FB6914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414EE-24D5-4BB7-8C2F-A4A2C31C9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43899-1FCC-4384-BDFA-3C75C0B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D09C-21F1-42B2-B1B4-92266FE4F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74AF0-3936-45D3-911A-0C212FA5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4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B1CE-C668-4DF2-A078-82CEBF46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86D6-74E7-49C3-9783-EF8673AA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344C9-A28F-44A2-8657-F7B97F1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E0C83-3704-427F-BC56-F85BD7381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D5CC8-5B3C-4B62-8AB4-756B83322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FED596-8A97-4FDB-A6F6-B5EEF9FE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A04C60-B39B-422D-A3AB-857BB50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1A0153-9511-404C-AFA1-CBF88428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366E-A17F-42AB-8EB0-8C809E32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A9E50-0954-47B5-9202-933A0768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73A56-D0DE-4A54-8338-18DD8A1C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C90CF-79D8-42D2-8D5A-5E57C2A8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818F8-A1D1-40C8-B58A-C25B4CED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A13EF-05BF-4565-8381-EC08D182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7E69C-516F-40A6-8398-F3D94944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25CF-7E35-43CE-ABF4-95078596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F8FF-D09F-4F19-881D-1A7C1F1F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17510-D2F7-4650-9BA5-A7A4D2F46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C1A93-9BE9-48E0-9F36-35B2BD86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72825-E4F0-4451-AD5A-796361C9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4E250-5125-48B4-A519-6E8C5DE9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E0AF-EB5F-4F34-8FDD-CD43B847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1E024-9DAF-488D-8F71-8D1DFA32D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A68AF-C23D-4848-AD47-A1E44A161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6294-2A4D-4563-BB49-9E55790A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1C50C-5E74-442D-8C91-63B3AFA7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7689-1F05-4571-9415-D6406C8C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9C626-98AF-49BB-B80D-9C2597AF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58409-DB33-44AF-A5F4-A9498D372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B4F7E-DAA2-4BF5-A706-F9C6D898F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F6A2-5084-40E4-B8FC-A825869BDA6D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87B26-6CB7-4B76-9B89-E587F4B46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9FBC-0673-4103-86C1-70B0DF802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18C3-7793-4CB4-B316-D1D7390C3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7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66371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88300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88300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88300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citation.cfm?id=288300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system/files/conference/usenixsecurity14/sec14-paper-kuhrer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663717" TargetMode="External"/><Relationship Id="rId2" Type="http://schemas.openxmlformats.org/officeDocument/2006/relationships/hyperlink" Target="https://dl.acm.org/citation.cfm?id=288300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enix.org/system/files/conference/usenixsecurity14/sec14-paper-kuhrer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02F6D-BB05-4492-9F29-D20BB435A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 2550 Foundations of Cybersecurity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C81E5-917A-4DE9-8167-971BF56CC6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(Distributed) Denial of Service</a:t>
            </a:r>
          </a:p>
        </p:txBody>
      </p:sp>
    </p:spTree>
    <p:extLst>
      <p:ext uri="{BB962C8B-B14F-4D97-AF65-F5344CB8AC3E}">
        <p14:creationId xmlns:p14="http://schemas.microsoft.com/office/powerpoint/2010/main" val="383137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231312" y="4510275"/>
            <a:ext cx="2258051" cy="138018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9155" y="5909991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2378"/>
            <a:ext cx="10515600" cy="1124412"/>
          </a:xfrm>
        </p:spPr>
        <p:txBody>
          <a:bodyPr/>
          <a:lstStyle/>
          <a:p>
            <a:r>
              <a:rPr lang="en-US" dirty="0"/>
              <a:t>Exploiting Asymmetry</a:t>
            </a:r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  <a:p>
            <a:r>
              <a:rPr lang="en-US" sz="2000" dirty="0"/>
              <a:t>128.91.0.1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6078" y="5709936"/>
            <a:ext cx="12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66.66.0.11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924754" y="548590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10 Mbps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420424" y="5485908"/>
            <a:ext cx="1114094" cy="357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1 Mbps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71579" y="5907007"/>
            <a:ext cx="52441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898028" y="546866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1 Mbps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416473" y="5468668"/>
            <a:ext cx="1114094" cy="35747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10 Mbps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12898" y="1817946"/>
            <a:ext cx="4100616" cy="2828185"/>
            <a:chOff x="1622682" y="2021100"/>
            <a:chExt cx="4100616" cy="2828185"/>
          </a:xfrm>
        </p:grpSpPr>
        <p:sp>
          <p:nvSpPr>
            <p:cNvPr id="67" name="Cloud 66"/>
            <p:cNvSpPr/>
            <p:nvPr/>
          </p:nvSpPr>
          <p:spPr>
            <a:xfrm rot="20446048">
              <a:off x="1622682" y="2070841"/>
              <a:ext cx="4100616" cy="2778444"/>
            </a:xfrm>
            <a:prstGeom prst="cloud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412" y="3852387"/>
              <a:ext cx="603629" cy="6036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7" y="3357729"/>
              <a:ext cx="603629" cy="6036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01" y="2555180"/>
              <a:ext cx="603629" cy="60362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6" y="2514344"/>
              <a:ext cx="603629" cy="603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94" y="3081055"/>
              <a:ext cx="603629" cy="603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06" y="2912336"/>
              <a:ext cx="603629" cy="6036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491" y="2021100"/>
              <a:ext cx="603629" cy="603629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2357902" y="3649233"/>
            <a:ext cx="885344" cy="889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9947" y="3408621"/>
            <a:ext cx="1713299" cy="1140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7346" y="4020633"/>
            <a:ext cx="1725900" cy="5177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7566" y="2799631"/>
            <a:ext cx="392772" cy="17491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31432" y="2235619"/>
            <a:ext cx="140585" cy="2302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55847" y="3148685"/>
            <a:ext cx="404719" cy="14001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2696" y="2772367"/>
            <a:ext cx="807643" cy="1759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66786" y="4532154"/>
            <a:ext cx="2233331" cy="1352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2990" y="5899192"/>
            <a:ext cx="18224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89363" y="5899192"/>
            <a:ext cx="33263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992173" y="1381376"/>
            <a:ext cx="6868058" cy="352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Example of a Distributed Denial of Service Attack (</a:t>
            </a:r>
            <a:r>
              <a:rPr lang="en-US" dirty="0" err="1"/>
              <a:t>DDoS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How to achieve scale?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Volunteers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Reflection and amplification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Botnet</a:t>
            </a:r>
          </a:p>
        </p:txBody>
      </p:sp>
    </p:spTree>
    <p:extLst>
      <p:ext uri="{BB962C8B-B14F-4D97-AF65-F5344CB8AC3E}">
        <p14:creationId xmlns:p14="http://schemas.microsoft.com/office/powerpoint/2010/main" val="37446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F9D07-9869-4A51-A07A-0408C97BD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95"/>
            <a:ext cx="12192000" cy="55812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6CDA84-FF41-4583-89A8-4B45E2BA1765}"/>
              </a:ext>
            </a:extLst>
          </p:cNvPr>
          <p:cNvSpPr/>
          <p:nvPr/>
        </p:nvSpPr>
        <p:spPr>
          <a:xfrm>
            <a:off x="2503564" y="353153"/>
            <a:ext cx="7945821" cy="66845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7D9A4-A89C-4AB9-93E5-E4F32461C288}"/>
              </a:ext>
            </a:extLst>
          </p:cNvPr>
          <p:cNvSpPr/>
          <p:nvPr/>
        </p:nvSpPr>
        <p:spPr>
          <a:xfrm>
            <a:off x="2567677" y="820862"/>
            <a:ext cx="6216869" cy="907043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7C025C-B358-49C0-BB27-AF9044960E05}"/>
              </a:ext>
            </a:extLst>
          </p:cNvPr>
          <p:cNvSpPr/>
          <p:nvPr/>
        </p:nvSpPr>
        <p:spPr>
          <a:xfrm>
            <a:off x="2567677" y="1828280"/>
            <a:ext cx="9508709" cy="122393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33E72-81AF-486E-A51F-B8A22C4F32D4}"/>
              </a:ext>
            </a:extLst>
          </p:cNvPr>
          <p:cNvSpPr/>
          <p:nvPr/>
        </p:nvSpPr>
        <p:spPr>
          <a:xfrm>
            <a:off x="2567676" y="3040649"/>
            <a:ext cx="9508709" cy="1941260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F1D06-E68E-415C-A2B4-854DCF0ECBDB}"/>
              </a:ext>
            </a:extLst>
          </p:cNvPr>
          <p:cNvSpPr/>
          <p:nvPr/>
        </p:nvSpPr>
        <p:spPr>
          <a:xfrm>
            <a:off x="8683647" y="820862"/>
            <a:ext cx="3392738" cy="908094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18E970-0253-4DE3-85CA-EBD93E37ED6A}"/>
              </a:ext>
            </a:extLst>
          </p:cNvPr>
          <p:cNvSpPr txBox="1">
            <a:spLocks/>
          </p:cNvSpPr>
          <p:nvPr/>
        </p:nvSpPr>
        <p:spPr>
          <a:xfrm>
            <a:off x="1545020" y="5748112"/>
            <a:ext cx="9808779" cy="10121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Dumbest tool ever: doesn’t spoof your IP address</a:t>
            </a:r>
          </a:p>
          <a:p>
            <a:pPr marL="0" indent="0">
              <a:buNone/>
            </a:pPr>
            <a:r>
              <a:rPr lang="en-US" dirty="0"/>
              <a:t>Guarantees that you will be caught by 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42469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The Smurf Attack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19739" y="5909991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  <a:p>
            <a:r>
              <a:rPr lang="en-US" sz="2000" dirty="0"/>
              <a:t>128.91.0.1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26077" y="5709936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66.66.0.11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2" y="133222"/>
            <a:ext cx="1163843" cy="1407565"/>
          </a:xfrm>
          <a:prstGeom prst="rect">
            <a:avLst/>
          </a:prstGeom>
        </p:spPr>
      </p:pic>
      <p:cxnSp>
        <p:nvCxnSpPr>
          <p:cNvPr id="57" name="Straight Connector 56"/>
          <p:cNvCxnSpPr/>
          <p:nvPr/>
        </p:nvCxnSpPr>
        <p:spPr>
          <a:xfrm>
            <a:off x="6193182" y="4075438"/>
            <a:ext cx="0" cy="148363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81986" y="1786411"/>
            <a:ext cx="5427018" cy="2289027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542895" y="188354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10.7.0.0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06564" y="1883543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10.7.0.1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98066" y="1883543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10.7.0.253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572483" y="1883543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10.7.0.254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4178384" y="2852201"/>
            <a:ext cx="1725854" cy="1138459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27902" y="2825821"/>
            <a:ext cx="691842" cy="117844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361914" y="2781024"/>
            <a:ext cx="450597" cy="121884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507736" y="2758730"/>
            <a:ext cx="1707711" cy="132342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07" y="388517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06" y="2290373"/>
            <a:ext cx="727223" cy="7272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75" y="2290373"/>
            <a:ext cx="727223" cy="72722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20" y="2290373"/>
            <a:ext cx="727223" cy="72722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05" y="2290373"/>
            <a:ext cx="727223" cy="72722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5647562" y="1822934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83" name="Rectangular Callout 82"/>
          <p:cNvSpPr/>
          <p:nvPr/>
        </p:nvSpPr>
        <p:spPr>
          <a:xfrm>
            <a:off x="672813" y="3560604"/>
            <a:ext cx="2288440" cy="1256649"/>
          </a:xfrm>
          <a:prstGeom prst="wedgeRectCallout">
            <a:avLst>
              <a:gd name="adj1" fmla="val 39765"/>
              <a:gd name="adj2" fmla="val 7599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PING Request</a:t>
            </a:r>
          </a:p>
          <a:p>
            <a:pPr algn="ctr"/>
            <a:r>
              <a:rPr lang="en-US" sz="2400" dirty="0" err="1"/>
              <a:t>Src</a:t>
            </a:r>
            <a:r>
              <a:rPr lang="en-US" sz="2400" dirty="0"/>
              <a:t>: 128.91.0.1</a:t>
            </a:r>
          </a:p>
          <a:p>
            <a:pPr algn="ctr"/>
            <a:r>
              <a:rPr lang="en-US" sz="2400" dirty="0" err="1"/>
              <a:t>Dst</a:t>
            </a:r>
            <a:r>
              <a:rPr lang="en-US" sz="2400" dirty="0"/>
              <a:t>: 10.7.0.255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3718010" y="5909991"/>
            <a:ext cx="165001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6193182" y="4305552"/>
            <a:ext cx="1" cy="1253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4242108" y="2880203"/>
            <a:ext cx="1644373" cy="1102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380138" y="2897707"/>
            <a:ext cx="629107" cy="10817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358309" y="2880202"/>
            <a:ext cx="425865" cy="1099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6571241" y="2825821"/>
            <a:ext cx="1566061" cy="1213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ular Callout 100"/>
          <p:cNvSpPr/>
          <p:nvPr/>
        </p:nvSpPr>
        <p:spPr>
          <a:xfrm>
            <a:off x="7413707" y="3802450"/>
            <a:ext cx="4668979" cy="1107286"/>
          </a:xfrm>
          <a:prstGeom prst="wedgeRectCallout">
            <a:avLst>
              <a:gd name="adj1" fmla="val -63884"/>
              <a:gd name="adj2" fmla="val -25506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*.*.*.255 is a broadcast packet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Forwarded to all hosts in the /24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4299497" y="2902966"/>
            <a:ext cx="1611938" cy="110449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383058" y="2929297"/>
            <a:ext cx="632577" cy="104451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398956" y="2886506"/>
            <a:ext cx="385219" cy="106021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579003" y="2855729"/>
            <a:ext cx="1507864" cy="11837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61" idx="2"/>
          </p:cNvCxnSpPr>
          <p:nvPr/>
        </p:nvCxnSpPr>
        <p:spPr>
          <a:xfrm>
            <a:off x="6193182" y="4428095"/>
            <a:ext cx="0" cy="1130973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204644" y="5909992"/>
            <a:ext cx="1704360" cy="2320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01" grpId="0" animBg="1"/>
      <p:bldP spid="10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Smurfing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724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ICMP protocol does not include authentication</a:t>
                </a:r>
              </a:p>
              <a:p>
                <a:pPr lvl="1"/>
                <a:r>
                  <a:rPr lang="en-US" dirty="0"/>
                  <a:t>No connections</a:t>
                </a:r>
              </a:p>
              <a:p>
                <a:pPr lvl="1"/>
                <a:r>
                  <a:rPr lang="en-US" dirty="0"/>
                  <a:t>Receivers accept messages without verifying the source</a:t>
                </a:r>
              </a:p>
              <a:p>
                <a:pPr lvl="1"/>
                <a:r>
                  <a:rPr lang="en-US" dirty="0"/>
                  <a:t>Enables attackers to </a:t>
                </a:r>
                <a:r>
                  <a:rPr lang="en-US" dirty="0">
                    <a:solidFill>
                      <a:schemeClr val="accent1"/>
                    </a:solidFill>
                  </a:rPr>
                  <a:t>spoof</a:t>
                </a:r>
                <a:r>
                  <a:rPr lang="en-US" dirty="0"/>
                  <a:t> the source of messages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Attacker benefits from an </a:t>
                </a:r>
                <a:r>
                  <a:rPr lang="en-US" dirty="0">
                    <a:solidFill>
                      <a:schemeClr val="accent1"/>
                    </a:solidFill>
                  </a:rPr>
                  <a:t>amplification factor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𝑎𝑚𝑝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𝑟𝑒𝑠𝑝𝑜𝑛𝑠𝑒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𝑟𝑒𝑞𝑢𝑒𝑠𝑡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𝑠𝑖𝑧𝑒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Smurf amp factor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:r>
                  <a:rPr lang="en-US" i="1" dirty="0"/>
                  <a:t>[number of servers that respond to the broadcast]:1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7241"/>
              </a:xfrm>
              <a:blipFill>
                <a:blip r:embed="rId2"/>
                <a:stretch>
                  <a:fillRect l="-1217" t="-2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Reflection/Amplification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787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Smurfing is an example of a </a:t>
            </a:r>
            <a:r>
              <a:rPr lang="en-US" dirty="0">
                <a:solidFill>
                  <a:schemeClr val="accent1"/>
                </a:solidFill>
              </a:rPr>
              <a:t>reflection </a:t>
            </a:r>
            <a:r>
              <a:rPr lang="en-US" dirty="0"/>
              <a:t>or </a:t>
            </a:r>
            <a:r>
              <a:rPr lang="en-US" dirty="0">
                <a:solidFill>
                  <a:schemeClr val="accent1"/>
                </a:solidFill>
              </a:rPr>
              <a:t>amplification </a:t>
            </a:r>
            <a:r>
              <a:rPr lang="en-US" dirty="0" err="1"/>
              <a:t>DDoS</a:t>
            </a:r>
            <a:r>
              <a:rPr lang="en-US" dirty="0"/>
              <a:t> attack</a:t>
            </a:r>
          </a:p>
          <a:p>
            <a:pPr marL="0" indent="0">
              <a:buNone/>
            </a:pPr>
            <a:r>
              <a:rPr lang="en-US" dirty="0" err="1"/>
              <a:t>Fraggle</a:t>
            </a:r>
            <a:r>
              <a:rPr lang="en-US" dirty="0"/>
              <a:t> attack also relies on broadcasts for amplification</a:t>
            </a:r>
          </a:p>
          <a:p>
            <a:pPr lvl="1"/>
            <a:r>
              <a:rPr lang="en-US" dirty="0"/>
              <a:t>Send spoofed UDP packets to IP broadcast addresses on port 7 (</a:t>
            </a:r>
            <a:r>
              <a:rPr lang="en-US" i="1" dirty="0"/>
              <a:t>echo</a:t>
            </a:r>
            <a:r>
              <a:rPr lang="en-US" dirty="0"/>
              <a:t>) and 13 (</a:t>
            </a:r>
            <a:r>
              <a:rPr lang="en-US" i="1" dirty="0" err="1"/>
              <a:t>chargen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echo</a:t>
            </a:r>
            <a:r>
              <a:rPr lang="en-US" dirty="0"/>
              <a:t> – 1500 bytes/</a:t>
            </a:r>
            <a:r>
              <a:rPr lang="en-US" dirty="0" err="1"/>
              <a:t>pkt</a:t>
            </a:r>
            <a:r>
              <a:rPr lang="en-US" dirty="0"/>
              <a:t> requests, equal size responses</a:t>
            </a:r>
          </a:p>
          <a:p>
            <a:pPr lvl="2"/>
            <a:r>
              <a:rPr lang="en-US" i="1" dirty="0" err="1"/>
              <a:t>chargen</a:t>
            </a:r>
            <a:r>
              <a:rPr lang="en-US" i="1" dirty="0"/>
              <a:t> –</a:t>
            </a:r>
            <a:r>
              <a:rPr lang="en-US" dirty="0"/>
              <a:t> 28 bytes/pkt request, 10K-100K bytes of ASCII in response</a:t>
            </a:r>
            <a:endParaRPr lang="en-US" i="1" dirty="0"/>
          </a:p>
          <a:p>
            <a:pPr lvl="1"/>
            <a:r>
              <a:rPr lang="en-US" dirty="0"/>
              <a:t>Amp factor</a:t>
            </a:r>
          </a:p>
          <a:p>
            <a:pPr lvl="2"/>
            <a:r>
              <a:rPr lang="en-US" i="1" dirty="0"/>
              <a:t>echo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[number of hosts responding to the broadcast]:1</a:t>
            </a:r>
          </a:p>
          <a:p>
            <a:pPr lvl="2"/>
            <a:r>
              <a:rPr lang="en-US" i="1" dirty="0" err="1"/>
              <a:t>chargen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i="1" dirty="0"/>
              <a:t>[number of hosts responding to the broadcast]*360:1</a:t>
            </a:r>
          </a:p>
        </p:txBody>
      </p:sp>
    </p:spTree>
    <p:extLst>
      <p:ext uri="{BB962C8B-B14F-4D97-AF65-F5344CB8AC3E}">
        <p14:creationId xmlns:p14="http://schemas.microsoft.com/office/powerpoint/2010/main" val="415087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Reflection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Spoof DNS requests to many </a:t>
            </a:r>
            <a:r>
              <a:rPr lang="en-US" b="1" dirty="0"/>
              <a:t>open</a:t>
            </a:r>
            <a:r>
              <a:rPr lang="en-US" dirty="0"/>
              <a:t> DNS resolvers</a:t>
            </a:r>
          </a:p>
          <a:p>
            <a:pPr lvl="1"/>
            <a:r>
              <a:rPr lang="en-US" dirty="0"/>
              <a:t>DNS is a UDP-based protocol, no authentication of requests</a:t>
            </a:r>
          </a:p>
          <a:p>
            <a:pPr lvl="1"/>
            <a:r>
              <a:rPr lang="en-US" dirty="0"/>
              <a:t>Open resolvers accept requests from any client</a:t>
            </a:r>
          </a:p>
          <a:p>
            <a:pPr lvl="2"/>
            <a:r>
              <a:rPr lang="en-US" dirty="0"/>
              <a:t>E.g. 8.8.8.8, 8.8.4.4, 1.1.1.1, 1.0.0.1</a:t>
            </a:r>
          </a:p>
          <a:p>
            <a:pPr lvl="1"/>
            <a:r>
              <a:rPr lang="en-US" dirty="0"/>
              <a:t>February 2014 – 25 million open DNS resolvers on the internet</a:t>
            </a:r>
          </a:p>
          <a:p>
            <a:pPr marL="0" indent="0">
              <a:buNone/>
            </a:pPr>
            <a:r>
              <a:rPr lang="en-US" dirty="0"/>
              <a:t>64 byte DNS queries generate large responses</a:t>
            </a:r>
          </a:p>
          <a:p>
            <a:pPr lvl="1"/>
            <a:r>
              <a:rPr lang="en-US" dirty="0"/>
              <a:t>Old-school “A” record query </a:t>
            </a:r>
            <a:r>
              <a:rPr lang="en-US" dirty="0">
                <a:sym typeface="Wingdings" panose="05000000000000000000" pitchFamily="2" charset="2"/>
              </a:rPr>
              <a:t> maximum 512 byte response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EDNS0 extension “ANY” record query  1000-6000 byte response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E.g. $ dig ANY isc.org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Amp factor – </a:t>
            </a:r>
            <a:r>
              <a:rPr lang="en-US" i="1" dirty="0">
                <a:sym typeface="Wingdings" panose="05000000000000000000" pitchFamily="2" charset="2"/>
              </a:rPr>
              <a:t>180:1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Attackers have been known to register their own domains and install very large records just to enable reflection attacks!</a:t>
            </a:r>
          </a:p>
        </p:txBody>
      </p:sp>
    </p:spTree>
    <p:extLst>
      <p:ext uri="{BB962C8B-B14F-4D97-AF65-F5344CB8AC3E}">
        <p14:creationId xmlns:p14="http://schemas.microsoft.com/office/powerpoint/2010/main" val="34920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Example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7554554" y="5130343"/>
            <a:ext cx="2154720" cy="773746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42"/>
          <p:cNvSpPr/>
          <p:nvPr/>
        </p:nvSpPr>
        <p:spPr>
          <a:xfrm>
            <a:off x="3442803" y="3216950"/>
            <a:ext cx="5262930" cy="262413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41638" y="5621596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  <a:p>
            <a:r>
              <a:rPr lang="en-US" sz="2000" dirty="0"/>
              <a:t>128.91.0.1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97" y="5458203"/>
            <a:ext cx="1034672" cy="1034672"/>
          </a:xfrm>
          <a:prstGeom prst="rect">
            <a:avLst/>
          </a:prstGeom>
        </p:spPr>
      </p:pic>
      <p:sp>
        <p:nvSpPr>
          <p:cNvPr id="83" name="Rectangular Callout 82"/>
          <p:cNvSpPr/>
          <p:nvPr/>
        </p:nvSpPr>
        <p:spPr>
          <a:xfrm>
            <a:off x="8344785" y="273838"/>
            <a:ext cx="2288440" cy="1256649"/>
          </a:xfrm>
          <a:prstGeom prst="wedgeRectCallout">
            <a:avLst>
              <a:gd name="adj1" fmla="val -61644"/>
              <a:gd name="adj2" fmla="val 8402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DNS Request</a:t>
            </a:r>
          </a:p>
          <a:p>
            <a:pPr algn="ctr"/>
            <a:r>
              <a:rPr lang="en-US" sz="2400" dirty="0" err="1"/>
              <a:t>Src</a:t>
            </a:r>
            <a:r>
              <a:rPr lang="en-US" sz="2400" dirty="0"/>
              <a:t>: 128.91.0.1</a:t>
            </a:r>
          </a:p>
          <a:p>
            <a:pPr algn="ctr"/>
            <a:r>
              <a:rPr lang="en-US" sz="2400" dirty="0" err="1"/>
              <a:t>Dst</a:t>
            </a:r>
            <a:r>
              <a:rPr lang="en-US" sz="2400" dirty="0"/>
              <a:t>: whatever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9A11A12-5F0E-4F34-9DC6-93D3E2C1FE0D}"/>
              </a:ext>
            </a:extLst>
          </p:cNvPr>
          <p:cNvSpPr txBox="1"/>
          <p:nvPr/>
        </p:nvSpPr>
        <p:spPr>
          <a:xfrm rot="1153411">
            <a:off x="8280688" y="5129587"/>
            <a:ext cx="104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 Gbps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27FB8F-8038-416C-93BB-1EE4A4D1EFA6}"/>
              </a:ext>
            </a:extLst>
          </p:cNvPr>
          <p:cNvCxnSpPr>
            <a:cxnSpLocks/>
          </p:cNvCxnSpPr>
          <p:nvPr/>
        </p:nvCxnSpPr>
        <p:spPr>
          <a:xfrm>
            <a:off x="7862244" y="5246765"/>
            <a:ext cx="1785921" cy="631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AA5E076-5E32-47FB-A4E7-1D84B60E20F3}"/>
              </a:ext>
            </a:extLst>
          </p:cNvPr>
          <p:cNvSpPr txBox="1"/>
          <p:nvPr/>
        </p:nvSpPr>
        <p:spPr>
          <a:xfrm rot="1153411">
            <a:off x="8182014" y="5584389"/>
            <a:ext cx="90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 Gbps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ACB2C1-1201-47DF-BCC7-36C71C913AA7}"/>
              </a:ext>
            </a:extLst>
          </p:cNvPr>
          <p:cNvCxnSpPr/>
          <p:nvPr/>
        </p:nvCxnSpPr>
        <p:spPr>
          <a:xfrm flipH="1" flipV="1">
            <a:off x="4836861" y="4807088"/>
            <a:ext cx="3025383" cy="4396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FD3F07-A113-4296-B290-F42A8F2B932E}"/>
              </a:ext>
            </a:extLst>
          </p:cNvPr>
          <p:cNvGrpSpPr/>
          <p:nvPr/>
        </p:nvGrpSpPr>
        <p:grpSpPr>
          <a:xfrm>
            <a:off x="2248997" y="3102544"/>
            <a:ext cx="2597602" cy="3131644"/>
            <a:chOff x="2248997" y="3102544"/>
            <a:chExt cx="2597602" cy="313164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F2C55B-BB56-4C2E-99CA-D5D9475F44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83253" y="3316446"/>
              <a:ext cx="1153608" cy="148528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C7A9BF1-44D5-4002-8FA1-C9C9727CAA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5775" y="3102544"/>
              <a:ext cx="2091086" cy="172333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1AB6C2-A27F-47CF-88B9-59A66D4DD8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88037" y="3964212"/>
              <a:ext cx="1948824" cy="86166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2CA752-57CE-4B0B-96A8-9F9F445C4E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8997" y="4567842"/>
              <a:ext cx="2587864" cy="24460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B12CE24-C0A9-441A-85B0-AFEF1F831B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88037" y="4812447"/>
              <a:ext cx="1948824" cy="32571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3F8AB6E-90DD-4C98-B8FC-8987BDD42E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8997" y="4801729"/>
              <a:ext cx="2576579" cy="103906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B1684EC-CF62-4861-9B30-C4B6BB958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1318" y="4823165"/>
              <a:ext cx="1055281" cy="1411023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00197B7-42F1-4226-92CC-C635C8F3FC90}"/>
              </a:ext>
            </a:extLst>
          </p:cNvPr>
          <p:cNvGrpSpPr/>
          <p:nvPr/>
        </p:nvGrpSpPr>
        <p:grpSpPr>
          <a:xfrm>
            <a:off x="2226091" y="2093661"/>
            <a:ext cx="5814333" cy="4187321"/>
            <a:chOff x="2226091" y="2093661"/>
            <a:chExt cx="5814333" cy="4187321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CAC3651-24BE-40D3-A399-364CEAD2544E}"/>
                </a:ext>
              </a:extLst>
            </p:cNvPr>
            <p:cNvSpPr/>
            <p:nvPr/>
          </p:nvSpPr>
          <p:spPr>
            <a:xfrm>
              <a:off x="3676519" y="3039592"/>
              <a:ext cx="992361" cy="794582"/>
            </a:xfrm>
            <a:custGeom>
              <a:avLst/>
              <a:gdLst>
                <a:gd name="connsiteX0" fmla="*/ 0 w 992361"/>
                <a:gd name="connsiteY0" fmla="*/ 378372 h 794582"/>
                <a:gd name="connsiteX1" fmla="*/ 12612 w 992361"/>
                <a:gd name="connsiteY1" fmla="*/ 422516 h 794582"/>
                <a:gd name="connsiteX2" fmla="*/ 69368 w 992361"/>
                <a:gd name="connsiteY2" fmla="*/ 517109 h 794582"/>
                <a:gd name="connsiteX3" fmla="*/ 94593 w 992361"/>
                <a:gd name="connsiteY3" fmla="*/ 567558 h 794582"/>
                <a:gd name="connsiteX4" fmla="*/ 119818 w 992361"/>
                <a:gd name="connsiteY4" fmla="*/ 618008 h 794582"/>
                <a:gd name="connsiteX5" fmla="*/ 145042 w 992361"/>
                <a:gd name="connsiteY5" fmla="*/ 624314 h 794582"/>
                <a:gd name="connsiteX6" fmla="*/ 176573 w 992361"/>
                <a:gd name="connsiteY6" fmla="*/ 655845 h 794582"/>
                <a:gd name="connsiteX7" fmla="*/ 201798 w 992361"/>
                <a:gd name="connsiteY7" fmla="*/ 662151 h 794582"/>
                <a:gd name="connsiteX8" fmla="*/ 239635 w 992361"/>
                <a:gd name="connsiteY8" fmla="*/ 699989 h 794582"/>
                <a:gd name="connsiteX9" fmla="*/ 296391 w 992361"/>
                <a:gd name="connsiteY9" fmla="*/ 737826 h 794582"/>
                <a:gd name="connsiteX10" fmla="*/ 315310 w 992361"/>
                <a:gd name="connsiteY10" fmla="*/ 756745 h 794582"/>
                <a:gd name="connsiteX11" fmla="*/ 346841 w 992361"/>
                <a:gd name="connsiteY11" fmla="*/ 763051 h 794582"/>
                <a:gd name="connsiteX12" fmla="*/ 397291 w 992361"/>
                <a:gd name="connsiteY12" fmla="*/ 781969 h 794582"/>
                <a:gd name="connsiteX13" fmla="*/ 466659 w 992361"/>
                <a:gd name="connsiteY13" fmla="*/ 794582 h 794582"/>
                <a:gd name="connsiteX14" fmla="*/ 573864 w 992361"/>
                <a:gd name="connsiteY14" fmla="*/ 781969 h 794582"/>
                <a:gd name="connsiteX15" fmla="*/ 592783 w 992361"/>
                <a:gd name="connsiteY15" fmla="*/ 775663 h 794582"/>
                <a:gd name="connsiteX16" fmla="*/ 674764 w 992361"/>
                <a:gd name="connsiteY16" fmla="*/ 744132 h 794582"/>
                <a:gd name="connsiteX17" fmla="*/ 712601 w 992361"/>
                <a:gd name="connsiteY17" fmla="*/ 718907 h 794582"/>
                <a:gd name="connsiteX18" fmla="*/ 851338 w 992361"/>
                <a:gd name="connsiteY18" fmla="*/ 592783 h 794582"/>
                <a:gd name="connsiteX19" fmla="*/ 863950 w 992361"/>
                <a:gd name="connsiteY19" fmla="*/ 554946 h 794582"/>
                <a:gd name="connsiteX20" fmla="*/ 882869 w 992361"/>
                <a:gd name="connsiteY20" fmla="*/ 529721 h 794582"/>
                <a:gd name="connsiteX21" fmla="*/ 889175 w 992361"/>
                <a:gd name="connsiteY21" fmla="*/ 491884 h 794582"/>
                <a:gd name="connsiteX22" fmla="*/ 895481 w 992361"/>
                <a:gd name="connsiteY22" fmla="*/ 472965 h 794582"/>
                <a:gd name="connsiteX23" fmla="*/ 901787 w 992361"/>
                <a:gd name="connsiteY23" fmla="*/ 435128 h 794582"/>
                <a:gd name="connsiteX24" fmla="*/ 920706 w 992361"/>
                <a:gd name="connsiteY24" fmla="*/ 390985 h 794582"/>
                <a:gd name="connsiteX25" fmla="*/ 927012 w 992361"/>
                <a:gd name="connsiteY25" fmla="*/ 346841 h 794582"/>
                <a:gd name="connsiteX26" fmla="*/ 945931 w 992361"/>
                <a:gd name="connsiteY26" fmla="*/ 277473 h 794582"/>
                <a:gd name="connsiteX27" fmla="*/ 958543 w 992361"/>
                <a:gd name="connsiteY27" fmla="*/ 195492 h 794582"/>
                <a:gd name="connsiteX28" fmla="*/ 971155 w 992361"/>
                <a:gd name="connsiteY28" fmla="*/ 157655 h 794582"/>
                <a:gd name="connsiteX29" fmla="*/ 983768 w 992361"/>
                <a:gd name="connsiteY29" fmla="*/ 44143 h 794582"/>
                <a:gd name="connsiteX30" fmla="*/ 983768 w 992361"/>
                <a:gd name="connsiteY30" fmla="*/ 0 h 79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92361" h="794582">
                  <a:moveTo>
                    <a:pt x="0" y="378372"/>
                  </a:moveTo>
                  <a:cubicBezTo>
                    <a:pt x="4204" y="393087"/>
                    <a:pt x="7118" y="408233"/>
                    <a:pt x="12612" y="422516"/>
                  </a:cubicBezTo>
                  <a:cubicBezTo>
                    <a:pt x="25832" y="456888"/>
                    <a:pt x="49295" y="486999"/>
                    <a:pt x="69368" y="517109"/>
                  </a:cubicBezTo>
                  <a:cubicBezTo>
                    <a:pt x="81906" y="567264"/>
                    <a:pt x="66007" y="517533"/>
                    <a:pt x="94593" y="567558"/>
                  </a:cubicBezTo>
                  <a:cubicBezTo>
                    <a:pt x="108048" y="591103"/>
                    <a:pt x="91444" y="593687"/>
                    <a:pt x="119818" y="618008"/>
                  </a:cubicBezTo>
                  <a:cubicBezTo>
                    <a:pt x="126398" y="623648"/>
                    <a:pt x="136634" y="622212"/>
                    <a:pt x="145042" y="624314"/>
                  </a:cubicBezTo>
                  <a:cubicBezTo>
                    <a:pt x="155552" y="634824"/>
                    <a:pt x="164205" y="647600"/>
                    <a:pt x="176573" y="655845"/>
                  </a:cubicBezTo>
                  <a:cubicBezTo>
                    <a:pt x="183784" y="660653"/>
                    <a:pt x="195217" y="656511"/>
                    <a:pt x="201798" y="662151"/>
                  </a:cubicBezTo>
                  <a:cubicBezTo>
                    <a:pt x="258665" y="710893"/>
                    <a:pt x="190364" y="683563"/>
                    <a:pt x="239635" y="699989"/>
                  </a:cubicBezTo>
                  <a:cubicBezTo>
                    <a:pt x="299697" y="760051"/>
                    <a:pt x="228276" y="695254"/>
                    <a:pt x="296391" y="737826"/>
                  </a:cubicBezTo>
                  <a:cubicBezTo>
                    <a:pt x="303954" y="742553"/>
                    <a:pt x="307333" y="752757"/>
                    <a:pt x="315310" y="756745"/>
                  </a:cubicBezTo>
                  <a:cubicBezTo>
                    <a:pt x="324897" y="761538"/>
                    <a:pt x="336575" y="759971"/>
                    <a:pt x="346841" y="763051"/>
                  </a:cubicBezTo>
                  <a:cubicBezTo>
                    <a:pt x="358392" y="766516"/>
                    <a:pt x="382990" y="778904"/>
                    <a:pt x="397291" y="781969"/>
                  </a:cubicBezTo>
                  <a:cubicBezTo>
                    <a:pt x="420271" y="786893"/>
                    <a:pt x="443536" y="790378"/>
                    <a:pt x="466659" y="794582"/>
                  </a:cubicBezTo>
                  <a:cubicBezTo>
                    <a:pt x="502394" y="790378"/>
                    <a:pt x="538281" y="787307"/>
                    <a:pt x="573864" y="781969"/>
                  </a:cubicBezTo>
                  <a:cubicBezTo>
                    <a:pt x="580438" y="780983"/>
                    <a:pt x="586579" y="778049"/>
                    <a:pt x="592783" y="775663"/>
                  </a:cubicBezTo>
                  <a:cubicBezTo>
                    <a:pt x="682788" y="741046"/>
                    <a:pt x="628268" y="759630"/>
                    <a:pt x="674764" y="744132"/>
                  </a:cubicBezTo>
                  <a:cubicBezTo>
                    <a:pt x="687376" y="735724"/>
                    <a:pt x="701193" y="728889"/>
                    <a:pt x="712601" y="718907"/>
                  </a:cubicBezTo>
                  <a:cubicBezTo>
                    <a:pt x="901064" y="554002"/>
                    <a:pt x="770884" y="653124"/>
                    <a:pt x="851338" y="592783"/>
                  </a:cubicBezTo>
                  <a:cubicBezTo>
                    <a:pt x="855542" y="580171"/>
                    <a:pt x="858005" y="566837"/>
                    <a:pt x="863950" y="554946"/>
                  </a:cubicBezTo>
                  <a:cubicBezTo>
                    <a:pt x="868650" y="545545"/>
                    <a:pt x="878965" y="539480"/>
                    <a:pt x="882869" y="529721"/>
                  </a:cubicBezTo>
                  <a:cubicBezTo>
                    <a:pt x="887618" y="517849"/>
                    <a:pt x="886401" y="504366"/>
                    <a:pt x="889175" y="491884"/>
                  </a:cubicBezTo>
                  <a:cubicBezTo>
                    <a:pt x="890617" y="485395"/>
                    <a:pt x="894039" y="479454"/>
                    <a:pt x="895481" y="472965"/>
                  </a:cubicBezTo>
                  <a:cubicBezTo>
                    <a:pt x="898255" y="460483"/>
                    <a:pt x="898027" y="447349"/>
                    <a:pt x="901787" y="435128"/>
                  </a:cubicBezTo>
                  <a:cubicBezTo>
                    <a:pt x="906495" y="419827"/>
                    <a:pt x="914400" y="405699"/>
                    <a:pt x="920706" y="390985"/>
                  </a:cubicBezTo>
                  <a:cubicBezTo>
                    <a:pt x="922808" y="376270"/>
                    <a:pt x="923898" y="361375"/>
                    <a:pt x="927012" y="346841"/>
                  </a:cubicBezTo>
                  <a:cubicBezTo>
                    <a:pt x="931144" y="327556"/>
                    <a:pt x="942063" y="298745"/>
                    <a:pt x="945931" y="277473"/>
                  </a:cubicBezTo>
                  <a:cubicBezTo>
                    <a:pt x="948599" y="262800"/>
                    <a:pt x="954478" y="211751"/>
                    <a:pt x="958543" y="195492"/>
                  </a:cubicBezTo>
                  <a:cubicBezTo>
                    <a:pt x="961767" y="182594"/>
                    <a:pt x="966951" y="170267"/>
                    <a:pt x="971155" y="157655"/>
                  </a:cubicBezTo>
                  <a:cubicBezTo>
                    <a:pt x="975359" y="119818"/>
                    <a:pt x="977509" y="81695"/>
                    <a:pt x="983768" y="44143"/>
                  </a:cubicBezTo>
                  <a:cubicBezTo>
                    <a:pt x="990563" y="3374"/>
                    <a:pt x="999115" y="15347"/>
                    <a:pt x="98376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2E91AFE-9E66-4FD4-9199-67C88DCC899F}"/>
                </a:ext>
              </a:extLst>
            </p:cNvPr>
            <p:cNvSpPr/>
            <p:nvPr/>
          </p:nvSpPr>
          <p:spPr>
            <a:xfrm>
              <a:off x="2743200" y="2144110"/>
              <a:ext cx="2371134" cy="1929700"/>
            </a:xfrm>
            <a:custGeom>
              <a:avLst/>
              <a:gdLst>
                <a:gd name="connsiteX0" fmla="*/ 0 w 2371134"/>
                <a:gd name="connsiteY0" fmla="*/ 1034218 h 1929700"/>
                <a:gd name="connsiteX1" fmla="*/ 56756 w 2371134"/>
                <a:gd name="connsiteY1" fmla="*/ 1072056 h 1929700"/>
                <a:gd name="connsiteX2" fmla="*/ 69368 w 2371134"/>
                <a:gd name="connsiteY2" fmla="*/ 1090974 h 1929700"/>
                <a:gd name="connsiteX3" fmla="*/ 107206 w 2371134"/>
                <a:gd name="connsiteY3" fmla="*/ 1122505 h 1929700"/>
                <a:gd name="connsiteX4" fmla="*/ 145043 w 2371134"/>
                <a:gd name="connsiteY4" fmla="*/ 1154036 h 1929700"/>
                <a:gd name="connsiteX5" fmla="*/ 163961 w 2371134"/>
                <a:gd name="connsiteY5" fmla="*/ 1160342 h 1929700"/>
                <a:gd name="connsiteX6" fmla="*/ 208105 w 2371134"/>
                <a:gd name="connsiteY6" fmla="*/ 1210792 h 1929700"/>
                <a:gd name="connsiteX7" fmla="*/ 227023 w 2371134"/>
                <a:gd name="connsiteY7" fmla="*/ 1223404 h 1929700"/>
                <a:gd name="connsiteX8" fmla="*/ 245942 w 2371134"/>
                <a:gd name="connsiteY8" fmla="*/ 1242323 h 1929700"/>
                <a:gd name="connsiteX9" fmla="*/ 264861 w 2371134"/>
                <a:gd name="connsiteY9" fmla="*/ 1254936 h 1929700"/>
                <a:gd name="connsiteX10" fmla="*/ 302698 w 2371134"/>
                <a:gd name="connsiteY10" fmla="*/ 1280160 h 1929700"/>
                <a:gd name="connsiteX11" fmla="*/ 346841 w 2371134"/>
                <a:gd name="connsiteY11" fmla="*/ 1311691 h 1929700"/>
                <a:gd name="connsiteX12" fmla="*/ 390985 w 2371134"/>
                <a:gd name="connsiteY12" fmla="*/ 1343222 h 1929700"/>
                <a:gd name="connsiteX13" fmla="*/ 428822 w 2371134"/>
                <a:gd name="connsiteY13" fmla="*/ 1368447 h 1929700"/>
                <a:gd name="connsiteX14" fmla="*/ 466659 w 2371134"/>
                <a:gd name="connsiteY14" fmla="*/ 1393672 h 1929700"/>
                <a:gd name="connsiteX15" fmla="*/ 504497 w 2371134"/>
                <a:gd name="connsiteY15" fmla="*/ 1418897 h 1929700"/>
                <a:gd name="connsiteX16" fmla="*/ 542334 w 2371134"/>
                <a:gd name="connsiteY16" fmla="*/ 1437816 h 1929700"/>
                <a:gd name="connsiteX17" fmla="*/ 561252 w 2371134"/>
                <a:gd name="connsiteY17" fmla="*/ 1463040 h 1929700"/>
                <a:gd name="connsiteX18" fmla="*/ 599090 w 2371134"/>
                <a:gd name="connsiteY18" fmla="*/ 1475653 h 1929700"/>
                <a:gd name="connsiteX19" fmla="*/ 636927 w 2371134"/>
                <a:gd name="connsiteY19" fmla="*/ 1494571 h 1929700"/>
                <a:gd name="connsiteX20" fmla="*/ 649539 w 2371134"/>
                <a:gd name="connsiteY20" fmla="*/ 1507184 h 1929700"/>
                <a:gd name="connsiteX21" fmla="*/ 662152 w 2371134"/>
                <a:gd name="connsiteY21" fmla="*/ 1526102 h 1929700"/>
                <a:gd name="connsiteX22" fmla="*/ 756745 w 2371134"/>
                <a:gd name="connsiteY22" fmla="*/ 1582858 h 1929700"/>
                <a:gd name="connsiteX23" fmla="*/ 775663 w 2371134"/>
                <a:gd name="connsiteY23" fmla="*/ 1595471 h 1929700"/>
                <a:gd name="connsiteX24" fmla="*/ 813501 w 2371134"/>
                <a:gd name="connsiteY24" fmla="*/ 1614389 h 1929700"/>
                <a:gd name="connsiteX25" fmla="*/ 826113 w 2371134"/>
                <a:gd name="connsiteY25" fmla="*/ 1633308 h 1929700"/>
                <a:gd name="connsiteX26" fmla="*/ 845032 w 2371134"/>
                <a:gd name="connsiteY26" fmla="*/ 1639614 h 1929700"/>
                <a:gd name="connsiteX27" fmla="*/ 863950 w 2371134"/>
                <a:gd name="connsiteY27" fmla="*/ 1652227 h 1929700"/>
                <a:gd name="connsiteX28" fmla="*/ 876563 w 2371134"/>
                <a:gd name="connsiteY28" fmla="*/ 1671145 h 1929700"/>
                <a:gd name="connsiteX29" fmla="*/ 933319 w 2371134"/>
                <a:gd name="connsiteY29" fmla="*/ 1702676 h 1929700"/>
                <a:gd name="connsiteX30" fmla="*/ 971156 w 2371134"/>
                <a:gd name="connsiteY30" fmla="*/ 1727901 h 1929700"/>
                <a:gd name="connsiteX31" fmla="*/ 1002687 w 2371134"/>
                <a:gd name="connsiteY31" fmla="*/ 1759432 h 1929700"/>
                <a:gd name="connsiteX32" fmla="*/ 1021606 w 2371134"/>
                <a:gd name="connsiteY32" fmla="*/ 1772044 h 1929700"/>
                <a:gd name="connsiteX33" fmla="*/ 1046830 w 2371134"/>
                <a:gd name="connsiteY33" fmla="*/ 1790963 h 1929700"/>
                <a:gd name="connsiteX34" fmla="*/ 1072055 w 2371134"/>
                <a:gd name="connsiteY34" fmla="*/ 1797269 h 1929700"/>
                <a:gd name="connsiteX35" fmla="*/ 1160342 w 2371134"/>
                <a:gd name="connsiteY35" fmla="*/ 1854025 h 1929700"/>
                <a:gd name="connsiteX36" fmla="*/ 1185567 w 2371134"/>
                <a:gd name="connsiteY36" fmla="*/ 1872944 h 1929700"/>
                <a:gd name="connsiteX37" fmla="*/ 1223404 w 2371134"/>
                <a:gd name="connsiteY37" fmla="*/ 1879250 h 1929700"/>
                <a:gd name="connsiteX38" fmla="*/ 1242323 w 2371134"/>
                <a:gd name="connsiteY38" fmla="*/ 1885556 h 1929700"/>
                <a:gd name="connsiteX39" fmla="*/ 1267548 w 2371134"/>
                <a:gd name="connsiteY39" fmla="*/ 1898169 h 1929700"/>
                <a:gd name="connsiteX40" fmla="*/ 1311691 w 2371134"/>
                <a:gd name="connsiteY40" fmla="*/ 1910781 h 1929700"/>
                <a:gd name="connsiteX41" fmla="*/ 1343222 w 2371134"/>
                <a:gd name="connsiteY41" fmla="*/ 1923393 h 1929700"/>
                <a:gd name="connsiteX42" fmla="*/ 1399978 w 2371134"/>
                <a:gd name="connsiteY42" fmla="*/ 1929700 h 1929700"/>
                <a:gd name="connsiteX43" fmla="*/ 1431509 w 2371134"/>
                <a:gd name="connsiteY43" fmla="*/ 1923393 h 1929700"/>
                <a:gd name="connsiteX44" fmla="*/ 1469346 w 2371134"/>
                <a:gd name="connsiteY44" fmla="*/ 1917087 h 1929700"/>
                <a:gd name="connsiteX45" fmla="*/ 1519796 w 2371134"/>
                <a:gd name="connsiteY45" fmla="*/ 1904475 h 1929700"/>
                <a:gd name="connsiteX46" fmla="*/ 1601777 w 2371134"/>
                <a:gd name="connsiteY46" fmla="*/ 1898169 h 1929700"/>
                <a:gd name="connsiteX47" fmla="*/ 1620695 w 2371134"/>
                <a:gd name="connsiteY47" fmla="*/ 1891862 h 1929700"/>
                <a:gd name="connsiteX48" fmla="*/ 1633308 w 2371134"/>
                <a:gd name="connsiteY48" fmla="*/ 1879250 h 1929700"/>
                <a:gd name="connsiteX49" fmla="*/ 1658532 w 2371134"/>
                <a:gd name="connsiteY49" fmla="*/ 1860331 h 1929700"/>
                <a:gd name="connsiteX50" fmla="*/ 1702676 w 2371134"/>
                <a:gd name="connsiteY50" fmla="*/ 1822494 h 1929700"/>
                <a:gd name="connsiteX51" fmla="*/ 1721594 w 2371134"/>
                <a:gd name="connsiteY51" fmla="*/ 1816188 h 1929700"/>
                <a:gd name="connsiteX52" fmla="*/ 1734207 w 2371134"/>
                <a:gd name="connsiteY52" fmla="*/ 1790963 h 1929700"/>
                <a:gd name="connsiteX53" fmla="*/ 1778350 w 2371134"/>
                <a:gd name="connsiteY53" fmla="*/ 1753126 h 1929700"/>
                <a:gd name="connsiteX54" fmla="*/ 1816188 w 2371134"/>
                <a:gd name="connsiteY54" fmla="*/ 1715289 h 1929700"/>
                <a:gd name="connsiteX55" fmla="*/ 1854025 w 2371134"/>
                <a:gd name="connsiteY55" fmla="*/ 1658533 h 1929700"/>
                <a:gd name="connsiteX56" fmla="*/ 1866637 w 2371134"/>
                <a:gd name="connsiteY56" fmla="*/ 1645920 h 1929700"/>
                <a:gd name="connsiteX57" fmla="*/ 1885556 w 2371134"/>
                <a:gd name="connsiteY57" fmla="*/ 1639614 h 1929700"/>
                <a:gd name="connsiteX58" fmla="*/ 1904474 w 2371134"/>
                <a:gd name="connsiteY58" fmla="*/ 1614389 h 1929700"/>
                <a:gd name="connsiteX59" fmla="*/ 1910781 w 2371134"/>
                <a:gd name="connsiteY59" fmla="*/ 1595471 h 1929700"/>
                <a:gd name="connsiteX60" fmla="*/ 1923393 w 2371134"/>
                <a:gd name="connsiteY60" fmla="*/ 1582858 h 1929700"/>
                <a:gd name="connsiteX61" fmla="*/ 1961230 w 2371134"/>
                <a:gd name="connsiteY61" fmla="*/ 1563940 h 1929700"/>
                <a:gd name="connsiteX62" fmla="*/ 1973843 w 2371134"/>
                <a:gd name="connsiteY62" fmla="*/ 1538715 h 1929700"/>
                <a:gd name="connsiteX63" fmla="*/ 1999068 w 2371134"/>
                <a:gd name="connsiteY63" fmla="*/ 1513490 h 1929700"/>
                <a:gd name="connsiteX64" fmla="*/ 2005374 w 2371134"/>
                <a:gd name="connsiteY64" fmla="*/ 1488265 h 1929700"/>
                <a:gd name="connsiteX65" fmla="*/ 2055823 w 2371134"/>
                <a:gd name="connsiteY65" fmla="*/ 1450428 h 1929700"/>
                <a:gd name="connsiteX66" fmla="*/ 2087354 w 2371134"/>
                <a:gd name="connsiteY66" fmla="*/ 1393672 h 1929700"/>
                <a:gd name="connsiteX67" fmla="*/ 2099967 w 2371134"/>
                <a:gd name="connsiteY67" fmla="*/ 1374753 h 1929700"/>
                <a:gd name="connsiteX68" fmla="*/ 2106273 w 2371134"/>
                <a:gd name="connsiteY68" fmla="*/ 1355835 h 1929700"/>
                <a:gd name="connsiteX69" fmla="*/ 2125192 w 2371134"/>
                <a:gd name="connsiteY69" fmla="*/ 1330610 h 1929700"/>
                <a:gd name="connsiteX70" fmla="*/ 2137804 w 2371134"/>
                <a:gd name="connsiteY70" fmla="*/ 1311691 h 1929700"/>
                <a:gd name="connsiteX71" fmla="*/ 2156723 w 2371134"/>
                <a:gd name="connsiteY71" fmla="*/ 1242323 h 1929700"/>
                <a:gd name="connsiteX72" fmla="*/ 2169335 w 2371134"/>
                <a:gd name="connsiteY72" fmla="*/ 1223404 h 1929700"/>
                <a:gd name="connsiteX73" fmla="*/ 2181948 w 2371134"/>
                <a:gd name="connsiteY73" fmla="*/ 1172955 h 1929700"/>
                <a:gd name="connsiteX74" fmla="*/ 2200866 w 2371134"/>
                <a:gd name="connsiteY74" fmla="*/ 1116199 h 1929700"/>
                <a:gd name="connsiteX75" fmla="*/ 2207172 w 2371134"/>
                <a:gd name="connsiteY75" fmla="*/ 1097280 h 1929700"/>
                <a:gd name="connsiteX76" fmla="*/ 2219785 w 2371134"/>
                <a:gd name="connsiteY76" fmla="*/ 1034218 h 1929700"/>
                <a:gd name="connsiteX77" fmla="*/ 2226091 w 2371134"/>
                <a:gd name="connsiteY77" fmla="*/ 1015300 h 1929700"/>
                <a:gd name="connsiteX78" fmla="*/ 2238703 w 2371134"/>
                <a:gd name="connsiteY78" fmla="*/ 1002687 h 1929700"/>
                <a:gd name="connsiteX79" fmla="*/ 2245010 w 2371134"/>
                <a:gd name="connsiteY79" fmla="*/ 958544 h 1929700"/>
                <a:gd name="connsiteX80" fmla="*/ 2251316 w 2371134"/>
                <a:gd name="connsiteY80" fmla="*/ 927013 h 1929700"/>
                <a:gd name="connsiteX81" fmla="*/ 2263928 w 2371134"/>
                <a:gd name="connsiteY81" fmla="*/ 832420 h 1929700"/>
                <a:gd name="connsiteX82" fmla="*/ 2276541 w 2371134"/>
                <a:gd name="connsiteY82" fmla="*/ 800889 h 1929700"/>
                <a:gd name="connsiteX83" fmla="*/ 2289153 w 2371134"/>
                <a:gd name="connsiteY83" fmla="*/ 718908 h 1929700"/>
                <a:gd name="connsiteX84" fmla="*/ 2295459 w 2371134"/>
                <a:gd name="connsiteY84" fmla="*/ 668458 h 1929700"/>
                <a:gd name="connsiteX85" fmla="*/ 2308072 w 2371134"/>
                <a:gd name="connsiteY85" fmla="*/ 586478 h 1929700"/>
                <a:gd name="connsiteX86" fmla="*/ 2320684 w 2371134"/>
                <a:gd name="connsiteY86" fmla="*/ 542334 h 1929700"/>
                <a:gd name="connsiteX87" fmla="*/ 2326990 w 2371134"/>
                <a:gd name="connsiteY87" fmla="*/ 491884 h 1929700"/>
                <a:gd name="connsiteX88" fmla="*/ 2339603 w 2371134"/>
                <a:gd name="connsiteY88" fmla="*/ 403598 h 1929700"/>
                <a:gd name="connsiteX89" fmla="*/ 2352215 w 2371134"/>
                <a:gd name="connsiteY89" fmla="*/ 264861 h 1929700"/>
                <a:gd name="connsiteX90" fmla="*/ 2364828 w 2371134"/>
                <a:gd name="connsiteY90" fmla="*/ 182880 h 1929700"/>
                <a:gd name="connsiteX91" fmla="*/ 2371134 w 2371134"/>
                <a:gd name="connsiteY91" fmla="*/ 88287 h 1929700"/>
                <a:gd name="connsiteX92" fmla="*/ 2364828 w 2371134"/>
                <a:gd name="connsiteY92" fmla="*/ 25225 h 1929700"/>
                <a:gd name="connsiteX93" fmla="*/ 2358521 w 2371134"/>
                <a:gd name="connsiteY93" fmla="*/ 0 h 192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371134" h="1929700">
                  <a:moveTo>
                    <a:pt x="0" y="1034218"/>
                  </a:moveTo>
                  <a:cubicBezTo>
                    <a:pt x="15011" y="1043225"/>
                    <a:pt x="43619" y="1058919"/>
                    <a:pt x="56756" y="1072056"/>
                  </a:cubicBezTo>
                  <a:cubicBezTo>
                    <a:pt x="62115" y="1077415"/>
                    <a:pt x="64633" y="1085056"/>
                    <a:pt x="69368" y="1090974"/>
                  </a:cubicBezTo>
                  <a:cubicBezTo>
                    <a:pt x="80780" y="1105239"/>
                    <a:pt x="92485" y="1110237"/>
                    <a:pt x="107206" y="1122505"/>
                  </a:cubicBezTo>
                  <a:cubicBezTo>
                    <a:pt x="128447" y="1140206"/>
                    <a:pt x="112944" y="1135694"/>
                    <a:pt x="145043" y="1154036"/>
                  </a:cubicBezTo>
                  <a:cubicBezTo>
                    <a:pt x="150814" y="1157334"/>
                    <a:pt x="157655" y="1158240"/>
                    <a:pt x="163961" y="1160342"/>
                  </a:cubicBezTo>
                  <a:cubicBezTo>
                    <a:pt x="177591" y="1177379"/>
                    <a:pt x="191043" y="1196574"/>
                    <a:pt x="208105" y="1210792"/>
                  </a:cubicBezTo>
                  <a:cubicBezTo>
                    <a:pt x="213927" y="1215644"/>
                    <a:pt x="221201" y="1218552"/>
                    <a:pt x="227023" y="1223404"/>
                  </a:cubicBezTo>
                  <a:cubicBezTo>
                    <a:pt x="233874" y="1229114"/>
                    <a:pt x="239091" y="1236613"/>
                    <a:pt x="245942" y="1242323"/>
                  </a:cubicBezTo>
                  <a:cubicBezTo>
                    <a:pt x="251765" y="1247175"/>
                    <a:pt x="259038" y="1250084"/>
                    <a:pt x="264861" y="1254936"/>
                  </a:cubicBezTo>
                  <a:cubicBezTo>
                    <a:pt x="296352" y="1281178"/>
                    <a:pt x="269451" y="1269078"/>
                    <a:pt x="302698" y="1280160"/>
                  </a:cubicBezTo>
                  <a:cubicBezTo>
                    <a:pt x="332623" y="1310085"/>
                    <a:pt x="316642" y="1301625"/>
                    <a:pt x="346841" y="1311691"/>
                  </a:cubicBezTo>
                  <a:cubicBezTo>
                    <a:pt x="375230" y="1340080"/>
                    <a:pt x="339700" y="1306590"/>
                    <a:pt x="390985" y="1343222"/>
                  </a:cubicBezTo>
                  <a:cubicBezTo>
                    <a:pt x="435926" y="1375323"/>
                    <a:pt x="357672" y="1332874"/>
                    <a:pt x="428822" y="1368447"/>
                  </a:cubicBezTo>
                  <a:cubicBezTo>
                    <a:pt x="470808" y="1410433"/>
                    <a:pt x="425591" y="1370856"/>
                    <a:pt x="466659" y="1393672"/>
                  </a:cubicBezTo>
                  <a:cubicBezTo>
                    <a:pt x="479910" y="1401034"/>
                    <a:pt x="490939" y="1412118"/>
                    <a:pt x="504497" y="1418897"/>
                  </a:cubicBezTo>
                  <a:lnTo>
                    <a:pt x="542334" y="1437816"/>
                  </a:lnTo>
                  <a:cubicBezTo>
                    <a:pt x="548640" y="1446224"/>
                    <a:pt x="552507" y="1457210"/>
                    <a:pt x="561252" y="1463040"/>
                  </a:cubicBezTo>
                  <a:cubicBezTo>
                    <a:pt x="572314" y="1470415"/>
                    <a:pt x="586941" y="1470253"/>
                    <a:pt x="599090" y="1475653"/>
                  </a:cubicBezTo>
                  <a:cubicBezTo>
                    <a:pt x="672428" y="1508248"/>
                    <a:pt x="567938" y="1471576"/>
                    <a:pt x="636927" y="1494571"/>
                  </a:cubicBezTo>
                  <a:cubicBezTo>
                    <a:pt x="641131" y="1498775"/>
                    <a:pt x="645825" y="1502541"/>
                    <a:pt x="649539" y="1507184"/>
                  </a:cubicBezTo>
                  <a:cubicBezTo>
                    <a:pt x="654274" y="1513102"/>
                    <a:pt x="656286" y="1521303"/>
                    <a:pt x="662152" y="1526102"/>
                  </a:cubicBezTo>
                  <a:cubicBezTo>
                    <a:pt x="710983" y="1566054"/>
                    <a:pt x="710762" y="1557312"/>
                    <a:pt x="756745" y="1582858"/>
                  </a:cubicBezTo>
                  <a:cubicBezTo>
                    <a:pt x="763370" y="1586539"/>
                    <a:pt x="769038" y="1591790"/>
                    <a:pt x="775663" y="1595471"/>
                  </a:cubicBezTo>
                  <a:cubicBezTo>
                    <a:pt x="787990" y="1602319"/>
                    <a:pt x="800888" y="1608083"/>
                    <a:pt x="813501" y="1614389"/>
                  </a:cubicBezTo>
                  <a:cubicBezTo>
                    <a:pt x="817705" y="1620695"/>
                    <a:pt x="820195" y="1628573"/>
                    <a:pt x="826113" y="1633308"/>
                  </a:cubicBezTo>
                  <a:cubicBezTo>
                    <a:pt x="831304" y="1637461"/>
                    <a:pt x="839086" y="1636641"/>
                    <a:pt x="845032" y="1639614"/>
                  </a:cubicBezTo>
                  <a:cubicBezTo>
                    <a:pt x="851811" y="1643004"/>
                    <a:pt x="857644" y="1648023"/>
                    <a:pt x="863950" y="1652227"/>
                  </a:cubicBezTo>
                  <a:cubicBezTo>
                    <a:pt x="868154" y="1658533"/>
                    <a:pt x="870859" y="1666154"/>
                    <a:pt x="876563" y="1671145"/>
                  </a:cubicBezTo>
                  <a:cubicBezTo>
                    <a:pt x="903253" y="1694498"/>
                    <a:pt x="907334" y="1694015"/>
                    <a:pt x="933319" y="1702676"/>
                  </a:cubicBezTo>
                  <a:cubicBezTo>
                    <a:pt x="964981" y="1750172"/>
                    <a:pt x="922291" y="1695324"/>
                    <a:pt x="971156" y="1727901"/>
                  </a:cubicBezTo>
                  <a:cubicBezTo>
                    <a:pt x="983524" y="1736146"/>
                    <a:pt x="991501" y="1749644"/>
                    <a:pt x="1002687" y="1759432"/>
                  </a:cubicBezTo>
                  <a:cubicBezTo>
                    <a:pt x="1008391" y="1764423"/>
                    <a:pt x="1015439" y="1767639"/>
                    <a:pt x="1021606" y="1772044"/>
                  </a:cubicBezTo>
                  <a:cubicBezTo>
                    <a:pt x="1030158" y="1778153"/>
                    <a:pt x="1037429" y="1786263"/>
                    <a:pt x="1046830" y="1790963"/>
                  </a:cubicBezTo>
                  <a:cubicBezTo>
                    <a:pt x="1054582" y="1794839"/>
                    <a:pt x="1063647" y="1795167"/>
                    <a:pt x="1072055" y="1797269"/>
                  </a:cubicBezTo>
                  <a:cubicBezTo>
                    <a:pt x="1115043" y="1818764"/>
                    <a:pt x="1103736" y="1811570"/>
                    <a:pt x="1160342" y="1854025"/>
                  </a:cubicBezTo>
                  <a:cubicBezTo>
                    <a:pt x="1168750" y="1860331"/>
                    <a:pt x="1175808" y="1869040"/>
                    <a:pt x="1185567" y="1872944"/>
                  </a:cubicBezTo>
                  <a:cubicBezTo>
                    <a:pt x="1197439" y="1877693"/>
                    <a:pt x="1210922" y="1876476"/>
                    <a:pt x="1223404" y="1879250"/>
                  </a:cubicBezTo>
                  <a:cubicBezTo>
                    <a:pt x="1229893" y="1880692"/>
                    <a:pt x="1236213" y="1882937"/>
                    <a:pt x="1242323" y="1885556"/>
                  </a:cubicBezTo>
                  <a:cubicBezTo>
                    <a:pt x="1250964" y="1889259"/>
                    <a:pt x="1258907" y="1894466"/>
                    <a:pt x="1267548" y="1898169"/>
                  </a:cubicBezTo>
                  <a:cubicBezTo>
                    <a:pt x="1288801" y="1907278"/>
                    <a:pt x="1287694" y="1902782"/>
                    <a:pt x="1311691" y="1910781"/>
                  </a:cubicBezTo>
                  <a:cubicBezTo>
                    <a:pt x="1322430" y="1914361"/>
                    <a:pt x="1332153" y="1921021"/>
                    <a:pt x="1343222" y="1923393"/>
                  </a:cubicBezTo>
                  <a:cubicBezTo>
                    <a:pt x="1361835" y="1927381"/>
                    <a:pt x="1381059" y="1927598"/>
                    <a:pt x="1399978" y="1929700"/>
                  </a:cubicBezTo>
                  <a:lnTo>
                    <a:pt x="1431509" y="1923393"/>
                  </a:lnTo>
                  <a:cubicBezTo>
                    <a:pt x="1444089" y="1921106"/>
                    <a:pt x="1456844" y="1919766"/>
                    <a:pt x="1469346" y="1917087"/>
                  </a:cubicBezTo>
                  <a:cubicBezTo>
                    <a:pt x="1486295" y="1913455"/>
                    <a:pt x="1502636" y="1906926"/>
                    <a:pt x="1519796" y="1904475"/>
                  </a:cubicBezTo>
                  <a:cubicBezTo>
                    <a:pt x="1546928" y="1900599"/>
                    <a:pt x="1574450" y="1900271"/>
                    <a:pt x="1601777" y="1898169"/>
                  </a:cubicBezTo>
                  <a:cubicBezTo>
                    <a:pt x="1608083" y="1896067"/>
                    <a:pt x="1614995" y="1895282"/>
                    <a:pt x="1620695" y="1891862"/>
                  </a:cubicBezTo>
                  <a:cubicBezTo>
                    <a:pt x="1625793" y="1888803"/>
                    <a:pt x="1628740" y="1883056"/>
                    <a:pt x="1633308" y="1879250"/>
                  </a:cubicBezTo>
                  <a:cubicBezTo>
                    <a:pt x="1641382" y="1872522"/>
                    <a:pt x="1650552" y="1867171"/>
                    <a:pt x="1658532" y="1860331"/>
                  </a:cubicBezTo>
                  <a:cubicBezTo>
                    <a:pt x="1680893" y="1841165"/>
                    <a:pt x="1675020" y="1838298"/>
                    <a:pt x="1702676" y="1822494"/>
                  </a:cubicBezTo>
                  <a:cubicBezTo>
                    <a:pt x="1708447" y="1819196"/>
                    <a:pt x="1715288" y="1818290"/>
                    <a:pt x="1721594" y="1816188"/>
                  </a:cubicBezTo>
                  <a:cubicBezTo>
                    <a:pt x="1725798" y="1807780"/>
                    <a:pt x="1728743" y="1798613"/>
                    <a:pt x="1734207" y="1790963"/>
                  </a:cubicBezTo>
                  <a:cubicBezTo>
                    <a:pt x="1747715" y="1772052"/>
                    <a:pt x="1761126" y="1768628"/>
                    <a:pt x="1778350" y="1753126"/>
                  </a:cubicBezTo>
                  <a:cubicBezTo>
                    <a:pt x="1791608" y="1741194"/>
                    <a:pt x="1816188" y="1715289"/>
                    <a:pt x="1816188" y="1715289"/>
                  </a:cubicBezTo>
                  <a:cubicBezTo>
                    <a:pt x="1832648" y="1682367"/>
                    <a:pt x="1826036" y="1691188"/>
                    <a:pt x="1854025" y="1658533"/>
                  </a:cubicBezTo>
                  <a:cubicBezTo>
                    <a:pt x="1857894" y="1654019"/>
                    <a:pt x="1861539" y="1648979"/>
                    <a:pt x="1866637" y="1645920"/>
                  </a:cubicBezTo>
                  <a:cubicBezTo>
                    <a:pt x="1872337" y="1642500"/>
                    <a:pt x="1879250" y="1641716"/>
                    <a:pt x="1885556" y="1639614"/>
                  </a:cubicBezTo>
                  <a:cubicBezTo>
                    <a:pt x="1891862" y="1631206"/>
                    <a:pt x="1899259" y="1623514"/>
                    <a:pt x="1904474" y="1614389"/>
                  </a:cubicBezTo>
                  <a:cubicBezTo>
                    <a:pt x="1907772" y="1608618"/>
                    <a:pt x="1907361" y="1601171"/>
                    <a:pt x="1910781" y="1595471"/>
                  </a:cubicBezTo>
                  <a:cubicBezTo>
                    <a:pt x="1913840" y="1590373"/>
                    <a:pt x="1918750" y="1586572"/>
                    <a:pt x="1923393" y="1582858"/>
                  </a:cubicBezTo>
                  <a:cubicBezTo>
                    <a:pt x="1940855" y="1568888"/>
                    <a:pt x="1941250" y="1570600"/>
                    <a:pt x="1961230" y="1563940"/>
                  </a:cubicBezTo>
                  <a:cubicBezTo>
                    <a:pt x="1965434" y="1555532"/>
                    <a:pt x="1968202" y="1546236"/>
                    <a:pt x="1973843" y="1538715"/>
                  </a:cubicBezTo>
                  <a:cubicBezTo>
                    <a:pt x="1980978" y="1529202"/>
                    <a:pt x="1999068" y="1513490"/>
                    <a:pt x="1999068" y="1513490"/>
                  </a:cubicBezTo>
                  <a:cubicBezTo>
                    <a:pt x="2001170" y="1505082"/>
                    <a:pt x="2001960" y="1496231"/>
                    <a:pt x="2005374" y="1488265"/>
                  </a:cubicBezTo>
                  <a:cubicBezTo>
                    <a:pt x="2016519" y="1462259"/>
                    <a:pt x="2028489" y="1464095"/>
                    <a:pt x="2055823" y="1450428"/>
                  </a:cubicBezTo>
                  <a:cubicBezTo>
                    <a:pt x="2066924" y="1417130"/>
                    <a:pt x="2058443" y="1437039"/>
                    <a:pt x="2087354" y="1393672"/>
                  </a:cubicBezTo>
                  <a:lnTo>
                    <a:pt x="2099967" y="1374753"/>
                  </a:lnTo>
                  <a:cubicBezTo>
                    <a:pt x="2102069" y="1368447"/>
                    <a:pt x="2102975" y="1361606"/>
                    <a:pt x="2106273" y="1355835"/>
                  </a:cubicBezTo>
                  <a:cubicBezTo>
                    <a:pt x="2111488" y="1346709"/>
                    <a:pt x="2119083" y="1339163"/>
                    <a:pt x="2125192" y="1330610"/>
                  </a:cubicBezTo>
                  <a:cubicBezTo>
                    <a:pt x="2129597" y="1324443"/>
                    <a:pt x="2133600" y="1317997"/>
                    <a:pt x="2137804" y="1311691"/>
                  </a:cubicBezTo>
                  <a:cubicBezTo>
                    <a:pt x="2143199" y="1284713"/>
                    <a:pt x="2145084" y="1268512"/>
                    <a:pt x="2156723" y="1242323"/>
                  </a:cubicBezTo>
                  <a:cubicBezTo>
                    <a:pt x="2159801" y="1235397"/>
                    <a:pt x="2165946" y="1230183"/>
                    <a:pt x="2169335" y="1223404"/>
                  </a:cubicBezTo>
                  <a:cubicBezTo>
                    <a:pt x="2177285" y="1207504"/>
                    <a:pt x="2177152" y="1189741"/>
                    <a:pt x="2181948" y="1172955"/>
                  </a:cubicBezTo>
                  <a:cubicBezTo>
                    <a:pt x="2187427" y="1153780"/>
                    <a:pt x="2194560" y="1135118"/>
                    <a:pt x="2200866" y="1116199"/>
                  </a:cubicBezTo>
                  <a:cubicBezTo>
                    <a:pt x="2202968" y="1109893"/>
                    <a:pt x="2206079" y="1103837"/>
                    <a:pt x="2207172" y="1097280"/>
                  </a:cubicBezTo>
                  <a:cubicBezTo>
                    <a:pt x="2212127" y="1067554"/>
                    <a:pt x="2212260" y="1060555"/>
                    <a:pt x="2219785" y="1034218"/>
                  </a:cubicBezTo>
                  <a:cubicBezTo>
                    <a:pt x="2221611" y="1027827"/>
                    <a:pt x="2222671" y="1021000"/>
                    <a:pt x="2226091" y="1015300"/>
                  </a:cubicBezTo>
                  <a:cubicBezTo>
                    <a:pt x="2229150" y="1010202"/>
                    <a:pt x="2234499" y="1006891"/>
                    <a:pt x="2238703" y="1002687"/>
                  </a:cubicBezTo>
                  <a:cubicBezTo>
                    <a:pt x="2240805" y="987973"/>
                    <a:pt x="2242566" y="973206"/>
                    <a:pt x="2245010" y="958544"/>
                  </a:cubicBezTo>
                  <a:cubicBezTo>
                    <a:pt x="2246772" y="947971"/>
                    <a:pt x="2249686" y="937607"/>
                    <a:pt x="2251316" y="927013"/>
                  </a:cubicBezTo>
                  <a:cubicBezTo>
                    <a:pt x="2252448" y="919654"/>
                    <a:pt x="2261380" y="842612"/>
                    <a:pt x="2263928" y="832420"/>
                  </a:cubicBezTo>
                  <a:cubicBezTo>
                    <a:pt x="2266674" y="821438"/>
                    <a:pt x="2272337" y="811399"/>
                    <a:pt x="2276541" y="800889"/>
                  </a:cubicBezTo>
                  <a:cubicBezTo>
                    <a:pt x="2282963" y="762354"/>
                    <a:pt x="2283744" y="759476"/>
                    <a:pt x="2289153" y="718908"/>
                  </a:cubicBezTo>
                  <a:cubicBezTo>
                    <a:pt x="2291393" y="702109"/>
                    <a:pt x="2293219" y="685257"/>
                    <a:pt x="2295459" y="668458"/>
                  </a:cubicBezTo>
                  <a:cubicBezTo>
                    <a:pt x="2296937" y="657371"/>
                    <a:pt x="2305032" y="599652"/>
                    <a:pt x="2308072" y="586478"/>
                  </a:cubicBezTo>
                  <a:cubicBezTo>
                    <a:pt x="2311513" y="571566"/>
                    <a:pt x="2316480" y="557049"/>
                    <a:pt x="2320684" y="542334"/>
                  </a:cubicBezTo>
                  <a:cubicBezTo>
                    <a:pt x="2322786" y="525517"/>
                    <a:pt x="2324593" y="508661"/>
                    <a:pt x="2326990" y="491884"/>
                  </a:cubicBezTo>
                  <a:cubicBezTo>
                    <a:pt x="2335146" y="434792"/>
                    <a:pt x="2332953" y="470099"/>
                    <a:pt x="2339603" y="403598"/>
                  </a:cubicBezTo>
                  <a:cubicBezTo>
                    <a:pt x="2343998" y="359649"/>
                    <a:pt x="2346450" y="309061"/>
                    <a:pt x="2352215" y="264861"/>
                  </a:cubicBezTo>
                  <a:cubicBezTo>
                    <a:pt x="2355791" y="237445"/>
                    <a:pt x="2360624" y="210207"/>
                    <a:pt x="2364828" y="182880"/>
                  </a:cubicBezTo>
                  <a:cubicBezTo>
                    <a:pt x="2366930" y="151349"/>
                    <a:pt x="2371134" y="119888"/>
                    <a:pt x="2371134" y="88287"/>
                  </a:cubicBezTo>
                  <a:cubicBezTo>
                    <a:pt x="2371134" y="67161"/>
                    <a:pt x="2367816" y="46138"/>
                    <a:pt x="2364828" y="25225"/>
                  </a:cubicBezTo>
                  <a:cubicBezTo>
                    <a:pt x="2363602" y="16645"/>
                    <a:pt x="2358521" y="0"/>
                    <a:pt x="2358521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07AD433-C29E-44A6-80EF-0C9051F7E37C}"/>
                </a:ext>
              </a:extLst>
            </p:cNvPr>
            <p:cNvSpPr/>
            <p:nvPr/>
          </p:nvSpPr>
          <p:spPr>
            <a:xfrm>
              <a:off x="2881937" y="2963917"/>
              <a:ext cx="2711686" cy="1292773"/>
            </a:xfrm>
            <a:custGeom>
              <a:avLst/>
              <a:gdLst>
                <a:gd name="connsiteX0" fmla="*/ 0 w 2711686"/>
                <a:gd name="connsiteY0" fmla="*/ 1034218 h 1292773"/>
                <a:gd name="connsiteX1" fmla="*/ 31531 w 2711686"/>
                <a:gd name="connsiteY1" fmla="*/ 1046831 h 1292773"/>
                <a:gd name="connsiteX2" fmla="*/ 50449 w 2711686"/>
                <a:gd name="connsiteY2" fmla="*/ 1053137 h 1292773"/>
                <a:gd name="connsiteX3" fmla="*/ 81980 w 2711686"/>
                <a:gd name="connsiteY3" fmla="*/ 1065749 h 1292773"/>
                <a:gd name="connsiteX4" fmla="*/ 138736 w 2711686"/>
                <a:gd name="connsiteY4" fmla="*/ 1084668 h 1292773"/>
                <a:gd name="connsiteX5" fmla="*/ 195492 w 2711686"/>
                <a:gd name="connsiteY5" fmla="*/ 1090974 h 1292773"/>
                <a:gd name="connsiteX6" fmla="*/ 220717 w 2711686"/>
                <a:gd name="connsiteY6" fmla="*/ 1109893 h 1292773"/>
                <a:gd name="connsiteX7" fmla="*/ 283779 w 2711686"/>
                <a:gd name="connsiteY7" fmla="*/ 1122505 h 1292773"/>
                <a:gd name="connsiteX8" fmla="*/ 409903 w 2711686"/>
                <a:gd name="connsiteY8" fmla="*/ 1135117 h 1292773"/>
                <a:gd name="connsiteX9" fmla="*/ 466659 w 2711686"/>
                <a:gd name="connsiteY9" fmla="*/ 1160342 h 1292773"/>
                <a:gd name="connsiteX10" fmla="*/ 504496 w 2711686"/>
                <a:gd name="connsiteY10" fmla="*/ 1172955 h 1292773"/>
                <a:gd name="connsiteX11" fmla="*/ 573864 w 2711686"/>
                <a:gd name="connsiteY11" fmla="*/ 1179261 h 1292773"/>
                <a:gd name="connsiteX12" fmla="*/ 599089 w 2711686"/>
                <a:gd name="connsiteY12" fmla="*/ 1191873 h 1292773"/>
                <a:gd name="connsiteX13" fmla="*/ 649539 w 2711686"/>
                <a:gd name="connsiteY13" fmla="*/ 1198180 h 1292773"/>
                <a:gd name="connsiteX14" fmla="*/ 687376 w 2711686"/>
                <a:gd name="connsiteY14" fmla="*/ 1204486 h 1292773"/>
                <a:gd name="connsiteX15" fmla="*/ 744132 w 2711686"/>
                <a:gd name="connsiteY15" fmla="*/ 1217098 h 1292773"/>
                <a:gd name="connsiteX16" fmla="*/ 826113 w 2711686"/>
                <a:gd name="connsiteY16" fmla="*/ 1223404 h 1292773"/>
                <a:gd name="connsiteX17" fmla="*/ 958543 w 2711686"/>
                <a:gd name="connsiteY17" fmla="*/ 1236017 h 1292773"/>
                <a:gd name="connsiteX18" fmla="*/ 1097280 w 2711686"/>
                <a:gd name="connsiteY18" fmla="*/ 1248629 h 1292773"/>
                <a:gd name="connsiteX19" fmla="*/ 1160342 w 2711686"/>
                <a:gd name="connsiteY19" fmla="*/ 1273854 h 1292773"/>
                <a:gd name="connsiteX20" fmla="*/ 1204485 w 2711686"/>
                <a:gd name="connsiteY20" fmla="*/ 1280160 h 1292773"/>
                <a:gd name="connsiteX21" fmla="*/ 1280160 w 2711686"/>
                <a:gd name="connsiteY21" fmla="*/ 1292773 h 1292773"/>
                <a:gd name="connsiteX22" fmla="*/ 1399977 w 2711686"/>
                <a:gd name="connsiteY22" fmla="*/ 1286466 h 1292773"/>
                <a:gd name="connsiteX23" fmla="*/ 1450427 w 2711686"/>
                <a:gd name="connsiteY23" fmla="*/ 1273854 h 1292773"/>
                <a:gd name="connsiteX24" fmla="*/ 1481958 w 2711686"/>
                <a:gd name="connsiteY24" fmla="*/ 1267548 h 1292773"/>
                <a:gd name="connsiteX25" fmla="*/ 1519795 w 2711686"/>
                <a:gd name="connsiteY25" fmla="*/ 1254935 h 1292773"/>
                <a:gd name="connsiteX26" fmla="*/ 1576551 w 2711686"/>
                <a:gd name="connsiteY26" fmla="*/ 1242323 h 1292773"/>
                <a:gd name="connsiteX27" fmla="*/ 1639613 w 2711686"/>
                <a:gd name="connsiteY27" fmla="*/ 1204486 h 1292773"/>
                <a:gd name="connsiteX28" fmla="*/ 1708982 w 2711686"/>
                <a:gd name="connsiteY28" fmla="*/ 1172955 h 1292773"/>
                <a:gd name="connsiteX29" fmla="*/ 1759431 w 2711686"/>
                <a:gd name="connsiteY29" fmla="*/ 1141424 h 1292773"/>
                <a:gd name="connsiteX30" fmla="*/ 1772044 w 2711686"/>
                <a:gd name="connsiteY30" fmla="*/ 1122505 h 1292773"/>
                <a:gd name="connsiteX31" fmla="*/ 1803575 w 2711686"/>
                <a:gd name="connsiteY31" fmla="*/ 1103586 h 1292773"/>
                <a:gd name="connsiteX32" fmla="*/ 1822493 w 2711686"/>
                <a:gd name="connsiteY32" fmla="*/ 1090974 h 1292773"/>
                <a:gd name="connsiteX33" fmla="*/ 1872943 w 2711686"/>
                <a:gd name="connsiteY33" fmla="*/ 1053137 h 1292773"/>
                <a:gd name="connsiteX34" fmla="*/ 1929699 w 2711686"/>
                <a:gd name="connsiteY34" fmla="*/ 990075 h 1292773"/>
                <a:gd name="connsiteX35" fmla="*/ 1954924 w 2711686"/>
                <a:gd name="connsiteY35" fmla="*/ 971156 h 1292773"/>
                <a:gd name="connsiteX36" fmla="*/ 1973842 w 2711686"/>
                <a:gd name="connsiteY36" fmla="*/ 952237 h 1292773"/>
                <a:gd name="connsiteX37" fmla="*/ 2005373 w 2711686"/>
                <a:gd name="connsiteY37" fmla="*/ 933319 h 1292773"/>
                <a:gd name="connsiteX38" fmla="*/ 2049517 w 2711686"/>
                <a:gd name="connsiteY38" fmla="*/ 889175 h 1292773"/>
                <a:gd name="connsiteX39" fmla="*/ 2081048 w 2711686"/>
                <a:gd name="connsiteY39" fmla="*/ 857644 h 1292773"/>
                <a:gd name="connsiteX40" fmla="*/ 2125191 w 2711686"/>
                <a:gd name="connsiteY40" fmla="*/ 826113 h 1292773"/>
                <a:gd name="connsiteX41" fmla="*/ 2163029 w 2711686"/>
                <a:gd name="connsiteY41" fmla="*/ 788276 h 1292773"/>
                <a:gd name="connsiteX42" fmla="*/ 2175641 w 2711686"/>
                <a:gd name="connsiteY42" fmla="*/ 769357 h 1292773"/>
                <a:gd name="connsiteX43" fmla="*/ 2219784 w 2711686"/>
                <a:gd name="connsiteY43" fmla="*/ 725214 h 1292773"/>
                <a:gd name="connsiteX44" fmla="*/ 2245009 w 2711686"/>
                <a:gd name="connsiteY44" fmla="*/ 706295 h 1292773"/>
                <a:gd name="connsiteX45" fmla="*/ 2257622 w 2711686"/>
                <a:gd name="connsiteY45" fmla="*/ 687377 h 1292773"/>
                <a:gd name="connsiteX46" fmla="*/ 2301765 w 2711686"/>
                <a:gd name="connsiteY46" fmla="*/ 655846 h 1292773"/>
                <a:gd name="connsiteX47" fmla="*/ 2308071 w 2711686"/>
                <a:gd name="connsiteY47" fmla="*/ 636927 h 1292773"/>
                <a:gd name="connsiteX48" fmla="*/ 2345909 w 2711686"/>
                <a:gd name="connsiteY48" fmla="*/ 592784 h 1292773"/>
                <a:gd name="connsiteX49" fmla="*/ 2364827 w 2711686"/>
                <a:gd name="connsiteY49" fmla="*/ 580171 h 1292773"/>
                <a:gd name="connsiteX50" fmla="*/ 2402664 w 2711686"/>
                <a:gd name="connsiteY50" fmla="*/ 542334 h 1292773"/>
                <a:gd name="connsiteX51" fmla="*/ 2427889 w 2711686"/>
                <a:gd name="connsiteY51" fmla="*/ 517109 h 1292773"/>
                <a:gd name="connsiteX52" fmla="*/ 2472033 w 2711686"/>
                <a:gd name="connsiteY52" fmla="*/ 466660 h 1292773"/>
                <a:gd name="connsiteX53" fmla="*/ 2490951 w 2711686"/>
                <a:gd name="connsiteY53" fmla="*/ 447741 h 1292773"/>
                <a:gd name="connsiteX54" fmla="*/ 2522482 w 2711686"/>
                <a:gd name="connsiteY54" fmla="*/ 409904 h 1292773"/>
                <a:gd name="connsiteX55" fmla="*/ 2535095 w 2711686"/>
                <a:gd name="connsiteY55" fmla="*/ 390985 h 1292773"/>
                <a:gd name="connsiteX56" fmla="*/ 2572932 w 2711686"/>
                <a:gd name="connsiteY56" fmla="*/ 353148 h 1292773"/>
                <a:gd name="connsiteX57" fmla="*/ 2579238 w 2711686"/>
                <a:gd name="connsiteY57" fmla="*/ 334229 h 1292773"/>
                <a:gd name="connsiteX58" fmla="*/ 2610769 w 2711686"/>
                <a:gd name="connsiteY58" fmla="*/ 302698 h 1292773"/>
                <a:gd name="connsiteX59" fmla="*/ 2617075 w 2711686"/>
                <a:gd name="connsiteY59" fmla="*/ 283780 h 1292773"/>
                <a:gd name="connsiteX60" fmla="*/ 2629688 w 2711686"/>
                <a:gd name="connsiteY60" fmla="*/ 264861 h 1292773"/>
                <a:gd name="connsiteX61" fmla="*/ 2654913 w 2711686"/>
                <a:gd name="connsiteY61" fmla="*/ 214411 h 1292773"/>
                <a:gd name="connsiteX62" fmla="*/ 2673831 w 2711686"/>
                <a:gd name="connsiteY62" fmla="*/ 151349 h 1292773"/>
                <a:gd name="connsiteX63" fmla="*/ 2680137 w 2711686"/>
                <a:gd name="connsiteY63" fmla="*/ 113512 h 1292773"/>
                <a:gd name="connsiteX64" fmla="*/ 2699056 w 2711686"/>
                <a:gd name="connsiteY64" fmla="*/ 63062 h 1292773"/>
                <a:gd name="connsiteX65" fmla="*/ 2705362 w 2711686"/>
                <a:gd name="connsiteY65" fmla="*/ 25225 h 1292773"/>
                <a:gd name="connsiteX66" fmla="*/ 2711669 w 2711686"/>
                <a:gd name="connsiteY66" fmla="*/ 0 h 129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711686" h="1292773">
                  <a:moveTo>
                    <a:pt x="0" y="1034218"/>
                  </a:moveTo>
                  <a:cubicBezTo>
                    <a:pt x="10510" y="1038422"/>
                    <a:pt x="20932" y="1042856"/>
                    <a:pt x="31531" y="1046831"/>
                  </a:cubicBezTo>
                  <a:cubicBezTo>
                    <a:pt x="37755" y="1049165"/>
                    <a:pt x="44225" y="1050803"/>
                    <a:pt x="50449" y="1053137"/>
                  </a:cubicBezTo>
                  <a:cubicBezTo>
                    <a:pt x="61048" y="1057112"/>
                    <a:pt x="71320" y="1061942"/>
                    <a:pt x="81980" y="1065749"/>
                  </a:cubicBezTo>
                  <a:cubicBezTo>
                    <a:pt x="100760" y="1072456"/>
                    <a:pt x="118916" y="1082466"/>
                    <a:pt x="138736" y="1084668"/>
                  </a:cubicBezTo>
                  <a:lnTo>
                    <a:pt x="195492" y="1090974"/>
                  </a:lnTo>
                  <a:cubicBezTo>
                    <a:pt x="203900" y="1097280"/>
                    <a:pt x="210819" y="1106358"/>
                    <a:pt x="220717" y="1109893"/>
                  </a:cubicBezTo>
                  <a:cubicBezTo>
                    <a:pt x="240905" y="1117103"/>
                    <a:pt x="262604" y="1119162"/>
                    <a:pt x="283779" y="1122505"/>
                  </a:cubicBezTo>
                  <a:cubicBezTo>
                    <a:pt x="307855" y="1126306"/>
                    <a:pt x="389587" y="1133270"/>
                    <a:pt x="409903" y="1135117"/>
                  </a:cubicBezTo>
                  <a:cubicBezTo>
                    <a:pt x="457617" y="1163746"/>
                    <a:pt x="423355" y="1147350"/>
                    <a:pt x="466659" y="1160342"/>
                  </a:cubicBezTo>
                  <a:cubicBezTo>
                    <a:pt x="479393" y="1164162"/>
                    <a:pt x="491404" y="1170645"/>
                    <a:pt x="504496" y="1172955"/>
                  </a:cubicBezTo>
                  <a:cubicBezTo>
                    <a:pt x="527361" y="1176990"/>
                    <a:pt x="550741" y="1177159"/>
                    <a:pt x="573864" y="1179261"/>
                  </a:cubicBezTo>
                  <a:cubicBezTo>
                    <a:pt x="582272" y="1183465"/>
                    <a:pt x="589969" y="1189593"/>
                    <a:pt x="599089" y="1191873"/>
                  </a:cubicBezTo>
                  <a:cubicBezTo>
                    <a:pt x="615531" y="1195983"/>
                    <a:pt x="632762" y="1195783"/>
                    <a:pt x="649539" y="1198180"/>
                  </a:cubicBezTo>
                  <a:cubicBezTo>
                    <a:pt x="662197" y="1199988"/>
                    <a:pt x="674838" y="1201978"/>
                    <a:pt x="687376" y="1204486"/>
                  </a:cubicBezTo>
                  <a:cubicBezTo>
                    <a:pt x="706380" y="1208287"/>
                    <a:pt x="724930" y="1214480"/>
                    <a:pt x="744132" y="1217098"/>
                  </a:cubicBezTo>
                  <a:cubicBezTo>
                    <a:pt x="771288" y="1220801"/>
                    <a:pt x="798811" y="1220995"/>
                    <a:pt x="826113" y="1223404"/>
                  </a:cubicBezTo>
                  <a:lnTo>
                    <a:pt x="958543" y="1236017"/>
                  </a:lnTo>
                  <a:cubicBezTo>
                    <a:pt x="1135984" y="1252148"/>
                    <a:pt x="941665" y="1233068"/>
                    <a:pt x="1097280" y="1248629"/>
                  </a:cubicBezTo>
                  <a:cubicBezTo>
                    <a:pt x="1118301" y="1257037"/>
                    <a:pt x="1138622" y="1267466"/>
                    <a:pt x="1160342" y="1273854"/>
                  </a:cubicBezTo>
                  <a:cubicBezTo>
                    <a:pt x="1174602" y="1278048"/>
                    <a:pt x="1189803" y="1277842"/>
                    <a:pt x="1204485" y="1280160"/>
                  </a:cubicBezTo>
                  <a:lnTo>
                    <a:pt x="1280160" y="1292773"/>
                  </a:lnTo>
                  <a:cubicBezTo>
                    <a:pt x="1320099" y="1290671"/>
                    <a:pt x="1360227" y="1290883"/>
                    <a:pt x="1399977" y="1286466"/>
                  </a:cubicBezTo>
                  <a:cubicBezTo>
                    <a:pt x="1417205" y="1284552"/>
                    <a:pt x="1433537" y="1277752"/>
                    <a:pt x="1450427" y="1273854"/>
                  </a:cubicBezTo>
                  <a:cubicBezTo>
                    <a:pt x="1460871" y="1271444"/>
                    <a:pt x="1471617" y="1270368"/>
                    <a:pt x="1481958" y="1267548"/>
                  </a:cubicBezTo>
                  <a:cubicBezTo>
                    <a:pt x="1494784" y="1264050"/>
                    <a:pt x="1507061" y="1258755"/>
                    <a:pt x="1519795" y="1254935"/>
                  </a:cubicBezTo>
                  <a:cubicBezTo>
                    <a:pt x="1537603" y="1249592"/>
                    <a:pt x="1558553" y="1245922"/>
                    <a:pt x="1576551" y="1242323"/>
                  </a:cubicBezTo>
                  <a:cubicBezTo>
                    <a:pt x="1619459" y="1210142"/>
                    <a:pt x="1583786" y="1234546"/>
                    <a:pt x="1639613" y="1204486"/>
                  </a:cubicBezTo>
                  <a:cubicBezTo>
                    <a:pt x="1697188" y="1173485"/>
                    <a:pt x="1664295" y="1184126"/>
                    <a:pt x="1708982" y="1172955"/>
                  </a:cubicBezTo>
                  <a:cubicBezTo>
                    <a:pt x="1722550" y="1132248"/>
                    <a:pt x="1703318" y="1172598"/>
                    <a:pt x="1759431" y="1141424"/>
                  </a:cubicBezTo>
                  <a:cubicBezTo>
                    <a:pt x="1766057" y="1137743"/>
                    <a:pt x="1766289" y="1127438"/>
                    <a:pt x="1772044" y="1122505"/>
                  </a:cubicBezTo>
                  <a:cubicBezTo>
                    <a:pt x="1781350" y="1114528"/>
                    <a:pt x="1793181" y="1110082"/>
                    <a:pt x="1803575" y="1103586"/>
                  </a:cubicBezTo>
                  <a:cubicBezTo>
                    <a:pt x="1810002" y="1099569"/>
                    <a:pt x="1816739" y="1095906"/>
                    <a:pt x="1822493" y="1090974"/>
                  </a:cubicBezTo>
                  <a:cubicBezTo>
                    <a:pt x="1867113" y="1052728"/>
                    <a:pt x="1827004" y="1076106"/>
                    <a:pt x="1872943" y="1053137"/>
                  </a:cubicBezTo>
                  <a:cubicBezTo>
                    <a:pt x="1891089" y="1025917"/>
                    <a:pt x="1896693" y="1014830"/>
                    <a:pt x="1929699" y="990075"/>
                  </a:cubicBezTo>
                  <a:cubicBezTo>
                    <a:pt x="1938107" y="983769"/>
                    <a:pt x="1946944" y="977996"/>
                    <a:pt x="1954924" y="971156"/>
                  </a:cubicBezTo>
                  <a:cubicBezTo>
                    <a:pt x="1961695" y="965352"/>
                    <a:pt x="1966707" y="957588"/>
                    <a:pt x="1973842" y="952237"/>
                  </a:cubicBezTo>
                  <a:cubicBezTo>
                    <a:pt x="1983648" y="944883"/>
                    <a:pt x="1995957" y="941166"/>
                    <a:pt x="2005373" y="933319"/>
                  </a:cubicBezTo>
                  <a:cubicBezTo>
                    <a:pt x="2021359" y="919997"/>
                    <a:pt x="2034802" y="903890"/>
                    <a:pt x="2049517" y="889175"/>
                  </a:cubicBezTo>
                  <a:cubicBezTo>
                    <a:pt x="2060027" y="878665"/>
                    <a:pt x="2068681" y="865889"/>
                    <a:pt x="2081048" y="857644"/>
                  </a:cubicBezTo>
                  <a:cubicBezTo>
                    <a:pt x="2094209" y="848870"/>
                    <a:pt x="2114015" y="836171"/>
                    <a:pt x="2125191" y="826113"/>
                  </a:cubicBezTo>
                  <a:cubicBezTo>
                    <a:pt x="2138449" y="814181"/>
                    <a:pt x="2153135" y="803117"/>
                    <a:pt x="2163029" y="788276"/>
                  </a:cubicBezTo>
                  <a:cubicBezTo>
                    <a:pt x="2167233" y="781970"/>
                    <a:pt x="2170571" y="774991"/>
                    <a:pt x="2175641" y="769357"/>
                  </a:cubicBezTo>
                  <a:cubicBezTo>
                    <a:pt x="2189562" y="753890"/>
                    <a:pt x="2203137" y="737700"/>
                    <a:pt x="2219784" y="725214"/>
                  </a:cubicBezTo>
                  <a:cubicBezTo>
                    <a:pt x="2228192" y="718908"/>
                    <a:pt x="2237577" y="713727"/>
                    <a:pt x="2245009" y="706295"/>
                  </a:cubicBezTo>
                  <a:cubicBezTo>
                    <a:pt x="2250368" y="700936"/>
                    <a:pt x="2252263" y="692736"/>
                    <a:pt x="2257622" y="687377"/>
                  </a:cubicBezTo>
                  <a:cubicBezTo>
                    <a:pt x="2265450" y="679549"/>
                    <a:pt x="2291018" y="663010"/>
                    <a:pt x="2301765" y="655846"/>
                  </a:cubicBezTo>
                  <a:cubicBezTo>
                    <a:pt x="2303867" y="649540"/>
                    <a:pt x="2305098" y="642873"/>
                    <a:pt x="2308071" y="636927"/>
                  </a:cubicBezTo>
                  <a:cubicBezTo>
                    <a:pt x="2316438" y="620193"/>
                    <a:pt x="2332336" y="604419"/>
                    <a:pt x="2345909" y="592784"/>
                  </a:cubicBezTo>
                  <a:cubicBezTo>
                    <a:pt x="2351663" y="587852"/>
                    <a:pt x="2359162" y="585206"/>
                    <a:pt x="2364827" y="580171"/>
                  </a:cubicBezTo>
                  <a:cubicBezTo>
                    <a:pt x="2378158" y="568321"/>
                    <a:pt x="2390052" y="554946"/>
                    <a:pt x="2402664" y="542334"/>
                  </a:cubicBezTo>
                  <a:cubicBezTo>
                    <a:pt x="2411072" y="533926"/>
                    <a:pt x="2421293" y="527003"/>
                    <a:pt x="2427889" y="517109"/>
                  </a:cubicBezTo>
                  <a:cubicBezTo>
                    <a:pt x="2448748" y="485823"/>
                    <a:pt x="2435141" y="503552"/>
                    <a:pt x="2472033" y="466660"/>
                  </a:cubicBezTo>
                  <a:lnTo>
                    <a:pt x="2490951" y="447741"/>
                  </a:lnTo>
                  <a:cubicBezTo>
                    <a:pt x="2502995" y="411607"/>
                    <a:pt x="2488121" y="444264"/>
                    <a:pt x="2522482" y="409904"/>
                  </a:cubicBezTo>
                  <a:cubicBezTo>
                    <a:pt x="2527841" y="404545"/>
                    <a:pt x="2529736" y="396344"/>
                    <a:pt x="2535095" y="390985"/>
                  </a:cubicBezTo>
                  <a:cubicBezTo>
                    <a:pt x="2582026" y="344054"/>
                    <a:pt x="2543210" y="397731"/>
                    <a:pt x="2572932" y="353148"/>
                  </a:cubicBezTo>
                  <a:cubicBezTo>
                    <a:pt x="2575034" y="346842"/>
                    <a:pt x="2575250" y="339547"/>
                    <a:pt x="2579238" y="334229"/>
                  </a:cubicBezTo>
                  <a:cubicBezTo>
                    <a:pt x="2588156" y="322338"/>
                    <a:pt x="2610769" y="302698"/>
                    <a:pt x="2610769" y="302698"/>
                  </a:cubicBezTo>
                  <a:cubicBezTo>
                    <a:pt x="2612871" y="296392"/>
                    <a:pt x="2614102" y="289725"/>
                    <a:pt x="2617075" y="283780"/>
                  </a:cubicBezTo>
                  <a:cubicBezTo>
                    <a:pt x="2620465" y="277001"/>
                    <a:pt x="2626610" y="271787"/>
                    <a:pt x="2629688" y="264861"/>
                  </a:cubicBezTo>
                  <a:cubicBezTo>
                    <a:pt x="2652877" y="212687"/>
                    <a:pt x="2629010" y="240314"/>
                    <a:pt x="2654913" y="214411"/>
                  </a:cubicBezTo>
                  <a:cubicBezTo>
                    <a:pt x="2662957" y="190279"/>
                    <a:pt x="2669066" y="175176"/>
                    <a:pt x="2673831" y="151349"/>
                  </a:cubicBezTo>
                  <a:cubicBezTo>
                    <a:pt x="2676339" y="138811"/>
                    <a:pt x="2677363" y="125994"/>
                    <a:pt x="2680137" y="113512"/>
                  </a:cubicBezTo>
                  <a:cubicBezTo>
                    <a:pt x="2682607" y="102397"/>
                    <a:pt x="2696605" y="69189"/>
                    <a:pt x="2699056" y="63062"/>
                  </a:cubicBezTo>
                  <a:cubicBezTo>
                    <a:pt x="2701158" y="50450"/>
                    <a:pt x="2702588" y="37707"/>
                    <a:pt x="2705362" y="25225"/>
                  </a:cubicBezTo>
                  <a:cubicBezTo>
                    <a:pt x="2712334" y="-6147"/>
                    <a:pt x="2711669" y="16261"/>
                    <a:pt x="2711669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082C791-042D-4FC6-9095-6B96841FF6B2}"/>
                </a:ext>
              </a:extLst>
            </p:cNvPr>
            <p:cNvSpPr/>
            <p:nvPr/>
          </p:nvSpPr>
          <p:spPr>
            <a:xfrm>
              <a:off x="2226091" y="2156723"/>
              <a:ext cx="4073852" cy="2427889"/>
            </a:xfrm>
            <a:custGeom>
              <a:avLst/>
              <a:gdLst>
                <a:gd name="connsiteX0" fmla="*/ 0 w 4073852"/>
                <a:gd name="connsiteY0" fmla="*/ 2421583 h 2427889"/>
                <a:gd name="connsiteX1" fmla="*/ 31531 w 4073852"/>
                <a:gd name="connsiteY1" fmla="*/ 2427889 h 2427889"/>
                <a:gd name="connsiteX2" fmla="*/ 208105 w 4073852"/>
                <a:gd name="connsiteY2" fmla="*/ 2408971 h 2427889"/>
                <a:gd name="connsiteX3" fmla="*/ 378372 w 4073852"/>
                <a:gd name="connsiteY3" fmla="*/ 2390052 h 2427889"/>
                <a:gd name="connsiteX4" fmla="*/ 580171 w 4073852"/>
                <a:gd name="connsiteY4" fmla="*/ 2383746 h 2427889"/>
                <a:gd name="connsiteX5" fmla="*/ 794582 w 4073852"/>
                <a:gd name="connsiteY5" fmla="*/ 2383746 h 2427889"/>
                <a:gd name="connsiteX6" fmla="*/ 857644 w 4073852"/>
                <a:gd name="connsiteY6" fmla="*/ 2371134 h 2427889"/>
                <a:gd name="connsiteX7" fmla="*/ 945931 w 4073852"/>
                <a:gd name="connsiteY7" fmla="*/ 2364827 h 2427889"/>
                <a:gd name="connsiteX8" fmla="*/ 1072055 w 4073852"/>
                <a:gd name="connsiteY8" fmla="*/ 2352215 h 2427889"/>
                <a:gd name="connsiteX9" fmla="*/ 1154036 w 4073852"/>
                <a:gd name="connsiteY9" fmla="*/ 2358521 h 2427889"/>
                <a:gd name="connsiteX10" fmla="*/ 1172955 w 4073852"/>
                <a:gd name="connsiteY10" fmla="*/ 2352215 h 2427889"/>
                <a:gd name="connsiteX11" fmla="*/ 1223404 w 4073852"/>
                <a:gd name="connsiteY11" fmla="*/ 2364827 h 2427889"/>
                <a:gd name="connsiteX12" fmla="*/ 1488265 w 4073852"/>
                <a:gd name="connsiteY12" fmla="*/ 2383746 h 2427889"/>
                <a:gd name="connsiteX13" fmla="*/ 1677451 w 4073852"/>
                <a:gd name="connsiteY13" fmla="*/ 2377440 h 2427889"/>
                <a:gd name="connsiteX14" fmla="*/ 1746819 w 4073852"/>
                <a:gd name="connsiteY14" fmla="*/ 2364827 h 2427889"/>
                <a:gd name="connsiteX15" fmla="*/ 1797269 w 4073852"/>
                <a:gd name="connsiteY15" fmla="*/ 2358521 h 2427889"/>
                <a:gd name="connsiteX16" fmla="*/ 1923393 w 4073852"/>
                <a:gd name="connsiteY16" fmla="*/ 2333296 h 2427889"/>
                <a:gd name="connsiteX17" fmla="*/ 1961230 w 4073852"/>
                <a:gd name="connsiteY17" fmla="*/ 2320684 h 2427889"/>
                <a:gd name="connsiteX18" fmla="*/ 2036905 w 4073852"/>
                <a:gd name="connsiteY18" fmla="*/ 2308071 h 2427889"/>
                <a:gd name="connsiteX19" fmla="*/ 2181948 w 4073852"/>
                <a:gd name="connsiteY19" fmla="*/ 2276540 h 2427889"/>
                <a:gd name="connsiteX20" fmla="*/ 2245010 w 4073852"/>
                <a:gd name="connsiteY20" fmla="*/ 2263928 h 2427889"/>
                <a:gd name="connsiteX21" fmla="*/ 2295459 w 4073852"/>
                <a:gd name="connsiteY21" fmla="*/ 2257622 h 2427889"/>
                <a:gd name="connsiteX22" fmla="*/ 2377440 w 4073852"/>
                <a:gd name="connsiteY22" fmla="*/ 2232397 h 2427889"/>
                <a:gd name="connsiteX23" fmla="*/ 2402665 w 4073852"/>
                <a:gd name="connsiteY23" fmla="*/ 2226091 h 2427889"/>
                <a:gd name="connsiteX24" fmla="*/ 2434196 w 4073852"/>
                <a:gd name="connsiteY24" fmla="*/ 2213478 h 2427889"/>
                <a:gd name="connsiteX25" fmla="*/ 2509870 w 4073852"/>
                <a:gd name="connsiteY25" fmla="*/ 2207172 h 2427889"/>
                <a:gd name="connsiteX26" fmla="*/ 2554014 w 4073852"/>
                <a:gd name="connsiteY26" fmla="*/ 2194560 h 2427889"/>
                <a:gd name="connsiteX27" fmla="*/ 2585545 w 4073852"/>
                <a:gd name="connsiteY27" fmla="*/ 2181947 h 2427889"/>
                <a:gd name="connsiteX28" fmla="*/ 2610770 w 4073852"/>
                <a:gd name="connsiteY28" fmla="*/ 2175641 h 2427889"/>
                <a:gd name="connsiteX29" fmla="*/ 2667526 w 4073852"/>
                <a:gd name="connsiteY29" fmla="*/ 2156723 h 2427889"/>
                <a:gd name="connsiteX30" fmla="*/ 2717975 w 4073852"/>
                <a:gd name="connsiteY30" fmla="*/ 2137804 h 2427889"/>
                <a:gd name="connsiteX31" fmla="*/ 2730588 w 4073852"/>
                <a:gd name="connsiteY31" fmla="*/ 2125191 h 2427889"/>
                <a:gd name="connsiteX32" fmla="*/ 2755812 w 4073852"/>
                <a:gd name="connsiteY32" fmla="*/ 2106273 h 2427889"/>
                <a:gd name="connsiteX33" fmla="*/ 2793650 w 4073852"/>
                <a:gd name="connsiteY33" fmla="*/ 2087354 h 2427889"/>
                <a:gd name="connsiteX34" fmla="*/ 2837793 w 4073852"/>
                <a:gd name="connsiteY34" fmla="*/ 2062129 h 2427889"/>
                <a:gd name="connsiteX35" fmla="*/ 2869324 w 4073852"/>
                <a:gd name="connsiteY35" fmla="*/ 2043211 h 2427889"/>
                <a:gd name="connsiteX36" fmla="*/ 2913468 w 4073852"/>
                <a:gd name="connsiteY36" fmla="*/ 2011680 h 2427889"/>
                <a:gd name="connsiteX37" fmla="*/ 2970223 w 4073852"/>
                <a:gd name="connsiteY37" fmla="*/ 1986455 h 2427889"/>
                <a:gd name="connsiteX38" fmla="*/ 2976530 w 4073852"/>
                <a:gd name="connsiteY38" fmla="*/ 1967536 h 2427889"/>
                <a:gd name="connsiteX39" fmla="*/ 3008061 w 4073852"/>
                <a:gd name="connsiteY39" fmla="*/ 1961230 h 2427889"/>
                <a:gd name="connsiteX40" fmla="*/ 3045898 w 4073852"/>
                <a:gd name="connsiteY40" fmla="*/ 1942311 h 2427889"/>
                <a:gd name="connsiteX41" fmla="*/ 3064817 w 4073852"/>
                <a:gd name="connsiteY41" fmla="*/ 1923393 h 2427889"/>
                <a:gd name="connsiteX42" fmla="*/ 3127879 w 4073852"/>
                <a:gd name="connsiteY42" fmla="*/ 1898168 h 2427889"/>
                <a:gd name="connsiteX43" fmla="*/ 3165716 w 4073852"/>
                <a:gd name="connsiteY43" fmla="*/ 1872943 h 2427889"/>
                <a:gd name="connsiteX44" fmla="*/ 3197247 w 4073852"/>
                <a:gd name="connsiteY44" fmla="*/ 1854025 h 2427889"/>
                <a:gd name="connsiteX45" fmla="*/ 3216166 w 4073852"/>
                <a:gd name="connsiteY45" fmla="*/ 1841412 h 2427889"/>
                <a:gd name="connsiteX46" fmla="*/ 3241390 w 4073852"/>
                <a:gd name="connsiteY46" fmla="*/ 1822494 h 2427889"/>
                <a:gd name="connsiteX47" fmla="*/ 3260309 w 4073852"/>
                <a:gd name="connsiteY47" fmla="*/ 1816187 h 2427889"/>
                <a:gd name="connsiteX48" fmla="*/ 3285534 w 4073852"/>
                <a:gd name="connsiteY48" fmla="*/ 1803575 h 2427889"/>
                <a:gd name="connsiteX49" fmla="*/ 3323371 w 4073852"/>
                <a:gd name="connsiteY49" fmla="*/ 1790963 h 2427889"/>
                <a:gd name="connsiteX50" fmla="*/ 3342290 w 4073852"/>
                <a:gd name="connsiteY50" fmla="*/ 1778350 h 2427889"/>
                <a:gd name="connsiteX51" fmla="*/ 3367515 w 4073852"/>
                <a:gd name="connsiteY51" fmla="*/ 1759431 h 2427889"/>
                <a:gd name="connsiteX52" fmla="*/ 3392739 w 4073852"/>
                <a:gd name="connsiteY52" fmla="*/ 1753125 h 2427889"/>
                <a:gd name="connsiteX53" fmla="*/ 3443189 w 4073852"/>
                <a:gd name="connsiteY53" fmla="*/ 1721594 h 2427889"/>
                <a:gd name="connsiteX54" fmla="*/ 3462108 w 4073852"/>
                <a:gd name="connsiteY54" fmla="*/ 1702676 h 2427889"/>
                <a:gd name="connsiteX55" fmla="*/ 3499945 w 4073852"/>
                <a:gd name="connsiteY55" fmla="*/ 1690063 h 2427889"/>
                <a:gd name="connsiteX56" fmla="*/ 3518863 w 4073852"/>
                <a:gd name="connsiteY56" fmla="*/ 1664838 h 2427889"/>
                <a:gd name="connsiteX57" fmla="*/ 3537782 w 4073852"/>
                <a:gd name="connsiteY57" fmla="*/ 1652226 h 2427889"/>
                <a:gd name="connsiteX58" fmla="*/ 3575619 w 4073852"/>
                <a:gd name="connsiteY58" fmla="*/ 1627001 h 2427889"/>
                <a:gd name="connsiteX59" fmla="*/ 3588232 w 4073852"/>
                <a:gd name="connsiteY59" fmla="*/ 1601776 h 2427889"/>
                <a:gd name="connsiteX60" fmla="*/ 3626069 w 4073852"/>
                <a:gd name="connsiteY60" fmla="*/ 1563939 h 2427889"/>
                <a:gd name="connsiteX61" fmla="*/ 3632375 w 4073852"/>
                <a:gd name="connsiteY61" fmla="*/ 1545020 h 2427889"/>
                <a:gd name="connsiteX62" fmla="*/ 3663906 w 4073852"/>
                <a:gd name="connsiteY62" fmla="*/ 1507183 h 2427889"/>
                <a:gd name="connsiteX63" fmla="*/ 3682825 w 4073852"/>
                <a:gd name="connsiteY63" fmla="*/ 1475652 h 2427889"/>
                <a:gd name="connsiteX64" fmla="*/ 3701743 w 4073852"/>
                <a:gd name="connsiteY64" fmla="*/ 1444121 h 2427889"/>
                <a:gd name="connsiteX65" fmla="*/ 3726968 w 4073852"/>
                <a:gd name="connsiteY65" fmla="*/ 1418896 h 2427889"/>
                <a:gd name="connsiteX66" fmla="*/ 3745887 w 4073852"/>
                <a:gd name="connsiteY66" fmla="*/ 1387365 h 2427889"/>
                <a:gd name="connsiteX67" fmla="*/ 3764806 w 4073852"/>
                <a:gd name="connsiteY67" fmla="*/ 1355834 h 2427889"/>
                <a:gd name="connsiteX68" fmla="*/ 3821561 w 4073852"/>
                <a:gd name="connsiteY68" fmla="*/ 1311691 h 2427889"/>
                <a:gd name="connsiteX69" fmla="*/ 3846786 w 4073852"/>
                <a:gd name="connsiteY69" fmla="*/ 1280160 h 2427889"/>
                <a:gd name="connsiteX70" fmla="*/ 3859399 w 4073852"/>
                <a:gd name="connsiteY70" fmla="*/ 1261241 h 2427889"/>
                <a:gd name="connsiteX71" fmla="*/ 3878317 w 4073852"/>
                <a:gd name="connsiteY71" fmla="*/ 1248629 h 2427889"/>
                <a:gd name="connsiteX72" fmla="*/ 3897236 w 4073852"/>
                <a:gd name="connsiteY72" fmla="*/ 1217098 h 2427889"/>
                <a:gd name="connsiteX73" fmla="*/ 3916155 w 4073852"/>
                <a:gd name="connsiteY73" fmla="*/ 1191873 h 2427889"/>
                <a:gd name="connsiteX74" fmla="*/ 3928767 w 4073852"/>
                <a:gd name="connsiteY74" fmla="*/ 1172954 h 2427889"/>
                <a:gd name="connsiteX75" fmla="*/ 3941379 w 4073852"/>
                <a:gd name="connsiteY75" fmla="*/ 1103586 h 2427889"/>
                <a:gd name="connsiteX76" fmla="*/ 3953992 w 4073852"/>
                <a:gd name="connsiteY76" fmla="*/ 1090974 h 2427889"/>
                <a:gd name="connsiteX77" fmla="*/ 3972910 w 4073852"/>
                <a:gd name="connsiteY77" fmla="*/ 1008993 h 2427889"/>
                <a:gd name="connsiteX78" fmla="*/ 3979217 w 4073852"/>
                <a:gd name="connsiteY78" fmla="*/ 977462 h 2427889"/>
                <a:gd name="connsiteX79" fmla="*/ 3991829 w 4073852"/>
                <a:gd name="connsiteY79" fmla="*/ 933318 h 2427889"/>
                <a:gd name="connsiteX80" fmla="*/ 3998135 w 4073852"/>
                <a:gd name="connsiteY80" fmla="*/ 895481 h 2427889"/>
                <a:gd name="connsiteX81" fmla="*/ 4004441 w 4073852"/>
                <a:gd name="connsiteY81" fmla="*/ 863950 h 2427889"/>
                <a:gd name="connsiteX82" fmla="*/ 4010748 w 4073852"/>
                <a:gd name="connsiteY82" fmla="*/ 794582 h 2427889"/>
                <a:gd name="connsiteX83" fmla="*/ 4023360 w 4073852"/>
                <a:gd name="connsiteY83" fmla="*/ 769357 h 2427889"/>
                <a:gd name="connsiteX84" fmla="*/ 4029666 w 4073852"/>
                <a:gd name="connsiteY84" fmla="*/ 718907 h 2427889"/>
                <a:gd name="connsiteX85" fmla="*/ 4035972 w 4073852"/>
                <a:gd name="connsiteY85" fmla="*/ 681070 h 2427889"/>
                <a:gd name="connsiteX86" fmla="*/ 4048585 w 4073852"/>
                <a:gd name="connsiteY86" fmla="*/ 567558 h 2427889"/>
                <a:gd name="connsiteX87" fmla="*/ 4054891 w 4073852"/>
                <a:gd name="connsiteY87" fmla="*/ 504496 h 2427889"/>
                <a:gd name="connsiteX88" fmla="*/ 4067503 w 4073852"/>
                <a:gd name="connsiteY88" fmla="*/ 416209 h 2427889"/>
                <a:gd name="connsiteX89" fmla="*/ 4073810 w 4073852"/>
                <a:gd name="connsiteY89" fmla="*/ 309004 h 2427889"/>
                <a:gd name="connsiteX90" fmla="*/ 4061197 w 4073852"/>
                <a:gd name="connsiteY90" fmla="*/ 0 h 242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073852" h="2427889">
                  <a:moveTo>
                    <a:pt x="0" y="2421583"/>
                  </a:moveTo>
                  <a:cubicBezTo>
                    <a:pt x="10510" y="2423685"/>
                    <a:pt x="20813" y="2427889"/>
                    <a:pt x="31531" y="2427889"/>
                  </a:cubicBezTo>
                  <a:cubicBezTo>
                    <a:pt x="68016" y="2427889"/>
                    <a:pt x="179797" y="2412509"/>
                    <a:pt x="208105" y="2408971"/>
                  </a:cubicBezTo>
                  <a:cubicBezTo>
                    <a:pt x="272843" y="2387392"/>
                    <a:pt x="237206" y="2397615"/>
                    <a:pt x="378372" y="2390052"/>
                  </a:cubicBezTo>
                  <a:cubicBezTo>
                    <a:pt x="445575" y="2386452"/>
                    <a:pt x="512905" y="2385848"/>
                    <a:pt x="580171" y="2383746"/>
                  </a:cubicBezTo>
                  <a:cubicBezTo>
                    <a:pt x="767720" y="2354893"/>
                    <a:pt x="535608" y="2383746"/>
                    <a:pt x="794582" y="2383746"/>
                  </a:cubicBezTo>
                  <a:cubicBezTo>
                    <a:pt x="816019" y="2383746"/>
                    <a:pt x="836373" y="2373793"/>
                    <a:pt x="857644" y="2371134"/>
                  </a:cubicBezTo>
                  <a:cubicBezTo>
                    <a:pt x="886920" y="2367474"/>
                    <a:pt x="916541" y="2367420"/>
                    <a:pt x="945931" y="2364827"/>
                  </a:cubicBezTo>
                  <a:cubicBezTo>
                    <a:pt x="988018" y="2361113"/>
                    <a:pt x="1030014" y="2356419"/>
                    <a:pt x="1072055" y="2352215"/>
                  </a:cubicBezTo>
                  <a:cubicBezTo>
                    <a:pt x="1099382" y="2354317"/>
                    <a:pt x="1126628" y="2358521"/>
                    <a:pt x="1154036" y="2358521"/>
                  </a:cubicBezTo>
                  <a:cubicBezTo>
                    <a:pt x="1160683" y="2358521"/>
                    <a:pt x="1166335" y="2351613"/>
                    <a:pt x="1172955" y="2352215"/>
                  </a:cubicBezTo>
                  <a:cubicBezTo>
                    <a:pt x="1190218" y="2353784"/>
                    <a:pt x="1206222" y="2362536"/>
                    <a:pt x="1223404" y="2364827"/>
                  </a:cubicBezTo>
                  <a:cubicBezTo>
                    <a:pt x="1312100" y="2376653"/>
                    <a:pt x="1399125" y="2379289"/>
                    <a:pt x="1488265" y="2383746"/>
                  </a:cubicBezTo>
                  <a:cubicBezTo>
                    <a:pt x="1551327" y="2381644"/>
                    <a:pt x="1614522" y="2382045"/>
                    <a:pt x="1677451" y="2377440"/>
                  </a:cubicBezTo>
                  <a:cubicBezTo>
                    <a:pt x="1700890" y="2375725"/>
                    <a:pt x="1723605" y="2368492"/>
                    <a:pt x="1746819" y="2364827"/>
                  </a:cubicBezTo>
                  <a:cubicBezTo>
                    <a:pt x="1763559" y="2362184"/>
                    <a:pt x="1780651" y="2361845"/>
                    <a:pt x="1797269" y="2358521"/>
                  </a:cubicBezTo>
                  <a:cubicBezTo>
                    <a:pt x="1950812" y="2327813"/>
                    <a:pt x="1807104" y="2347834"/>
                    <a:pt x="1923393" y="2333296"/>
                  </a:cubicBezTo>
                  <a:cubicBezTo>
                    <a:pt x="1936005" y="2329092"/>
                    <a:pt x="1948404" y="2324182"/>
                    <a:pt x="1961230" y="2320684"/>
                  </a:cubicBezTo>
                  <a:cubicBezTo>
                    <a:pt x="1981513" y="2315153"/>
                    <a:pt x="2017962" y="2310777"/>
                    <a:pt x="2036905" y="2308071"/>
                  </a:cubicBezTo>
                  <a:cubicBezTo>
                    <a:pt x="2116942" y="2281393"/>
                    <a:pt x="2040428" y="2304843"/>
                    <a:pt x="2181948" y="2276540"/>
                  </a:cubicBezTo>
                  <a:cubicBezTo>
                    <a:pt x="2202969" y="2272336"/>
                    <a:pt x="2223865" y="2267452"/>
                    <a:pt x="2245010" y="2263928"/>
                  </a:cubicBezTo>
                  <a:cubicBezTo>
                    <a:pt x="2261727" y="2261142"/>
                    <a:pt x="2278742" y="2260408"/>
                    <a:pt x="2295459" y="2257622"/>
                  </a:cubicBezTo>
                  <a:cubicBezTo>
                    <a:pt x="2318831" y="2253727"/>
                    <a:pt x="2361240" y="2237382"/>
                    <a:pt x="2377440" y="2232397"/>
                  </a:cubicBezTo>
                  <a:cubicBezTo>
                    <a:pt x="2385724" y="2229848"/>
                    <a:pt x="2394443" y="2228832"/>
                    <a:pt x="2402665" y="2226091"/>
                  </a:cubicBezTo>
                  <a:cubicBezTo>
                    <a:pt x="2413404" y="2222511"/>
                    <a:pt x="2423048" y="2215445"/>
                    <a:pt x="2434196" y="2213478"/>
                  </a:cubicBezTo>
                  <a:cubicBezTo>
                    <a:pt x="2459123" y="2209079"/>
                    <a:pt x="2484645" y="2209274"/>
                    <a:pt x="2509870" y="2207172"/>
                  </a:cubicBezTo>
                  <a:cubicBezTo>
                    <a:pt x="2524585" y="2202968"/>
                    <a:pt x="2539496" y="2199399"/>
                    <a:pt x="2554014" y="2194560"/>
                  </a:cubicBezTo>
                  <a:cubicBezTo>
                    <a:pt x="2564753" y="2190980"/>
                    <a:pt x="2574806" y="2185527"/>
                    <a:pt x="2585545" y="2181947"/>
                  </a:cubicBezTo>
                  <a:cubicBezTo>
                    <a:pt x="2593767" y="2179206"/>
                    <a:pt x="2602655" y="2178684"/>
                    <a:pt x="2610770" y="2175641"/>
                  </a:cubicBezTo>
                  <a:cubicBezTo>
                    <a:pt x="2670448" y="2153263"/>
                    <a:pt x="2598425" y="2170543"/>
                    <a:pt x="2667526" y="2156723"/>
                  </a:cubicBezTo>
                  <a:cubicBezTo>
                    <a:pt x="2721806" y="2120533"/>
                    <a:pt x="2641614" y="2170530"/>
                    <a:pt x="2717975" y="2137804"/>
                  </a:cubicBezTo>
                  <a:cubicBezTo>
                    <a:pt x="2723440" y="2135462"/>
                    <a:pt x="2726020" y="2128997"/>
                    <a:pt x="2730588" y="2125191"/>
                  </a:cubicBezTo>
                  <a:cubicBezTo>
                    <a:pt x="2738662" y="2118463"/>
                    <a:pt x="2746800" y="2111680"/>
                    <a:pt x="2755812" y="2106273"/>
                  </a:cubicBezTo>
                  <a:cubicBezTo>
                    <a:pt x="2767904" y="2099018"/>
                    <a:pt x="2781917" y="2095176"/>
                    <a:pt x="2793650" y="2087354"/>
                  </a:cubicBezTo>
                  <a:cubicBezTo>
                    <a:pt x="2838736" y="2057297"/>
                    <a:pt x="2784441" y="2075469"/>
                    <a:pt x="2837793" y="2062129"/>
                  </a:cubicBezTo>
                  <a:cubicBezTo>
                    <a:pt x="2848303" y="2055823"/>
                    <a:pt x="2859126" y="2050010"/>
                    <a:pt x="2869324" y="2043211"/>
                  </a:cubicBezTo>
                  <a:cubicBezTo>
                    <a:pt x="2885730" y="2032274"/>
                    <a:pt x="2896535" y="2021087"/>
                    <a:pt x="2913468" y="2011680"/>
                  </a:cubicBezTo>
                  <a:cubicBezTo>
                    <a:pt x="2946308" y="1993436"/>
                    <a:pt x="2943086" y="1995501"/>
                    <a:pt x="2970223" y="1986455"/>
                  </a:cubicBezTo>
                  <a:cubicBezTo>
                    <a:pt x="2972325" y="1980149"/>
                    <a:pt x="2970999" y="1971223"/>
                    <a:pt x="2976530" y="1967536"/>
                  </a:cubicBezTo>
                  <a:cubicBezTo>
                    <a:pt x="2985448" y="1961591"/>
                    <a:pt x="2997988" y="1964893"/>
                    <a:pt x="3008061" y="1961230"/>
                  </a:cubicBezTo>
                  <a:cubicBezTo>
                    <a:pt x="3021313" y="1956411"/>
                    <a:pt x="3034165" y="1950133"/>
                    <a:pt x="3045898" y="1942311"/>
                  </a:cubicBezTo>
                  <a:cubicBezTo>
                    <a:pt x="3053318" y="1937364"/>
                    <a:pt x="3057170" y="1927981"/>
                    <a:pt x="3064817" y="1923393"/>
                  </a:cubicBezTo>
                  <a:cubicBezTo>
                    <a:pt x="3110458" y="1896009"/>
                    <a:pt x="3095688" y="1911964"/>
                    <a:pt x="3127879" y="1898168"/>
                  </a:cubicBezTo>
                  <a:cubicBezTo>
                    <a:pt x="3181236" y="1875301"/>
                    <a:pt x="3132025" y="1897007"/>
                    <a:pt x="3165716" y="1872943"/>
                  </a:cubicBezTo>
                  <a:cubicBezTo>
                    <a:pt x="3175690" y="1865819"/>
                    <a:pt x="3186853" y="1860521"/>
                    <a:pt x="3197247" y="1854025"/>
                  </a:cubicBezTo>
                  <a:cubicBezTo>
                    <a:pt x="3203674" y="1850008"/>
                    <a:pt x="3209998" y="1845817"/>
                    <a:pt x="3216166" y="1841412"/>
                  </a:cubicBezTo>
                  <a:cubicBezTo>
                    <a:pt x="3224718" y="1835303"/>
                    <a:pt x="3232265" y="1827708"/>
                    <a:pt x="3241390" y="1822494"/>
                  </a:cubicBezTo>
                  <a:cubicBezTo>
                    <a:pt x="3247162" y="1819196"/>
                    <a:pt x="3254199" y="1818806"/>
                    <a:pt x="3260309" y="1816187"/>
                  </a:cubicBezTo>
                  <a:cubicBezTo>
                    <a:pt x="3268950" y="1812484"/>
                    <a:pt x="3276806" y="1807066"/>
                    <a:pt x="3285534" y="1803575"/>
                  </a:cubicBezTo>
                  <a:cubicBezTo>
                    <a:pt x="3297878" y="1798638"/>
                    <a:pt x="3323371" y="1790963"/>
                    <a:pt x="3323371" y="1790963"/>
                  </a:cubicBezTo>
                  <a:cubicBezTo>
                    <a:pt x="3329677" y="1786759"/>
                    <a:pt x="3336122" y="1782755"/>
                    <a:pt x="3342290" y="1778350"/>
                  </a:cubicBezTo>
                  <a:cubicBezTo>
                    <a:pt x="3350843" y="1772241"/>
                    <a:pt x="3358114" y="1764131"/>
                    <a:pt x="3367515" y="1759431"/>
                  </a:cubicBezTo>
                  <a:cubicBezTo>
                    <a:pt x="3375267" y="1755555"/>
                    <a:pt x="3384331" y="1755227"/>
                    <a:pt x="3392739" y="1753125"/>
                  </a:cubicBezTo>
                  <a:cubicBezTo>
                    <a:pt x="3409556" y="1742615"/>
                    <a:pt x="3429166" y="1735616"/>
                    <a:pt x="3443189" y="1721594"/>
                  </a:cubicBezTo>
                  <a:cubicBezTo>
                    <a:pt x="3449495" y="1715288"/>
                    <a:pt x="3454312" y="1707007"/>
                    <a:pt x="3462108" y="1702676"/>
                  </a:cubicBezTo>
                  <a:cubicBezTo>
                    <a:pt x="3473730" y="1696220"/>
                    <a:pt x="3499945" y="1690063"/>
                    <a:pt x="3499945" y="1690063"/>
                  </a:cubicBezTo>
                  <a:cubicBezTo>
                    <a:pt x="3506251" y="1681655"/>
                    <a:pt x="3511431" y="1672270"/>
                    <a:pt x="3518863" y="1664838"/>
                  </a:cubicBezTo>
                  <a:cubicBezTo>
                    <a:pt x="3524222" y="1659479"/>
                    <a:pt x="3531864" y="1656960"/>
                    <a:pt x="3537782" y="1652226"/>
                  </a:cubicBezTo>
                  <a:cubicBezTo>
                    <a:pt x="3569885" y="1626545"/>
                    <a:pt x="3524772" y="1652426"/>
                    <a:pt x="3575619" y="1627001"/>
                  </a:cubicBezTo>
                  <a:cubicBezTo>
                    <a:pt x="3579823" y="1618593"/>
                    <a:pt x="3582359" y="1609117"/>
                    <a:pt x="3588232" y="1601776"/>
                  </a:cubicBezTo>
                  <a:cubicBezTo>
                    <a:pt x="3599374" y="1587848"/>
                    <a:pt x="3626069" y="1563939"/>
                    <a:pt x="3626069" y="1563939"/>
                  </a:cubicBezTo>
                  <a:cubicBezTo>
                    <a:pt x="3628171" y="1557633"/>
                    <a:pt x="3629402" y="1550966"/>
                    <a:pt x="3632375" y="1545020"/>
                  </a:cubicBezTo>
                  <a:cubicBezTo>
                    <a:pt x="3641153" y="1527464"/>
                    <a:pt x="3649963" y="1521127"/>
                    <a:pt x="3663906" y="1507183"/>
                  </a:cubicBezTo>
                  <a:cubicBezTo>
                    <a:pt x="3676931" y="1468107"/>
                    <a:pt x="3661183" y="1505951"/>
                    <a:pt x="3682825" y="1475652"/>
                  </a:cubicBezTo>
                  <a:cubicBezTo>
                    <a:pt x="3689949" y="1465678"/>
                    <a:pt x="3694218" y="1453796"/>
                    <a:pt x="3701743" y="1444121"/>
                  </a:cubicBezTo>
                  <a:cubicBezTo>
                    <a:pt x="3709043" y="1434735"/>
                    <a:pt x="3726968" y="1418896"/>
                    <a:pt x="3726968" y="1418896"/>
                  </a:cubicBezTo>
                  <a:cubicBezTo>
                    <a:pt x="3739995" y="1379821"/>
                    <a:pt x="3724246" y="1417663"/>
                    <a:pt x="3745887" y="1387365"/>
                  </a:cubicBezTo>
                  <a:cubicBezTo>
                    <a:pt x="3753011" y="1377391"/>
                    <a:pt x="3756139" y="1364501"/>
                    <a:pt x="3764806" y="1355834"/>
                  </a:cubicBezTo>
                  <a:cubicBezTo>
                    <a:pt x="3781753" y="1338887"/>
                    <a:pt x="3806589" y="1330406"/>
                    <a:pt x="3821561" y="1311691"/>
                  </a:cubicBezTo>
                  <a:cubicBezTo>
                    <a:pt x="3829969" y="1301181"/>
                    <a:pt x="3838710" y="1290928"/>
                    <a:pt x="3846786" y="1280160"/>
                  </a:cubicBezTo>
                  <a:cubicBezTo>
                    <a:pt x="3851334" y="1274097"/>
                    <a:pt x="3854040" y="1266600"/>
                    <a:pt x="3859399" y="1261241"/>
                  </a:cubicBezTo>
                  <a:cubicBezTo>
                    <a:pt x="3864758" y="1255882"/>
                    <a:pt x="3872011" y="1252833"/>
                    <a:pt x="3878317" y="1248629"/>
                  </a:cubicBezTo>
                  <a:cubicBezTo>
                    <a:pt x="3884623" y="1238119"/>
                    <a:pt x="3890437" y="1227296"/>
                    <a:pt x="3897236" y="1217098"/>
                  </a:cubicBezTo>
                  <a:cubicBezTo>
                    <a:pt x="3903066" y="1208353"/>
                    <a:pt x="3910046" y="1200426"/>
                    <a:pt x="3916155" y="1191873"/>
                  </a:cubicBezTo>
                  <a:cubicBezTo>
                    <a:pt x="3920560" y="1185706"/>
                    <a:pt x="3924563" y="1179260"/>
                    <a:pt x="3928767" y="1172954"/>
                  </a:cubicBezTo>
                  <a:cubicBezTo>
                    <a:pt x="3929500" y="1167826"/>
                    <a:pt x="3935433" y="1115478"/>
                    <a:pt x="3941379" y="1103586"/>
                  </a:cubicBezTo>
                  <a:cubicBezTo>
                    <a:pt x="3944038" y="1098268"/>
                    <a:pt x="3949788" y="1095178"/>
                    <a:pt x="3953992" y="1090974"/>
                  </a:cubicBezTo>
                  <a:cubicBezTo>
                    <a:pt x="3967077" y="1051716"/>
                    <a:pt x="3958993" y="1078579"/>
                    <a:pt x="3972910" y="1008993"/>
                  </a:cubicBezTo>
                  <a:cubicBezTo>
                    <a:pt x="3975012" y="998483"/>
                    <a:pt x="3976273" y="987768"/>
                    <a:pt x="3979217" y="977462"/>
                  </a:cubicBezTo>
                  <a:cubicBezTo>
                    <a:pt x="3983421" y="962747"/>
                    <a:pt x="3988388" y="948230"/>
                    <a:pt x="3991829" y="933318"/>
                  </a:cubicBezTo>
                  <a:cubicBezTo>
                    <a:pt x="3994704" y="920859"/>
                    <a:pt x="3995848" y="908061"/>
                    <a:pt x="3998135" y="895481"/>
                  </a:cubicBezTo>
                  <a:cubicBezTo>
                    <a:pt x="4000052" y="884935"/>
                    <a:pt x="4002339" y="874460"/>
                    <a:pt x="4004441" y="863950"/>
                  </a:cubicBezTo>
                  <a:cubicBezTo>
                    <a:pt x="4006543" y="840827"/>
                    <a:pt x="4006194" y="817349"/>
                    <a:pt x="4010748" y="794582"/>
                  </a:cubicBezTo>
                  <a:cubicBezTo>
                    <a:pt x="4012592" y="785364"/>
                    <a:pt x="4021080" y="778477"/>
                    <a:pt x="4023360" y="769357"/>
                  </a:cubicBezTo>
                  <a:cubicBezTo>
                    <a:pt x="4027470" y="752915"/>
                    <a:pt x="4027269" y="735684"/>
                    <a:pt x="4029666" y="718907"/>
                  </a:cubicBezTo>
                  <a:cubicBezTo>
                    <a:pt x="4031474" y="706249"/>
                    <a:pt x="4034386" y="693758"/>
                    <a:pt x="4035972" y="681070"/>
                  </a:cubicBezTo>
                  <a:cubicBezTo>
                    <a:pt x="4040694" y="643294"/>
                    <a:pt x="4044797" y="605439"/>
                    <a:pt x="4048585" y="567558"/>
                  </a:cubicBezTo>
                  <a:cubicBezTo>
                    <a:pt x="4050687" y="546537"/>
                    <a:pt x="4052271" y="525458"/>
                    <a:pt x="4054891" y="504496"/>
                  </a:cubicBezTo>
                  <a:cubicBezTo>
                    <a:pt x="4058578" y="474998"/>
                    <a:pt x="4063299" y="445638"/>
                    <a:pt x="4067503" y="416209"/>
                  </a:cubicBezTo>
                  <a:cubicBezTo>
                    <a:pt x="4069605" y="380474"/>
                    <a:pt x="4074352" y="344797"/>
                    <a:pt x="4073810" y="309004"/>
                  </a:cubicBezTo>
                  <a:cubicBezTo>
                    <a:pt x="4072248" y="205929"/>
                    <a:pt x="4061197" y="0"/>
                    <a:pt x="4061197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94113CF-FEAD-4D1B-8518-FC909E2D43A1}"/>
                </a:ext>
              </a:extLst>
            </p:cNvPr>
            <p:cNvSpPr/>
            <p:nvPr/>
          </p:nvSpPr>
          <p:spPr>
            <a:xfrm>
              <a:off x="2919774" y="2925303"/>
              <a:ext cx="3846786" cy="2220562"/>
            </a:xfrm>
            <a:custGeom>
              <a:avLst/>
              <a:gdLst>
                <a:gd name="connsiteX0" fmla="*/ 0 w 3846786"/>
                <a:gd name="connsiteY0" fmla="*/ 2220562 h 2220562"/>
                <a:gd name="connsiteX1" fmla="*/ 69368 w 3846786"/>
                <a:gd name="connsiteY1" fmla="*/ 2214256 h 2220562"/>
                <a:gd name="connsiteX2" fmla="*/ 201798 w 3846786"/>
                <a:gd name="connsiteY2" fmla="*/ 2189031 h 2220562"/>
                <a:gd name="connsiteX3" fmla="*/ 245942 w 3846786"/>
                <a:gd name="connsiteY3" fmla="*/ 2182725 h 2220562"/>
                <a:gd name="connsiteX4" fmla="*/ 277473 w 3846786"/>
                <a:gd name="connsiteY4" fmla="*/ 2170112 h 2220562"/>
                <a:gd name="connsiteX5" fmla="*/ 472965 w 3846786"/>
                <a:gd name="connsiteY5" fmla="*/ 2138581 h 2220562"/>
                <a:gd name="connsiteX6" fmla="*/ 491884 w 3846786"/>
                <a:gd name="connsiteY6" fmla="*/ 2132275 h 2220562"/>
                <a:gd name="connsiteX7" fmla="*/ 529721 w 3846786"/>
                <a:gd name="connsiteY7" fmla="*/ 2125969 h 2220562"/>
                <a:gd name="connsiteX8" fmla="*/ 561252 w 3846786"/>
                <a:gd name="connsiteY8" fmla="*/ 2119663 h 2220562"/>
                <a:gd name="connsiteX9" fmla="*/ 618008 w 3846786"/>
                <a:gd name="connsiteY9" fmla="*/ 2094438 h 2220562"/>
                <a:gd name="connsiteX10" fmla="*/ 674764 w 3846786"/>
                <a:gd name="connsiteY10" fmla="*/ 2081825 h 2220562"/>
                <a:gd name="connsiteX11" fmla="*/ 731520 w 3846786"/>
                <a:gd name="connsiteY11" fmla="*/ 2062907 h 2220562"/>
                <a:gd name="connsiteX12" fmla="*/ 794582 w 3846786"/>
                <a:gd name="connsiteY12" fmla="*/ 2050294 h 2220562"/>
                <a:gd name="connsiteX13" fmla="*/ 813500 w 3846786"/>
                <a:gd name="connsiteY13" fmla="*/ 2043988 h 2220562"/>
                <a:gd name="connsiteX14" fmla="*/ 851338 w 3846786"/>
                <a:gd name="connsiteY14" fmla="*/ 2025069 h 2220562"/>
                <a:gd name="connsiteX15" fmla="*/ 920706 w 3846786"/>
                <a:gd name="connsiteY15" fmla="*/ 2018763 h 2220562"/>
                <a:gd name="connsiteX16" fmla="*/ 996380 w 3846786"/>
                <a:gd name="connsiteY16" fmla="*/ 2006151 h 2220562"/>
                <a:gd name="connsiteX17" fmla="*/ 1072055 w 3846786"/>
                <a:gd name="connsiteY17" fmla="*/ 1993538 h 2220562"/>
                <a:gd name="connsiteX18" fmla="*/ 1097280 w 3846786"/>
                <a:gd name="connsiteY18" fmla="*/ 1974620 h 2220562"/>
                <a:gd name="connsiteX19" fmla="*/ 1236016 w 3846786"/>
                <a:gd name="connsiteY19" fmla="*/ 1949395 h 2220562"/>
                <a:gd name="connsiteX20" fmla="*/ 1292772 w 3846786"/>
                <a:gd name="connsiteY20" fmla="*/ 1924170 h 2220562"/>
                <a:gd name="connsiteX21" fmla="*/ 1381059 w 3846786"/>
                <a:gd name="connsiteY21" fmla="*/ 1892639 h 2220562"/>
                <a:gd name="connsiteX22" fmla="*/ 1412590 w 3846786"/>
                <a:gd name="connsiteY22" fmla="*/ 1873720 h 2220562"/>
                <a:gd name="connsiteX23" fmla="*/ 1431509 w 3846786"/>
                <a:gd name="connsiteY23" fmla="*/ 1854802 h 2220562"/>
                <a:gd name="connsiteX24" fmla="*/ 1481958 w 3846786"/>
                <a:gd name="connsiteY24" fmla="*/ 1848496 h 2220562"/>
                <a:gd name="connsiteX25" fmla="*/ 1563939 w 3846786"/>
                <a:gd name="connsiteY25" fmla="*/ 1804352 h 2220562"/>
                <a:gd name="connsiteX26" fmla="*/ 1595470 w 3846786"/>
                <a:gd name="connsiteY26" fmla="*/ 1798046 h 2220562"/>
                <a:gd name="connsiteX27" fmla="*/ 1633307 w 3846786"/>
                <a:gd name="connsiteY27" fmla="*/ 1779127 h 2220562"/>
                <a:gd name="connsiteX28" fmla="*/ 1671145 w 3846786"/>
                <a:gd name="connsiteY28" fmla="*/ 1766515 h 2220562"/>
                <a:gd name="connsiteX29" fmla="*/ 1708982 w 3846786"/>
                <a:gd name="connsiteY29" fmla="*/ 1741290 h 2220562"/>
                <a:gd name="connsiteX30" fmla="*/ 1772044 w 3846786"/>
                <a:gd name="connsiteY30" fmla="*/ 1722371 h 2220562"/>
                <a:gd name="connsiteX31" fmla="*/ 1809881 w 3846786"/>
                <a:gd name="connsiteY31" fmla="*/ 1697147 h 2220562"/>
                <a:gd name="connsiteX32" fmla="*/ 1847718 w 3846786"/>
                <a:gd name="connsiteY32" fmla="*/ 1671922 h 2220562"/>
                <a:gd name="connsiteX33" fmla="*/ 1910780 w 3846786"/>
                <a:gd name="connsiteY33" fmla="*/ 1659309 h 2220562"/>
                <a:gd name="connsiteX34" fmla="*/ 1967536 w 3846786"/>
                <a:gd name="connsiteY34" fmla="*/ 1646697 h 2220562"/>
                <a:gd name="connsiteX35" fmla="*/ 2049517 w 3846786"/>
                <a:gd name="connsiteY35" fmla="*/ 1627778 h 2220562"/>
                <a:gd name="connsiteX36" fmla="*/ 2074742 w 3846786"/>
                <a:gd name="connsiteY36" fmla="*/ 1621472 h 2220562"/>
                <a:gd name="connsiteX37" fmla="*/ 2099967 w 3846786"/>
                <a:gd name="connsiteY37" fmla="*/ 1608860 h 2220562"/>
                <a:gd name="connsiteX38" fmla="*/ 2125192 w 3846786"/>
                <a:gd name="connsiteY38" fmla="*/ 1602554 h 2220562"/>
                <a:gd name="connsiteX39" fmla="*/ 2181947 w 3846786"/>
                <a:gd name="connsiteY39" fmla="*/ 1577329 h 2220562"/>
                <a:gd name="connsiteX40" fmla="*/ 2226091 w 3846786"/>
                <a:gd name="connsiteY40" fmla="*/ 1558410 h 2220562"/>
                <a:gd name="connsiteX41" fmla="*/ 2263928 w 3846786"/>
                <a:gd name="connsiteY41" fmla="*/ 1545798 h 2220562"/>
                <a:gd name="connsiteX42" fmla="*/ 2320684 w 3846786"/>
                <a:gd name="connsiteY42" fmla="*/ 1514267 h 2220562"/>
                <a:gd name="connsiteX43" fmla="*/ 2364827 w 3846786"/>
                <a:gd name="connsiteY43" fmla="*/ 1482736 h 2220562"/>
                <a:gd name="connsiteX44" fmla="*/ 2459420 w 3846786"/>
                <a:gd name="connsiteY44" fmla="*/ 1438592 h 2220562"/>
                <a:gd name="connsiteX45" fmla="*/ 2497258 w 3846786"/>
                <a:gd name="connsiteY45" fmla="*/ 1407061 h 2220562"/>
                <a:gd name="connsiteX46" fmla="*/ 2541401 w 3846786"/>
                <a:gd name="connsiteY46" fmla="*/ 1381836 h 2220562"/>
                <a:gd name="connsiteX47" fmla="*/ 2547707 w 3846786"/>
                <a:gd name="connsiteY47" fmla="*/ 1362918 h 2220562"/>
                <a:gd name="connsiteX48" fmla="*/ 2566626 w 3846786"/>
                <a:gd name="connsiteY48" fmla="*/ 1350305 h 2220562"/>
                <a:gd name="connsiteX49" fmla="*/ 2604463 w 3846786"/>
                <a:gd name="connsiteY49" fmla="*/ 1325080 h 2220562"/>
                <a:gd name="connsiteX50" fmla="*/ 2629688 w 3846786"/>
                <a:gd name="connsiteY50" fmla="*/ 1306162 h 2220562"/>
                <a:gd name="connsiteX51" fmla="*/ 2648607 w 3846786"/>
                <a:gd name="connsiteY51" fmla="*/ 1268325 h 2220562"/>
                <a:gd name="connsiteX52" fmla="*/ 2692750 w 3846786"/>
                <a:gd name="connsiteY52" fmla="*/ 1236794 h 2220562"/>
                <a:gd name="connsiteX53" fmla="*/ 2717975 w 3846786"/>
                <a:gd name="connsiteY53" fmla="*/ 1211569 h 2220562"/>
                <a:gd name="connsiteX54" fmla="*/ 2736894 w 3846786"/>
                <a:gd name="connsiteY54" fmla="*/ 1198956 h 2220562"/>
                <a:gd name="connsiteX55" fmla="*/ 2755812 w 3846786"/>
                <a:gd name="connsiteY55" fmla="*/ 1180038 h 2220562"/>
                <a:gd name="connsiteX56" fmla="*/ 2787343 w 3846786"/>
                <a:gd name="connsiteY56" fmla="*/ 1142200 h 2220562"/>
                <a:gd name="connsiteX57" fmla="*/ 2806262 w 3846786"/>
                <a:gd name="connsiteY57" fmla="*/ 1135894 h 2220562"/>
                <a:gd name="connsiteX58" fmla="*/ 2863018 w 3846786"/>
                <a:gd name="connsiteY58" fmla="*/ 1079138 h 2220562"/>
                <a:gd name="connsiteX59" fmla="*/ 2888243 w 3846786"/>
                <a:gd name="connsiteY59" fmla="*/ 1053914 h 2220562"/>
                <a:gd name="connsiteX60" fmla="*/ 2919774 w 3846786"/>
                <a:gd name="connsiteY60" fmla="*/ 1041301 h 2220562"/>
                <a:gd name="connsiteX61" fmla="*/ 2951305 w 3846786"/>
                <a:gd name="connsiteY61" fmla="*/ 1009770 h 2220562"/>
                <a:gd name="connsiteX62" fmla="*/ 2995448 w 3846786"/>
                <a:gd name="connsiteY62" fmla="*/ 971933 h 2220562"/>
                <a:gd name="connsiteX63" fmla="*/ 3008060 w 3846786"/>
                <a:gd name="connsiteY63" fmla="*/ 959320 h 2220562"/>
                <a:gd name="connsiteX64" fmla="*/ 3033285 w 3846786"/>
                <a:gd name="connsiteY64" fmla="*/ 940402 h 2220562"/>
                <a:gd name="connsiteX65" fmla="*/ 3058510 w 3846786"/>
                <a:gd name="connsiteY65" fmla="*/ 902565 h 2220562"/>
                <a:gd name="connsiteX66" fmla="*/ 3108960 w 3846786"/>
                <a:gd name="connsiteY66" fmla="*/ 871034 h 2220562"/>
                <a:gd name="connsiteX67" fmla="*/ 3121572 w 3846786"/>
                <a:gd name="connsiteY67" fmla="*/ 858421 h 2220562"/>
                <a:gd name="connsiteX68" fmla="*/ 3140491 w 3846786"/>
                <a:gd name="connsiteY68" fmla="*/ 845809 h 2220562"/>
                <a:gd name="connsiteX69" fmla="*/ 3165716 w 3846786"/>
                <a:gd name="connsiteY69" fmla="*/ 807971 h 2220562"/>
                <a:gd name="connsiteX70" fmla="*/ 3190940 w 3846786"/>
                <a:gd name="connsiteY70" fmla="*/ 789053 h 2220562"/>
                <a:gd name="connsiteX71" fmla="*/ 3235084 w 3846786"/>
                <a:gd name="connsiteY71" fmla="*/ 757522 h 2220562"/>
                <a:gd name="connsiteX72" fmla="*/ 3266615 w 3846786"/>
                <a:gd name="connsiteY72" fmla="*/ 732297 h 2220562"/>
                <a:gd name="connsiteX73" fmla="*/ 3272921 w 3846786"/>
                <a:gd name="connsiteY73" fmla="*/ 713378 h 2220562"/>
                <a:gd name="connsiteX74" fmla="*/ 3310758 w 3846786"/>
                <a:gd name="connsiteY74" fmla="*/ 675541 h 2220562"/>
                <a:gd name="connsiteX75" fmla="*/ 3348596 w 3846786"/>
                <a:gd name="connsiteY75" fmla="*/ 650316 h 2220562"/>
                <a:gd name="connsiteX76" fmla="*/ 3361208 w 3846786"/>
                <a:gd name="connsiteY76" fmla="*/ 631398 h 2220562"/>
                <a:gd name="connsiteX77" fmla="*/ 3392739 w 3846786"/>
                <a:gd name="connsiteY77" fmla="*/ 599867 h 2220562"/>
                <a:gd name="connsiteX78" fmla="*/ 3417964 w 3846786"/>
                <a:gd name="connsiteY78" fmla="*/ 562029 h 2220562"/>
                <a:gd name="connsiteX79" fmla="*/ 3436883 w 3846786"/>
                <a:gd name="connsiteY79" fmla="*/ 555723 h 2220562"/>
                <a:gd name="connsiteX80" fmla="*/ 3506251 w 3846786"/>
                <a:gd name="connsiteY80" fmla="*/ 492661 h 2220562"/>
                <a:gd name="connsiteX81" fmla="*/ 3537782 w 3846786"/>
                <a:gd name="connsiteY81" fmla="*/ 454824 h 2220562"/>
                <a:gd name="connsiteX82" fmla="*/ 3594538 w 3846786"/>
                <a:gd name="connsiteY82" fmla="*/ 391762 h 2220562"/>
                <a:gd name="connsiteX83" fmla="*/ 3619763 w 3846786"/>
                <a:gd name="connsiteY83" fmla="*/ 366537 h 2220562"/>
                <a:gd name="connsiteX84" fmla="*/ 3663906 w 3846786"/>
                <a:gd name="connsiteY84" fmla="*/ 309781 h 2220562"/>
                <a:gd name="connsiteX85" fmla="*/ 3676518 w 3846786"/>
                <a:gd name="connsiteY85" fmla="*/ 290863 h 2220562"/>
                <a:gd name="connsiteX86" fmla="*/ 3689131 w 3846786"/>
                <a:gd name="connsiteY86" fmla="*/ 278250 h 2220562"/>
                <a:gd name="connsiteX87" fmla="*/ 3708049 w 3846786"/>
                <a:gd name="connsiteY87" fmla="*/ 246719 h 2220562"/>
                <a:gd name="connsiteX88" fmla="*/ 3720662 w 3846786"/>
                <a:gd name="connsiteY88" fmla="*/ 221494 h 2220562"/>
                <a:gd name="connsiteX89" fmla="*/ 3739580 w 3846786"/>
                <a:gd name="connsiteY89" fmla="*/ 208882 h 2220562"/>
                <a:gd name="connsiteX90" fmla="*/ 3752193 w 3846786"/>
                <a:gd name="connsiteY90" fmla="*/ 189963 h 2220562"/>
                <a:gd name="connsiteX91" fmla="*/ 3758499 w 3846786"/>
                <a:gd name="connsiteY91" fmla="*/ 171045 h 2220562"/>
                <a:gd name="connsiteX92" fmla="*/ 3777418 w 3846786"/>
                <a:gd name="connsiteY92" fmla="*/ 152126 h 2220562"/>
                <a:gd name="connsiteX93" fmla="*/ 3790030 w 3846786"/>
                <a:gd name="connsiteY93" fmla="*/ 120595 h 2220562"/>
                <a:gd name="connsiteX94" fmla="*/ 3802643 w 3846786"/>
                <a:gd name="connsiteY94" fmla="*/ 107983 h 2220562"/>
                <a:gd name="connsiteX95" fmla="*/ 3827867 w 3846786"/>
                <a:gd name="connsiteY95" fmla="*/ 44920 h 2220562"/>
                <a:gd name="connsiteX96" fmla="*/ 3840480 w 3846786"/>
                <a:gd name="connsiteY96" fmla="*/ 777 h 2220562"/>
                <a:gd name="connsiteX97" fmla="*/ 3846786 w 3846786"/>
                <a:gd name="connsiteY97" fmla="*/ 777 h 222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846786" h="2220562">
                  <a:moveTo>
                    <a:pt x="0" y="2220562"/>
                  </a:moveTo>
                  <a:cubicBezTo>
                    <a:pt x="23123" y="2218460"/>
                    <a:pt x="46428" y="2217840"/>
                    <a:pt x="69368" y="2214256"/>
                  </a:cubicBezTo>
                  <a:cubicBezTo>
                    <a:pt x="113766" y="2207319"/>
                    <a:pt x="157561" y="2196930"/>
                    <a:pt x="201798" y="2189031"/>
                  </a:cubicBezTo>
                  <a:cubicBezTo>
                    <a:pt x="216431" y="2186418"/>
                    <a:pt x="231227" y="2184827"/>
                    <a:pt x="245942" y="2182725"/>
                  </a:cubicBezTo>
                  <a:cubicBezTo>
                    <a:pt x="256452" y="2178521"/>
                    <a:pt x="266491" y="2172858"/>
                    <a:pt x="277473" y="2170112"/>
                  </a:cubicBezTo>
                  <a:cubicBezTo>
                    <a:pt x="354162" y="2150940"/>
                    <a:pt x="394066" y="2148444"/>
                    <a:pt x="472965" y="2138581"/>
                  </a:cubicBezTo>
                  <a:cubicBezTo>
                    <a:pt x="479271" y="2136479"/>
                    <a:pt x="485395" y="2133717"/>
                    <a:pt x="491884" y="2132275"/>
                  </a:cubicBezTo>
                  <a:cubicBezTo>
                    <a:pt x="504366" y="2129501"/>
                    <a:pt x="517141" y="2128256"/>
                    <a:pt x="529721" y="2125969"/>
                  </a:cubicBezTo>
                  <a:cubicBezTo>
                    <a:pt x="540267" y="2124052"/>
                    <a:pt x="550742" y="2121765"/>
                    <a:pt x="561252" y="2119663"/>
                  </a:cubicBezTo>
                  <a:cubicBezTo>
                    <a:pt x="580171" y="2111255"/>
                    <a:pt x="598367" y="2100985"/>
                    <a:pt x="618008" y="2094438"/>
                  </a:cubicBezTo>
                  <a:cubicBezTo>
                    <a:pt x="636394" y="2088309"/>
                    <a:pt x="656091" y="2087012"/>
                    <a:pt x="674764" y="2081825"/>
                  </a:cubicBezTo>
                  <a:cubicBezTo>
                    <a:pt x="693978" y="2076488"/>
                    <a:pt x="712235" y="2067982"/>
                    <a:pt x="731520" y="2062907"/>
                  </a:cubicBezTo>
                  <a:cubicBezTo>
                    <a:pt x="752251" y="2057451"/>
                    <a:pt x="773694" y="2055114"/>
                    <a:pt x="794582" y="2050294"/>
                  </a:cubicBezTo>
                  <a:cubicBezTo>
                    <a:pt x="801059" y="2048799"/>
                    <a:pt x="807426" y="2046688"/>
                    <a:pt x="813500" y="2043988"/>
                  </a:cubicBezTo>
                  <a:cubicBezTo>
                    <a:pt x="826386" y="2038261"/>
                    <a:pt x="837611" y="2028299"/>
                    <a:pt x="851338" y="2025069"/>
                  </a:cubicBezTo>
                  <a:cubicBezTo>
                    <a:pt x="873939" y="2019751"/>
                    <a:pt x="897683" y="2021766"/>
                    <a:pt x="920706" y="2018763"/>
                  </a:cubicBezTo>
                  <a:cubicBezTo>
                    <a:pt x="946064" y="2015456"/>
                    <a:pt x="971120" y="2010139"/>
                    <a:pt x="996380" y="2006151"/>
                  </a:cubicBezTo>
                  <a:cubicBezTo>
                    <a:pt x="1070677" y="1994420"/>
                    <a:pt x="1011856" y="2005579"/>
                    <a:pt x="1072055" y="1993538"/>
                  </a:cubicBezTo>
                  <a:cubicBezTo>
                    <a:pt x="1080463" y="1987232"/>
                    <a:pt x="1087737" y="1979024"/>
                    <a:pt x="1097280" y="1974620"/>
                  </a:cubicBezTo>
                  <a:cubicBezTo>
                    <a:pt x="1152453" y="1949156"/>
                    <a:pt x="1172062" y="1954314"/>
                    <a:pt x="1236016" y="1949395"/>
                  </a:cubicBezTo>
                  <a:cubicBezTo>
                    <a:pt x="1276265" y="1922564"/>
                    <a:pt x="1229734" y="1951187"/>
                    <a:pt x="1292772" y="1924170"/>
                  </a:cubicBezTo>
                  <a:cubicBezTo>
                    <a:pt x="1350982" y="1899223"/>
                    <a:pt x="1321523" y="1909649"/>
                    <a:pt x="1381059" y="1892639"/>
                  </a:cubicBezTo>
                  <a:cubicBezTo>
                    <a:pt x="1420342" y="1853360"/>
                    <a:pt x="1363470" y="1906467"/>
                    <a:pt x="1412590" y="1873720"/>
                  </a:cubicBezTo>
                  <a:cubicBezTo>
                    <a:pt x="1420010" y="1868773"/>
                    <a:pt x="1423128" y="1857850"/>
                    <a:pt x="1431509" y="1854802"/>
                  </a:cubicBezTo>
                  <a:cubicBezTo>
                    <a:pt x="1447436" y="1849011"/>
                    <a:pt x="1465142" y="1850598"/>
                    <a:pt x="1481958" y="1848496"/>
                  </a:cubicBezTo>
                  <a:cubicBezTo>
                    <a:pt x="1496542" y="1840162"/>
                    <a:pt x="1545725" y="1810975"/>
                    <a:pt x="1563939" y="1804352"/>
                  </a:cubicBezTo>
                  <a:cubicBezTo>
                    <a:pt x="1574012" y="1800689"/>
                    <a:pt x="1584960" y="1800148"/>
                    <a:pt x="1595470" y="1798046"/>
                  </a:cubicBezTo>
                  <a:cubicBezTo>
                    <a:pt x="1615729" y="1777788"/>
                    <a:pt x="1600102" y="1789089"/>
                    <a:pt x="1633307" y="1779127"/>
                  </a:cubicBezTo>
                  <a:cubicBezTo>
                    <a:pt x="1646041" y="1775307"/>
                    <a:pt x="1671145" y="1766515"/>
                    <a:pt x="1671145" y="1766515"/>
                  </a:cubicBezTo>
                  <a:cubicBezTo>
                    <a:pt x="1683757" y="1758107"/>
                    <a:pt x="1694407" y="1745454"/>
                    <a:pt x="1708982" y="1741290"/>
                  </a:cubicBezTo>
                  <a:cubicBezTo>
                    <a:pt x="1759517" y="1726852"/>
                    <a:pt x="1738607" y="1733518"/>
                    <a:pt x="1772044" y="1722371"/>
                  </a:cubicBezTo>
                  <a:cubicBezTo>
                    <a:pt x="1814033" y="1680384"/>
                    <a:pt x="1768811" y="1719964"/>
                    <a:pt x="1809881" y="1697147"/>
                  </a:cubicBezTo>
                  <a:cubicBezTo>
                    <a:pt x="1823132" y="1689785"/>
                    <a:pt x="1833012" y="1675598"/>
                    <a:pt x="1847718" y="1671922"/>
                  </a:cubicBezTo>
                  <a:cubicBezTo>
                    <a:pt x="1906304" y="1657276"/>
                    <a:pt x="1833478" y="1674770"/>
                    <a:pt x="1910780" y="1659309"/>
                  </a:cubicBezTo>
                  <a:cubicBezTo>
                    <a:pt x="1929784" y="1655508"/>
                    <a:pt x="1948532" y="1650498"/>
                    <a:pt x="1967536" y="1646697"/>
                  </a:cubicBezTo>
                  <a:cubicBezTo>
                    <a:pt x="2053151" y="1629575"/>
                    <a:pt x="1953966" y="1653838"/>
                    <a:pt x="2049517" y="1627778"/>
                  </a:cubicBezTo>
                  <a:cubicBezTo>
                    <a:pt x="2057879" y="1625497"/>
                    <a:pt x="2066627" y="1624515"/>
                    <a:pt x="2074742" y="1621472"/>
                  </a:cubicBezTo>
                  <a:cubicBezTo>
                    <a:pt x="2083544" y="1618171"/>
                    <a:pt x="2091165" y="1612161"/>
                    <a:pt x="2099967" y="1608860"/>
                  </a:cubicBezTo>
                  <a:cubicBezTo>
                    <a:pt x="2108082" y="1605817"/>
                    <a:pt x="2116970" y="1605295"/>
                    <a:pt x="2125192" y="1602554"/>
                  </a:cubicBezTo>
                  <a:cubicBezTo>
                    <a:pt x="2159266" y="1591196"/>
                    <a:pt x="2151734" y="1591062"/>
                    <a:pt x="2181947" y="1577329"/>
                  </a:cubicBezTo>
                  <a:cubicBezTo>
                    <a:pt x="2196521" y="1570704"/>
                    <a:pt x="2211149" y="1564157"/>
                    <a:pt x="2226091" y="1558410"/>
                  </a:cubicBezTo>
                  <a:cubicBezTo>
                    <a:pt x="2238499" y="1553638"/>
                    <a:pt x="2263928" y="1545798"/>
                    <a:pt x="2263928" y="1545798"/>
                  </a:cubicBezTo>
                  <a:cubicBezTo>
                    <a:pt x="2328879" y="1497084"/>
                    <a:pt x="2246362" y="1555557"/>
                    <a:pt x="2320684" y="1514267"/>
                  </a:cubicBezTo>
                  <a:cubicBezTo>
                    <a:pt x="2420170" y="1458997"/>
                    <a:pt x="2287988" y="1524111"/>
                    <a:pt x="2364827" y="1482736"/>
                  </a:cubicBezTo>
                  <a:cubicBezTo>
                    <a:pt x="2417682" y="1454276"/>
                    <a:pt x="2415862" y="1456016"/>
                    <a:pt x="2459420" y="1438592"/>
                  </a:cubicBezTo>
                  <a:cubicBezTo>
                    <a:pt x="2471405" y="1402643"/>
                    <a:pt x="2455983" y="1432858"/>
                    <a:pt x="2497258" y="1407061"/>
                  </a:cubicBezTo>
                  <a:cubicBezTo>
                    <a:pt x="2547352" y="1375752"/>
                    <a:pt x="2483181" y="1396393"/>
                    <a:pt x="2541401" y="1381836"/>
                  </a:cubicBezTo>
                  <a:cubicBezTo>
                    <a:pt x="2543503" y="1375530"/>
                    <a:pt x="2543555" y="1368109"/>
                    <a:pt x="2547707" y="1362918"/>
                  </a:cubicBezTo>
                  <a:cubicBezTo>
                    <a:pt x="2552442" y="1357000"/>
                    <a:pt x="2560803" y="1355157"/>
                    <a:pt x="2566626" y="1350305"/>
                  </a:cubicBezTo>
                  <a:cubicBezTo>
                    <a:pt x="2598118" y="1324062"/>
                    <a:pt x="2571217" y="1336164"/>
                    <a:pt x="2604463" y="1325080"/>
                  </a:cubicBezTo>
                  <a:cubicBezTo>
                    <a:pt x="2612871" y="1318774"/>
                    <a:pt x="2622959" y="1314236"/>
                    <a:pt x="2629688" y="1306162"/>
                  </a:cubicBezTo>
                  <a:cubicBezTo>
                    <a:pt x="2680981" y="1244610"/>
                    <a:pt x="2583747" y="1333184"/>
                    <a:pt x="2648607" y="1268325"/>
                  </a:cubicBezTo>
                  <a:cubicBezTo>
                    <a:pt x="2676301" y="1240632"/>
                    <a:pt x="2667679" y="1258284"/>
                    <a:pt x="2692750" y="1236794"/>
                  </a:cubicBezTo>
                  <a:cubicBezTo>
                    <a:pt x="2701778" y="1229055"/>
                    <a:pt x="2708947" y="1219308"/>
                    <a:pt x="2717975" y="1211569"/>
                  </a:cubicBezTo>
                  <a:cubicBezTo>
                    <a:pt x="2723730" y="1206636"/>
                    <a:pt x="2731071" y="1203808"/>
                    <a:pt x="2736894" y="1198956"/>
                  </a:cubicBezTo>
                  <a:cubicBezTo>
                    <a:pt x="2743745" y="1193247"/>
                    <a:pt x="2750103" y="1186889"/>
                    <a:pt x="2755812" y="1180038"/>
                  </a:cubicBezTo>
                  <a:cubicBezTo>
                    <a:pt x="2770351" y="1162591"/>
                    <a:pt x="2766620" y="1156016"/>
                    <a:pt x="2787343" y="1142200"/>
                  </a:cubicBezTo>
                  <a:cubicBezTo>
                    <a:pt x="2792874" y="1138513"/>
                    <a:pt x="2799956" y="1137996"/>
                    <a:pt x="2806262" y="1135894"/>
                  </a:cubicBezTo>
                  <a:lnTo>
                    <a:pt x="2863018" y="1079138"/>
                  </a:lnTo>
                  <a:cubicBezTo>
                    <a:pt x="2871426" y="1070730"/>
                    <a:pt x="2877203" y="1058330"/>
                    <a:pt x="2888243" y="1053914"/>
                  </a:cubicBezTo>
                  <a:lnTo>
                    <a:pt x="2919774" y="1041301"/>
                  </a:lnTo>
                  <a:cubicBezTo>
                    <a:pt x="2932726" y="1002444"/>
                    <a:pt x="2914939" y="1040941"/>
                    <a:pt x="2951305" y="1009770"/>
                  </a:cubicBezTo>
                  <a:cubicBezTo>
                    <a:pt x="3008605" y="960654"/>
                    <a:pt x="2931537" y="1003887"/>
                    <a:pt x="2995448" y="971933"/>
                  </a:cubicBezTo>
                  <a:cubicBezTo>
                    <a:pt x="2999652" y="967729"/>
                    <a:pt x="3003492" y="963126"/>
                    <a:pt x="3008060" y="959320"/>
                  </a:cubicBezTo>
                  <a:cubicBezTo>
                    <a:pt x="3016134" y="952591"/>
                    <a:pt x="3026302" y="948257"/>
                    <a:pt x="3033285" y="940402"/>
                  </a:cubicBezTo>
                  <a:cubicBezTo>
                    <a:pt x="3043356" y="929073"/>
                    <a:pt x="3045512" y="910364"/>
                    <a:pt x="3058510" y="902565"/>
                  </a:cubicBezTo>
                  <a:cubicBezTo>
                    <a:pt x="3065136" y="898589"/>
                    <a:pt x="3099261" y="878793"/>
                    <a:pt x="3108960" y="871034"/>
                  </a:cubicBezTo>
                  <a:cubicBezTo>
                    <a:pt x="3113603" y="867320"/>
                    <a:pt x="3116929" y="862135"/>
                    <a:pt x="3121572" y="858421"/>
                  </a:cubicBezTo>
                  <a:cubicBezTo>
                    <a:pt x="3127490" y="853686"/>
                    <a:pt x="3134573" y="850544"/>
                    <a:pt x="3140491" y="845809"/>
                  </a:cubicBezTo>
                  <a:cubicBezTo>
                    <a:pt x="3171192" y="821248"/>
                    <a:pt x="3132353" y="846894"/>
                    <a:pt x="3165716" y="807971"/>
                  </a:cubicBezTo>
                  <a:cubicBezTo>
                    <a:pt x="3172556" y="799991"/>
                    <a:pt x="3183030" y="795974"/>
                    <a:pt x="3190940" y="789053"/>
                  </a:cubicBezTo>
                  <a:cubicBezTo>
                    <a:pt x="3227771" y="756826"/>
                    <a:pt x="3201024" y="768875"/>
                    <a:pt x="3235084" y="757522"/>
                  </a:cubicBezTo>
                  <a:cubicBezTo>
                    <a:pt x="3245594" y="749114"/>
                    <a:pt x="3257856" y="742517"/>
                    <a:pt x="3266615" y="732297"/>
                  </a:cubicBezTo>
                  <a:cubicBezTo>
                    <a:pt x="3270941" y="727250"/>
                    <a:pt x="3268840" y="718625"/>
                    <a:pt x="3272921" y="713378"/>
                  </a:cubicBezTo>
                  <a:cubicBezTo>
                    <a:pt x="3283871" y="699299"/>
                    <a:pt x="3298146" y="688153"/>
                    <a:pt x="3310758" y="675541"/>
                  </a:cubicBezTo>
                  <a:cubicBezTo>
                    <a:pt x="3334376" y="651923"/>
                    <a:pt x="3321217" y="659443"/>
                    <a:pt x="3348596" y="650316"/>
                  </a:cubicBezTo>
                  <a:cubicBezTo>
                    <a:pt x="3352800" y="644010"/>
                    <a:pt x="3355849" y="636757"/>
                    <a:pt x="3361208" y="631398"/>
                  </a:cubicBezTo>
                  <a:cubicBezTo>
                    <a:pt x="3403249" y="589357"/>
                    <a:pt x="3359108" y="650313"/>
                    <a:pt x="3392739" y="599867"/>
                  </a:cubicBezTo>
                  <a:cubicBezTo>
                    <a:pt x="3399350" y="580032"/>
                    <a:pt x="3397719" y="575526"/>
                    <a:pt x="3417964" y="562029"/>
                  </a:cubicBezTo>
                  <a:cubicBezTo>
                    <a:pt x="3423495" y="558342"/>
                    <a:pt x="3430577" y="557825"/>
                    <a:pt x="3436883" y="555723"/>
                  </a:cubicBezTo>
                  <a:cubicBezTo>
                    <a:pt x="3492691" y="499915"/>
                    <a:pt x="3467544" y="518466"/>
                    <a:pt x="3506251" y="492661"/>
                  </a:cubicBezTo>
                  <a:cubicBezTo>
                    <a:pt x="3534128" y="450846"/>
                    <a:pt x="3501362" y="497314"/>
                    <a:pt x="3537782" y="454824"/>
                  </a:cubicBezTo>
                  <a:cubicBezTo>
                    <a:pt x="3597022" y="385709"/>
                    <a:pt x="3499000" y="487298"/>
                    <a:pt x="3594538" y="391762"/>
                  </a:cubicBezTo>
                  <a:cubicBezTo>
                    <a:pt x="3602946" y="383354"/>
                    <a:pt x="3613863" y="376861"/>
                    <a:pt x="3619763" y="366537"/>
                  </a:cubicBezTo>
                  <a:cubicBezTo>
                    <a:pt x="3648747" y="315813"/>
                    <a:pt x="3630886" y="331795"/>
                    <a:pt x="3663906" y="309781"/>
                  </a:cubicBezTo>
                  <a:cubicBezTo>
                    <a:pt x="3668110" y="303475"/>
                    <a:pt x="3671783" y="296781"/>
                    <a:pt x="3676518" y="290863"/>
                  </a:cubicBezTo>
                  <a:cubicBezTo>
                    <a:pt x="3680232" y="286220"/>
                    <a:pt x="3685675" y="283088"/>
                    <a:pt x="3689131" y="278250"/>
                  </a:cubicBezTo>
                  <a:cubicBezTo>
                    <a:pt x="3696255" y="268276"/>
                    <a:pt x="3702097" y="257434"/>
                    <a:pt x="3708049" y="246719"/>
                  </a:cubicBezTo>
                  <a:cubicBezTo>
                    <a:pt x="3712614" y="238501"/>
                    <a:pt x="3714644" y="228716"/>
                    <a:pt x="3720662" y="221494"/>
                  </a:cubicBezTo>
                  <a:cubicBezTo>
                    <a:pt x="3725514" y="215672"/>
                    <a:pt x="3733274" y="213086"/>
                    <a:pt x="3739580" y="208882"/>
                  </a:cubicBezTo>
                  <a:cubicBezTo>
                    <a:pt x="3743784" y="202576"/>
                    <a:pt x="3748803" y="196742"/>
                    <a:pt x="3752193" y="189963"/>
                  </a:cubicBezTo>
                  <a:cubicBezTo>
                    <a:pt x="3755166" y="184018"/>
                    <a:pt x="3754812" y="176576"/>
                    <a:pt x="3758499" y="171045"/>
                  </a:cubicBezTo>
                  <a:cubicBezTo>
                    <a:pt x="3763446" y="163624"/>
                    <a:pt x="3771112" y="158432"/>
                    <a:pt x="3777418" y="152126"/>
                  </a:cubicBezTo>
                  <a:cubicBezTo>
                    <a:pt x="3781622" y="141616"/>
                    <a:pt x="3784414" y="130423"/>
                    <a:pt x="3790030" y="120595"/>
                  </a:cubicBezTo>
                  <a:cubicBezTo>
                    <a:pt x="3792980" y="115433"/>
                    <a:pt x="3799345" y="112930"/>
                    <a:pt x="3802643" y="107983"/>
                  </a:cubicBezTo>
                  <a:cubicBezTo>
                    <a:pt x="3813082" y="92325"/>
                    <a:pt x="3823764" y="61329"/>
                    <a:pt x="3827867" y="44920"/>
                  </a:cubicBezTo>
                  <a:cubicBezTo>
                    <a:pt x="3828707" y="41560"/>
                    <a:pt x="3836863" y="6202"/>
                    <a:pt x="3840480" y="777"/>
                  </a:cubicBezTo>
                  <a:cubicBezTo>
                    <a:pt x="3841646" y="-972"/>
                    <a:pt x="3844684" y="777"/>
                    <a:pt x="3846786" y="77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C906C56-BBC0-4B17-9539-F722A18DA257}"/>
                </a:ext>
              </a:extLst>
            </p:cNvPr>
            <p:cNvSpPr/>
            <p:nvPr/>
          </p:nvSpPr>
          <p:spPr>
            <a:xfrm>
              <a:off x="2276541" y="2093661"/>
              <a:ext cx="5322438" cy="3859398"/>
            </a:xfrm>
            <a:custGeom>
              <a:avLst/>
              <a:gdLst>
                <a:gd name="connsiteX0" fmla="*/ 0 w 5322438"/>
                <a:gd name="connsiteY0" fmla="*/ 3859398 h 3859398"/>
                <a:gd name="connsiteX1" fmla="*/ 283779 w 5322438"/>
                <a:gd name="connsiteY1" fmla="*/ 3745887 h 3859398"/>
                <a:gd name="connsiteX2" fmla="*/ 472965 w 5322438"/>
                <a:gd name="connsiteY2" fmla="*/ 3682825 h 3859398"/>
                <a:gd name="connsiteX3" fmla="*/ 491884 w 5322438"/>
                <a:gd name="connsiteY3" fmla="*/ 3663906 h 3859398"/>
                <a:gd name="connsiteX4" fmla="*/ 561252 w 5322438"/>
                <a:gd name="connsiteY4" fmla="*/ 3644987 h 3859398"/>
                <a:gd name="connsiteX5" fmla="*/ 592783 w 5322438"/>
                <a:gd name="connsiteY5" fmla="*/ 3632375 h 3859398"/>
                <a:gd name="connsiteX6" fmla="*/ 618008 w 5322438"/>
                <a:gd name="connsiteY6" fmla="*/ 3619762 h 3859398"/>
                <a:gd name="connsiteX7" fmla="*/ 687376 w 5322438"/>
                <a:gd name="connsiteY7" fmla="*/ 3600844 h 3859398"/>
                <a:gd name="connsiteX8" fmla="*/ 800888 w 5322438"/>
                <a:gd name="connsiteY8" fmla="*/ 3550394 h 3859398"/>
                <a:gd name="connsiteX9" fmla="*/ 826113 w 5322438"/>
                <a:gd name="connsiteY9" fmla="*/ 3537782 h 3859398"/>
                <a:gd name="connsiteX10" fmla="*/ 889175 w 5322438"/>
                <a:gd name="connsiteY10" fmla="*/ 3518863 h 3859398"/>
                <a:gd name="connsiteX11" fmla="*/ 920706 w 5322438"/>
                <a:gd name="connsiteY11" fmla="*/ 3499945 h 3859398"/>
                <a:gd name="connsiteX12" fmla="*/ 1021605 w 5322438"/>
                <a:gd name="connsiteY12" fmla="*/ 3474720 h 3859398"/>
                <a:gd name="connsiteX13" fmla="*/ 1040524 w 5322438"/>
                <a:gd name="connsiteY13" fmla="*/ 3455801 h 3859398"/>
                <a:gd name="connsiteX14" fmla="*/ 1097280 w 5322438"/>
                <a:gd name="connsiteY14" fmla="*/ 3443189 h 3859398"/>
                <a:gd name="connsiteX15" fmla="*/ 1172954 w 5322438"/>
                <a:gd name="connsiteY15" fmla="*/ 3417964 h 3859398"/>
                <a:gd name="connsiteX16" fmla="*/ 1204485 w 5322438"/>
                <a:gd name="connsiteY16" fmla="*/ 3399045 h 3859398"/>
                <a:gd name="connsiteX17" fmla="*/ 1223404 w 5322438"/>
                <a:gd name="connsiteY17" fmla="*/ 3386433 h 3859398"/>
                <a:gd name="connsiteX18" fmla="*/ 1254935 w 5322438"/>
                <a:gd name="connsiteY18" fmla="*/ 3380127 h 3859398"/>
                <a:gd name="connsiteX19" fmla="*/ 1273853 w 5322438"/>
                <a:gd name="connsiteY19" fmla="*/ 3373820 h 3859398"/>
                <a:gd name="connsiteX20" fmla="*/ 1362140 w 5322438"/>
                <a:gd name="connsiteY20" fmla="*/ 3329677 h 3859398"/>
                <a:gd name="connsiteX21" fmla="*/ 1418896 w 5322438"/>
                <a:gd name="connsiteY21" fmla="*/ 3304452 h 3859398"/>
                <a:gd name="connsiteX22" fmla="*/ 1444121 w 5322438"/>
                <a:gd name="connsiteY22" fmla="*/ 3298146 h 3859398"/>
                <a:gd name="connsiteX23" fmla="*/ 1545020 w 5322438"/>
                <a:gd name="connsiteY23" fmla="*/ 3254002 h 3859398"/>
                <a:gd name="connsiteX24" fmla="*/ 1563939 w 5322438"/>
                <a:gd name="connsiteY24" fmla="*/ 3247696 h 3859398"/>
                <a:gd name="connsiteX25" fmla="*/ 1589164 w 5322438"/>
                <a:gd name="connsiteY25" fmla="*/ 3235084 h 3859398"/>
                <a:gd name="connsiteX26" fmla="*/ 1645920 w 5322438"/>
                <a:gd name="connsiteY26" fmla="*/ 3222471 h 3859398"/>
                <a:gd name="connsiteX27" fmla="*/ 1690063 w 5322438"/>
                <a:gd name="connsiteY27" fmla="*/ 3197247 h 3859398"/>
                <a:gd name="connsiteX28" fmla="*/ 1753125 w 5322438"/>
                <a:gd name="connsiteY28" fmla="*/ 3165716 h 3859398"/>
                <a:gd name="connsiteX29" fmla="*/ 1822493 w 5322438"/>
                <a:gd name="connsiteY29" fmla="*/ 3140491 h 3859398"/>
                <a:gd name="connsiteX30" fmla="*/ 1866637 w 5322438"/>
                <a:gd name="connsiteY30" fmla="*/ 3121572 h 3859398"/>
                <a:gd name="connsiteX31" fmla="*/ 1910780 w 5322438"/>
                <a:gd name="connsiteY31" fmla="*/ 3096347 h 3859398"/>
                <a:gd name="connsiteX32" fmla="*/ 1967536 w 5322438"/>
                <a:gd name="connsiteY32" fmla="*/ 3077429 h 3859398"/>
                <a:gd name="connsiteX33" fmla="*/ 1992761 w 5322438"/>
                <a:gd name="connsiteY33" fmla="*/ 3064816 h 3859398"/>
                <a:gd name="connsiteX34" fmla="*/ 2049517 w 5322438"/>
                <a:gd name="connsiteY34" fmla="*/ 3045898 h 3859398"/>
                <a:gd name="connsiteX35" fmla="*/ 2068436 w 5322438"/>
                <a:gd name="connsiteY35" fmla="*/ 3039591 h 3859398"/>
                <a:gd name="connsiteX36" fmla="*/ 2106273 w 5322438"/>
                <a:gd name="connsiteY36" fmla="*/ 3020673 h 3859398"/>
                <a:gd name="connsiteX37" fmla="*/ 2150416 w 5322438"/>
                <a:gd name="connsiteY37" fmla="*/ 3001754 h 3859398"/>
                <a:gd name="connsiteX38" fmla="*/ 2163029 w 5322438"/>
                <a:gd name="connsiteY38" fmla="*/ 2989142 h 3859398"/>
                <a:gd name="connsiteX39" fmla="*/ 2207172 w 5322438"/>
                <a:gd name="connsiteY39" fmla="*/ 2976529 h 3859398"/>
                <a:gd name="connsiteX40" fmla="*/ 2251316 w 5322438"/>
                <a:gd name="connsiteY40" fmla="*/ 2951305 h 3859398"/>
                <a:gd name="connsiteX41" fmla="*/ 2295459 w 5322438"/>
                <a:gd name="connsiteY41" fmla="*/ 2938692 h 3859398"/>
                <a:gd name="connsiteX42" fmla="*/ 2364827 w 5322438"/>
                <a:gd name="connsiteY42" fmla="*/ 2907161 h 3859398"/>
                <a:gd name="connsiteX43" fmla="*/ 2421583 w 5322438"/>
                <a:gd name="connsiteY43" fmla="*/ 2881936 h 3859398"/>
                <a:gd name="connsiteX44" fmla="*/ 2484645 w 5322438"/>
                <a:gd name="connsiteY44" fmla="*/ 2844099 h 3859398"/>
                <a:gd name="connsiteX45" fmla="*/ 2522482 w 5322438"/>
                <a:gd name="connsiteY45" fmla="*/ 2837793 h 3859398"/>
                <a:gd name="connsiteX46" fmla="*/ 2604463 w 5322438"/>
                <a:gd name="connsiteY46" fmla="*/ 2806262 h 3859398"/>
                <a:gd name="connsiteX47" fmla="*/ 2699056 w 5322438"/>
                <a:gd name="connsiteY47" fmla="*/ 2774731 h 3859398"/>
                <a:gd name="connsiteX48" fmla="*/ 2724281 w 5322438"/>
                <a:gd name="connsiteY48" fmla="*/ 2755812 h 3859398"/>
                <a:gd name="connsiteX49" fmla="*/ 2755812 w 5322438"/>
                <a:gd name="connsiteY49" fmla="*/ 2743200 h 3859398"/>
                <a:gd name="connsiteX50" fmla="*/ 2774731 w 5322438"/>
                <a:gd name="connsiteY50" fmla="*/ 2736893 h 3859398"/>
                <a:gd name="connsiteX51" fmla="*/ 2831487 w 5322438"/>
                <a:gd name="connsiteY51" fmla="*/ 2699056 h 3859398"/>
                <a:gd name="connsiteX52" fmla="*/ 2869324 w 5322438"/>
                <a:gd name="connsiteY52" fmla="*/ 2673831 h 3859398"/>
                <a:gd name="connsiteX53" fmla="*/ 2913467 w 5322438"/>
                <a:gd name="connsiteY53" fmla="*/ 2654913 h 3859398"/>
                <a:gd name="connsiteX54" fmla="*/ 2938692 w 5322438"/>
                <a:gd name="connsiteY54" fmla="*/ 2642300 h 3859398"/>
                <a:gd name="connsiteX55" fmla="*/ 3008060 w 5322438"/>
                <a:gd name="connsiteY55" fmla="*/ 2610769 h 3859398"/>
                <a:gd name="connsiteX56" fmla="*/ 3058510 w 5322438"/>
                <a:gd name="connsiteY56" fmla="*/ 2572932 h 3859398"/>
                <a:gd name="connsiteX57" fmla="*/ 3115266 w 5322438"/>
                <a:gd name="connsiteY57" fmla="*/ 2541401 h 3859398"/>
                <a:gd name="connsiteX58" fmla="*/ 3153103 w 5322438"/>
                <a:gd name="connsiteY58" fmla="*/ 2516176 h 3859398"/>
                <a:gd name="connsiteX59" fmla="*/ 3172022 w 5322438"/>
                <a:gd name="connsiteY59" fmla="*/ 2503564 h 3859398"/>
                <a:gd name="connsiteX60" fmla="*/ 3190940 w 5322438"/>
                <a:gd name="connsiteY60" fmla="*/ 2497258 h 3859398"/>
                <a:gd name="connsiteX61" fmla="*/ 3235084 w 5322438"/>
                <a:gd name="connsiteY61" fmla="*/ 2472033 h 3859398"/>
                <a:gd name="connsiteX62" fmla="*/ 3272921 w 5322438"/>
                <a:gd name="connsiteY62" fmla="*/ 2453114 h 3859398"/>
                <a:gd name="connsiteX63" fmla="*/ 3367514 w 5322438"/>
                <a:gd name="connsiteY63" fmla="*/ 2408971 h 3859398"/>
                <a:gd name="connsiteX64" fmla="*/ 3399045 w 5322438"/>
                <a:gd name="connsiteY64" fmla="*/ 2390052 h 3859398"/>
                <a:gd name="connsiteX65" fmla="*/ 3417964 w 5322438"/>
                <a:gd name="connsiteY65" fmla="*/ 2383746 h 3859398"/>
                <a:gd name="connsiteX66" fmla="*/ 3449495 w 5322438"/>
                <a:gd name="connsiteY66" fmla="*/ 2364827 h 3859398"/>
                <a:gd name="connsiteX67" fmla="*/ 3493638 w 5322438"/>
                <a:gd name="connsiteY67" fmla="*/ 2345909 h 3859398"/>
                <a:gd name="connsiteX68" fmla="*/ 3563007 w 5322438"/>
                <a:gd name="connsiteY68" fmla="*/ 2295459 h 3859398"/>
                <a:gd name="connsiteX69" fmla="*/ 3663906 w 5322438"/>
                <a:gd name="connsiteY69" fmla="*/ 2245009 h 3859398"/>
                <a:gd name="connsiteX70" fmla="*/ 3695437 w 5322438"/>
                <a:gd name="connsiteY70" fmla="*/ 2232397 h 3859398"/>
                <a:gd name="connsiteX71" fmla="*/ 3745887 w 5322438"/>
                <a:gd name="connsiteY71" fmla="*/ 2207172 h 3859398"/>
                <a:gd name="connsiteX72" fmla="*/ 3865705 w 5322438"/>
                <a:gd name="connsiteY72" fmla="*/ 2137804 h 3859398"/>
                <a:gd name="connsiteX73" fmla="*/ 3909848 w 5322438"/>
                <a:gd name="connsiteY73" fmla="*/ 2118885 h 3859398"/>
                <a:gd name="connsiteX74" fmla="*/ 3947685 w 5322438"/>
                <a:gd name="connsiteY74" fmla="*/ 2099967 h 3859398"/>
                <a:gd name="connsiteX75" fmla="*/ 4017053 w 5322438"/>
                <a:gd name="connsiteY75" fmla="*/ 2068436 h 3859398"/>
                <a:gd name="connsiteX76" fmla="*/ 4048585 w 5322438"/>
                <a:gd name="connsiteY76" fmla="*/ 2049517 h 3859398"/>
                <a:gd name="connsiteX77" fmla="*/ 4105340 w 5322438"/>
                <a:gd name="connsiteY77" fmla="*/ 2005373 h 3859398"/>
                <a:gd name="connsiteX78" fmla="*/ 4149484 w 5322438"/>
                <a:gd name="connsiteY78" fmla="*/ 1980149 h 3859398"/>
                <a:gd name="connsiteX79" fmla="*/ 4218852 w 5322438"/>
                <a:gd name="connsiteY79" fmla="*/ 1936005 h 3859398"/>
                <a:gd name="connsiteX80" fmla="*/ 4244077 w 5322438"/>
                <a:gd name="connsiteY80" fmla="*/ 1929699 h 3859398"/>
                <a:gd name="connsiteX81" fmla="*/ 4294527 w 5322438"/>
                <a:gd name="connsiteY81" fmla="*/ 1885556 h 3859398"/>
                <a:gd name="connsiteX82" fmla="*/ 4313445 w 5322438"/>
                <a:gd name="connsiteY82" fmla="*/ 1879249 h 3859398"/>
                <a:gd name="connsiteX83" fmla="*/ 4439569 w 5322438"/>
                <a:gd name="connsiteY83" fmla="*/ 1790962 h 3859398"/>
                <a:gd name="connsiteX84" fmla="*/ 4477407 w 5322438"/>
                <a:gd name="connsiteY84" fmla="*/ 1765738 h 3859398"/>
                <a:gd name="connsiteX85" fmla="*/ 4515244 w 5322438"/>
                <a:gd name="connsiteY85" fmla="*/ 1740513 h 3859398"/>
                <a:gd name="connsiteX86" fmla="*/ 4534162 w 5322438"/>
                <a:gd name="connsiteY86" fmla="*/ 1727900 h 3859398"/>
                <a:gd name="connsiteX87" fmla="*/ 4546775 w 5322438"/>
                <a:gd name="connsiteY87" fmla="*/ 1708982 h 3859398"/>
                <a:gd name="connsiteX88" fmla="*/ 4572000 w 5322438"/>
                <a:gd name="connsiteY88" fmla="*/ 1677451 h 3859398"/>
                <a:gd name="connsiteX89" fmla="*/ 4603531 w 5322438"/>
                <a:gd name="connsiteY89" fmla="*/ 1658532 h 3859398"/>
                <a:gd name="connsiteX90" fmla="*/ 4622449 w 5322438"/>
                <a:gd name="connsiteY90" fmla="*/ 1639613 h 3859398"/>
                <a:gd name="connsiteX91" fmla="*/ 4666593 w 5322438"/>
                <a:gd name="connsiteY91" fmla="*/ 1614389 h 3859398"/>
                <a:gd name="connsiteX92" fmla="*/ 4679205 w 5322438"/>
                <a:gd name="connsiteY92" fmla="*/ 1601776 h 3859398"/>
                <a:gd name="connsiteX93" fmla="*/ 4691818 w 5322438"/>
                <a:gd name="connsiteY93" fmla="*/ 1582858 h 3859398"/>
                <a:gd name="connsiteX94" fmla="*/ 4723349 w 5322438"/>
                <a:gd name="connsiteY94" fmla="*/ 1557633 h 3859398"/>
                <a:gd name="connsiteX95" fmla="*/ 4754880 w 5322438"/>
                <a:gd name="connsiteY95" fmla="*/ 1526102 h 3859398"/>
                <a:gd name="connsiteX96" fmla="*/ 4780105 w 5322438"/>
                <a:gd name="connsiteY96" fmla="*/ 1513489 h 3859398"/>
                <a:gd name="connsiteX97" fmla="*/ 4811636 w 5322438"/>
                <a:gd name="connsiteY97" fmla="*/ 1475652 h 3859398"/>
                <a:gd name="connsiteX98" fmla="*/ 4830554 w 5322438"/>
                <a:gd name="connsiteY98" fmla="*/ 1456733 h 3859398"/>
                <a:gd name="connsiteX99" fmla="*/ 4874698 w 5322438"/>
                <a:gd name="connsiteY99" fmla="*/ 1418896 h 3859398"/>
                <a:gd name="connsiteX100" fmla="*/ 4893616 w 5322438"/>
                <a:gd name="connsiteY100" fmla="*/ 1387365 h 3859398"/>
                <a:gd name="connsiteX101" fmla="*/ 4944066 w 5322438"/>
                <a:gd name="connsiteY101" fmla="*/ 1330609 h 3859398"/>
                <a:gd name="connsiteX102" fmla="*/ 4969291 w 5322438"/>
                <a:gd name="connsiteY102" fmla="*/ 1299078 h 3859398"/>
                <a:gd name="connsiteX103" fmla="*/ 4988209 w 5322438"/>
                <a:gd name="connsiteY103" fmla="*/ 1254935 h 3859398"/>
                <a:gd name="connsiteX104" fmla="*/ 5007128 w 5322438"/>
                <a:gd name="connsiteY104" fmla="*/ 1236016 h 3859398"/>
                <a:gd name="connsiteX105" fmla="*/ 5019740 w 5322438"/>
                <a:gd name="connsiteY105" fmla="*/ 1204485 h 3859398"/>
                <a:gd name="connsiteX106" fmla="*/ 5026047 w 5322438"/>
                <a:gd name="connsiteY106" fmla="*/ 1179260 h 3859398"/>
                <a:gd name="connsiteX107" fmla="*/ 5044965 w 5322438"/>
                <a:gd name="connsiteY107" fmla="*/ 1160342 h 3859398"/>
                <a:gd name="connsiteX108" fmla="*/ 5070190 w 5322438"/>
                <a:gd name="connsiteY108" fmla="*/ 1109892 h 3859398"/>
                <a:gd name="connsiteX109" fmla="*/ 5095415 w 5322438"/>
                <a:gd name="connsiteY109" fmla="*/ 1040524 h 3859398"/>
                <a:gd name="connsiteX110" fmla="*/ 5108027 w 5322438"/>
                <a:gd name="connsiteY110" fmla="*/ 1021605 h 3859398"/>
                <a:gd name="connsiteX111" fmla="*/ 5126946 w 5322438"/>
                <a:gd name="connsiteY111" fmla="*/ 990074 h 3859398"/>
                <a:gd name="connsiteX112" fmla="*/ 5139558 w 5322438"/>
                <a:gd name="connsiteY112" fmla="*/ 933318 h 3859398"/>
                <a:gd name="connsiteX113" fmla="*/ 5152171 w 5322438"/>
                <a:gd name="connsiteY113" fmla="*/ 920706 h 3859398"/>
                <a:gd name="connsiteX114" fmla="*/ 5164783 w 5322438"/>
                <a:gd name="connsiteY114" fmla="*/ 876562 h 3859398"/>
                <a:gd name="connsiteX115" fmla="*/ 5171089 w 5322438"/>
                <a:gd name="connsiteY115" fmla="*/ 857644 h 3859398"/>
                <a:gd name="connsiteX116" fmla="*/ 5177396 w 5322438"/>
                <a:gd name="connsiteY116" fmla="*/ 813500 h 3859398"/>
                <a:gd name="connsiteX117" fmla="*/ 5190008 w 5322438"/>
                <a:gd name="connsiteY117" fmla="*/ 781969 h 3859398"/>
                <a:gd name="connsiteX118" fmla="*/ 5196314 w 5322438"/>
                <a:gd name="connsiteY118" fmla="*/ 763051 h 3859398"/>
                <a:gd name="connsiteX119" fmla="*/ 5221539 w 5322438"/>
                <a:gd name="connsiteY119" fmla="*/ 712601 h 3859398"/>
                <a:gd name="connsiteX120" fmla="*/ 5234151 w 5322438"/>
                <a:gd name="connsiteY120" fmla="*/ 605396 h 3859398"/>
                <a:gd name="connsiteX121" fmla="*/ 5246764 w 5322438"/>
                <a:gd name="connsiteY121" fmla="*/ 567558 h 3859398"/>
                <a:gd name="connsiteX122" fmla="*/ 5271989 w 5322438"/>
                <a:gd name="connsiteY122" fmla="*/ 403597 h 3859398"/>
                <a:gd name="connsiteX123" fmla="*/ 5278295 w 5322438"/>
                <a:gd name="connsiteY123" fmla="*/ 309004 h 3859398"/>
                <a:gd name="connsiteX124" fmla="*/ 5290907 w 5322438"/>
                <a:gd name="connsiteY124" fmla="*/ 264860 h 3859398"/>
                <a:gd name="connsiteX125" fmla="*/ 5297213 w 5322438"/>
                <a:gd name="connsiteY125" fmla="*/ 176573 h 3859398"/>
                <a:gd name="connsiteX126" fmla="*/ 5309826 w 5322438"/>
                <a:gd name="connsiteY126" fmla="*/ 107205 h 3859398"/>
                <a:gd name="connsiteX127" fmla="*/ 5316132 w 5322438"/>
                <a:gd name="connsiteY127" fmla="*/ 44143 h 3859398"/>
                <a:gd name="connsiteX128" fmla="*/ 5322438 w 5322438"/>
                <a:gd name="connsiteY128" fmla="*/ 0 h 385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322438" h="3859398">
                  <a:moveTo>
                    <a:pt x="0" y="3859398"/>
                  </a:moveTo>
                  <a:cubicBezTo>
                    <a:pt x="94593" y="3821561"/>
                    <a:pt x="188334" y="3781520"/>
                    <a:pt x="283779" y="3745887"/>
                  </a:cubicBezTo>
                  <a:cubicBezTo>
                    <a:pt x="346054" y="3722638"/>
                    <a:pt x="411118" y="3707189"/>
                    <a:pt x="472965" y="3682825"/>
                  </a:cubicBezTo>
                  <a:cubicBezTo>
                    <a:pt x="481263" y="3679556"/>
                    <a:pt x="483687" y="3667419"/>
                    <a:pt x="491884" y="3663906"/>
                  </a:cubicBezTo>
                  <a:cubicBezTo>
                    <a:pt x="513913" y="3654465"/>
                    <a:pt x="538376" y="3652136"/>
                    <a:pt x="561252" y="3644987"/>
                  </a:cubicBezTo>
                  <a:cubicBezTo>
                    <a:pt x="572057" y="3641611"/>
                    <a:pt x="582439" y="3636972"/>
                    <a:pt x="592783" y="3632375"/>
                  </a:cubicBezTo>
                  <a:cubicBezTo>
                    <a:pt x="601374" y="3628557"/>
                    <a:pt x="609090" y="3622735"/>
                    <a:pt x="618008" y="3619762"/>
                  </a:cubicBezTo>
                  <a:cubicBezTo>
                    <a:pt x="659527" y="3605922"/>
                    <a:pt x="643152" y="3622956"/>
                    <a:pt x="687376" y="3600844"/>
                  </a:cubicBezTo>
                  <a:cubicBezTo>
                    <a:pt x="795776" y="3546644"/>
                    <a:pt x="724753" y="3563083"/>
                    <a:pt x="800888" y="3550394"/>
                  </a:cubicBezTo>
                  <a:cubicBezTo>
                    <a:pt x="809296" y="3546190"/>
                    <a:pt x="817311" y="3541083"/>
                    <a:pt x="826113" y="3537782"/>
                  </a:cubicBezTo>
                  <a:cubicBezTo>
                    <a:pt x="878388" y="3518180"/>
                    <a:pt x="821407" y="3549667"/>
                    <a:pt x="889175" y="3518863"/>
                  </a:cubicBezTo>
                  <a:cubicBezTo>
                    <a:pt x="900333" y="3513791"/>
                    <a:pt x="909440" y="3504773"/>
                    <a:pt x="920706" y="3499945"/>
                  </a:cubicBezTo>
                  <a:cubicBezTo>
                    <a:pt x="967946" y="3479699"/>
                    <a:pt x="975323" y="3481332"/>
                    <a:pt x="1021605" y="3474720"/>
                  </a:cubicBezTo>
                  <a:cubicBezTo>
                    <a:pt x="1027911" y="3468414"/>
                    <a:pt x="1032374" y="3459423"/>
                    <a:pt x="1040524" y="3455801"/>
                  </a:cubicBezTo>
                  <a:cubicBezTo>
                    <a:pt x="1127706" y="3417053"/>
                    <a:pt x="1043986" y="3469836"/>
                    <a:pt x="1097280" y="3443189"/>
                  </a:cubicBezTo>
                  <a:cubicBezTo>
                    <a:pt x="1153955" y="3414851"/>
                    <a:pt x="1101641" y="3428151"/>
                    <a:pt x="1172954" y="3417964"/>
                  </a:cubicBezTo>
                  <a:cubicBezTo>
                    <a:pt x="1183464" y="3411658"/>
                    <a:pt x="1194091" y="3405541"/>
                    <a:pt x="1204485" y="3399045"/>
                  </a:cubicBezTo>
                  <a:cubicBezTo>
                    <a:pt x="1210912" y="3395028"/>
                    <a:pt x="1216307" y="3389094"/>
                    <a:pt x="1223404" y="3386433"/>
                  </a:cubicBezTo>
                  <a:cubicBezTo>
                    <a:pt x="1233440" y="3382670"/>
                    <a:pt x="1244537" y="3382727"/>
                    <a:pt x="1254935" y="3380127"/>
                  </a:cubicBezTo>
                  <a:cubicBezTo>
                    <a:pt x="1261384" y="3378515"/>
                    <a:pt x="1267547" y="3375922"/>
                    <a:pt x="1273853" y="3373820"/>
                  </a:cubicBezTo>
                  <a:cubicBezTo>
                    <a:pt x="1311878" y="3335797"/>
                    <a:pt x="1279678" y="3362662"/>
                    <a:pt x="1362140" y="3329677"/>
                  </a:cubicBezTo>
                  <a:cubicBezTo>
                    <a:pt x="1381362" y="3321988"/>
                    <a:pt x="1399573" y="3311884"/>
                    <a:pt x="1418896" y="3304452"/>
                  </a:cubicBezTo>
                  <a:cubicBezTo>
                    <a:pt x="1426985" y="3301341"/>
                    <a:pt x="1436074" y="3301365"/>
                    <a:pt x="1444121" y="3298146"/>
                  </a:cubicBezTo>
                  <a:cubicBezTo>
                    <a:pt x="1478206" y="3284512"/>
                    <a:pt x="1510193" y="3265610"/>
                    <a:pt x="1545020" y="3254002"/>
                  </a:cubicBezTo>
                  <a:cubicBezTo>
                    <a:pt x="1551326" y="3251900"/>
                    <a:pt x="1557829" y="3250314"/>
                    <a:pt x="1563939" y="3247696"/>
                  </a:cubicBezTo>
                  <a:cubicBezTo>
                    <a:pt x="1572580" y="3243993"/>
                    <a:pt x="1580179" y="3237849"/>
                    <a:pt x="1589164" y="3235084"/>
                  </a:cubicBezTo>
                  <a:cubicBezTo>
                    <a:pt x="1607687" y="3229385"/>
                    <a:pt x="1627001" y="3226675"/>
                    <a:pt x="1645920" y="3222471"/>
                  </a:cubicBezTo>
                  <a:cubicBezTo>
                    <a:pt x="1728679" y="3160404"/>
                    <a:pt x="1628151" y="3231643"/>
                    <a:pt x="1690063" y="3197247"/>
                  </a:cubicBezTo>
                  <a:cubicBezTo>
                    <a:pt x="1751492" y="3163119"/>
                    <a:pt x="1703828" y="3178040"/>
                    <a:pt x="1753125" y="3165716"/>
                  </a:cubicBezTo>
                  <a:cubicBezTo>
                    <a:pt x="1792785" y="3139275"/>
                    <a:pt x="1750240" y="3164575"/>
                    <a:pt x="1822493" y="3140491"/>
                  </a:cubicBezTo>
                  <a:cubicBezTo>
                    <a:pt x="1837681" y="3135428"/>
                    <a:pt x="1852318" y="3128732"/>
                    <a:pt x="1866637" y="3121572"/>
                  </a:cubicBezTo>
                  <a:cubicBezTo>
                    <a:pt x="1881795" y="3113993"/>
                    <a:pt x="1895254" y="3103140"/>
                    <a:pt x="1910780" y="3096347"/>
                  </a:cubicBezTo>
                  <a:cubicBezTo>
                    <a:pt x="1929050" y="3088354"/>
                    <a:pt x="1948923" y="3084588"/>
                    <a:pt x="1967536" y="3077429"/>
                  </a:cubicBezTo>
                  <a:cubicBezTo>
                    <a:pt x="1976310" y="3074054"/>
                    <a:pt x="1983987" y="3068191"/>
                    <a:pt x="1992761" y="3064816"/>
                  </a:cubicBezTo>
                  <a:cubicBezTo>
                    <a:pt x="2011374" y="3057657"/>
                    <a:pt x="2030598" y="3052204"/>
                    <a:pt x="2049517" y="3045898"/>
                  </a:cubicBezTo>
                  <a:cubicBezTo>
                    <a:pt x="2055823" y="3043796"/>
                    <a:pt x="2062905" y="3043278"/>
                    <a:pt x="2068436" y="3039591"/>
                  </a:cubicBezTo>
                  <a:cubicBezTo>
                    <a:pt x="2104795" y="3015352"/>
                    <a:pt x="2069718" y="3036340"/>
                    <a:pt x="2106273" y="3020673"/>
                  </a:cubicBezTo>
                  <a:cubicBezTo>
                    <a:pt x="2160826" y="2997293"/>
                    <a:pt x="2106047" y="3016544"/>
                    <a:pt x="2150416" y="3001754"/>
                  </a:cubicBezTo>
                  <a:cubicBezTo>
                    <a:pt x="2154620" y="2997550"/>
                    <a:pt x="2157931" y="2992201"/>
                    <a:pt x="2163029" y="2989142"/>
                  </a:cubicBezTo>
                  <a:cubicBezTo>
                    <a:pt x="2169490" y="2985266"/>
                    <a:pt x="2202463" y="2977706"/>
                    <a:pt x="2207172" y="2976529"/>
                  </a:cubicBezTo>
                  <a:cubicBezTo>
                    <a:pt x="2221887" y="2968121"/>
                    <a:pt x="2236158" y="2958884"/>
                    <a:pt x="2251316" y="2951305"/>
                  </a:cubicBezTo>
                  <a:cubicBezTo>
                    <a:pt x="2260369" y="2946778"/>
                    <a:pt x="2287368" y="2940715"/>
                    <a:pt x="2295459" y="2938692"/>
                  </a:cubicBezTo>
                  <a:cubicBezTo>
                    <a:pt x="2414388" y="2859405"/>
                    <a:pt x="2267398" y="2950463"/>
                    <a:pt x="2364827" y="2907161"/>
                  </a:cubicBezTo>
                  <a:cubicBezTo>
                    <a:pt x="2440876" y="2873361"/>
                    <a:pt x="2336660" y="2898920"/>
                    <a:pt x="2421583" y="2881936"/>
                  </a:cubicBezTo>
                  <a:cubicBezTo>
                    <a:pt x="2443571" y="2859949"/>
                    <a:pt x="2441273" y="2859589"/>
                    <a:pt x="2484645" y="2844099"/>
                  </a:cubicBezTo>
                  <a:cubicBezTo>
                    <a:pt x="2496686" y="2839798"/>
                    <a:pt x="2509870" y="2839895"/>
                    <a:pt x="2522482" y="2837793"/>
                  </a:cubicBezTo>
                  <a:cubicBezTo>
                    <a:pt x="2611988" y="2793040"/>
                    <a:pt x="2505544" y="2843357"/>
                    <a:pt x="2604463" y="2806262"/>
                  </a:cubicBezTo>
                  <a:cubicBezTo>
                    <a:pt x="2695717" y="2772042"/>
                    <a:pt x="2626708" y="2786789"/>
                    <a:pt x="2699056" y="2774731"/>
                  </a:cubicBezTo>
                  <a:cubicBezTo>
                    <a:pt x="2707464" y="2768425"/>
                    <a:pt x="2715093" y="2760916"/>
                    <a:pt x="2724281" y="2755812"/>
                  </a:cubicBezTo>
                  <a:cubicBezTo>
                    <a:pt x="2734176" y="2750315"/>
                    <a:pt x="2745213" y="2747175"/>
                    <a:pt x="2755812" y="2743200"/>
                  </a:cubicBezTo>
                  <a:cubicBezTo>
                    <a:pt x="2762036" y="2740866"/>
                    <a:pt x="2768989" y="2740243"/>
                    <a:pt x="2774731" y="2736893"/>
                  </a:cubicBezTo>
                  <a:cubicBezTo>
                    <a:pt x="2794371" y="2725436"/>
                    <a:pt x="2812568" y="2711668"/>
                    <a:pt x="2831487" y="2699056"/>
                  </a:cubicBezTo>
                  <a:cubicBezTo>
                    <a:pt x="2844099" y="2690648"/>
                    <a:pt x="2855391" y="2679802"/>
                    <a:pt x="2869324" y="2673831"/>
                  </a:cubicBezTo>
                  <a:cubicBezTo>
                    <a:pt x="2884038" y="2667525"/>
                    <a:pt x="2898893" y="2661537"/>
                    <a:pt x="2913467" y="2654913"/>
                  </a:cubicBezTo>
                  <a:cubicBezTo>
                    <a:pt x="2922025" y="2651023"/>
                    <a:pt x="2930134" y="2646190"/>
                    <a:pt x="2938692" y="2642300"/>
                  </a:cubicBezTo>
                  <a:cubicBezTo>
                    <a:pt x="2945047" y="2639412"/>
                    <a:pt x="2995781" y="2618955"/>
                    <a:pt x="3008060" y="2610769"/>
                  </a:cubicBezTo>
                  <a:cubicBezTo>
                    <a:pt x="3044430" y="2586522"/>
                    <a:pt x="3029000" y="2589795"/>
                    <a:pt x="3058510" y="2572932"/>
                  </a:cubicBezTo>
                  <a:cubicBezTo>
                    <a:pt x="3117506" y="2539220"/>
                    <a:pt x="3045936" y="2585521"/>
                    <a:pt x="3115266" y="2541401"/>
                  </a:cubicBezTo>
                  <a:cubicBezTo>
                    <a:pt x="3128054" y="2533263"/>
                    <a:pt x="3140491" y="2524584"/>
                    <a:pt x="3153103" y="2516176"/>
                  </a:cubicBezTo>
                  <a:cubicBezTo>
                    <a:pt x="3159409" y="2511972"/>
                    <a:pt x="3164832" y="2505961"/>
                    <a:pt x="3172022" y="2503564"/>
                  </a:cubicBezTo>
                  <a:lnTo>
                    <a:pt x="3190940" y="2497258"/>
                  </a:lnTo>
                  <a:cubicBezTo>
                    <a:pt x="3224703" y="2463495"/>
                    <a:pt x="3192737" y="2488972"/>
                    <a:pt x="3235084" y="2472033"/>
                  </a:cubicBezTo>
                  <a:cubicBezTo>
                    <a:pt x="3248177" y="2466796"/>
                    <a:pt x="3260084" y="2458949"/>
                    <a:pt x="3272921" y="2453114"/>
                  </a:cubicBezTo>
                  <a:cubicBezTo>
                    <a:pt x="3322047" y="2430784"/>
                    <a:pt x="3303101" y="2447620"/>
                    <a:pt x="3367514" y="2408971"/>
                  </a:cubicBezTo>
                  <a:cubicBezTo>
                    <a:pt x="3378024" y="2402665"/>
                    <a:pt x="3388082" y="2395534"/>
                    <a:pt x="3399045" y="2390052"/>
                  </a:cubicBezTo>
                  <a:cubicBezTo>
                    <a:pt x="3404991" y="2387079"/>
                    <a:pt x="3412018" y="2386719"/>
                    <a:pt x="3417964" y="2383746"/>
                  </a:cubicBezTo>
                  <a:cubicBezTo>
                    <a:pt x="3428927" y="2378264"/>
                    <a:pt x="3438532" y="2370309"/>
                    <a:pt x="3449495" y="2364827"/>
                  </a:cubicBezTo>
                  <a:cubicBezTo>
                    <a:pt x="3483128" y="2348010"/>
                    <a:pt x="3454270" y="2372154"/>
                    <a:pt x="3493638" y="2345909"/>
                  </a:cubicBezTo>
                  <a:cubicBezTo>
                    <a:pt x="3541177" y="2314217"/>
                    <a:pt x="3509273" y="2324769"/>
                    <a:pt x="3563007" y="2295459"/>
                  </a:cubicBezTo>
                  <a:cubicBezTo>
                    <a:pt x="3596018" y="2277453"/>
                    <a:pt x="3629956" y="2261176"/>
                    <a:pt x="3663906" y="2245009"/>
                  </a:cubicBezTo>
                  <a:cubicBezTo>
                    <a:pt x="3674126" y="2240142"/>
                    <a:pt x="3685542" y="2237894"/>
                    <a:pt x="3695437" y="2232397"/>
                  </a:cubicBezTo>
                  <a:cubicBezTo>
                    <a:pt x="3748061" y="2203162"/>
                    <a:pt x="3693589" y="2220246"/>
                    <a:pt x="3745887" y="2207172"/>
                  </a:cubicBezTo>
                  <a:cubicBezTo>
                    <a:pt x="3789745" y="2174277"/>
                    <a:pt x="3795680" y="2167816"/>
                    <a:pt x="3865705" y="2137804"/>
                  </a:cubicBezTo>
                  <a:cubicBezTo>
                    <a:pt x="3880419" y="2131498"/>
                    <a:pt x="3895313" y="2125594"/>
                    <a:pt x="3909848" y="2118885"/>
                  </a:cubicBezTo>
                  <a:cubicBezTo>
                    <a:pt x="3922651" y="2112976"/>
                    <a:pt x="3934882" y="2105876"/>
                    <a:pt x="3947685" y="2099967"/>
                  </a:cubicBezTo>
                  <a:cubicBezTo>
                    <a:pt x="3979182" y="2085430"/>
                    <a:pt x="3990010" y="2083460"/>
                    <a:pt x="4017053" y="2068436"/>
                  </a:cubicBezTo>
                  <a:cubicBezTo>
                    <a:pt x="4027768" y="2062483"/>
                    <a:pt x="4038611" y="2056642"/>
                    <a:pt x="4048585" y="2049517"/>
                  </a:cubicBezTo>
                  <a:cubicBezTo>
                    <a:pt x="4068088" y="2035586"/>
                    <a:pt x="4084530" y="2017264"/>
                    <a:pt x="4105340" y="2005373"/>
                  </a:cubicBezTo>
                  <a:cubicBezTo>
                    <a:pt x="4120055" y="1996965"/>
                    <a:pt x="4135186" y="1989248"/>
                    <a:pt x="4149484" y="1980149"/>
                  </a:cubicBezTo>
                  <a:cubicBezTo>
                    <a:pt x="4191272" y="1953557"/>
                    <a:pt x="4160738" y="1962421"/>
                    <a:pt x="4218852" y="1936005"/>
                  </a:cubicBezTo>
                  <a:cubicBezTo>
                    <a:pt x="4226742" y="1932419"/>
                    <a:pt x="4235669" y="1931801"/>
                    <a:pt x="4244077" y="1929699"/>
                  </a:cubicBezTo>
                  <a:cubicBezTo>
                    <a:pt x="4350271" y="1865981"/>
                    <a:pt x="4211960" y="1954363"/>
                    <a:pt x="4294527" y="1885556"/>
                  </a:cubicBezTo>
                  <a:cubicBezTo>
                    <a:pt x="4299634" y="1881301"/>
                    <a:pt x="4307703" y="1882598"/>
                    <a:pt x="4313445" y="1879249"/>
                  </a:cubicBezTo>
                  <a:cubicBezTo>
                    <a:pt x="4351414" y="1857100"/>
                    <a:pt x="4405350" y="1815116"/>
                    <a:pt x="4439569" y="1790962"/>
                  </a:cubicBezTo>
                  <a:cubicBezTo>
                    <a:pt x="4451953" y="1782221"/>
                    <a:pt x="4466689" y="1776457"/>
                    <a:pt x="4477407" y="1765738"/>
                  </a:cubicBezTo>
                  <a:cubicBezTo>
                    <a:pt x="4501025" y="1742118"/>
                    <a:pt x="4487864" y="1749639"/>
                    <a:pt x="4515244" y="1740513"/>
                  </a:cubicBezTo>
                  <a:cubicBezTo>
                    <a:pt x="4521550" y="1736309"/>
                    <a:pt x="4528803" y="1733259"/>
                    <a:pt x="4534162" y="1727900"/>
                  </a:cubicBezTo>
                  <a:cubicBezTo>
                    <a:pt x="4539521" y="1722541"/>
                    <a:pt x="4542227" y="1715045"/>
                    <a:pt x="4546775" y="1708982"/>
                  </a:cubicBezTo>
                  <a:cubicBezTo>
                    <a:pt x="4554851" y="1698214"/>
                    <a:pt x="4561940" y="1686393"/>
                    <a:pt x="4572000" y="1677451"/>
                  </a:cubicBezTo>
                  <a:cubicBezTo>
                    <a:pt x="4581161" y="1669308"/>
                    <a:pt x="4593725" y="1665886"/>
                    <a:pt x="4603531" y="1658532"/>
                  </a:cubicBezTo>
                  <a:cubicBezTo>
                    <a:pt x="4610666" y="1653181"/>
                    <a:pt x="4615598" y="1645322"/>
                    <a:pt x="4622449" y="1639613"/>
                  </a:cubicBezTo>
                  <a:cubicBezTo>
                    <a:pt x="4635817" y="1628473"/>
                    <a:pt x="4651176" y="1622097"/>
                    <a:pt x="4666593" y="1614389"/>
                  </a:cubicBezTo>
                  <a:cubicBezTo>
                    <a:pt x="4670797" y="1610185"/>
                    <a:pt x="4675491" y="1606419"/>
                    <a:pt x="4679205" y="1601776"/>
                  </a:cubicBezTo>
                  <a:cubicBezTo>
                    <a:pt x="4683940" y="1595858"/>
                    <a:pt x="4686459" y="1588217"/>
                    <a:pt x="4691818" y="1582858"/>
                  </a:cubicBezTo>
                  <a:cubicBezTo>
                    <a:pt x="4701336" y="1573341"/>
                    <a:pt x="4713344" y="1566637"/>
                    <a:pt x="4723349" y="1557633"/>
                  </a:cubicBezTo>
                  <a:cubicBezTo>
                    <a:pt x="4734397" y="1547690"/>
                    <a:pt x="4741585" y="1532750"/>
                    <a:pt x="4754880" y="1526102"/>
                  </a:cubicBezTo>
                  <a:cubicBezTo>
                    <a:pt x="4763288" y="1521898"/>
                    <a:pt x="4772455" y="1518953"/>
                    <a:pt x="4780105" y="1513489"/>
                  </a:cubicBezTo>
                  <a:cubicBezTo>
                    <a:pt x="4802861" y="1497235"/>
                    <a:pt x="4795369" y="1495172"/>
                    <a:pt x="4811636" y="1475652"/>
                  </a:cubicBezTo>
                  <a:cubicBezTo>
                    <a:pt x="4817345" y="1468801"/>
                    <a:pt x="4823703" y="1462442"/>
                    <a:pt x="4830554" y="1456733"/>
                  </a:cubicBezTo>
                  <a:cubicBezTo>
                    <a:pt x="4857673" y="1434134"/>
                    <a:pt x="4846772" y="1454801"/>
                    <a:pt x="4874698" y="1418896"/>
                  </a:cubicBezTo>
                  <a:cubicBezTo>
                    <a:pt x="4882223" y="1409221"/>
                    <a:pt x="4885854" y="1396851"/>
                    <a:pt x="4893616" y="1387365"/>
                  </a:cubicBezTo>
                  <a:cubicBezTo>
                    <a:pt x="4971378" y="1292321"/>
                    <a:pt x="4906871" y="1386400"/>
                    <a:pt x="4944066" y="1330609"/>
                  </a:cubicBezTo>
                  <a:cubicBezTo>
                    <a:pt x="4959122" y="1285440"/>
                    <a:pt x="4937597" y="1337112"/>
                    <a:pt x="4969291" y="1299078"/>
                  </a:cubicBezTo>
                  <a:cubicBezTo>
                    <a:pt x="5008931" y="1251509"/>
                    <a:pt x="4961921" y="1294367"/>
                    <a:pt x="4988209" y="1254935"/>
                  </a:cubicBezTo>
                  <a:cubicBezTo>
                    <a:pt x="4993156" y="1247514"/>
                    <a:pt x="5000822" y="1242322"/>
                    <a:pt x="5007128" y="1236016"/>
                  </a:cubicBezTo>
                  <a:cubicBezTo>
                    <a:pt x="5011332" y="1225506"/>
                    <a:pt x="5016160" y="1215224"/>
                    <a:pt x="5019740" y="1204485"/>
                  </a:cubicBezTo>
                  <a:cubicBezTo>
                    <a:pt x="5022481" y="1196263"/>
                    <a:pt x="5021747" y="1186785"/>
                    <a:pt x="5026047" y="1179260"/>
                  </a:cubicBezTo>
                  <a:cubicBezTo>
                    <a:pt x="5030472" y="1171517"/>
                    <a:pt x="5038659" y="1166648"/>
                    <a:pt x="5044965" y="1160342"/>
                  </a:cubicBezTo>
                  <a:cubicBezTo>
                    <a:pt x="5059458" y="1116865"/>
                    <a:pt x="5048178" y="1131906"/>
                    <a:pt x="5070190" y="1109892"/>
                  </a:cubicBezTo>
                  <a:cubicBezTo>
                    <a:pt x="5076079" y="1092225"/>
                    <a:pt x="5086637" y="1058080"/>
                    <a:pt x="5095415" y="1040524"/>
                  </a:cubicBezTo>
                  <a:cubicBezTo>
                    <a:pt x="5098804" y="1033745"/>
                    <a:pt x="5104638" y="1028384"/>
                    <a:pt x="5108027" y="1021605"/>
                  </a:cubicBezTo>
                  <a:cubicBezTo>
                    <a:pt x="5124399" y="988861"/>
                    <a:pt x="5102311" y="1014709"/>
                    <a:pt x="5126946" y="990074"/>
                  </a:cubicBezTo>
                  <a:cubicBezTo>
                    <a:pt x="5128219" y="982435"/>
                    <a:pt x="5132393" y="945259"/>
                    <a:pt x="5139558" y="933318"/>
                  </a:cubicBezTo>
                  <a:cubicBezTo>
                    <a:pt x="5142617" y="928220"/>
                    <a:pt x="5147967" y="924910"/>
                    <a:pt x="5152171" y="920706"/>
                  </a:cubicBezTo>
                  <a:cubicBezTo>
                    <a:pt x="5167293" y="875339"/>
                    <a:pt x="5148944" y="931999"/>
                    <a:pt x="5164783" y="876562"/>
                  </a:cubicBezTo>
                  <a:cubicBezTo>
                    <a:pt x="5166609" y="870171"/>
                    <a:pt x="5168987" y="863950"/>
                    <a:pt x="5171089" y="857644"/>
                  </a:cubicBezTo>
                  <a:cubicBezTo>
                    <a:pt x="5173191" y="842929"/>
                    <a:pt x="5173791" y="827920"/>
                    <a:pt x="5177396" y="813500"/>
                  </a:cubicBezTo>
                  <a:cubicBezTo>
                    <a:pt x="5180142" y="802518"/>
                    <a:pt x="5186033" y="792568"/>
                    <a:pt x="5190008" y="781969"/>
                  </a:cubicBezTo>
                  <a:cubicBezTo>
                    <a:pt x="5192342" y="775745"/>
                    <a:pt x="5193563" y="769102"/>
                    <a:pt x="5196314" y="763051"/>
                  </a:cubicBezTo>
                  <a:cubicBezTo>
                    <a:pt x="5204094" y="745935"/>
                    <a:pt x="5221539" y="712601"/>
                    <a:pt x="5221539" y="712601"/>
                  </a:cubicBezTo>
                  <a:cubicBezTo>
                    <a:pt x="5222228" y="706397"/>
                    <a:pt x="5232151" y="614730"/>
                    <a:pt x="5234151" y="605396"/>
                  </a:cubicBezTo>
                  <a:cubicBezTo>
                    <a:pt x="5236937" y="592396"/>
                    <a:pt x="5242560" y="580171"/>
                    <a:pt x="5246764" y="567558"/>
                  </a:cubicBezTo>
                  <a:cubicBezTo>
                    <a:pt x="5261290" y="436819"/>
                    <a:pt x="5250142" y="490980"/>
                    <a:pt x="5271989" y="403597"/>
                  </a:cubicBezTo>
                  <a:cubicBezTo>
                    <a:pt x="5274091" y="372066"/>
                    <a:pt x="5274025" y="340315"/>
                    <a:pt x="5278295" y="309004"/>
                  </a:cubicBezTo>
                  <a:cubicBezTo>
                    <a:pt x="5280363" y="293841"/>
                    <a:pt x="5288743" y="280010"/>
                    <a:pt x="5290907" y="264860"/>
                  </a:cubicBezTo>
                  <a:cubicBezTo>
                    <a:pt x="5295079" y="235653"/>
                    <a:pt x="5293698" y="205867"/>
                    <a:pt x="5297213" y="176573"/>
                  </a:cubicBezTo>
                  <a:cubicBezTo>
                    <a:pt x="5300013" y="153239"/>
                    <a:pt x="5306502" y="130471"/>
                    <a:pt x="5309826" y="107205"/>
                  </a:cubicBezTo>
                  <a:cubicBezTo>
                    <a:pt x="5312814" y="86292"/>
                    <a:pt x="5313664" y="65124"/>
                    <a:pt x="5316132" y="44143"/>
                  </a:cubicBezTo>
                  <a:cubicBezTo>
                    <a:pt x="5317869" y="29381"/>
                    <a:pt x="5322438" y="0"/>
                    <a:pt x="532243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CD60048-1FD5-4E42-A6D1-9839A4959316}"/>
                </a:ext>
              </a:extLst>
            </p:cNvPr>
            <p:cNvSpPr/>
            <p:nvPr/>
          </p:nvSpPr>
          <p:spPr>
            <a:xfrm>
              <a:off x="3777418" y="3001754"/>
              <a:ext cx="4263006" cy="3279228"/>
            </a:xfrm>
            <a:custGeom>
              <a:avLst/>
              <a:gdLst>
                <a:gd name="connsiteX0" fmla="*/ 0 w 4263006"/>
                <a:gd name="connsiteY0" fmla="*/ 3279228 h 3279228"/>
                <a:gd name="connsiteX1" fmla="*/ 31531 w 4263006"/>
                <a:gd name="connsiteY1" fmla="*/ 3272922 h 3279228"/>
                <a:gd name="connsiteX2" fmla="*/ 56756 w 4263006"/>
                <a:gd name="connsiteY2" fmla="*/ 3247697 h 3279228"/>
                <a:gd name="connsiteX3" fmla="*/ 81981 w 4263006"/>
                <a:gd name="connsiteY3" fmla="*/ 3228778 h 3279228"/>
                <a:gd name="connsiteX4" fmla="*/ 126124 w 4263006"/>
                <a:gd name="connsiteY4" fmla="*/ 3184635 h 3279228"/>
                <a:gd name="connsiteX5" fmla="*/ 176574 w 4263006"/>
                <a:gd name="connsiteY5" fmla="*/ 3146798 h 3279228"/>
                <a:gd name="connsiteX6" fmla="*/ 189186 w 4263006"/>
                <a:gd name="connsiteY6" fmla="*/ 3127879 h 3279228"/>
                <a:gd name="connsiteX7" fmla="*/ 245942 w 4263006"/>
                <a:gd name="connsiteY7" fmla="*/ 3077429 h 3279228"/>
                <a:gd name="connsiteX8" fmla="*/ 296392 w 4263006"/>
                <a:gd name="connsiteY8" fmla="*/ 3026980 h 3279228"/>
                <a:gd name="connsiteX9" fmla="*/ 327923 w 4263006"/>
                <a:gd name="connsiteY9" fmla="*/ 2970224 h 3279228"/>
                <a:gd name="connsiteX10" fmla="*/ 353148 w 4263006"/>
                <a:gd name="connsiteY10" fmla="*/ 2951305 h 3279228"/>
                <a:gd name="connsiteX11" fmla="*/ 397291 w 4263006"/>
                <a:gd name="connsiteY11" fmla="*/ 2888243 h 3279228"/>
                <a:gd name="connsiteX12" fmla="*/ 428822 w 4263006"/>
                <a:gd name="connsiteY12" fmla="*/ 2863018 h 3279228"/>
                <a:gd name="connsiteX13" fmla="*/ 485578 w 4263006"/>
                <a:gd name="connsiteY13" fmla="*/ 2812569 h 3279228"/>
                <a:gd name="connsiteX14" fmla="*/ 548640 w 4263006"/>
                <a:gd name="connsiteY14" fmla="*/ 2749507 h 3279228"/>
                <a:gd name="connsiteX15" fmla="*/ 624314 w 4263006"/>
                <a:gd name="connsiteY15" fmla="*/ 2680138 h 3279228"/>
                <a:gd name="connsiteX16" fmla="*/ 643233 w 4263006"/>
                <a:gd name="connsiteY16" fmla="*/ 2673832 h 3279228"/>
                <a:gd name="connsiteX17" fmla="*/ 706295 w 4263006"/>
                <a:gd name="connsiteY17" fmla="*/ 2598158 h 3279228"/>
                <a:gd name="connsiteX18" fmla="*/ 737826 w 4263006"/>
                <a:gd name="connsiteY18" fmla="*/ 2572933 h 3279228"/>
                <a:gd name="connsiteX19" fmla="*/ 775663 w 4263006"/>
                <a:gd name="connsiteY19" fmla="*/ 2535096 h 3279228"/>
                <a:gd name="connsiteX20" fmla="*/ 794582 w 4263006"/>
                <a:gd name="connsiteY20" fmla="*/ 2522483 h 3279228"/>
                <a:gd name="connsiteX21" fmla="*/ 826113 w 4263006"/>
                <a:gd name="connsiteY21" fmla="*/ 2484646 h 3279228"/>
                <a:gd name="connsiteX22" fmla="*/ 889175 w 4263006"/>
                <a:gd name="connsiteY22" fmla="*/ 2427890 h 3279228"/>
                <a:gd name="connsiteX23" fmla="*/ 933319 w 4263006"/>
                <a:gd name="connsiteY23" fmla="*/ 2390053 h 3279228"/>
                <a:gd name="connsiteX24" fmla="*/ 952237 w 4263006"/>
                <a:gd name="connsiteY24" fmla="*/ 2358522 h 3279228"/>
                <a:gd name="connsiteX25" fmla="*/ 977462 w 4263006"/>
                <a:gd name="connsiteY25" fmla="*/ 2345909 h 3279228"/>
                <a:gd name="connsiteX26" fmla="*/ 1008993 w 4263006"/>
                <a:gd name="connsiteY26" fmla="*/ 2314378 h 3279228"/>
                <a:gd name="connsiteX27" fmla="*/ 1034218 w 4263006"/>
                <a:gd name="connsiteY27" fmla="*/ 2289154 h 3279228"/>
                <a:gd name="connsiteX28" fmla="*/ 1097280 w 4263006"/>
                <a:gd name="connsiteY28" fmla="*/ 2226092 h 3279228"/>
                <a:gd name="connsiteX29" fmla="*/ 1154036 w 4263006"/>
                <a:gd name="connsiteY29" fmla="*/ 2175642 h 3279228"/>
                <a:gd name="connsiteX30" fmla="*/ 1242323 w 4263006"/>
                <a:gd name="connsiteY30" fmla="*/ 2112580 h 3279228"/>
                <a:gd name="connsiteX31" fmla="*/ 1261241 w 4263006"/>
                <a:gd name="connsiteY31" fmla="*/ 2093661 h 3279228"/>
                <a:gd name="connsiteX32" fmla="*/ 1324303 w 4263006"/>
                <a:gd name="connsiteY32" fmla="*/ 2049518 h 3279228"/>
                <a:gd name="connsiteX33" fmla="*/ 1368447 w 4263006"/>
                <a:gd name="connsiteY33" fmla="*/ 2017987 h 3279228"/>
                <a:gd name="connsiteX34" fmla="*/ 1412590 w 4263006"/>
                <a:gd name="connsiteY34" fmla="*/ 1980149 h 3279228"/>
                <a:gd name="connsiteX35" fmla="*/ 1450428 w 4263006"/>
                <a:gd name="connsiteY35" fmla="*/ 1954925 h 3279228"/>
                <a:gd name="connsiteX36" fmla="*/ 1469346 w 4263006"/>
                <a:gd name="connsiteY36" fmla="*/ 1942312 h 3279228"/>
                <a:gd name="connsiteX37" fmla="*/ 1500877 w 4263006"/>
                <a:gd name="connsiteY37" fmla="*/ 1923394 h 3279228"/>
                <a:gd name="connsiteX38" fmla="*/ 1519796 w 4263006"/>
                <a:gd name="connsiteY38" fmla="*/ 1904475 h 3279228"/>
                <a:gd name="connsiteX39" fmla="*/ 1576552 w 4263006"/>
                <a:gd name="connsiteY39" fmla="*/ 1879250 h 3279228"/>
                <a:gd name="connsiteX40" fmla="*/ 1601776 w 4263006"/>
                <a:gd name="connsiteY40" fmla="*/ 1860332 h 3279228"/>
                <a:gd name="connsiteX41" fmla="*/ 1633308 w 4263006"/>
                <a:gd name="connsiteY41" fmla="*/ 1841413 h 3279228"/>
                <a:gd name="connsiteX42" fmla="*/ 1652226 w 4263006"/>
                <a:gd name="connsiteY42" fmla="*/ 1822494 h 3279228"/>
                <a:gd name="connsiteX43" fmla="*/ 1677451 w 4263006"/>
                <a:gd name="connsiteY43" fmla="*/ 1803576 h 3279228"/>
                <a:gd name="connsiteX44" fmla="*/ 1708982 w 4263006"/>
                <a:gd name="connsiteY44" fmla="*/ 1772045 h 3279228"/>
                <a:gd name="connsiteX45" fmla="*/ 1753125 w 4263006"/>
                <a:gd name="connsiteY45" fmla="*/ 1746820 h 3279228"/>
                <a:gd name="connsiteX46" fmla="*/ 1772044 w 4263006"/>
                <a:gd name="connsiteY46" fmla="*/ 1727901 h 3279228"/>
                <a:gd name="connsiteX47" fmla="*/ 1790963 w 4263006"/>
                <a:gd name="connsiteY47" fmla="*/ 1721595 h 3279228"/>
                <a:gd name="connsiteX48" fmla="*/ 1816188 w 4263006"/>
                <a:gd name="connsiteY48" fmla="*/ 1708983 h 3279228"/>
                <a:gd name="connsiteX49" fmla="*/ 1904474 w 4263006"/>
                <a:gd name="connsiteY49" fmla="*/ 1664839 h 3279228"/>
                <a:gd name="connsiteX50" fmla="*/ 1948618 w 4263006"/>
                <a:gd name="connsiteY50" fmla="*/ 1645920 h 3279228"/>
                <a:gd name="connsiteX51" fmla="*/ 1973843 w 4263006"/>
                <a:gd name="connsiteY51" fmla="*/ 1627002 h 3279228"/>
                <a:gd name="connsiteX52" fmla="*/ 2011680 w 4263006"/>
                <a:gd name="connsiteY52" fmla="*/ 1614389 h 3279228"/>
                <a:gd name="connsiteX53" fmla="*/ 2068436 w 4263006"/>
                <a:gd name="connsiteY53" fmla="*/ 1589165 h 3279228"/>
                <a:gd name="connsiteX54" fmla="*/ 2150416 w 4263006"/>
                <a:gd name="connsiteY54" fmla="*/ 1538715 h 3279228"/>
                <a:gd name="connsiteX55" fmla="*/ 2194560 w 4263006"/>
                <a:gd name="connsiteY55" fmla="*/ 1526103 h 3279228"/>
                <a:gd name="connsiteX56" fmla="*/ 2238703 w 4263006"/>
                <a:gd name="connsiteY56" fmla="*/ 1500878 h 3279228"/>
                <a:gd name="connsiteX57" fmla="*/ 2270234 w 4263006"/>
                <a:gd name="connsiteY57" fmla="*/ 1475653 h 3279228"/>
                <a:gd name="connsiteX58" fmla="*/ 2282847 w 4263006"/>
                <a:gd name="connsiteY58" fmla="*/ 1463040 h 3279228"/>
                <a:gd name="connsiteX59" fmla="*/ 2314378 w 4263006"/>
                <a:gd name="connsiteY59" fmla="*/ 1456734 h 3279228"/>
                <a:gd name="connsiteX60" fmla="*/ 2364828 w 4263006"/>
                <a:gd name="connsiteY60" fmla="*/ 1425203 h 3279228"/>
                <a:gd name="connsiteX61" fmla="*/ 2396359 w 4263006"/>
                <a:gd name="connsiteY61" fmla="*/ 1406285 h 3279228"/>
                <a:gd name="connsiteX62" fmla="*/ 2434196 w 4263006"/>
                <a:gd name="connsiteY62" fmla="*/ 1399978 h 3279228"/>
                <a:gd name="connsiteX63" fmla="*/ 2503564 w 4263006"/>
                <a:gd name="connsiteY63" fmla="*/ 1355835 h 3279228"/>
                <a:gd name="connsiteX64" fmla="*/ 2560320 w 4263006"/>
                <a:gd name="connsiteY64" fmla="*/ 1336916 h 3279228"/>
                <a:gd name="connsiteX65" fmla="*/ 2585545 w 4263006"/>
                <a:gd name="connsiteY65" fmla="*/ 1324304 h 3279228"/>
                <a:gd name="connsiteX66" fmla="*/ 2604463 w 4263006"/>
                <a:gd name="connsiteY66" fmla="*/ 1311692 h 3279228"/>
                <a:gd name="connsiteX67" fmla="*/ 2692750 w 4263006"/>
                <a:gd name="connsiteY67" fmla="*/ 1286467 h 3279228"/>
                <a:gd name="connsiteX68" fmla="*/ 2749506 w 4263006"/>
                <a:gd name="connsiteY68" fmla="*/ 1248629 h 3279228"/>
                <a:gd name="connsiteX69" fmla="*/ 2787343 w 4263006"/>
                <a:gd name="connsiteY69" fmla="*/ 1242323 h 3279228"/>
                <a:gd name="connsiteX70" fmla="*/ 2844099 w 4263006"/>
                <a:gd name="connsiteY70" fmla="*/ 1217098 h 3279228"/>
                <a:gd name="connsiteX71" fmla="*/ 2888243 w 4263006"/>
                <a:gd name="connsiteY71" fmla="*/ 1198180 h 3279228"/>
                <a:gd name="connsiteX72" fmla="*/ 2907161 w 4263006"/>
                <a:gd name="connsiteY72" fmla="*/ 1185567 h 3279228"/>
                <a:gd name="connsiteX73" fmla="*/ 2957611 w 4263006"/>
                <a:gd name="connsiteY73" fmla="*/ 1160343 h 3279228"/>
                <a:gd name="connsiteX74" fmla="*/ 3052204 w 4263006"/>
                <a:gd name="connsiteY74" fmla="*/ 1097280 h 3279228"/>
                <a:gd name="connsiteX75" fmla="*/ 3127879 w 4263006"/>
                <a:gd name="connsiteY75" fmla="*/ 1065749 h 3279228"/>
                <a:gd name="connsiteX76" fmla="*/ 3159410 w 4263006"/>
                <a:gd name="connsiteY76" fmla="*/ 1021606 h 3279228"/>
                <a:gd name="connsiteX77" fmla="*/ 3184634 w 4263006"/>
                <a:gd name="connsiteY77" fmla="*/ 1015300 h 3279228"/>
                <a:gd name="connsiteX78" fmla="*/ 3228778 w 4263006"/>
                <a:gd name="connsiteY78" fmla="*/ 996381 h 3279228"/>
                <a:gd name="connsiteX79" fmla="*/ 3254003 w 4263006"/>
                <a:gd name="connsiteY79" fmla="*/ 977463 h 3279228"/>
                <a:gd name="connsiteX80" fmla="*/ 3323371 w 4263006"/>
                <a:gd name="connsiteY80" fmla="*/ 939625 h 3279228"/>
                <a:gd name="connsiteX81" fmla="*/ 3348596 w 4263006"/>
                <a:gd name="connsiteY81" fmla="*/ 920707 h 3279228"/>
                <a:gd name="connsiteX82" fmla="*/ 3367514 w 4263006"/>
                <a:gd name="connsiteY82" fmla="*/ 908094 h 3279228"/>
                <a:gd name="connsiteX83" fmla="*/ 3411658 w 4263006"/>
                <a:gd name="connsiteY83" fmla="*/ 876563 h 3279228"/>
                <a:gd name="connsiteX84" fmla="*/ 3436883 w 4263006"/>
                <a:gd name="connsiteY84" fmla="*/ 845032 h 3279228"/>
                <a:gd name="connsiteX85" fmla="*/ 3455801 w 4263006"/>
                <a:gd name="connsiteY85" fmla="*/ 838726 h 3279228"/>
                <a:gd name="connsiteX86" fmla="*/ 3481026 w 4263006"/>
                <a:gd name="connsiteY86" fmla="*/ 819807 h 3279228"/>
                <a:gd name="connsiteX87" fmla="*/ 3512557 w 4263006"/>
                <a:gd name="connsiteY87" fmla="*/ 800889 h 3279228"/>
                <a:gd name="connsiteX88" fmla="*/ 3531476 w 4263006"/>
                <a:gd name="connsiteY88" fmla="*/ 781970 h 3279228"/>
                <a:gd name="connsiteX89" fmla="*/ 3550394 w 4263006"/>
                <a:gd name="connsiteY89" fmla="*/ 769358 h 3279228"/>
                <a:gd name="connsiteX90" fmla="*/ 3556701 w 4263006"/>
                <a:gd name="connsiteY90" fmla="*/ 750439 h 3279228"/>
                <a:gd name="connsiteX91" fmla="*/ 3607150 w 4263006"/>
                <a:gd name="connsiteY91" fmla="*/ 712602 h 3279228"/>
                <a:gd name="connsiteX92" fmla="*/ 3626069 w 4263006"/>
                <a:gd name="connsiteY92" fmla="*/ 693683 h 3279228"/>
                <a:gd name="connsiteX93" fmla="*/ 3657600 w 4263006"/>
                <a:gd name="connsiteY93" fmla="*/ 668458 h 3279228"/>
                <a:gd name="connsiteX94" fmla="*/ 3670212 w 4263006"/>
                <a:gd name="connsiteY94" fmla="*/ 649540 h 3279228"/>
                <a:gd name="connsiteX95" fmla="*/ 3689131 w 4263006"/>
                <a:gd name="connsiteY95" fmla="*/ 636927 h 3279228"/>
                <a:gd name="connsiteX96" fmla="*/ 3714356 w 4263006"/>
                <a:gd name="connsiteY96" fmla="*/ 618009 h 3279228"/>
                <a:gd name="connsiteX97" fmla="*/ 3752193 w 4263006"/>
                <a:gd name="connsiteY97" fmla="*/ 592784 h 3279228"/>
                <a:gd name="connsiteX98" fmla="*/ 3834174 w 4263006"/>
                <a:gd name="connsiteY98" fmla="*/ 517109 h 3279228"/>
                <a:gd name="connsiteX99" fmla="*/ 3865705 w 4263006"/>
                <a:gd name="connsiteY99" fmla="*/ 498191 h 3279228"/>
                <a:gd name="connsiteX100" fmla="*/ 3909848 w 4263006"/>
                <a:gd name="connsiteY100" fmla="*/ 460354 h 3279228"/>
                <a:gd name="connsiteX101" fmla="*/ 3947685 w 4263006"/>
                <a:gd name="connsiteY101" fmla="*/ 422516 h 3279228"/>
                <a:gd name="connsiteX102" fmla="*/ 3966604 w 4263006"/>
                <a:gd name="connsiteY102" fmla="*/ 403598 h 3279228"/>
                <a:gd name="connsiteX103" fmla="*/ 3998135 w 4263006"/>
                <a:gd name="connsiteY103" fmla="*/ 372067 h 3279228"/>
                <a:gd name="connsiteX104" fmla="*/ 4017054 w 4263006"/>
                <a:gd name="connsiteY104" fmla="*/ 346842 h 3279228"/>
                <a:gd name="connsiteX105" fmla="*/ 4054891 w 4263006"/>
                <a:gd name="connsiteY105" fmla="*/ 309005 h 3279228"/>
                <a:gd name="connsiteX106" fmla="*/ 4073810 w 4263006"/>
                <a:gd name="connsiteY106" fmla="*/ 290086 h 3279228"/>
                <a:gd name="connsiteX107" fmla="*/ 4130565 w 4263006"/>
                <a:gd name="connsiteY107" fmla="*/ 227024 h 3279228"/>
                <a:gd name="connsiteX108" fmla="*/ 4162096 w 4263006"/>
                <a:gd name="connsiteY108" fmla="*/ 195493 h 3279228"/>
                <a:gd name="connsiteX109" fmla="*/ 4181015 w 4263006"/>
                <a:gd name="connsiteY109" fmla="*/ 176574 h 3279228"/>
                <a:gd name="connsiteX110" fmla="*/ 4206240 w 4263006"/>
                <a:gd name="connsiteY110" fmla="*/ 138737 h 3279228"/>
                <a:gd name="connsiteX111" fmla="*/ 4218852 w 4263006"/>
                <a:gd name="connsiteY111" fmla="*/ 119818 h 3279228"/>
                <a:gd name="connsiteX112" fmla="*/ 4237771 w 4263006"/>
                <a:gd name="connsiteY112" fmla="*/ 75675 h 3279228"/>
                <a:gd name="connsiteX113" fmla="*/ 4244077 w 4263006"/>
                <a:gd name="connsiteY113" fmla="*/ 37838 h 3279228"/>
                <a:gd name="connsiteX114" fmla="*/ 4262996 w 4263006"/>
                <a:gd name="connsiteY114" fmla="*/ 0 h 327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263006" h="3279228">
                  <a:moveTo>
                    <a:pt x="0" y="3279228"/>
                  </a:moveTo>
                  <a:cubicBezTo>
                    <a:pt x="10510" y="3277126"/>
                    <a:pt x="22161" y="3278127"/>
                    <a:pt x="31531" y="3272922"/>
                  </a:cubicBezTo>
                  <a:cubicBezTo>
                    <a:pt x="41926" y="3267147"/>
                    <a:pt x="47243" y="3254832"/>
                    <a:pt x="56756" y="3247697"/>
                  </a:cubicBezTo>
                  <a:cubicBezTo>
                    <a:pt x="65164" y="3241391"/>
                    <a:pt x="74204" y="3235848"/>
                    <a:pt x="81981" y="3228778"/>
                  </a:cubicBezTo>
                  <a:cubicBezTo>
                    <a:pt x="97379" y="3214780"/>
                    <a:pt x="108809" y="3196177"/>
                    <a:pt x="126124" y="3184635"/>
                  </a:cubicBezTo>
                  <a:cubicBezTo>
                    <a:pt x="143591" y="3172991"/>
                    <a:pt x="161592" y="3161780"/>
                    <a:pt x="176574" y="3146798"/>
                  </a:cubicBezTo>
                  <a:cubicBezTo>
                    <a:pt x="181933" y="3141439"/>
                    <a:pt x="184195" y="3133583"/>
                    <a:pt x="189186" y="3127879"/>
                  </a:cubicBezTo>
                  <a:cubicBezTo>
                    <a:pt x="242207" y="3067282"/>
                    <a:pt x="198885" y="3120564"/>
                    <a:pt x="245942" y="3077429"/>
                  </a:cubicBezTo>
                  <a:cubicBezTo>
                    <a:pt x="263473" y="3061359"/>
                    <a:pt x="296392" y="3026980"/>
                    <a:pt x="296392" y="3026980"/>
                  </a:cubicBezTo>
                  <a:cubicBezTo>
                    <a:pt x="303353" y="3013058"/>
                    <a:pt x="318682" y="2980785"/>
                    <a:pt x="327923" y="2970224"/>
                  </a:cubicBezTo>
                  <a:cubicBezTo>
                    <a:pt x="334844" y="2962314"/>
                    <a:pt x="346359" y="2959329"/>
                    <a:pt x="353148" y="2951305"/>
                  </a:cubicBezTo>
                  <a:cubicBezTo>
                    <a:pt x="369722" y="2931717"/>
                    <a:pt x="377255" y="2904272"/>
                    <a:pt x="397291" y="2888243"/>
                  </a:cubicBezTo>
                  <a:cubicBezTo>
                    <a:pt x="407801" y="2879835"/>
                    <a:pt x="418863" y="2872072"/>
                    <a:pt x="428822" y="2863018"/>
                  </a:cubicBezTo>
                  <a:cubicBezTo>
                    <a:pt x="488214" y="2809025"/>
                    <a:pt x="444936" y="2839662"/>
                    <a:pt x="485578" y="2812569"/>
                  </a:cubicBezTo>
                  <a:cubicBezTo>
                    <a:pt x="501373" y="2765180"/>
                    <a:pt x="479748" y="2818399"/>
                    <a:pt x="548640" y="2749507"/>
                  </a:cubicBezTo>
                  <a:cubicBezTo>
                    <a:pt x="564794" y="2733353"/>
                    <a:pt x="598505" y="2694886"/>
                    <a:pt x="624314" y="2680138"/>
                  </a:cubicBezTo>
                  <a:cubicBezTo>
                    <a:pt x="630086" y="2676840"/>
                    <a:pt x="636927" y="2675934"/>
                    <a:pt x="643233" y="2673832"/>
                  </a:cubicBezTo>
                  <a:cubicBezTo>
                    <a:pt x="700759" y="2616306"/>
                    <a:pt x="650056" y="2670465"/>
                    <a:pt x="706295" y="2598158"/>
                  </a:cubicBezTo>
                  <a:cubicBezTo>
                    <a:pt x="721813" y="2578207"/>
                    <a:pt x="717089" y="2591366"/>
                    <a:pt x="737826" y="2572933"/>
                  </a:cubicBezTo>
                  <a:cubicBezTo>
                    <a:pt x="751157" y="2561083"/>
                    <a:pt x="760822" y="2544990"/>
                    <a:pt x="775663" y="2535096"/>
                  </a:cubicBezTo>
                  <a:cubicBezTo>
                    <a:pt x="781969" y="2530892"/>
                    <a:pt x="788759" y="2527335"/>
                    <a:pt x="794582" y="2522483"/>
                  </a:cubicBezTo>
                  <a:cubicBezTo>
                    <a:pt x="833225" y="2490281"/>
                    <a:pt x="796346" y="2517720"/>
                    <a:pt x="826113" y="2484646"/>
                  </a:cubicBezTo>
                  <a:cubicBezTo>
                    <a:pt x="915482" y="2385346"/>
                    <a:pt x="838421" y="2470184"/>
                    <a:pt x="889175" y="2427890"/>
                  </a:cubicBezTo>
                  <a:cubicBezTo>
                    <a:pt x="968235" y="2362008"/>
                    <a:pt x="838840" y="2460913"/>
                    <a:pt x="933319" y="2390053"/>
                  </a:cubicBezTo>
                  <a:cubicBezTo>
                    <a:pt x="939625" y="2379543"/>
                    <a:pt x="943570" y="2367189"/>
                    <a:pt x="952237" y="2358522"/>
                  </a:cubicBezTo>
                  <a:cubicBezTo>
                    <a:pt x="958884" y="2351875"/>
                    <a:pt x="970041" y="2351681"/>
                    <a:pt x="977462" y="2345909"/>
                  </a:cubicBezTo>
                  <a:cubicBezTo>
                    <a:pt x="989195" y="2336783"/>
                    <a:pt x="998483" y="2324888"/>
                    <a:pt x="1008993" y="2314378"/>
                  </a:cubicBezTo>
                  <a:lnTo>
                    <a:pt x="1034218" y="2289154"/>
                  </a:lnTo>
                  <a:cubicBezTo>
                    <a:pt x="1050013" y="2241765"/>
                    <a:pt x="1028388" y="2294984"/>
                    <a:pt x="1097280" y="2226092"/>
                  </a:cubicBezTo>
                  <a:cubicBezTo>
                    <a:pt x="1119716" y="2203656"/>
                    <a:pt x="1124244" y="2197986"/>
                    <a:pt x="1154036" y="2175642"/>
                  </a:cubicBezTo>
                  <a:cubicBezTo>
                    <a:pt x="1182674" y="2154163"/>
                    <a:pt x="1216757" y="2138147"/>
                    <a:pt x="1242323" y="2112580"/>
                  </a:cubicBezTo>
                  <a:cubicBezTo>
                    <a:pt x="1248629" y="2106274"/>
                    <a:pt x="1254172" y="2099099"/>
                    <a:pt x="1261241" y="2093661"/>
                  </a:cubicBezTo>
                  <a:cubicBezTo>
                    <a:pt x="1281579" y="2078016"/>
                    <a:pt x="1306159" y="2067662"/>
                    <a:pt x="1324303" y="2049518"/>
                  </a:cubicBezTo>
                  <a:cubicBezTo>
                    <a:pt x="1349137" y="2024684"/>
                    <a:pt x="1324490" y="2047291"/>
                    <a:pt x="1368447" y="2017987"/>
                  </a:cubicBezTo>
                  <a:cubicBezTo>
                    <a:pt x="1438659" y="1971179"/>
                    <a:pt x="1354122" y="2025624"/>
                    <a:pt x="1412590" y="1980149"/>
                  </a:cubicBezTo>
                  <a:cubicBezTo>
                    <a:pt x="1424555" y="1970843"/>
                    <a:pt x="1437816" y="1963333"/>
                    <a:pt x="1450428" y="1954925"/>
                  </a:cubicBezTo>
                  <a:cubicBezTo>
                    <a:pt x="1456734" y="1950721"/>
                    <a:pt x="1462847" y="1946211"/>
                    <a:pt x="1469346" y="1942312"/>
                  </a:cubicBezTo>
                  <a:cubicBezTo>
                    <a:pt x="1479856" y="1936006"/>
                    <a:pt x="1491071" y="1930748"/>
                    <a:pt x="1500877" y="1923394"/>
                  </a:cubicBezTo>
                  <a:cubicBezTo>
                    <a:pt x="1508012" y="1918043"/>
                    <a:pt x="1512092" y="1908969"/>
                    <a:pt x="1519796" y="1904475"/>
                  </a:cubicBezTo>
                  <a:cubicBezTo>
                    <a:pt x="1537679" y="1894043"/>
                    <a:pt x="1558324" y="1889065"/>
                    <a:pt x="1576552" y="1879250"/>
                  </a:cubicBezTo>
                  <a:cubicBezTo>
                    <a:pt x="1585806" y="1874267"/>
                    <a:pt x="1593031" y="1866162"/>
                    <a:pt x="1601776" y="1860332"/>
                  </a:cubicBezTo>
                  <a:cubicBezTo>
                    <a:pt x="1611975" y="1853533"/>
                    <a:pt x="1623502" y="1848768"/>
                    <a:pt x="1633308" y="1841413"/>
                  </a:cubicBezTo>
                  <a:cubicBezTo>
                    <a:pt x="1640443" y="1836062"/>
                    <a:pt x="1645455" y="1828298"/>
                    <a:pt x="1652226" y="1822494"/>
                  </a:cubicBezTo>
                  <a:cubicBezTo>
                    <a:pt x="1660206" y="1815654"/>
                    <a:pt x="1669595" y="1810559"/>
                    <a:pt x="1677451" y="1803576"/>
                  </a:cubicBezTo>
                  <a:cubicBezTo>
                    <a:pt x="1688560" y="1793701"/>
                    <a:pt x="1695687" y="1778693"/>
                    <a:pt x="1708982" y="1772045"/>
                  </a:cubicBezTo>
                  <a:cubicBezTo>
                    <a:pt x="1724400" y="1764336"/>
                    <a:pt x="1739756" y="1757961"/>
                    <a:pt x="1753125" y="1746820"/>
                  </a:cubicBezTo>
                  <a:cubicBezTo>
                    <a:pt x="1759976" y="1741110"/>
                    <a:pt x="1764623" y="1732848"/>
                    <a:pt x="1772044" y="1727901"/>
                  </a:cubicBezTo>
                  <a:cubicBezTo>
                    <a:pt x="1777575" y="1724214"/>
                    <a:pt x="1784853" y="1724213"/>
                    <a:pt x="1790963" y="1721595"/>
                  </a:cubicBezTo>
                  <a:cubicBezTo>
                    <a:pt x="1799604" y="1717892"/>
                    <a:pt x="1807780" y="1713187"/>
                    <a:pt x="1816188" y="1708983"/>
                  </a:cubicBezTo>
                  <a:cubicBezTo>
                    <a:pt x="1848256" y="1676913"/>
                    <a:pt x="1822697" y="1699272"/>
                    <a:pt x="1904474" y="1664839"/>
                  </a:cubicBezTo>
                  <a:lnTo>
                    <a:pt x="1948618" y="1645920"/>
                  </a:lnTo>
                  <a:cubicBezTo>
                    <a:pt x="1958278" y="1641780"/>
                    <a:pt x="1964442" y="1631702"/>
                    <a:pt x="1973843" y="1627002"/>
                  </a:cubicBezTo>
                  <a:cubicBezTo>
                    <a:pt x="1985734" y="1621056"/>
                    <a:pt x="2000280" y="1621229"/>
                    <a:pt x="2011680" y="1614389"/>
                  </a:cubicBezTo>
                  <a:cubicBezTo>
                    <a:pt x="2050643" y="1591012"/>
                    <a:pt x="2031320" y="1598444"/>
                    <a:pt x="2068436" y="1589165"/>
                  </a:cubicBezTo>
                  <a:cubicBezTo>
                    <a:pt x="2090548" y="1574422"/>
                    <a:pt x="2136495" y="1543355"/>
                    <a:pt x="2150416" y="1538715"/>
                  </a:cubicBezTo>
                  <a:cubicBezTo>
                    <a:pt x="2177557" y="1529668"/>
                    <a:pt x="2162886" y="1534021"/>
                    <a:pt x="2194560" y="1526103"/>
                  </a:cubicBezTo>
                  <a:cubicBezTo>
                    <a:pt x="2243575" y="1477088"/>
                    <a:pt x="2181536" y="1532638"/>
                    <a:pt x="2238703" y="1500878"/>
                  </a:cubicBezTo>
                  <a:cubicBezTo>
                    <a:pt x="2250469" y="1494341"/>
                    <a:pt x="2260015" y="1484413"/>
                    <a:pt x="2270234" y="1475653"/>
                  </a:cubicBezTo>
                  <a:cubicBezTo>
                    <a:pt x="2274748" y="1471783"/>
                    <a:pt x="2277382" y="1465382"/>
                    <a:pt x="2282847" y="1463040"/>
                  </a:cubicBezTo>
                  <a:cubicBezTo>
                    <a:pt x="2292699" y="1458818"/>
                    <a:pt x="2303868" y="1458836"/>
                    <a:pt x="2314378" y="1456734"/>
                  </a:cubicBezTo>
                  <a:cubicBezTo>
                    <a:pt x="2358182" y="1423883"/>
                    <a:pt x="2320312" y="1449934"/>
                    <a:pt x="2364828" y="1425203"/>
                  </a:cubicBezTo>
                  <a:cubicBezTo>
                    <a:pt x="2375543" y="1419251"/>
                    <a:pt x="2384840" y="1410474"/>
                    <a:pt x="2396359" y="1406285"/>
                  </a:cubicBezTo>
                  <a:cubicBezTo>
                    <a:pt x="2408376" y="1401915"/>
                    <a:pt x="2421584" y="1402080"/>
                    <a:pt x="2434196" y="1399978"/>
                  </a:cubicBezTo>
                  <a:cubicBezTo>
                    <a:pt x="2457319" y="1385264"/>
                    <a:pt x="2476975" y="1362482"/>
                    <a:pt x="2503564" y="1355835"/>
                  </a:cubicBezTo>
                  <a:cubicBezTo>
                    <a:pt x="2532848" y="1348514"/>
                    <a:pt x="2529784" y="1350487"/>
                    <a:pt x="2560320" y="1336916"/>
                  </a:cubicBezTo>
                  <a:cubicBezTo>
                    <a:pt x="2568910" y="1333098"/>
                    <a:pt x="2577383" y="1328968"/>
                    <a:pt x="2585545" y="1324304"/>
                  </a:cubicBezTo>
                  <a:cubicBezTo>
                    <a:pt x="2592125" y="1320544"/>
                    <a:pt x="2597563" y="1314828"/>
                    <a:pt x="2604463" y="1311692"/>
                  </a:cubicBezTo>
                  <a:cubicBezTo>
                    <a:pt x="2649638" y="1291158"/>
                    <a:pt x="2649476" y="1293679"/>
                    <a:pt x="2692750" y="1286467"/>
                  </a:cubicBezTo>
                  <a:cubicBezTo>
                    <a:pt x="2711669" y="1273854"/>
                    <a:pt x="2728902" y="1258244"/>
                    <a:pt x="2749506" y="1248629"/>
                  </a:cubicBezTo>
                  <a:cubicBezTo>
                    <a:pt x="2761093" y="1243222"/>
                    <a:pt x="2775213" y="1246366"/>
                    <a:pt x="2787343" y="1242323"/>
                  </a:cubicBezTo>
                  <a:cubicBezTo>
                    <a:pt x="2806984" y="1235776"/>
                    <a:pt x="2824988" y="1225061"/>
                    <a:pt x="2844099" y="1217098"/>
                  </a:cubicBezTo>
                  <a:cubicBezTo>
                    <a:pt x="2876751" y="1203493"/>
                    <a:pt x="2850264" y="1219883"/>
                    <a:pt x="2888243" y="1198180"/>
                  </a:cubicBezTo>
                  <a:cubicBezTo>
                    <a:pt x="2894823" y="1194420"/>
                    <a:pt x="2900507" y="1189196"/>
                    <a:pt x="2907161" y="1185567"/>
                  </a:cubicBezTo>
                  <a:cubicBezTo>
                    <a:pt x="2923667" y="1176564"/>
                    <a:pt x="2941715" y="1170383"/>
                    <a:pt x="2957611" y="1160343"/>
                  </a:cubicBezTo>
                  <a:cubicBezTo>
                    <a:pt x="3022772" y="1119189"/>
                    <a:pt x="3005289" y="1117805"/>
                    <a:pt x="3052204" y="1097280"/>
                  </a:cubicBezTo>
                  <a:cubicBezTo>
                    <a:pt x="3077240" y="1086327"/>
                    <a:pt x="3127879" y="1065749"/>
                    <a:pt x="3127879" y="1065749"/>
                  </a:cubicBezTo>
                  <a:cubicBezTo>
                    <a:pt x="3132990" y="1058083"/>
                    <a:pt x="3154432" y="1025162"/>
                    <a:pt x="3159410" y="1021606"/>
                  </a:cubicBezTo>
                  <a:cubicBezTo>
                    <a:pt x="3166462" y="1016569"/>
                    <a:pt x="3176489" y="1018262"/>
                    <a:pt x="3184634" y="1015300"/>
                  </a:cubicBezTo>
                  <a:cubicBezTo>
                    <a:pt x="3199679" y="1009829"/>
                    <a:pt x="3214724" y="1004047"/>
                    <a:pt x="3228778" y="996381"/>
                  </a:cubicBezTo>
                  <a:cubicBezTo>
                    <a:pt x="3238005" y="991348"/>
                    <a:pt x="3245258" y="983293"/>
                    <a:pt x="3254003" y="977463"/>
                  </a:cubicBezTo>
                  <a:cubicBezTo>
                    <a:pt x="3317633" y="935043"/>
                    <a:pt x="3251553" y="982715"/>
                    <a:pt x="3323371" y="939625"/>
                  </a:cubicBezTo>
                  <a:cubicBezTo>
                    <a:pt x="3332383" y="934218"/>
                    <a:pt x="3340043" y="926816"/>
                    <a:pt x="3348596" y="920707"/>
                  </a:cubicBezTo>
                  <a:cubicBezTo>
                    <a:pt x="3354763" y="916302"/>
                    <a:pt x="3361760" y="913026"/>
                    <a:pt x="3367514" y="908094"/>
                  </a:cubicBezTo>
                  <a:cubicBezTo>
                    <a:pt x="3405599" y="875449"/>
                    <a:pt x="3376897" y="888149"/>
                    <a:pt x="3411658" y="876563"/>
                  </a:cubicBezTo>
                  <a:cubicBezTo>
                    <a:pt x="3420066" y="866053"/>
                    <a:pt x="3426664" y="853792"/>
                    <a:pt x="3436883" y="845032"/>
                  </a:cubicBezTo>
                  <a:cubicBezTo>
                    <a:pt x="3441930" y="840706"/>
                    <a:pt x="3450030" y="842024"/>
                    <a:pt x="3455801" y="838726"/>
                  </a:cubicBezTo>
                  <a:cubicBezTo>
                    <a:pt x="3464927" y="833511"/>
                    <a:pt x="3472281" y="825637"/>
                    <a:pt x="3481026" y="819807"/>
                  </a:cubicBezTo>
                  <a:cubicBezTo>
                    <a:pt x="3491224" y="813008"/>
                    <a:pt x="3502751" y="808243"/>
                    <a:pt x="3512557" y="800889"/>
                  </a:cubicBezTo>
                  <a:cubicBezTo>
                    <a:pt x="3519692" y="795538"/>
                    <a:pt x="3524625" y="787680"/>
                    <a:pt x="3531476" y="781970"/>
                  </a:cubicBezTo>
                  <a:cubicBezTo>
                    <a:pt x="3537298" y="777118"/>
                    <a:pt x="3544088" y="773562"/>
                    <a:pt x="3550394" y="769358"/>
                  </a:cubicBezTo>
                  <a:cubicBezTo>
                    <a:pt x="3552496" y="763052"/>
                    <a:pt x="3552837" y="755848"/>
                    <a:pt x="3556701" y="750439"/>
                  </a:cubicBezTo>
                  <a:cubicBezTo>
                    <a:pt x="3574409" y="725648"/>
                    <a:pt x="3582487" y="724933"/>
                    <a:pt x="3607150" y="712602"/>
                  </a:cubicBezTo>
                  <a:cubicBezTo>
                    <a:pt x="3613456" y="706296"/>
                    <a:pt x="3619357" y="699556"/>
                    <a:pt x="3626069" y="693683"/>
                  </a:cubicBezTo>
                  <a:cubicBezTo>
                    <a:pt x="3636199" y="684820"/>
                    <a:pt x="3648082" y="677976"/>
                    <a:pt x="3657600" y="668458"/>
                  </a:cubicBezTo>
                  <a:cubicBezTo>
                    <a:pt x="3662959" y="663099"/>
                    <a:pt x="3664853" y="654899"/>
                    <a:pt x="3670212" y="649540"/>
                  </a:cubicBezTo>
                  <a:cubicBezTo>
                    <a:pt x="3675571" y="644181"/>
                    <a:pt x="3682963" y="641332"/>
                    <a:pt x="3689131" y="636927"/>
                  </a:cubicBezTo>
                  <a:cubicBezTo>
                    <a:pt x="3697684" y="630818"/>
                    <a:pt x="3705746" y="624036"/>
                    <a:pt x="3714356" y="618009"/>
                  </a:cubicBezTo>
                  <a:cubicBezTo>
                    <a:pt x="3726774" y="609316"/>
                    <a:pt x="3741475" y="603503"/>
                    <a:pt x="3752193" y="592784"/>
                  </a:cubicBezTo>
                  <a:cubicBezTo>
                    <a:pt x="3781418" y="563558"/>
                    <a:pt x="3801278" y="541033"/>
                    <a:pt x="3834174" y="517109"/>
                  </a:cubicBezTo>
                  <a:cubicBezTo>
                    <a:pt x="3844087" y="509900"/>
                    <a:pt x="3855195" y="504497"/>
                    <a:pt x="3865705" y="498191"/>
                  </a:cubicBezTo>
                  <a:cubicBezTo>
                    <a:pt x="3892641" y="457785"/>
                    <a:pt x="3859648" y="501427"/>
                    <a:pt x="3909848" y="460354"/>
                  </a:cubicBezTo>
                  <a:cubicBezTo>
                    <a:pt x="3923653" y="449059"/>
                    <a:pt x="3935072" y="435129"/>
                    <a:pt x="3947685" y="422516"/>
                  </a:cubicBezTo>
                  <a:cubicBezTo>
                    <a:pt x="3953991" y="416210"/>
                    <a:pt x="3961657" y="411019"/>
                    <a:pt x="3966604" y="403598"/>
                  </a:cubicBezTo>
                  <a:cubicBezTo>
                    <a:pt x="3983420" y="378373"/>
                    <a:pt x="3972910" y="388883"/>
                    <a:pt x="3998135" y="372067"/>
                  </a:cubicBezTo>
                  <a:cubicBezTo>
                    <a:pt x="4004441" y="363659"/>
                    <a:pt x="4010023" y="354654"/>
                    <a:pt x="4017054" y="346842"/>
                  </a:cubicBezTo>
                  <a:cubicBezTo>
                    <a:pt x="4028986" y="333584"/>
                    <a:pt x="4042279" y="321617"/>
                    <a:pt x="4054891" y="309005"/>
                  </a:cubicBezTo>
                  <a:cubicBezTo>
                    <a:pt x="4061197" y="302699"/>
                    <a:pt x="4068459" y="297221"/>
                    <a:pt x="4073810" y="290086"/>
                  </a:cubicBezTo>
                  <a:cubicBezTo>
                    <a:pt x="4103430" y="250592"/>
                    <a:pt x="4085296" y="272293"/>
                    <a:pt x="4130565" y="227024"/>
                  </a:cubicBezTo>
                  <a:lnTo>
                    <a:pt x="4162096" y="195493"/>
                  </a:lnTo>
                  <a:cubicBezTo>
                    <a:pt x="4168402" y="189187"/>
                    <a:pt x="4176068" y="183995"/>
                    <a:pt x="4181015" y="176574"/>
                  </a:cubicBezTo>
                  <a:lnTo>
                    <a:pt x="4206240" y="138737"/>
                  </a:lnTo>
                  <a:cubicBezTo>
                    <a:pt x="4210444" y="132431"/>
                    <a:pt x="4215462" y="126597"/>
                    <a:pt x="4218852" y="119818"/>
                  </a:cubicBezTo>
                  <a:cubicBezTo>
                    <a:pt x="4226566" y="104391"/>
                    <a:pt x="4234059" y="92380"/>
                    <a:pt x="4237771" y="75675"/>
                  </a:cubicBezTo>
                  <a:cubicBezTo>
                    <a:pt x="4240545" y="63193"/>
                    <a:pt x="4239707" y="49854"/>
                    <a:pt x="4244077" y="37838"/>
                  </a:cubicBezTo>
                  <a:cubicBezTo>
                    <a:pt x="4264078" y="-17163"/>
                    <a:pt x="4262996" y="22281"/>
                    <a:pt x="426299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7682520-BF08-43A3-8B6C-58AED3F92C64}"/>
              </a:ext>
            </a:extLst>
          </p:cNvPr>
          <p:cNvGrpSpPr/>
          <p:nvPr/>
        </p:nvGrpSpPr>
        <p:grpSpPr>
          <a:xfrm>
            <a:off x="4802439" y="2148007"/>
            <a:ext cx="3497970" cy="2675158"/>
            <a:chOff x="4802439" y="2148007"/>
            <a:chExt cx="3497970" cy="2675158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F042281-EA0D-4A27-954C-6818265155C5}"/>
                </a:ext>
              </a:extLst>
            </p:cNvPr>
            <p:cNvCxnSpPr/>
            <p:nvPr/>
          </p:nvCxnSpPr>
          <p:spPr>
            <a:xfrm>
              <a:off x="4802439" y="3030526"/>
              <a:ext cx="1623586" cy="179263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07D44E2B-3C5C-4DCF-A80B-FA7BC8F5346D}"/>
                </a:ext>
              </a:extLst>
            </p:cNvPr>
            <p:cNvCxnSpPr>
              <a:cxnSpLocks/>
            </p:cNvCxnSpPr>
            <p:nvPr/>
          </p:nvCxnSpPr>
          <p:spPr>
            <a:xfrm>
              <a:off x="5895719" y="2961201"/>
              <a:ext cx="530306" cy="1861964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81AFAF5-6677-40E7-A8A8-AD0376F1D4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12454" y="2967524"/>
              <a:ext cx="680771" cy="1834205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EF3B5B7-456F-41CE-85BA-9BAD49396D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3344" y="3001754"/>
              <a:ext cx="1877065" cy="181644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2C454BF-DB33-48A4-8B78-D184B5A8F0DB}"/>
                </a:ext>
              </a:extLst>
            </p:cNvPr>
            <p:cNvCxnSpPr>
              <a:cxnSpLocks/>
            </p:cNvCxnSpPr>
            <p:nvPr/>
          </p:nvCxnSpPr>
          <p:spPr>
            <a:xfrm>
              <a:off x="5242579" y="2962556"/>
              <a:ext cx="1186237" cy="1844532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D383550-B48C-45E7-A11E-36A9139F16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5710" y="2168690"/>
              <a:ext cx="102826" cy="263303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635A770F-7A43-4210-8A56-B9FE15D55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27704" y="2961201"/>
              <a:ext cx="1282670" cy="185483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7714A62A-B368-46C1-AEDD-FF537A28A6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0344" y="2173648"/>
              <a:ext cx="10161" cy="82313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A344224-5E98-43E2-B37A-129EFAB838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0374" y="2148007"/>
              <a:ext cx="10161" cy="823139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E498A0-B09F-4768-8F10-1F88504404B5}"/>
              </a:ext>
            </a:extLst>
          </p:cNvPr>
          <p:cNvGrpSpPr/>
          <p:nvPr/>
        </p:nvGrpSpPr>
        <p:grpSpPr>
          <a:xfrm>
            <a:off x="1902766" y="2728712"/>
            <a:ext cx="2143666" cy="3807291"/>
            <a:chOff x="1902766" y="2728712"/>
            <a:chExt cx="2143666" cy="380729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20E0BDB-22AC-4307-B11E-09D8C3193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2803" y="5932374"/>
              <a:ext cx="603629" cy="60362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F811922-D108-4166-86A0-860F5DAB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078" y="3616993"/>
              <a:ext cx="603629" cy="603629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C94B807-FCD8-49BC-8583-3459AE03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350" y="2728712"/>
              <a:ext cx="603629" cy="603629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ACC7C34-593B-4759-AC06-57D07889B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2766" y="4203459"/>
              <a:ext cx="603629" cy="60362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91E60503-010A-42B9-97DF-D9E572072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753" y="5544685"/>
              <a:ext cx="603629" cy="60362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FE08A1-6EC0-4720-ABAE-50F340223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438" y="2944394"/>
              <a:ext cx="603629" cy="60362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D7C96CA-4186-4D9E-BD57-8F99AD00B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616" y="4807088"/>
              <a:ext cx="603629" cy="603629"/>
            </a:xfrm>
            <a:prstGeom prst="rect">
              <a:avLst/>
            </a:prstGeom>
          </p:spPr>
        </p:pic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6811092-C1A4-40EE-866F-0AED6D656542}"/>
              </a:ext>
            </a:extLst>
          </p:cNvPr>
          <p:cNvGrpSpPr/>
          <p:nvPr/>
        </p:nvGrpSpPr>
        <p:grpSpPr>
          <a:xfrm>
            <a:off x="4226848" y="1615531"/>
            <a:ext cx="4324855" cy="1553612"/>
            <a:chOff x="4169126" y="1464359"/>
            <a:chExt cx="4324855" cy="1553612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F78AF0F6-0D0C-41F2-8110-13DB1B78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26" y="2282370"/>
              <a:ext cx="725214" cy="725214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93ABC02F-6C06-41D7-A599-1477B3EB8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06" y="2282370"/>
              <a:ext cx="725214" cy="72521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D49560C-A898-4B46-9AE0-ECFE9E2E9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886" y="2282370"/>
              <a:ext cx="725214" cy="725214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72E33D9E-D4F2-47DC-8489-684BCC04D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767" y="2292757"/>
              <a:ext cx="725214" cy="725214"/>
            </a:xfrm>
            <a:prstGeom prst="rect">
              <a:avLst/>
            </a:prstGeom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1AAFDB43-A2C1-4797-9969-7384BFA3A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717" y="1464359"/>
              <a:ext cx="725214" cy="725214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8DB33E0A-6E80-457F-BC69-6476DC066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597" y="1464359"/>
              <a:ext cx="725214" cy="725214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D93DB52-331C-43DC-BBF5-6E84B051F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477" y="1464359"/>
              <a:ext cx="725214" cy="725214"/>
            </a:xfrm>
            <a:prstGeom prst="rect">
              <a:avLst/>
            </a:prstGeom>
          </p:spPr>
        </p:pic>
      </p:grp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EBC95F83-482F-4144-9585-3A590DB7CA7F}"/>
              </a:ext>
            </a:extLst>
          </p:cNvPr>
          <p:cNvCxnSpPr/>
          <p:nvPr/>
        </p:nvCxnSpPr>
        <p:spPr>
          <a:xfrm>
            <a:off x="6412454" y="4801729"/>
            <a:ext cx="3235711" cy="10769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C1A61896-3866-4DF3-B897-1102FF21B191}"/>
              </a:ext>
            </a:extLst>
          </p:cNvPr>
          <p:cNvSpPr txBox="1"/>
          <p:nvPr/>
        </p:nvSpPr>
        <p:spPr>
          <a:xfrm rot="1153411">
            <a:off x="8056586" y="5567926"/>
            <a:ext cx="1162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100 Gbps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28" y="5396418"/>
            <a:ext cx="1044746" cy="104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1" grpId="0"/>
      <p:bldP spid="81" grpId="1"/>
      <p:bldP spid="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Reflection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Spoof requests to open Network Time Protocol (NTP) servers</a:t>
            </a:r>
          </a:p>
          <a:p>
            <a:pPr lvl="1"/>
            <a:r>
              <a:rPr lang="en-US" dirty="0"/>
              <a:t>NTP is a UDP-based protocol, no authentication of requests</a:t>
            </a:r>
          </a:p>
          <a:p>
            <a:pPr lvl="1"/>
            <a:r>
              <a:rPr lang="en-US" dirty="0"/>
              <a:t>May 2014 – 2.2 million open NTP servers on the internet</a:t>
            </a:r>
          </a:p>
          <a:p>
            <a:pPr marL="0" indent="0">
              <a:buNone/>
            </a:pPr>
            <a:r>
              <a:rPr lang="en-US" dirty="0"/>
              <a:t>234 byte queries generate large responses</a:t>
            </a:r>
          </a:p>
          <a:p>
            <a:pPr lvl="1"/>
            <a:r>
              <a:rPr lang="en-US" i="1" dirty="0" err="1"/>
              <a:t>monlist</a:t>
            </a:r>
            <a:r>
              <a:rPr lang="en-US" dirty="0"/>
              <a:t> query: server returns a list of all recent connections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Other queries are possible, i.e. </a:t>
            </a:r>
            <a:r>
              <a:rPr lang="en-US" i="1" dirty="0">
                <a:sym typeface="Wingdings" panose="05000000000000000000" pitchFamily="2" charset="2"/>
              </a:rPr>
              <a:t>version </a:t>
            </a:r>
            <a:r>
              <a:rPr lang="en-US" dirty="0">
                <a:sym typeface="Wingdings" panose="05000000000000000000" pitchFamily="2" charset="2"/>
              </a:rPr>
              <a:t>and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i="1" dirty="0" err="1">
                <a:sym typeface="Wingdings" panose="05000000000000000000" pitchFamily="2" charset="2"/>
              </a:rPr>
              <a:t>showpeers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Amp factor – from </a:t>
            </a:r>
            <a:r>
              <a:rPr lang="en-US" i="1" dirty="0">
                <a:sym typeface="Wingdings" panose="05000000000000000000" pitchFamily="2" charset="2"/>
              </a:rPr>
              <a:t>10:1</a:t>
            </a:r>
            <a:r>
              <a:rPr lang="en-US" dirty="0">
                <a:sym typeface="Wingdings" panose="05000000000000000000" pitchFamily="2" charset="2"/>
              </a:rPr>
              <a:t> to </a:t>
            </a:r>
            <a:r>
              <a:rPr lang="en-US" i="1" dirty="0">
                <a:sym typeface="Wingdings" panose="05000000000000000000" pitchFamily="2" charset="2"/>
              </a:rPr>
              <a:t>560:1</a:t>
            </a:r>
          </a:p>
        </p:txBody>
      </p:sp>
    </p:spTree>
    <p:extLst>
      <p:ext uri="{BB962C8B-B14F-4D97-AF65-F5344CB8AC3E}">
        <p14:creationId xmlns:p14="http://schemas.microsoft.com/office/powerpoint/2010/main" val="3696795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Reflection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Spoof requests to open </a:t>
            </a:r>
            <a:r>
              <a:rPr lang="en-US" dirty="0" err="1"/>
              <a:t>memcached</a:t>
            </a:r>
            <a:r>
              <a:rPr lang="en-US" dirty="0"/>
              <a:t> servers</a:t>
            </a:r>
          </a:p>
          <a:p>
            <a:pPr lvl="1"/>
            <a:r>
              <a:rPr lang="en-US" dirty="0"/>
              <a:t>Popular &lt;</a:t>
            </a:r>
            <a:r>
              <a:rPr lang="en-US" dirty="0" err="1"/>
              <a:t>key:value</a:t>
            </a:r>
            <a:r>
              <a:rPr lang="en-US" dirty="0"/>
              <a:t>&gt; server used to cache web objects</a:t>
            </a:r>
          </a:p>
          <a:p>
            <a:pPr lvl="1"/>
            <a:r>
              <a:rPr lang="en-US" dirty="0" err="1"/>
              <a:t>memcached</a:t>
            </a:r>
            <a:r>
              <a:rPr lang="en-US" dirty="0"/>
              <a:t> uses a UDP-based protocol, no authentication of requests</a:t>
            </a:r>
          </a:p>
          <a:p>
            <a:pPr lvl="1"/>
            <a:r>
              <a:rPr lang="en-US" dirty="0"/>
              <a:t>February 2018 – 50k open </a:t>
            </a:r>
            <a:r>
              <a:rPr lang="en-US" dirty="0" err="1"/>
              <a:t>memcached</a:t>
            </a:r>
            <a:r>
              <a:rPr lang="en-US" dirty="0"/>
              <a:t> servers on the internet</a:t>
            </a:r>
          </a:p>
          <a:p>
            <a:pPr marL="0" indent="0">
              <a:buNone/>
            </a:pPr>
            <a:r>
              <a:rPr lang="en-US" dirty="0"/>
              <a:t>1460 byte queries generate large responses</a:t>
            </a:r>
          </a:p>
          <a:p>
            <a:pPr lvl="1"/>
            <a:r>
              <a:rPr lang="en-US" dirty="0"/>
              <a:t>A single query can request multiple 1MB &lt;</a:t>
            </a:r>
            <a:r>
              <a:rPr lang="en-US" dirty="0" err="1"/>
              <a:t>key:value</a:t>
            </a:r>
            <a:r>
              <a:rPr lang="en-US" dirty="0"/>
              <a:t>&gt; pairs from the database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Amp factor – up to </a:t>
            </a:r>
            <a:r>
              <a:rPr lang="en-US" i="1" dirty="0">
                <a:sym typeface="Wingdings" panose="05000000000000000000" pitchFamily="2" charset="2"/>
              </a:rPr>
              <a:t>50000:1</a:t>
            </a:r>
          </a:p>
        </p:txBody>
      </p:sp>
    </p:spTree>
    <p:extLst>
      <p:ext uri="{BB962C8B-B14F-4D97-AF65-F5344CB8AC3E}">
        <p14:creationId xmlns:p14="http://schemas.microsoft.com/office/powerpoint/2010/main" val="67980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7072-8AF0-4D09-A62E-086EF4A1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Amplification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C27220-B9A3-4AEF-801B-22FEA42161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41692"/>
              </p:ext>
            </p:extLst>
          </p:nvPr>
        </p:nvGraphicFramePr>
        <p:xfrm>
          <a:off x="3814159" y="1611214"/>
          <a:ext cx="456368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078">
                  <a:extLst>
                    <a:ext uri="{9D8B030D-6E8A-4147-A177-3AD203B41FA5}">
                      <a16:colId xmlns:a16="http://schemas.microsoft.com/office/drawing/2014/main" val="1694573730"/>
                    </a:ext>
                  </a:extLst>
                </a:gridCol>
                <a:gridCol w="2800604">
                  <a:extLst>
                    <a:ext uri="{9D8B030D-6E8A-4147-A177-3AD203B41FA5}">
                      <a16:colId xmlns:a16="http://schemas.microsoft.com/office/drawing/2014/main" val="2759388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Amplification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999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memcached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375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chargen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0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25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QOTD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35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BitTorrent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988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SSDP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9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SNMPv2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0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711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NetBIOS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99333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C92F4E3-E51E-4D9B-9F5D-49D0F54C2BCC}"/>
              </a:ext>
            </a:extLst>
          </p:cNvPr>
          <p:cNvSpPr/>
          <p:nvPr/>
        </p:nvSpPr>
        <p:spPr>
          <a:xfrm>
            <a:off x="3586036" y="2401294"/>
            <a:ext cx="5017273" cy="699715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F7DD-B594-4954-8F8A-79FC690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Properties,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3020-B768-4F78-BF41-C556C8C7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Confidentiality</a:t>
            </a:r>
          </a:p>
          <a:p>
            <a:pPr marL="0" indent="0">
              <a:buNone/>
            </a:pPr>
            <a:r>
              <a:rPr lang="en-US" dirty="0"/>
              <a:t>Integrity</a:t>
            </a:r>
          </a:p>
          <a:p>
            <a:pPr marL="0" indent="0">
              <a:buNone/>
            </a:pPr>
            <a:r>
              <a:rPr lang="en-US" dirty="0"/>
              <a:t>Authenticity</a:t>
            </a:r>
          </a:p>
          <a:p>
            <a:pPr marL="0" indent="0">
              <a:buNone/>
            </a:pPr>
            <a:r>
              <a:rPr lang="en-US" dirty="0"/>
              <a:t>Availability</a:t>
            </a:r>
          </a:p>
          <a:p>
            <a:pPr lvl="1"/>
            <a:r>
              <a:rPr lang="en-US" dirty="0"/>
              <a:t>Data and resources must be accessible when required</a:t>
            </a:r>
          </a:p>
          <a:p>
            <a:pPr lvl="1"/>
            <a:r>
              <a:rPr lang="en-US" dirty="0"/>
              <a:t>Related to integrity, but more concerned with denial of service (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Resource exhaustion (e.g., CPU, memory, network bandwidth)</a:t>
            </a:r>
          </a:p>
          <a:p>
            <a:pPr lvl="2"/>
            <a:r>
              <a:rPr lang="en-US" dirty="0"/>
              <a:t>Usually easy to perform, and very difficult to defend against</a:t>
            </a:r>
          </a:p>
        </p:txBody>
      </p:sp>
    </p:spTree>
    <p:extLst>
      <p:ext uri="{BB962C8B-B14F-4D97-AF65-F5344CB8AC3E}">
        <p14:creationId xmlns:p14="http://schemas.microsoft.com/office/powerpoint/2010/main" val="32116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3" y="85108"/>
            <a:ext cx="9603063" cy="625368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93107" y="386184"/>
            <a:ext cx="1430215" cy="1774092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514FD-71A7-47CD-924F-DCE637E57974}"/>
              </a:ext>
            </a:extLst>
          </p:cNvPr>
          <p:cNvSpPr/>
          <p:nvPr/>
        </p:nvSpPr>
        <p:spPr>
          <a:xfrm>
            <a:off x="1733234" y="6501364"/>
            <a:ext cx="838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Taming the 800 Pound Gorilla: The Rise and Decline of NTP DDoS Attacks – </a:t>
            </a:r>
            <a:r>
              <a:rPr lang="en-US" sz="1200" dirty="0">
                <a:hlinkClick r:id="rId3"/>
              </a:rPr>
              <a:t>https://dl.acm.org/citation.cfm?id=2663717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CD4AD-D1C9-4083-A81D-DB073F39B53F}"/>
              </a:ext>
            </a:extLst>
          </p:cNvPr>
          <p:cNvSpPr/>
          <p:nvPr/>
        </p:nvSpPr>
        <p:spPr>
          <a:xfrm>
            <a:off x="1844703" y="5375082"/>
            <a:ext cx="8969071" cy="1033669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C39CF-D796-485A-AF6D-19006560BA59}"/>
              </a:ext>
            </a:extLst>
          </p:cNvPr>
          <p:cNvSpPr/>
          <p:nvPr/>
        </p:nvSpPr>
        <p:spPr>
          <a:xfrm>
            <a:off x="1034696" y="79637"/>
            <a:ext cx="1541528" cy="576597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2B9D5-5209-4AD8-8BEB-1022C201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Infamous DDoS Attacks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F973FE-4125-4FA6-877A-515D69BF4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771277"/>
              </p:ext>
            </p:extLst>
          </p:nvPr>
        </p:nvGraphicFramePr>
        <p:xfrm>
          <a:off x="445376" y="2106274"/>
          <a:ext cx="1130124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9145">
                  <a:extLst>
                    <a:ext uri="{9D8B030D-6E8A-4147-A177-3AD203B41FA5}">
                      <a16:colId xmlns:a16="http://schemas.microsoft.com/office/drawing/2014/main" val="1530500661"/>
                    </a:ext>
                  </a:extLst>
                </a:gridCol>
                <a:gridCol w="3426270">
                  <a:extLst>
                    <a:ext uri="{9D8B030D-6E8A-4147-A177-3AD203B41FA5}">
                      <a16:colId xmlns:a16="http://schemas.microsoft.com/office/drawing/2014/main" val="1538914956"/>
                    </a:ext>
                  </a:extLst>
                </a:gridCol>
                <a:gridCol w="1411732">
                  <a:extLst>
                    <a:ext uri="{9D8B030D-6E8A-4147-A177-3AD203B41FA5}">
                      <a16:colId xmlns:a16="http://schemas.microsoft.com/office/drawing/2014/main" val="1269581103"/>
                    </a:ext>
                  </a:extLst>
                </a:gridCol>
                <a:gridCol w="4164101">
                  <a:extLst>
                    <a:ext uri="{9D8B030D-6E8A-4147-A177-3AD203B41FA5}">
                      <a16:colId xmlns:a16="http://schemas.microsoft.com/office/drawing/2014/main" val="332144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Against Whom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7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March 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Spamhaus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Botnet + DNS reflection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87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February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Cloudflare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Botnet + NTP reflection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0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September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Krebs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620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Mirai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8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October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Dyn</a:t>
                      </a:r>
                      <a:r>
                        <a:rPr lang="en-US" sz="2400" dirty="0"/>
                        <a:t> (major DNS provider)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 </a:t>
                      </a:r>
                      <a:r>
                        <a:rPr lang="en-US" sz="2400" dirty="0" err="1"/>
                        <a:t>Tbps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Mirai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9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March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Github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1.35 </a:t>
                      </a:r>
                      <a:r>
                        <a:rPr lang="en-US" sz="2400" dirty="0" err="1"/>
                        <a:t>Tbps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Botnet + </a:t>
                      </a:r>
                      <a:r>
                        <a:rPr lang="en-US" sz="2400" dirty="0" err="1"/>
                        <a:t>memcached</a:t>
                      </a:r>
                      <a:r>
                        <a:rPr lang="en-US" sz="2400" dirty="0"/>
                        <a:t> refection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69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8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4A6B0C-8C4F-4A54-A0D6-AE5994815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5F0260-CF65-40FC-B200-488E77FD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24" y="1354818"/>
            <a:ext cx="10341952" cy="26783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Denial of Service as a 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070EA-EDB7-420F-A275-F89F8918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0284" y="4414180"/>
            <a:ext cx="7006691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29DF74-9E63-4789-8989-B67CD7010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3016251" y="3016250"/>
            <a:ext cx="6858000" cy="825498"/>
          </a:xfrm>
          <a:custGeom>
            <a:avLst/>
            <a:gdLst>
              <a:gd name="connsiteX0" fmla="*/ 6742558 w 6858000"/>
              <a:gd name="connsiteY0" fmla="*/ 499736 h 825498"/>
              <a:gd name="connsiteX1" fmla="*/ 6812057 w 6858000"/>
              <a:gd name="connsiteY1" fmla="*/ 519211 h 825498"/>
              <a:gd name="connsiteX2" fmla="*/ 6776799 w 6858000"/>
              <a:gd name="connsiteY2" fmla="*/ 514438 h 825498"/>
              <a:gd name="connsiteX3" fmla="*/ 6625227 w 6858000"/>
              <a:gd name="connsiteY3" fmla="*/ 507591 h 825498"/>
              <a:gd name="connsiteX4" fmla="*/ 6662536 w 6858000"/>
              <a:gd name="connsiteY4" fmla="*/ 500498 h 825498"/>
              <a:gd name="connsiteX5" fmla="*/ 6645552 w 6858000"/>
              <a:gd name="connsiteY5" fmla="*/ 507580 h 825498"/>
              <a:gd name="connsiteX6" fmla="*/ 6513012 w 6858000"/>
              <a:gd name="connsiteY6" fmla="*/ 515082 h 825498"/>
              <a:gd name="connsiteX7" fmla="*/ 6546191 w 6858000"/>
              <a:gd name="connsiteY7" fmla="*/ 496279 h 825498"/>
              <a:gd name="connsiteX8" fmla="*/ 6521803 w 6858000"/>
              <a:gd name="connsiteY8" fmla="*/ 512615 h 825498"/>
              <a:gd name="connsiteX9" fmla="*/ 5935958 w 6858000"/>
              <a:gd name="connsiteY9" fmla="*/ 643374 h 825498"/>
              <a:gd name="connsiteX10" fmla="*/ 5993267 w 6858000"/>
              <a:gd name="connsiteY10" fmla="*/ 639757 h 825498"/>
              <a:gd name="connsiteX11" fmla="*/ 5964477 w 6858000"/>
              <a:gd name="connsiteY11" fmla="*/ 643207 h 825498"/>
              <a:gd name="connsiteX12" fmla="*/ 5883762 w 6858000"/>
              <a:gd name="connsiteY12" fmla="*/ 625473 h 825498"/>
              <a:gd name="connsiteX13" fmla="*/ 5935941 w 6858000"/>
              <a:gd name="connsiteY13" fmla="*/ 643372 h 825498"/>
              <a:gd name="connsiteX14" fmla="*/ 5909350 w 6858000"/>
              <a:gd name="connsiteY14" fmla="*/ 636492 h 825498"/>
              <a:gd name="connsiteX15" fmla="*/ 5507674 w 6858000"/>
              <a:gd name="connsiteY15" fmla="*/ 462345 h 825498"/>
              <a:gd name="connsiteX16" fmla="*/ 5531687 w 6858000"/>
              <a:gd name="connsiteY16" fmla="*/ 451730 h 825498"/>
              <a:gd name="connsiteX17" fmla="*/ 5520422 w 6858000"/>
              <a:gd name="connsiteY17" fmla="*/ 460125 h 825498"/>
              <a:gd name="connsiteX18" fmla="*/ 5308185 w 6858000"/>
              <a:gd name="connsiteY18" fmla="*/ 440592 h 825498"/>
              <a:gd name="connsiteX19" fmla="*/ 5312288 w 6858000"/>
              <a:gd name="connsiteY19" fmla="*/ 438109 h 825498"/>
              <a:gd name="connsiteX20" fmla="*/ 5317382 w 6858000"/>
              <a:gd name="connsiteY20" fmla="*/ 437516 h 825498"/>
              <a:gd name="connsiteX21" fmla="*/ 5087451 w 6858000"/>
              <a:gd name="connsiteY21" fmla="*/ 476086 h 825498"/>
              <a:gd name="connsiteX22" fmla="*/ 5133209 w 6858000"/>
              <a:gd name="connsiteY22" fmla="*/ 489108 h 825498"/>
              <a:gd name="connsiteX23" fmla="*/ 5102460 w 6858000"/>
              <a:gd name="connsiteY23" fmla="*/ 481967 h 825498"/>
              <a:gd name="connsiteX24" fmla="*/ 5041538 w 6858000"/>
              <a:gd name="connsiteY24" fmla="*/ 462968 h 825498"/>
              <a:gd name="connsiteX25" fmla="*/ 5064790 w 6858000"/>
              <a:gd name="connsiteY25" fmla="*/ 467587 h 825498"/>
              <a:gd name="connsiteX26" fmla="*/ 5070579 w 6858000"/>
              <a:gd name="connsiteY26" fmla="*/ 469759 h 825498"/>
              <a:gd name="connsiteX27" fmla="*/ 4957458 w 6858000"/>
              <a:gd name="connsiteY27" fmla="*/ 419205 h 825498"/>
              <a:gd name="connsiteX28" fmla="*/ 4961456 w 6858000"/>
              <a:gd name="connsiteY28" fmla="*/ 420481 h 825498"/>
              <a:gd name="connsiteX29" fmla="*/ 4987033 w 6858000"/>
              <a:gd name="connsiteY29" fmla="*/ 436483 h 825498"/>
              <a:gd name="connsiteX30" fmla="*/ 4863344 w 6858000"/>
              <a:gd name="connsiteY30" fmla="*/ 407230 h 825498"/>
              <a:gd name="connsiteX31" fmla="*/ 4889270 w 6858000"/>
              <a:gd name="connsiteY31" fmla="*/ 414757 h 825498"/>
              <a:gd name="connsiteX32" fmla="*/ 4867614 w 6858000"/>
              <a:gd name="connsiteY32" fmla="*/ 409980 h 825498"/>
              <a:gd name="connsiteX33" fmla="*/ 4866598 w 6858000"/>
              <a:gd name="connsiteY33" fmla="*/ 409326 h 825498"/>
              <a:gd name="connsiteX34" fmla="*/ 3962162 w 6858000"/>
              <a:gd name="connsiteY34" fmla="*/ 411409 h 825498"/>
              <a:gd name="connsiteX35" fmla="*/ 4043830 w 6858000"/>
              <a:gd name="connsiteY35" fmla="*/ 395719 h 825498"/>
              <a:gd name="connsiteX36" fmla="*/ 4002410 w 6858000"/>
              <a:gd name="connsiteY36" fmla="*/ 409019 h 825498"/>
              <a:gd name="connsiteX37" fmla="*/ 2848821 w 6858000"/>
              <a:gd name="connsiteY37" fmla="*/ 455907 h 825498"/>
              <a:gd name="connsiteX38" fmla="*/ 2897785 w 6858000"/>
              <a:gd name="connsiteY38" fmla="*/ 440313 h 825498"/>
              <a:gd name="connsiteX39" fmla="*/ 2903542 w 6858000"/>
              <a:gd name="connsiteY39" fmla="*/ 439285 h 825498"/>
              <a:gd name="connsiteX40" fmla="*/ 2785442 w 6858000"/>
              <a:gd name="connsiteY40" fmla="*/ 506948 h 825498"/>
              <a:gd name="connsiteX41" fmla="*/ 2811779 w 6858000"/>
              <a:gd name="connsiteY41" fmla="*/ 496871 h 825498"/>
              <a:gd name="connsiteX42" fmla="*/ 2793022 w 6858000"/>
              <a:gd name="connsiteY42" fmla="*/ 506520 h 825498"/>
              <a:gd name="connsiteX43" fmla="*/ 2745376 w 6858000"/>
              <a:gd name="connsiteY43" fmla="*/ 501455 h 825498"/>
              <a:gd name="connsiteX44" fmla="*/ 2778004 w 6858000"/>
              <a:gd name="connsiteY44" fmla="*/ 507369 h 825498"/>
              <a:gd name="connsiteX45" fmla="*/ 2770757 w 6858000"/>
              <a:gd name="connsiteY45" fmla="*/ 507779 h 825498"/>
              <a:gd name="connsiteX46" fmla="*/ 2463020 w 6858000"/>
              <a:gd name="connsiteY46" fmla="*/ 387977 h 825498"/>
              <a:gd name="connsiteX47" fmla="*/ 2518249 w 6858000"/>
              <a:gd name="connsiteY47" fmla="*/ 379338 h 825498"/>
              <a:gd name="connsiteX48" fmla="*/ 2490551 w 6858000"/>
              <a:gd name="connsiteY48" fmla="*/ 385915 h 825498"/>
              <a:gd name="connsiteX49" fmla="*/ 1933219 w 6858000"/>
              <a:gd name="connsiteY49" fmla="*/ 188445 h 825498"/>
              <a:gd name="connsiteX50" fmla="*/ 1933220 w 6858000"/>
              <a:gd name="connsiteY50" fmla="*/ 188446 h 825498"/>
              <a:gd name="connsiteX51" fmla="*/ 1953414 w 6858000"/>
              <a:gd name="connsiteY51" fmla="*/ 212451 h 825498"/>
              <a:gd name="connsiteX52" fmla="*/ 1978655 w 6858000"/>
              <a:gd name="connsiteY52" fmla="*/ 244478 h 825498"/>
              <a:gd name="connsiteX53" fmla="*/ 1953413 w 6858000"/>
              <a:gd name="connsiteY53" fmla="*/ 212450 h 825498"/>
              <a:gd name="connsiteX54" fmla="*/ 1842158 w 6858000"/>
              <a:gd name="connsiteY54" fmla="*/ 82524 h 825498"/>
              <a:gd name="connsiteX55" fmla="*/ 1842159 w 6858000"/>
              <a:gd name="connsiteY55" fmla="*/ 82525 h 825498"/>
              <a:gd name="connsiteX56" fmla="*/ 1916455 w 6858000"/>
              <a:gd name="connsiteY56" fmla="*/ 173016 h 825498"/>
              <a:gd name="connsiteX57" fmla="*/ 1916454 w 6858000"/>
              <a:gd name="connsiteY57" fmla="*/ 173015 h 825498"/>
              <a:gd name="connsiteX58" fmla="*/ 338916 w 6858000"/>
              <a:gd name="connsiteY58" fmla="*/ 12999 h 825498"/>
              <a:gd name="connsiteX59" fmla="*/ 395626 w 6858000"/>
              <a:gd name="connsiteY59" fmla="*/ 22894 h 825498"/>
              <a:gd name="connsiteX60" fmla="*/ 367327 w 6858000"/>
              <a:gd name="connsiteY60" fmla="*/ 19086 h 825498"/>
              <a:gd name="connsiteX61" fmla="*/ 153394 w 6858000"/>
              <a:gd name="connsiteY61" fmla="*/ 30626 h 825498"/>
              <a:gd name="connsiteX62" fmla="*/ 228906 w 6858000"/>
              <a:gd name="connsiteY62" fmla="*/ 38895 h 825498"/>
              <a:gd name="connsiteX63" fmla="*/ 177271 w 6858000"/>
              <a:gd name="connsiteY63" fmla="*/ 34439 h 825498"/>
              <a:gd name="connsiteX64" fmla="*/ 0 w 6858000"/>
              <a:gd name="connsiteY64" fmla="*/ 19988 h 825498"/>
              <a:gd name="connsiteX65" fmla="*/ 0 w 6858000"/>
              <a:gd name="connsiteY65" fmla="*/ 484096 h 825498"/>
              <a:gd name="connsiteX66" fmla="*/ 1 w 6858000"/>
              <a:gd name="connsiteY66" fmla="*/ 484096 h 825498"/>
              <a:gd name="connsiteX67" fmla="*/ 1 w 6858000"/>
              <a:gd name="connsiteY67" fmla="*/ 484097 h 825498"/>
              <a:gd name="connsiteX68" fmla="*/ 2817 w 6858000"/>
              <a:gd name="connsiteY68" fmla="*/ 482970 h 825498"/>
              <a:gd name="connsiteX69" fmla="*/ 63587 w 6858000"/>
              <a:gd name="connsiteY69" fmla="*/ 468871 h 825498"/>
              <a:gd name="connsiteX70" fmla="*/ 176939 w 6858000"/>
              <a:gd name="connsiteY70" fmla="*/ 454966 h 825498"/>
              <a:gd name="connsiteX71" fmla="*/ 200182 w 6858000"/>
              <a:gd name="connsiteY71" fmla="*/ 446963 h 825498"/>
              <a:gd name="connsiteX72" fmla="*/ 340774 w 6858000"/>
              <a:gd name="connsiteY72" fmla="*/ 409051 h 825498"/>
              <a:gd name="connsiteX73" fmla="*/ 453364 w 6858000"/>
              <a:gd name="connsiteY73" fmla="*/ 409816 h 825498"/>
              <a:gd name="connsiteX74" fmla="*/ 462126 w 6858000"/>
              <a:gd name="connsiteY74" fmla="*/ 411530 h 825498"/>
              <a:gd name="connsiteX75" fmla="*/ 505182 w 6858000"/>
              <a:gd name="connsiteY75" fmla="*/ 424102 h 825498"/>
              <a:gd name="connsiteX76" fmla="*/ 571860 w 6858000"/>
              <a:gd name="connsiteY76" fmla="*/ 420674 h 825498"/>
              <a:gd name="connsiteX77" fmla="*/ 617772 w 6858000"/>
              <a:gd name="connsiteY77" fmla="*/ 403337 h 825498"/>
              <a:gd name="connsiteX78" fmla="*/ 674923 w 6858000"/>
              <a:gd name="connsiteY78" fmla="*/ 402575 h 825498"/>
              <a:gd name="connsiteX79" fmla="*/ 740268 w 6858000"/>
              <a:gd name="connsiteY79" fmla="*/ 413434 h 825498"/>
              <a:gd name="connsiteX80" fmla="*/ 769605 w 6858000"/>
              <a:gd name="connsiteY80" fmla="*/ 415720 h 825498"/>
              <a:gd name="connsiteX81" fmla="*/ 850189 w 6858000"/>
              <a:gd name="connsiteY81" fmla="*/ 438200 h 825498"/>
              <a:gd name="connsiteX82" fmla="*/ 898198 w 6858000"/>
              <a:gd name="connsiteY82" fmla="*/ 432676 h 825498"/>
              <a:gd name="connsiteX83" fmla="*/ 945444 w 6858000"/>
              <a:gd name="connsiteY83" fmla="*/ 417816 h 825498"/>
              <a:gd name="connsiteX84" fmla="*/ 975733 w 6858000"/>
              <a:gd name="connsiteY84" fmla="*/ 403527 h 825498"/>
              <a:gd name="connsiteX85" fmla="*/ 1036887 w 6858000"/>
              <a:gd name="connsiteY85" fmla="*/ 393431 h 825498"/>
              <a:gd name="connsiteX86" fmla="*/ 1048125 w 6858000"/>
              <a:gd name="connsiteY86" fmla="*/ 394955 h 825498"/>
              <a:gd name="connsiteX87" fmla="*/ 1230633 w 6858000"/>
              <a:gd name="connsiteY87" fmla="*/ 407529 h 825498"/>
              <a:gd name="connsiteX88" fmla="*/ 1303024 w 6858000"/>
              <a:gd name="connsiteY88" fmla="*/ 427722 h 825498"/>
              <a:gd name="connsiteX89" fmla="*/ 1318456 w 6858000"/>
              <a:gd name="connsiteY89" fmla="*/ 430198 h 825498"/>
              <a:gd name="connsiteX90" fmla="*/ 1472575 w 6858000"/>
              <a:gd name="connsiteY90" fmla="*/ 452870 h 825498"/>
              <a:gd name="connsiteX91" fmla="*/ 1489720 w 6858000"/>
              <a:gd name="connsiteY91" fmla="*/ 453821 h 825498"/>
              <a:gd name="connsiteX92" fmla="*/ 1537537 w 6858000"/>
              <a:gd name="connsiteY92" fmla="*/ 449821 h 825498"/>
              <a:gd name="connsiteX93" fmla="*/ 1650317 w 6858000"/>
              <a:gd name="connsiteY93" fmla="*/ 490970 h 825498"/>
              <a:gd name="connsiteX94" fmla="*/ 1763287 w 6858000"/>
              <a:gd name="connsiteY94" fmla="*/ 505069 h 825498"/>
              <a:gd name="connsiteX95" fmla="*/ 1825393 w 6858000"/>
              <a:gd name="connsiteY95" fmla="*/ 504877 h 825498"/>
              <a:gd name="connsiteX96" fmla="*/ 1869780 w 6858000"/>
              <a:gd name="connsiteY96" fmla="*/ 514975 h 825498"/>
              <a:gd name="connsiteX97" fmla="*/ 1978940 w 6858000"/>
              <a:gd name="connsiteY97" fmla="*/ 545646 h 825498"/>
              <a:gd name="connsiteX98" fmla="*/ 2030378 w 6858000"/>
              <a:gd name="connsiteY98" fmla="*/ 550408 h 825498"/>
              <a:gd name="connsiteX99" fmla="*/ 2085054 w 6858000"/>
              <a:gd name="connsiteY99" fmla="*/ 560697 h 825498"/>
              <a:gd name="connsiteX100" fmla="*/ 2220312 w 6858000"/>
              <a:gd name="connsiteY100" fmla="*/ 606798 h 825498"/>
              <a:gd name="connsiteX101" fmla="*/ 2330806 w 6858000"/>
              <a:gd name="connsiteY101" fmla="*/ 604132 h 825498"/>
              <a:gd name="connsiteX102" fmla="*/ 2401292 w 6858000"/>
              <a:gd name="connsiteY102" fmla="*/ 604702 h 825498"/>
              <a:gd name="connsiteX103" fmla="*/ 2485307 w 6858000"/>
              <a:gd name="connsiteY103" fmla="*/ 619943 h 825498"/>
              <a:gd name="connsiteX104" fmla="*/ 2554079 w 6858000"/>
              <a:gd name="connsiteY104" fmla="*/ 642232 h 825498"/>
              <a:gd name="connsiteX105" fmla="*/ 2649143 w 6858000"/>
              <a:gd name="connsiteY105" fmla="*/ 659949 h 825498"/>
              <a:gd name="connsiteX106" fmla="*/ 2743826 w 6858000"/>
              <a:gd name="connsiteY106" fmla="*/ 694050 h 825498"/>
              <a:gd name="connsiteX107" fmla="*/ 2809930 w 6858000"/>
              <a:gd name="connsiteY107" fmla="*/ 720149 h 825498"/>
              <a:gd name="connsiteX108" fmla="*/ 2901943 w 6858000"/>
              <a:gd name="connsiteY108" fmla="*/ 743200 h 825498"/>
              <a:gd name="connsiteX109" fmla="*/ 3042728 w 6858000"/>
              <a:gd name="connsiteY109" fmla="*/ 759392 h 825498"/>
              <a:gd name="connsiteX110" fmla="*/ 3107500 w 6858000"/>
              <a:gd name="connsiteY110" fmla="*/ 761108 h 825498"/>
              <a:gd name="connsiteX111" fmla="*/ 3209993 w 6858000"/>
              <a:gd name="connsiteY111" fmla="*/ 799018 h 825498"/>
              <a:gd name="connsiteX112" fmla="*/ 3253809 w 6858000"/>
              <a:gd name="connsiteY112" fmla="*/ 817306 h 825498"/>
              <a:gd name="connsiteX113" fmla="*/ 3293244 w 6858000"/>
              <a:gd name="connsiteY113" fmla="*/ 802066 h 825498"/>
              <a:gd name="connsiteX114" fmla="*/ 3318771 w 6858000"/>
              <a:gd name="connsiteY114" fmla="*/ 784539 h 825498"/>
              <a:gd name="connsiteX115" fmla="*/ 3399546 w 6858000"/>
              <a:gd name="connsiteY115" fmla="*/ 799400 h 825498"/>
              <a:gd name="connsiteX116" fmla="*/ 3485275 w 6858000"/>
              <a:gd name="connsiteY116" fmla="*/ 815020 h 825498"/>
              <a:gd name="connsiteX117" fmla="*/ 3546617 w 6858000"/>
              <a:gd name="connsiteY117" fmla="*/ 825498 h 825498"/>
              <a:gd name="connsiteX118" fmla="*/ 3623201 w 6858000"/>
              <a:gd name="connsiteY118" fmla="*/ 817117 h 825498"/>
              <a:gd name="connsiteX119" fmla="*/ 3683591 w 6858000"/>
              <a:gd name="connsiteY119" fmla="*/ 813688 h 825498"/>
              <a:gd name="connsiteX120" fmla="*/ 3732361 w 6858000"/>
              <a:gd name="connsiteY120" fmla="*/ 803973 h 825498"/>
              <a:gd name="connsiteX121" fmla="*/ 3749506 w 6858000"/>
              <a:gd name="connsiteY121" fmla="*/ 798255 h 825498"/>
              <a:gd name="connsiteX122" fmla="*/ 3885338 w 6858000"/>
              <a:gd name="connsiteY122" fmla="*/ 753679 h 825498"/>
              <a:gd name="connsiteX123" fmla="*/ 4030503 w 6858000"/>
              <a:gd name="connsiteY123" fmla="*/ 718054 h 825498"/>
              <a:gd name="connsiteX124" fmla="*/ 4124614 w 6858000"/>
              <a:gd name="connsiteY124" fmla="*/ 740535 h 825498"/>
              <a:gd name="connsiteX125" fmla="*/ 4159667 w 6858000"/>
              <a:gd name="connsiteY125" fmla="*/ 740152 h 825498"/>
              <a:gd name="connsiteX126" fmla="*/ 4320837 w 6858000"/>
              <a:gd name="connsiteY126" fmla="*/ 745296 h 825498"/>
              <a:gd name="connsiteX127" fmla="*/ 4349222 w 6858000"/>
              <a:gd name="connsiteY127" fmla="*/ 750820 h 825498"/>
              <a:gd name="connsiteX128" fmla="*/ 4502579 w 6858000"/>
              <a:gd name="connsiteY128" fmla="*/ 728149 h 825498"/>
              <a:gd name="connsiteX129" fmla="*/ 4558207 w 6858000"/>
              <a:gd name="connsiteY129" fmla="*/ 724339 h 825498"/>
              <a:gd name="connsiteX130" fmla="*/ 4609452 w 6858000"/>
              <a:gd name="connsiteY130" fmla="*/ 718054 h 825498"/>
              <a:gd name="connsiteX131" fmla="*/ 4681083 w 6858000"/>
              <a:gd name="connsiteY131" fmla="*/ 716529 h 825498"/>
              <a:gd name="connsiteX132" fmla="*/ 4755381 w 6858000"/>
              <a:gd name="connsiteY132" fmla="*/ 719387 h 825498"/>
              <a:gd name="connsiteX133" fmla="*/ 4838250 w 6858000"/>
              <a:gd name="connsiteY133" fmla="*/ 718815 h 825498"/>
              <a:gd name="connsiteX134" fmla="*/ 4871019 w 6858000"/>
              <a:gd name="connsiteY134" fmla="*/ 713863 h 825498"/>
              <a:gd name="connsiteX135" fmla="*/ 4959602 w 6858000"/>
              <a:gd name="connsiteY135" fmla="*/ 717291 h 825498"/>
              <a:gd name="connsiteX136" fmla="*/ 5006086 w 6858000"/>
              <a:gd name="connsiteY136" fmla="*/ 711578 h 825498"/>
              <a:gd name="connsiteX137" fmla="*/ 5082670 w 6858000"/>
              <a:gd name="connsiteY137" fmla="*/ 710434 h 825498"/>
              <a:gd name="connsiteX138" fmla="*/ 5107627 w 6858000"/>
              <a:gd name="connsiteY138" fmla="*/ 709098 h 825498"/>
              <a:gd name="connsiteX139" fmla="*/ 5129916 w 6858000"/>
              <a:gd name="connsiteY139" fmla="*/ 708336 h 825498"/>
              <a:gd name="connsiteX140" fmla="*/ 5206308 w 6858000"/>
              <a:gd name="connsiteY140" fmla="*/ 723959 h 825498"/>
              <a:gd name="connsiteX141" fmla="*/ 5274129 w 6858000"/>
              <a:gd name="connsiteY141" fmla="*/ 724911 h 825498"/>
              <a:gd name="connsiteX142" fmla="*/ 5393005 w 6858000"/>
              <a:gd name="connsiteY142" fmla="*/ 737485 h 825498"/>
              <a:gd name="connsiteX143" fmla="*/ 5419295 w 6858000"/>
              <a:gd name="connsiteY143" fmla="*/ 733103 h 825498"/>
              <a:gd name="connsiteX144" fmla="*/ 5501594 w 6858000"/>
              <a:gd name="connsiteY144" fmla="*/ 731389 h 825498"/>
              <a:gd name="connsiteX145" fmla="*/ 5548460 w 6858000"/>
              <a:gd name="connsiteY145" fmla="*/ 730056 h 825498"/>
              <a:gd name="connsiteX146" fmla="*/ 5606372 w 6858000"/>
              <a:gd name="connsiteY146" fmla="*/ 739199 h 825498"/>
              <a:gd name="connsiteX147" fmla="*/ 5706959 w 6858000"/>
              <a:gd name="connsiteY147" fmla="*/ 758630 h 825498"/>
              <a:gd name="connsiteX148" fmla="*/ 5733440 w 6858000"/>
              <a:gd name="connsiteY148" fmla="*/ 761678 h 825498"/>
              <a:gd name="connsiteX149" fmla="*/ 5781830 w 6858000"/>
              <a:gd name="connsiteY149" fmla="*/ 771015 h 825498"/>
              <a:gd name="connsiteX150" fmla="*/ 5790592 w 6858000"/>
              <a:gd name="connsiteY150" fmla="*/ 772730 h 825498"/>
              <a:gd name="connsiteX151" fmla="*/ 5864318 w 6858000"/>
              <a:gd name="connsiteY151" fmla="*/ 796351 h 825498"/>
              <a:gd name="connsiteX152" fmla="*/ 5902610 w 6858000"/>
              <a:gd name="connsiteY152" fmla="*/ 798255 h 825498"/>
              <a:gd name="connsiteX153" fmla="*/ 6012723 w 6858000"/>
              <a:gd name="connsiteY153" fmla="*/ 798447 h 825498"/>
              <a:gd name="connsiteX154" fmla="*/ 6059397 w 6858000"/>
              <a:gd name="connsiteY154" fmla="*/ 794827 h 825498"/>
              <a:gd name="connsiteX155" fmla="*/ 6171605 w 6858000"/>
              <a:gd name="connsiteY155" fmla="*/ 780921 h 825498"/>
              <a:gd name="connsiteX156" fmla="*/ 6242093 w 6858000"/>
              <a:gd name="connsiteY156" fmla="*/ 774063 h 825498"/>
              <a:gd name="connsiteX157" fmla="*/ 6323058 w 6858000"/>
              <a:gd name="connsiteY157" fmla="*/ 763202 h 825498"/>
              <a:gd name="connsiteX158" fmla="*/ 6415833 w 6858000"/>
              <a:gd name="connsiteY158" fmla="*/ 756344 h 825498"/>
              <a:gd name="connsiteX159" fmla="*/ 6584812 w 6858000"/>
              <a:gd name="connsiteY159" fmla="*/ 735580 h 825498"/>
              <a:gd name="connsiteX160" fmla="*/ 6748458 w 6858000"/>
              <a:gd name="connsiteY160" fmla="*/ 714053 h 825498"/>
              <a:gd name="connsiteX161" fmla="*/ 6815516 w 6858000"/>
              <a:gd name="connsiteY161" fmla="*/ 695002 h 825498"/>
              <a:gd name="connsiteX162" fmla="*/ 6858000 w 6858000"/>
              <a:gd name="connsiteY162" fmla="*/ 685303 h 825498"/>
              <a:gd name="connsiteX163" fmla="*/ 6858000 w 6858000"/>
              <a:gd name="connsiteY163" fmla="*/ 0 h 825498"/>
              <a:gd name="connsiteX164" fmla="*/ 1687324 w 6858000"/>
              <a:gd name="connsiteY164" fmla="*/ 0 h 825498"/>
              <a:gd name="connsiteX165" fmla="*/ 1 w 6858000"/>
              <a:gd name="connsiteY165" fmla="*/ 0 h 825498"/>
              <a:gd name="connsiteX166" fmla="*/ 1 w 6858000"/>
              <a:gd name="connsiteY166" fmla="*/ 19988 h 82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6858000" h="825498">
                <a:moveTo>
                  <a:pt x="6742558" y="499736"/>
                </a:moveTo>
                <a:lnTo>
                  <a:pt x="6812057" y="519211"/>
                </a:lnTo>
                <a:lnTo>
                  <a:pt x="6776799" y="514438"/>
                </a:lnTo>
                <a:close/>
                <a:moveTo>
                  <a:pt x="6625227" y="507591"/>
                </a:moveTo>
                <a:lnTo>
                  <a:pt x="6662536" y="500498"/>
                </a:lnTo>
                <a:lnTo>
                  <a:pt x="6645552" y="507580"/>
                </a:lnTo>
                <a:close/>
                <a:moveTo>
                  <a:pt x="6513012" y="515082"/>
                </a:moveTo>
                <a:lnTo>
                  <a:pt x="6546191" y="496279"/>
                </a:lnTo>
                <a:lnTo>
                  <a:pt x="6521803" y="512615"/>
                </a:lnTo>
                <a:close/>
                <a:moveTo>
                  <a:pt x="5935958" y="643374"/>
                </a:moveTo>
                <a:lnTo>
                  <a:pt x="5993267" y="639757"/>
                </a:lnTo>
                <a:lnTo>
                  <a:pt x="5964477" y="643207"/>
                </a:lnTo>
                <a:close/>
                <a:moveTo>
                  <a:pt x="5883762" y="625473"/>
                </a:moveTo>
                <a:lnTo>
                  <a:pt x="5935941" y="643372"/>
                </a:lnTo>
                <a:lnTo>
                  <a:pt x="5909350" y="636492"/>
                </a:lnTo>
                <a:close/>
                <a:moveTo>
                  <a:pt x="5507674" y="462345"/>
                </a:moveTo>
                <a:lnTo>
                  <a:pt x="5531687" y="451730"/>
                </a:lnTo>
                <a:lnTo>
                  <a:pt x="5520422" y="460125"/>
                </a:lnTo>
                <a:close/>
                <a:moveTo>
                  <a:pt x="5308185" y="440592"/>
                </a:moveTo>
                <a:lnTo>
                  <a:pt x="5312288" y="438109"/>
                </a:lnTo>
                <a:lnTo>
                  <a:pt x="5317382" y="437516"/>
                </a:lnTo>
                <a:close/>
                <a:moveTo>
                  <a:pt x="5087451" y="476086"/>
                </a:moveTo>
                <a:lnTo>
                  <a:pt x="5133209" y="489108"/>
                </a:lnTo>
                <a:lnTo>
                  <a:pt x="5102460" y="481967"/>
                </a:lnTo>
                <a:close/>
                <a:moveTo>
                  <a:pt x="5041538" y="462968"/>
                </a:moveTo>
                <a:lnTo>
                  <a:pt x="5064790" y="467587"/>
                </a:lnTo>
                <a:lnTo>
                  <a:pt x="5070579" y="469759"/>
                </a:lnTo>
                <a:close/>
                <a:moveTo>
                  <a:pt x="4957458" y="419205"/>
                </a:moveTo>
                <a:lnTo>
                  <a:pt x="4961456" y="420481"/>
                </a:lnTo>
                <a:lnTo>
                  <a:pt x="4987033" y="436483"/>
                </a:lnTo>
                <a:close/>
                <a:moveTo>
                  <a:pt x="4863344" y="407230"/>
                </a:moveTo>
                <a:lnTo>
                  <a:pt x="4889270" y="414757"/>
                </a:lnTo>
                <a:lnTo>
                  <a:pt x="4867614" y="409980"/>
                </a:lnTo>
                <a:lnTo>
                  <a:pt x="4866598" y="409326"/>
                </a:lnTo>
                <a:close/>
                <a:moveTo>
                  <a:pt x="3962162" y="411409"/>
                </a:moveTo>
                <a:lnTo>
                  <a:pt x="4043830" y="395719"/>
                </a:lnTo>
                <a:lnTo>
                  <a:pt x="4002410" y="409019"/>
                </a:lnTo>
                <a:close/>
                <a:moveTo>
                  <a:pt x="2848821" y="455907"/>
                </a:moveTo>
                <a:lnTo>
                  <a:pt x="2897785" y="440313"/>
                </a:lnTo>
                <a:lnTo>
                  <a:pt x="2903542" y="439285"/>
                </a:lnTo>
                <a:close/>
                <a:moveTo>
                  <a:pt x="2785442" y="506948"/>
                </a:moveTo>
                <a:lnTo>
                  <a:pt x="2811779" y="496871"/>
                </a:lnTo>
                <a:lnTo>
                  <a:pt x="2793022" y="506520"/>
                </a:lnTo>
                <a:close/>
                <a:moveTo>
                  <a:pt x="2745376" y="501455"/>
                </a:moveTo>
                <a:lnTo>
                  <a:pt x="2778004" y="507369"/>
                </a:lnTo>
                <a:lnTo>
                  <a:pt x="2770757" y="507779"/>
                </a:lnTo>
                <a:close/>
                <a:moveTo>
                  <a:pt x="2463020" y="387977"/>
                </a:moveTo>
                <a:lnTo>
                  <a:pt x="2518249" y="379338"/>
                </a:lnTo>
                <a:lnTo>
                  <a:pt x="2490551" y="385915"/>
                </a:lnTo>
                <a:close/>
                <a:moveTo>
                  <a:pt x="1933219" y="188445"/>
                </a:moveTo>
                <a:lnTo>
                  <a:pt x="1933220" y="188446"/>
                </a:lnTo>
                <a:cubicBezTo>
                  <a:pt x="1940460" y="196066"/>
                  <a:pt x="1949604" y="203307"/>
                  <a:pt x="1953414" y="212451"/>
                </a:cubicBezTo>
                <a:lnTo>
                  <a:pt x="1978655" y="244478"/>
                </a:lnTo>
                <a:cubicBezTo>
                  <a:pt x="1967939" y="237120"/>
                  <a:pt x="1959319" y="226833"/>
                  <a:pt x="1953413" y="212450"/>
                </a:cubicBezTo>
                <a:close/>
                <a:moveTo>
                  <a:pt x="1842158" y="82524"/>
                </a:moveTo>
                <a:lnTo>
                  <a:pt x="1842159" y="82525"/>
                </a:lnTo>
                <a:lnTo>
                  <a:pt x="1916455" y="173016"/>
                </a:lnTo>
                <a:lnTo>
                  <a:pt x="1916454" y="173015"/>
                </a:lnTo>
                <a:close/>
                <a:moveTo>
                  <a:pt x="338916" y="12999"/>
                </a:moveTo>
                <a:lnTo>
                  <a:pt x="395626" y="22894"/>
                </a:lnTo>
                <a:lnTo>
                  <a:pt x="367327" y="19086"/>
                </a:lnTo>
                <a:close/>
                <a:moveTo>
                  <a:pt x="153394" y="30626"/>
                </a:moveTo>
                <a:lnTo>
                  <a:pt x="228906" y="38895"/>
                </a:lnTo>
                <a:lnTo>
                  <a:pt x="177271" y="34439"/>
                </a:lnTo>
                <a:close/>
                <a:moveTo>
                  <a:pt x="0" y="19988"/>
                </a:moveTo>
                <a:lnTo>
                  <a:pt x="0" y="484096"/>
                </a:lnTo>
                <a:lnTo>
                  <a:pt x="1" y="484096"/>
                </a:lnTo>
                <a:lnTo>
                  <a:pt x="1" y="484097"/>
                </a:lnTo>
                <a:lnTo>
                  <a:pt x="2817" y="482970"/>
                </a:lnTo>
                <a:cubicBezTo>
                  <a:pt x="21486" y="474588"/>
                  <a:pt x="43012" y="471921"/>
                  <a:pt x="63587" y="468871"/>
                </a:cubicBezTo>
                <a:cubicBezTo>
                  <a:pt x="101308" y="463347"/>
                  <a:pt x="139219" y="459917"/>
                  <a:pt x="176939" y="454966"/>
                </a:cubicBezTo>
                <a:cubicBezTo>
                  <a:pt x="184941" y="453821"/>
                  <a:pt x="194085" y="451728"/>
                  <a:pt x="200182" y="446963"/>
                </a:cubicBezTo>
                <a:cubicBezTo>
                  <a:pt x="241901" y="414958"/>
                  <a:pt x="292579" y="406005"/>
                  <a:pt x="340774" y="409051"/>
                </a:cubicBezTo>
                <a:cubicBezTo>
                  <a:pt x="378686" y="411340"/>
                  <a:pt x="415835" y="413054"/>
                  <a:pt x="453364" y="409816"/>
                </a:cubicBezTo>
                <a:cubicBezTo>
                  <a:pt x="456222" y="409624"/>
                  <a:pt x="460032" y="410006"/>
                  <a:pt x="462126" y="411530"/>
                </a:cubicBezTo>
                <a:cubicBezTo>
                  <a:pt x="475081" y="421626"/>
                  <a:pt x="488607" y="422388"/>
                  <a:pt x="505182" y="424102"/>
                </a:cubicBezTo>
                <a:cubicBezTo>
                  <a:pt x="528615" y="426580"/>
                  <a:pt x="550141" y="424864"/>
                  <a:pt x="571860" y="420674"/>
                </a:cubicBezTo>
                <a:cubicBezTo>
                  <a:pt x="587672" y="417626"/>
                  <a:pt x="603673" y="411340"/>
                  <a:pt x="617772" y="403337"/>
                </a:cubicBezTo>
                <a:cubicBezTo>
                  <a:pt x="637392" y="392097"/>
                  <a:pt x="656255" y="387717"/>
                  <a:pt x="674923" y="402575"/>
                </a:cubicBezTo>
                <a:cubicBezTo>
                  <a:pt x="695116" y="418388"/>
                  <a:pt x="717977" y="412864"/>
                  <a:pt x="740268" y="413434"/>
                </a:cubicBezTo>
                <a:cubicBezTo>
                  <a:pt x="749982" y="413626"/>
                  <a:pt x="760270" y="413244"/>
                  <a:pt x="769605" y="415720"/>
                </a:cubicBezTo>
                <a:cubicBezTo>
                  <a:pt x="796655" y="422770"/>
                  <a:pt x="822756" y="433438"/>
                  <a:pt x="850189" y="438200"/>
                </a:cubicBezTo>
                <a:cubicBezTo>
                  <a:pt x="865430" y="440867"/>
                  <a:pt x="882384" y="436104"/>
                  <a:pt x="898198" y="432676"/>
                </a:cubicBezTo>
                <a:cubicBezTo>
                  <a:pt x="914200" y="429056"/>
                  <a:pt x="930011" y="423532"/>
                  <a:pt x="945444" y="417816"/>
                </a:cubicBezTo>
                <a:cubicBezTo>
                  <a:pt x="955920" y="414006"/>
                  <a:pt x="967350" y="410386"/>
                  <a:pt x="975733" y="403527"/>
                </a:cubicBezTo>
                <a:cubicBezTo>
                  <a:pt x="994785" y="387907"/>
                  <a:pt x="1014406" y="385239"/>
                  <a:pt x="1036887" y="393431"/>
                </a:cubicBezTo>
                <a:cubicBezTo>
                  <a:pt x="1040315" y="394765"/>
                  <a:pt x="1044315" y="394765"/>
                  <a:pt x="1048125" y="394955"/>
                </a:cubicBezTo>
                <a:cubicBezTo>
                  <a:pt x="1109091" y="398955"/>
                  <a:pt x="1170051" y="401433"/>
                  <a:pt x="1230633" y="407529"/>
                </a:cubicBezTo>
                <a:cubicBezTo>
                  <a:pt x="1255206" y="410006"/>
                  <a:pt x="1278829" y="420864"/>
                  <a:pt x="1303024" y="427722"/>
                </a:cubicBezTo>
                <a:cubicBezTo>
                  <a:pt x="1307978" y="429056"/>
                  <a:pt x="1313504" y="431152"/>
                  <a:pt x="1318456" y="430198"/>
                </a:cubicBezTo>
                <a:cubicBezTo>
                  <a:pt x="1372368" y="420674"/>
                  <a:pt x="1422854" y="434580"/>
                  <a:pt x="1472575" y="452870"/>
                </a:cubicBezTo>
                <a:cubicBezTo>
                  <a:pt x="1477717" y="454775"/>
                  <a:pt x="1484004" y="454203"/>
                  <a:pt x="1489720" y="453821"/>
                </a:cubicBezTo>
                <a:cubicBezTo>
                  <a:pt x="1505724" y="452489"/>
                  <a:pt x="1523059" y="445821"/>
                  <a:pt x="1537537" y="449821"/>
                </a:cubicBezTo>
                <a:cubicBezTo>
                  <a:pt x="1576019" y="460871"/>
                  <a:pt x="1614120" y="474206"/>
                  <a:pt x="1650317" y="490970"/>
                </a:cubicBezTo>
                <a:cubicBezTo>
                  <a:pt x="1687086" y="507925"/>
                  <a:pt x="1721185" y="522213"/>
                  <a:pt x="1763287" y="505069"/>
                </a:cubicBezTo>
                <a:cubicBezTo>
                  <a:pt x="1781194" y="497828"/>
                  <a:pt x="1804816" y="502973"/>
                  <a:pt x="1825393" y="504877"/>
                </a:cubicBezTo>
                <a:cubicBezTo>
                  <a:pt x="1840441" y="506402"/>
                  <a:pt x="1854920" y="514975"/>
                  <a:pt x="1869780" y="514975"/>
                </a:cubicBezTo>
                <a:cubicBezTo>
                  <a:pt x="1909408" y="514975"/>
                  <a:pt x="1944649" y="525071"/>
                  <a:pt x="1978940" y="545646"/>
                </a:cubicBezTo>
                <a:cubicBezTo>
                  <a:pt x="1992279" y="553646"/>
                  <a:pt x="2013043" y="548312"/>
                  <a:pt x="2030378" y="550408"/>
                </a:cubicBezTo>
                <a:cubicBezTo>
                  <a:pt x="2048668" y="552885"/>
                  <a:pt x="2067525" y="555170"/>
                  <a:pt x="2085054" y="560697"/>
                </a:cubicBezTo>
                <a:cubicBezTo>
                  <a:pt x="2130393" y="575175"/>
                  <a:pt x="2175163" y="591558"/>
                  <a:pt x="2220312" y="606798"/>
                </a:cubicBezTo>
                <a:cubicBezTo>
                  <a:pt x="2257459" y="619373"/>
                  <a:pt x="2294039" y="609466"/>
                  <a:pt x="2330806" y="604132"/>
                </a:cubicBezTo>
                <a:cubicBezTo>
                  <a:pt x="2353859" y="600702"/>
                  <a:pt x="2375383" y="592510"/>
                  <a:pt x="2401292" y="604702"/>
                </a:cubicBezTo>
                <a:cubicBezTo>
                  <a:pt x="2426059" y="616325"/>
                  <a:pt x="2457492" y="613656"/>
                  <a:pt x="2485307" y="619943"/>
                </a:cubicBezTo>
                <a:cubicBezTo>
                  <a:pt x="2508742" y="625277"/>
                  <a:pt x="2531409" y="633851"/>
                  <a:pt x="2554079" y="642232"/>
                </a:cubicBezTo>
                <a:cubicBezTo>
                  <a:pt x="2584942" y="653663"/>
                  <a:pt x="2615421" y="665663"/>
                  <a:pt x="2649143" y="659949"/>
                </a:cubicBezTo>
                <a:cubicBezTo>
                  <a:pt x="2687436" y="653471"/>
                  <a:pt x="2713723" y="677855"/>
                  <a:pt x="2743826" y="694050"/>
                </a:cubicBezTo>
                <a:cubicBezTo>
                  <a:pt x="2764590" y="705098"/>
                  <a:pt x="2787259" y="713291"/>
                  <a:pt x="2809930" y="720149"/>
                </a:cubicBezTo>
                <a:cubicBezTo>
                  <a:pt x="2840219" y="729103"/>
                  <a:pt x="2871462" y="734438"/>
                  <a:pt x="2901943" y="743200"/>
                </a:cubicBezTo>
                <a:cubicBezTo>
                  <a:pt x="2948047" y="756344"/>
                  <a:pt x="2994722" y="766632"/>
                  <a:pt x="3042728" y="759392"/>
                </a:cubicBezTo>
                <a:cubicBezTo>
                  <a:pt x="3064827" y="756154"/>
                  <a:pt x="3085403" y="756344"/>
                  <a:pt x="3107500" y="761108"/>
                </a:cubicBezTo>
                <a:cubicBezTo>
                  <a:pt x="3143695" y="768919"/>
                  <a:pt x="3180844" y="769871"/>
                  <a:pt x="3209993" y="799018"/>
                </a:cubicBezTo>
                <a:cubicBezTo>
                  <a:pt x="3220280" y="809306"/>
                  <a:pt x="3238758" y="811972"/>
                  <a:pt x="3253809" y="817306"/>
                </a:cubicBezTo>
                <a:cubicBezTo>
                  <a:pt x="3271145" y="823595"/>
                  <a:pt x="3283908" y="820355"/>
                  <a:pt x="3293244" y="802066"/>
                </a:cubicBezTo>
                <a:cubicBezTo>
                  <a:pt x="3297434" y="793875"/>
                  <a:pt x="3309437" y="785874"/>
                  <a:pt x="3318771" y="784539"/>
                </a:cubicBezTo>
                <a:cubicBezTo>
                  <a:pt x="3346776" y="780539"/>
                  <a:pt x="3372495" y="786445"/>
                  <a:pt x="3399546" y="799400"/>
                </a:cubicBezTo>
                <a:cubicBezTo>
                  <a:pt x="3424883" y="811593"/>
                  <a:pt x="3456508" y="810258"/>
                  <a:pt x="3485275" y="815020"/>
                </a:cubicBezTo>
                <a:cubicBezTo>
                  <a:pt x="3505657" y="818450"/>
                  <a:pt x="3526042" y="825498"/>
                  <a:pt x="3546617" y="825498"/>
                </a:cubicBezTo>
                <a:cubicBezTo>
                  <a:pt x="3572146" y="825498"/>
                  <a:pt x="3597482" y="819402"/>
                  <a:pt x="3623201" y="817117"/>
                </a:cubicBezTo>
                <a:cubicBezTo>
                  <a:pt x="3643204" y="815212"/>
                  <a:pt x="3663589" y="815975"/>
                  <a:pt x="3683591" y="813688"/>
                </a:cubicBezTo>
                <a:cubicBezTo>
                  <a:pt x="3699976" y="811972"/>
                  <a:pt x="3716168" y="807592"/>
                  <a:pt x="3732361" y="803973"/>
                </a:cubicBezTo>
                <a:cubicBezTo>
                  <a:pt x="3738267" y="802638"/>
                  <a:pt x="3744173" y="797493"/>
                  <a:pt x="3749506" y="798255"/>
                </a:cubicBezTo>
                <a:cubicBezTo>
                  <a:pt x="3802467" y="806448"/>
                  <a:pt x="3840569" y="769871"/>
                  <a:pt x="3885338" y="753679"/>
                </a:cubicBezTo>
                <a:cubicBezTo>
                  <a:pt x="3932394" y="736531"/>
                  <a:pt x="3977925" y="710243"/>
                  <a:pt x="4030503" y="718054"/>
                </a:cubicBezTo>
                <a:cubicBezTo>
                  <a:pt x="4062318" y="722815"/>
                  <a:pt x="4092989" y="733865"/>
                  <a:pt x="4124614" y="740535"/>
                </a:cubicBezTo>
                <a:cubicBezTo>
                  <a:pt x="4135854" y="742820"/>
                  <a:pt x="4148427" y="742438"/>
                  <a:pt x="4159667" y="740152"/>
                </a:cubicBezTo>
                <a:cubicBezTo>
                  <a:pt x="4213961" y="729673"/>
                  <a:pt x="4267493" y="728149"/>
                  <a:pt x="4320837" y="745296"/>
                </a:cubicBezTo>
                <a:cubicBezTo>
                  <a:pt x="4329979" y="748155"/>
                  <a:pt x="4339695" y="750820"/>
                  <a:pt x="4349222" y="750820"/>
                </a:cubicBezTo>
                <a:cubicBezTo>
                  <a:pt x="4401419" y="750820"/>
                  <a:pt x="4452665" y="746820"/>
                  <a:pt x="4502579" y="728149"/>
                </a:cubicBezTo>
                <a:cubicBezTo>
                  <a:pt x="4519343" y="721863"/>
                  <a:pt x="4539728" y="725863"/>
                  <a:pt x="4558207" y="724339"/>
                </a:cubicBezTo>
                <a:cubicBezTo>
                  <a:pt x="4575351" y="723007"/>
                  <a:pt x="4592878" y="722436"/>
                  <a:pt x="4609452" y="718054"/>
                </a:cubicBezTo>
                <a:cubicBezTo>
                  <a:pt x="4633647" y="711578"/>
                  <a:pt x="4656126" y="710815"/>
                  <a:pt x="4681083" y="716529"/>
                </a:cubicBezTo>
                <a:cubicBezTo>
                  <a:pt x="4704895" y="721863"/>
                  <a:pt x="4730614" y="719198"/>
                  <a:pt x="4755381" y="719387"/>
                </a:cubicBezTo>
                <a:cubicBezTo>
                  <a:pt x="4783004" y="719577"/>
                  <a:pt x="4810627" y="719767"/>
                  <a:pt x="4838250" y="718815"/>
                </a:cubicBezTo>
                <a:cubicBezTo>
                  <a:pt x="4849300" y="718435"/>
                  <a:pt x="4861873" y="710815"/>
                  <a:pt x="4871019" y="713863"/>
                </a:cubicBezTo>
                <a:cubicBezTo>
                  <a:pt x="4900546" y="724149"/>
                  <a:pt x="4930075" y="711767"/>
                  <a:pt x="4959602" y="717291"/>
                </a:cubicBezTo>
                <a:cubicBezTo>
                  <a:pt x="4974082" y="720149"/>
                  <a:pt x="4990465" y="712339"/>
                  <a:pt x="5006086" y="711578"/>
                </a:cubicBezTo>
                <a:cubicBezTo>
                  <a:pt x="5031614" y="710243"/>
                  <a:pt x="5057141" y="710815"/>
                  <a:pt x="5082670" y="710434"/>
                </a:cubicBezTo>
                <a:cubicBezTo>
                  <a:pt x="5091052" y="710243"/>
                  <a:pt x="5099245" y="709481"/>
                  <a:pt x="5107627" y="709098"/>
                </a:cubicBezTo>
                <a:cubicBezTo>
                  <a:pt x="5115057" y="708718"/>
                  <a:pt x="5122867" y="707004"/>
                  <a:pt x="5129916" y="708336"/>
                </a:cubicBezTo>
                <a:cubicBezTo>
                  <a:pt x="5155445" y="713101"/>
                  <a:pt x="5180591" y="720911"/>
                  <a:pt x="5206308" y="723959"/>
                </a:cubicBezTo>
                <a:cubicBezTo>
                  <a:pt x="5228597" y="726625"/>
                  <a:pt x="5251650" y="723007"/>
                  <a:pt x="5274129" y="724911"/>
                </a:cubicBezTo>
                <a:cubicBezTo>
                  <a:pt x="5313754" y="728149"/>
                  <a:pt x="5353379" y="733865"/>
                  <a:pt x="5393005" y="737485"/>
                </a:cubicBezTo>
                <a:cubicBezTo>
                  <a:pt x="5401579" y="738247"/>
                  <a:pt x="5410531" y="733483"/>
                  <a:pt x="5419295" y="733103"/>
                </a:cubicBezTo>
                <a:cubicBezTo>
                  <a:pt x="5446728" y="732151"/>
                  <a:pt x="5474161" y="731959"/>
                  <a:pt x="5501594" y="731389"/>
                </a:cubicBezTo>
                <a:cubicBezTo>
                  <a:pt x="5517215" y="731198"/>
                  <a:pt x="5533027" y="731769"/>
                  <a:pt x="5548460" y="730056"/>
                </a:cubicBezTo>
                <a:cubicBezTo>
                  <a:pt x="5568842" y="727769"/>
                  <a:pt x="5587321" y="724339"/>
                  <a:pt x="5606372" y="739199"/>
                </a:cubicBezTo>
                <a:cubicBezTo>
                  <a:pt x="5635711" y="762250"/>
                  <a:pt x="5673050" y="753296"/>
                  <a:pt x="5706959" y="758630"/>
                </a:cubicBezTo>
                <a:cubicBezTo>
                  <a:pt x="5715723" y="759964"/>
                  <a:pt x="5724678" y="760155"/>
                  <a:pt x="5733440" y="761678"/>
                </a:cubicBezTo>
                <a:cubicBezTo>
                  <a:pt x="5749634" y="764537"/>
                  <a:pt x="5765635" y="767774"/>
                  <a:pt x="5781830" y="771015"/>
                </a:cubicBezTo>
                <a:cubicBezTo>
                  <a:pt x="5784686" y="771585"/>
                  <a:pt x="5787924" y="771777"/>
                  <a:pt x="5790592" y="772730"/>
                </a:cubicBezTo>
                <a:cubicBezTo>
                  <a:pt x="5815169" y="780729"/>
                  <a:pt x="5839361" y="789873"/>
                  <a:pt x="5864318" y="796351"/>
                </a:cubicBezTo>
                <a:cubicBezTo>
                  <a:pt x="5876511" y="799591"/>
                  <a:pt x="5890037" y="799972"/>
                  <a:pt x="5902610" y="798255"/>
                </a:cubicBezTo>
                <a:cubicBezTo>
                  <a:pt x="5939377" y="793303"/>
                  <a:pt x="5975764" y="791207"/>
                  <a:pt x="6012723" y="798447"/>
                </a:cubicBezTo>
                <a:cubicBezTo>
                  <a:pt x="6027392" y="801304"/>
                  <a:pt x="6043776" y="796541"/>
                  <a:pt x="6059397" y="794827"/>
                </a:cubicBezTo>
                <a:cubicBezTo>
                  <a:pt x="6096736" y="790256"/>
                  <a:pt x="6134075" y="785301"/>
                  <a:pt x="6171605" y="780921"/>
                </a:cubicBezTo>
                <a:cubicBezTo>
                  <a:pt x="6195037" y="778254"/>
                  <a:pt x="6218660" y="776729"/>
                  <a:pt x="6242093" y="774063"/>
                </a:cubicBezTo>
                <a:cubicBezTo>
                  <a:pt x="6269144" y="770823"/>
                  <a:pt x="6296005" y="765870"/>
                  <a:pt x="6323058" y="763202"/>
                </a:cubicBezTo>
                <a:cubicBezTo>
                  <a:pt x="6353919" y="760155"/>
                  <a:pt x="6384972" y="759584"/>
                  <a:pt x="6415833" y="756344"/>
                </a:cubicBezTo>
                <a:cubicBezTo>
                  <a:pt x="6472225" y="750058"/>
                  <a:pt x="6528424" y="742628"/>
                  <a:pt x="6584812" y="735580"/>
                </a:cubicBezTo>
                <a:cubicBezTo>
                  <a:pt x="6639488" y="728721"/>
                  <a:pt x="6694164" y="722625"/>
                  <a:pt x="6748458" y="714053"/>
                </a:cubicBezTo>
                <a:cubicBezTo>
                  <a:pt x="6771319" y="710434"/>
                  <a:pt x="6793035" y="700526"/>
                  <a:pt x="6815516" y="695002"/>
                </a:cubicBezTo>
                <a:lnTo>
                  <a:pt x="6858000" y="685303"/>
                </a:lnTo>
                <a:lnTo>
                  <a:pt x="6858000" y="0"/>
                </a:lnTo>
                <a:lnTo>
                  <a:pt x="1687324" y="0"/>
                </a:lnTo>
                <a:lnTo>
                  <a:pt x="1" y="0"/>
                </a:lnTo>
                <a:lnTo>
                  <a:pt x="1" y="199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2A1009-FCAE-4CE9-98DA-2523F93A9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6" y="1"/>
            <a:ext cx="835935" cy="6858000"/>
            <a:chOff x="-456" y="1"/>
            <a:chExt cx="835935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0D11E6-74DC-414A-BEBA-7488175B5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260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DB3C61-AC26-44A9-BF04-457027D14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-3011716" y="3011261"/>
              <a:ext cx="6858000" cy="835479"/>
            </a:xfrm>
            <a:custGeom>
              <a:avLst/>
              <a:gdLst>
                <a:gd name="connsiteX0" fmla="*/ 6564619 w 6858000"/>
                <a:gd name="connsiteY0" fmla="*/ 468946 h 835479"/>
                <a:gd name="connsiteX1" fmla="*/ 6564620 w 6858000"/>
                <a:gd name="connsiteY1" fmla="*/ 468946 h 835479"/>
                <a:gd name="connsiteX2" fmla="*/ 6588625 w 6858000"/>
                <a:gd name="connsiteY2" fmla="*/ 491425 h 835479"/>
                <a:gd name="connsiteX3" fmla="*/ 6625224 w 6858000"/>
                <a:gd name="connsiteY3" fmla="*/ 508047 h 835479"/>
                <a:gd name="connsiteX4" fmla="*/ 6662539 w 6858000"/>
                <a:gd name="connsiteY4" fmla="*/ 500953 h 835479"/>
                <a:gd name="connsiteX5" fmla="*/ 6662540 w 6858000"/>
                <a:gd name="connsiteY5" fmla="*/ 500952 h 835479"/>
                <a:gd name="connsiteX6" fmla="*/ 6662543 w 6858000"/>
                <a:gd name="connsiteY6" fmla="*/ 500951 h 835479"/>
                <a:gd name="connsiteX7" fmla="*/ 6683026 w 6858000"/>
                <a:gd name="connsiteY7" fmla="*/ 489501 h 835479"/>
                <a:gd name="connsiteX8" fmla="*/ 6702975 w 6858000"/>
                <a:gd name="connsiteY8" fmla="*/ 486354 h 835479"/>
                <a:gd name="connsiteX9" fmla="*/ 6702976 w 6858000"/>
                <a:gd name="connsiteY9" fmla="*/ 486354 h 835479"/>
                <a:gd name="connsiteX10" fmla="*/ 6742552 w 6858000"/>
                <a:gd name="connsiteY10" fmla="*/ 500190 h 835479"/>
                <a:gd name="connsiteX11" fmla="*/ 6742554 w 6858000"/>
                <a:gd name="connsiteY11" fmla="*/ 500191 h 835479"/>
                <a:gd name="connsiteX12" fmla="*/ 6812061 w 6858000"/>
                <a:gd name="connsiteY12" fmla="*/ 519668 h 835479"/>
                <a:gd name="connsiteX13" fmla="*/ 6776799 w 6858000"/>
                <a:gd name="connsiteY13" fmla="*/ 514894 h 835479"/>
                <a:gd name="connsiteX14" fmla="*/ 6742554 w 6858000"/>
                <a:gd name="connsiteY14" fmla="*/ 500191 h 835479"/>
                <a:gd name="connsiteX15" fmla="*/ 6742551 w 6858000"/>
                <a:gd name="connsiteY15" fmla="*/ 500190 h 835479"/>
                <a:gd name="connsiteX16" fmla="*/ 6702975 w 6858000"/>
                <a:gd name="connsiteY16" fmla="*/ 486354 h 835479"/>
                <a:gd name="connsiteX17" fmla="*/ 6662543 w 6858000"/>
                <a:gd name="connsiteY17" fmla="*/ 500951 h 835479"/>
                <a:gd name="connsiteX18" fmla="*/ 6662541 w 6858000"/>
                <a:gd name="connsiteY18" fmla="*/ 500952 h 835479"/>
                <a:gd name="connsiteX19" fmla="*/ 6662539 w 6858000"/>
                <a:gd name="connsiteY19" fmla="*/ 500953 h 835479"/>
                <a:gd name="connsiteX20" fmla="*/ 6645551 w 6858000"/>
                <a:gd name="connsiteY20" fmla="*/ 508036 h 835479"/>
                <a:gd name="connsiteX21" fmla="*/ 6625224 w 6858000"/>
                <a:gd name="connsiteY21" fmla="*/ 508047 h 835479"/>
                <a:gd name="connsiteX22" fmla="*/ 6625223 w 6858000"/>
                <a:gd name="connsiteY22" fmla="*/ 508047 h 835479"/>
                <a:gd name="connsiteX23" fmla="*/ 6588624 w 6858000"/>
                <a:gd name="connsiteY23" fmla="*/ 491425 h 835479"/>
                <a:gd name="connsiteX24" fmla="*/ 6438980 w 6858000"/>
                <a:gd name="connsiteY24" fmla="*/ 549267 h 835479"/>
                <a:gd name="connsiteX25" fmla="*/ 6463839 w 6858000"/>
                <a:gd name="connsiteY25" fmla="*/ 529336 h 835479"/>
                <a:gd name="connsiteX26" fmla="*/ 6463848 w 6858000"/>
                <a:gd name="connsiteY26" fmla="*/ 529334 h 835479"/>
                <a:gd name="connsiteX27" fmla="*/ 6513011 w 6858000"/>
                <a:gd name="connsiteY27" fmla="*/ 515538 h 835479"/>
                <a:gd name="connsiteX28" fmla="*/ 6546193 w 6858000"/>
                <a:gd name="connsiteY28" fmla="*/ 496733 h 835479"/>
                <a:gd name="connsiteX29" fmla="*/ 6546194 w 6858000"/>
                <a:gd name="connsiteY29" fmla="*/ 496733 h 835479"/>
                <a:gd name="connsiteX30" fmla="*/ 6521803 w 6858000"/>
                <a:gd name="connsiteY30" fmla="*/ 513071 h 835479"/>
                <a:gd name="connsiteX31" fmla="*/ 6513011 w 6858000"/>
                <a:gd name="connsiteY31" fmla="*/ 515538 h 835479"/>
                <a:gd name="connsiteX32" fmla="*/ 6508051 w 6858000"/>
                <a:gd name="connsiteY32" fmla="*/ 518349 h 835479"/>
                <a:gd name="connsiteX33" fmla="*/ 6463848 w 6858000"/>
                <a:gd name="connsiteY33" fmla="*/ 529334 h 835479"/>
                <a:gd name="connsiteX34" fmla="*/ 6463840 w 6858000"/>
                <a:gd name="connsiteY34" fmla="*/ 529336 h 835479"/>
                <a:gd name="connsiteX35" fmla="*/ 6438980 w 6858000"/>
                <a:gd name="connsiteY35" fmla="*/ 549267 h 835479"/>
                <a:gd name="connsiteX36" fmla="*/ 6365203 w 6858000"/>
                <a:gd name="connsiteY36" fmla="*/ 635242 h 835479"/>
                <a:gd name="connsiteX37" fmla="*/ 6387909 w 6858000"/>
                <a:gd name="connsiteY37" fmla="*/ 633959 h 835479"/>
                <a:gd name="connsiteX38" fmla="*/ 6391548 w 6858000"/>
                <a:gd name="connsiteY38" fmla="*/ 632195 h 835479"/>
                <a:gd name="connsiteX39" fmla="*/ 6407331 w 6858000"/>
                <a:gd name="connsiteY39" fmla="*/ 624541 h 835479"/>
                <a:gd name="connsiteX40" fmla="*/ 6407332 w 6858000"/>
                <a:gd name="connsiteY40" fmla="*/ 624541 h 835479"/>
                <a:gd name="connsiteX41" fmla="*/ 6391548 w 6858000"/>
                <a:gd name="connsiteY41" fmla="*/ 632195 h 835479"/>
                <a:gd name="connsiteX42" fmla="*/ 6387909 w 6858000"/>
                <a:gd name="connsiteY42" fmla="*/ 633961 h 835479"/>
                <a:gd name="connsiteX43" fmla="*/ 4221390 w 6858000"/>
                <a:gd name="connsiteY43" fmla="*/ 396172 h 835479"/>
                <a:gd name="connsiteX44" fmla="*/ 4221391 w 6858000"/>
                <a:gd name="connsiteY44" fmla="*/ 396172 h 835479"/>
                <a:gd name="connsiteX45" fmla="*/ 4253014 w 6858000"/>
                <a:gd name="connsiteY45" fmla="*/ 401888 h 835479"/>
                <a:gd name="connsiteX46" fmla="*/ 4324645 w 6858000"/>
                <a:gd name="connsiteY46" fmla="*/ 441704 h 835479"/>
                <a:gd name="connsiteX47" fmla="*/ 4363890 w 6858000"/>
                <a:gd name="connsiteY47" fmla="*/ 450658 h 835479"/>
                <a:gd name="connsiteX48" fmla="*/ 4482003 w 6858000"/>
                <a:gd name="connsiteY48" fmla="*/ 449896 h 835479"/>
                <a:gd name="connsiteX49" fmla="*/ 4659173 w 6858000"/>
                <a:gd name="connsiteY49" fmla="*/ 389886 h 835479"/>
                <a:gd name="connsiteX50" fmla="*/ 4677654 w 6858000"/>
                <a:gd name="connsiteY50" fmla="*/ 381884 h 835479"/>
                <a:gd name="connsiteX51" fmla="*/ 4767763 w 6858000"/>
                <a:gd name="connsiteY51" fmla="*/ 371977 h 835479"/>
                <a:gd name="connsiteX52" fmla="*/ 4800482 w 6858000"/>
                <a:gd name="connsiteY52" fmla="*/ 370668 h 835479"/>
                <a:gd name="connsiteX53" fmla="*/ 4800483 w 6858000"/>
                <a:gd name="connsiteY53" fmla="*/ 370668 h 835479"/>
                <a:gd name="connsiteX54" fmla="*/ 4828916 w 6858000"/>
                <a:gd name="connsiteY54" fmla="*/ 385504 h 835479"/>
                <a:gd name="connsiteX55" fmla="*/ 4863342 w 6858000"/>
                <a:gd name="connsiteY55" fmla="*/ 407685 h 835479"/>
                <a:gd name="connsiteX56" fmla="*/ 4889274 w 6858000"/>
                <a:gd name="connsiteY56" fmla="*/ 415214 h 835479"/>
                <a:gd name="connsiteX57" fmla="*/ 4912167 w 6858000"/>
                <a:gd name="connsiteY57" fmla="*/ 413509 h 835479"/>
                <a:gd name="connsiteX58" fmla="*/ 4933803 w 6858000"/>
                <a:gd name="connsiteY58" fmla="*/ 412107 h 835479"/>
                <a:gd name="connsiteX59" fmla="*/ 4933804 w 6858000"/>
                <a:gd name="connsiteY59" fmla="*/ 412107 h 835479"/>
                <a:gd name="connsiteX60" fmla="*/ 4952672 w 6858000"/>
                <a:gd name="connsiteY60" fmla="*/ 416866 h 835479"/>
                <a:gd name="connsiteX61" fmla="*/ 4957452 w 6858000"/>
                <a:gd name="connsiteY61" fmla="*/ 419659 h 835479"/>
                <a:gd name="connsiteX62" fmla="*/ 4961455 w 6858000"/>
                <a:gd name="connsiteY62" fmla="*/ 420937 h 835479"/>
                <a:gd name="connsiteX63" fmla="*/ 4987037 w 6858000"/>
                <a:gd name="connsiteY63" fmla="*/ 436941 h 835479"/>
                <a:gd name="connsiteX64" fmla="*/ 5041521 w 6858000"/>
                <a:gd name="connsiteY64" fmla="*/ 463420 h 835479"/>
                <a:gd name="connsiteX65" fmla="*/ 5041527 w 6858000"/>
                <a:gd name="connsiteY65" fmla="*/ 463422 h 835479"/>
                <a:gd name="connsiteX66" fmla="*/ 5064789 w 6858000"/>
                <a:gd name="connsiteY66" fmla="*/ 468043 h 835479"/>
                <a:gd name="connsiteX67" fmla="*/ 5070584 w 6858000"/>
                <a:gd name="connsiteY67" fmla="*/ 470217 h 835479"/>
                <a:gd name="connsiteX68" fmla="*/ 5072375 w 6858000"/>
                <a:gd name="connsiteY68" fmla="*/ 470636 h 835479"/>
                <a:gd name="connsiteX69" fmla="*/ 5087443 w 6858000"/>
                <a:gd name="connsiteY69" fmla="*/ 476540 h 835479"/>
                <a:gd name="connsiteX70" fmla="*/ 5133219 w 6858000"/>
                <a:gd name="connsiteY70" fmla="*/ 489567 h 835479"/>
                <a:gd name="connsiteX71" fmla="*/ 5133224 w 6858000"/>
                <a:gd name="connsiteY71" fmla="*/ 489569 h 835479"/>
                <a:gd name="connsiteX72" fmla="*/ 5166112 w 6858000"/>
                <a:gd name="connsiteY72" fmla="*/ 482853 h 835479"/>
                <a:gd name="connsiteX73" fmla="*/ 5166113 w 6858000"/>
                <a:gd name="connsiteY73" fmla="*/ 482853 h 835479"/>
                <a:gd name="connsiteX74" fmla="*/ 5172090 w 6858000"/>
                <a:gd name="connsiteY74" fmla="*/ 483545 h 835479"/>
                <a:gd name="connsiteX75" fmla="*/ 5179067 w 6858000"/>
                <a:gd name="connsiteY75" fmla="*/ 486091 h 835479"/>
                <a:gd name="connsiteX76" fmla="*/ 5229432 w 6858000"/>
                <a:gd name="connsiteY76" fmla="*/ 485925 h 835479"/>
                <a:gd name="connsiteX77" fmla="*/ 5243613 w 6858000"/>
                <a:gd name="connsiteY77" fmla="*/ 478254 h 835479"/>
                <a:gd name="connsiteX78" fmla="*/ 5272795 w 6858000"/>
                <a:gd name="connsiteY78" fmla="*/ 462468 h 835479"/>
                <a:gd name="connsiteX79" fmla="*/ 5312287 w 6858000"/>
                <a:gd name="connsiteY79" fmla="*/ 438565 h 835479"/>
                <a:gd name="connsiteX80" fmla="*/ 5321350 w 6858000"/>
                <a:gd name="connsiteY80" fmla="*/ 437509 h 835479"/>
                <a:gd name="connsiteX81" fmla="*/ 5326162 w 6858000"/>
                <a:gd name="connsiteY81" fmla="*/ 435035 h 835479"/>
                <a:gd name="connsiteX82" fmla="*/ 5355013 w 6858000"/>
                <a:gd name="connsiteY82" fmla="*/ 433589 h 835479"/>
                <a:gd name="connsiteX83" fmla="*/ 5355014 w 6858000"/>
                <a:gd name="connsiteY83" fmla="*/ 433589 h 835479"/>
                <a:gd name="connsiteX84" fmla="*/ 5385384 w 6858000"/>
                <a:gd name="connsiteY84" fmla="*/ 438465 h 835479"/>
                <a:gd name="connsiteX85" fmla="*/ 5425582 w 6858000"/>
                <a:gd name="connsiteY85" fmla="*/ 446656 h 835479"/>
                <a:gd name="connsiteX86" fmla="*/ 5480637 w 6858000"/>
                <a:gd name="connsiteY86" fmla="*/ 458278 h 835479"/>
                <a:gd name="connsiteX87" fmla="*/ 5507667 w 6858000"/>
                <a:gd name="connsiteY87" fmla="*/ 462803 h 835479"/>
                <a:gd name="connsiteX88" fmla="*/ 5531691 w 6858000"/>
                <a:gd name="connsiteY88" fmla="*/ 452184 h 835479"/>
                <a:gd name="connsiteX89" fmla="*/ 5531692 w 6858000"/>
                <a:gd name="connsiteY89" fmla="*/ 452183 h 835479"/>
                <a:gd name="connsiteX90" fmla="*/ 5547577 w 6858000"/>
                <a:gd name="connsiteY90" fmla="*/ 442037 h 835479"/>
                <a:gd name="connsiteX91" fmla="*/ 5547578 w 6858000"/>
                <a:gd name="connsiteY91" fmla="*/ 442037 h 835479"/>
                <a:gd name="connsiteX92" fmla="*/ 5562746 w 6858000"/>
                <a:gd name="connsiteY92" fmla="*/ 451610 h 835479"/>
                <a:gd name="connsiteX93" fmla="*/ 5704483 w 6858000"/>
                <a:gd name="connsiteY93" fmla="*/ 522858 h 835479"/>
                <a:gd name="connsiteX94" fmla="*/ 5740488 w 6858000"/>
                <a:gd name="connsiteY94" fmla="*/ 528765 h 835479"/>
                <a:gd name="connsiteX95" fmla="*/ 5760873 w 6858000"/>
                <a:gd name="connsiteY95" fmla="*/ 537529 h 835479"/>
                <a:gd name="connsiteX96" fmla="*/ 5883751 w 6858000"/>
                <a:gd name="connsiteY96" fmla="*/ 625924 h 835479"/>
                <a:gd name="connsiteX97" fmla="*/ 5883755 w 6858000"/>
                <a:gd name="connsiteY97" fmla="*/ 625926 h 835479"/>
                <a:gd name="connsiteX98" fmla="*/ 5935945 w 6858000"/>
                <a:gd name="connsiteY98" fmla="*/ 643829 h 835479"/>
                <a:gd name="connsiteX99" fmla="*/ 5935949 w 6858000"/>
                <a:gd name="connsiteY99" fmla="*/ 643830 h 835479"/>
                <a:gd name="connsiteX100" fmla="*/ 5993289 w 6858000"/>
                <a:gd name="connsiteY100" fmla="*/ 640211 h 835479"/>
                <a:gd name="connsiteX101" fmla="*/ 5993290 w 6858000"/>
                <a:gd name="connsiteY101" fmla="*/ 640210 h 835479"/>
                <a:gd name="connsiteX102" fmla="*/ 6026439 w 6858000"/>
                <a:gd name="connsiteY102" fmla="*/ 633735 h 835479"/>
                <a:gd name="connsiteX103" fmla="*/ 6108737 w 6858000"/>
                <a:gd name="connsiteY103" fmla="*/ 577534 h 835479"/>
                <a:gd name="connsiteX104" fmla="*/ 6133313 w 6858000"/>
                <a:gd name="connsiteY104" fmla="*/ 563843 h 835479"/>
                <a:gd name="connsiteX105" fmla="*/ 6133314 w 6858000"/>
                <a:gd name="connsiteY105" fmla="*/ 563843 h 835479"/>
                <a:gd name="connsiteX106" fmla="*/ 6143189 w 6858000"/>
                <a:gd name="connsiteY106" fmla="*/ 567542 h 835479"/>
                <a:gd name="connsiteX107" fmla="*/ 6155599 w 6858000"/>
                <a:gd name="connsiteY107" fmla="*/ 579438 h 835479"/>
                <a:gd name="connsiteX108" fmla="*/ 6155602 w 6858000"/>
                <a:gd name="connsiteY108" fmla="*/ 579440 h 835479"/>
                <a:gd name="connsiteX109" fmla="*/ 6228756 w 6858000"/>
                <a:gd name="connsiteY109" fmla="*/ 618111 h 835479"/>
                <a:gd name="connsiteX110" fmla="*/ 6361539 w 6858000"/>
                <a:gd name="connsiteY110" fmla="*/ 635448 h 835479"/>
                <a:gd name="connsiteX111" fmla="*/ 6361538 w 6858000"/>
                <a:gd name="connsiteY111" fmla="*/ 635448 h 835479"/>
                <a:gd name="connsiteX112" fmla="*/ 6228755 w 6858000"/>
                <a:gd name="connsiteY112" fmla="*/ 618111 h 835479"/>
                <a:gd name="connsiteX113" fmla="*/ 6155601 w 6858000"/>
                <a:gd name="connsiteY113" fmla="*/ 579440 h 835479"/>
                <a:gd name="connsiteX114" fmla="*/ 6155599 w 6858000"/>
                <a:gd name="connsiteY114" fmla="*/ 579438 h 835479"/>
                <a:gd name="connsiteX115" fmla="*/ 6133314 w 6858000"/>
                <a:gd name="connsiteY115" fmla="*/ 563843 h 835479"/>
                <a:gd name="connsiteX116" fmla="*/ 6108738 w 6858000"/>
                <a:gd name="connsiteY116" fmla="*/ 577534 h 835479"/>
                <a:gd name="connsiteX117" fmla="*/ 6026440 w 6858000"/>
                <a:gd name="connsiteY117" fmla="*/ 633735 h 835479"/>
                <a:gd name="connsiteX118" fmla="*/ 5993291 w 6858000"/>
                <a:gd name="connsiteY118" fmla="*/ 640210 h 835479"/>
                <a:gd name="connsiteX119" fmla="*/ 5993289 w 6858000"/>
                <a:gd name="connsiteY119" fmla="*/ 640211 h 835479"/>
                <a:gd name="connsiteX120" fmla="*/ 5964476 w 6858000"/>
                <a:gd name="connsiteY120" fmla="*/ 643664 h 835479"/>
                <a:gd name="connsiteX121" fmla="*/ 5935949 w 6858000"/>
                <a:gd name="connsiteY121" fmla="*/ 643830 h 835479"/>
                <a:gd name="connsiteX122" fmla="*/ 5935948 w 6858000"/>
                <a:gd name="connsiteY122" fmla="*/ 643830 h 835479"/>
                <a:gd name="connsiteX123" fmla="*/ 5935945 w 6858000"/>
                <a:gd name="connsiteY123" fmla="*/ 643829 h 835479"/>
                <a:gd name="connsiteX124" fmla="*/ 5909350 w 6858000"/>
                <a:gd name="connsiteY124" fmla="*/ 636949 h 835479"/>
                <a:gd name="connsiteX125" fmla="*/ 5883755 w 6858000"/>
                <a:gd name="connsiteY125" fmla="*/ 625926 h 835479"/>
                <a:gd name="connsiteX126" fmla="*/ 5883750 w 6858000"/>
                <a:gd name="connsiteY126" fmla="*/ 625924 h 835479"/>
                <a:gd name="connsiteX127" fmla="*/ 5760872 w 6858000"/>
                <a:gd name="connsiteY127" fmla="*/ 537529 h 835479"/>
                <a:gd name="connsiteX128" fmla="*/ 5740487 w 6858000"/>
                <a:gd name="connsiteY128" fmla="*/ 528765 h 835479"/>
                <a:gd name="connsiteX129" fmla="*/ 5704482 w 6858000"/>
                <a:gd name="connsiteY129" fmla="*/ 522858 h 835479"/>
                <a:gd name="connsiteX130" fmla="*/ 5562745 w 6858000"/>
                <a:gd name="connsiteY130" fmla="*/ 451610 h 835479"/>
                <a:gd name="connsiteX131" fmla="*/ 5547577 w 6858000"/>
                <a:gd name="connsiteY131" fmla="*/ 442037 h 835479"/>
                <a:gd name="connsiteX132" fmla="*/ 5531693 w 6858000"/>
                <a:gd name="connsiteY132" fmla="*/ 452183 h 835479"/>
                <a:gd name="connsiteX133" fmla="*/ 5531691 w 6858000"/>
                <a:gd name="connsiteY133" fmla="*/ 452184 h 835479"/>
                <a:gd name="connsiteX134" fmla="*/ 5520421 w 6858000"/>
                <a:gd name="connsiteY134" fmla="*/ 460582 h 835479"/>
                <a:gd name="connsiteX135" fmla="*/ 5507667 w 6858000"/>
                <a:gd name="connsiteY135" fmla="*/ 462803 h 835479"/>
                <a:gd name="connsiteX136" fmla="*/ 5507666 w 6858000"/>
                <a:gd name="connsiteY136" fmla="*/ 462803 h 835479"/>
                <a:gd name="connsiteX137" fmla="*/ 5480636 w 6858000"/>
                <a:gd name="connsiteY137" fmla="*/ 458278 h 835479"/>
                <a:gd name="connsiteX138" fmla="*/ 5425581 w 6858000"/>
                <a:gd name="connsiteY138" fmla="*/ 446656 h 835479"/>
                <a:gd name="connsiteX139" fmla="*/ 5385383 w 6858000"/>
                <a:gd name="connsiteY139" fmla="*/ 438465 h 835479"/>
                <a:gd name="connsiteX140" fmla="*/ 5355013 w 6858000"/>
                <a:gd name="connsiteY140" fmla="*/ 433589 h 835479"/>
                <a:gd name="connsiteX141" fmla="*/ 5321350 w 6858000"/>
                <a:gd name="connsiteY141" fmla="*/ 437509 h 835479"/>
                <a:gd name="connsiteX142" fmla="*/ 5272796 w 6858000"/>
                <a:gd name="connsiteY142" fmla="*/ 462468 h 835479"/>
                <a:gd name="connsiteX143" fmla="*/ 5243613 w 6858000"/>
                <a:gd name="connsiteY143" fmla="*/ 478254 h 835479"/>
                <a:gd name="connsiteX144" fmla="*/ 5229433 w 6858000"/>
                <a:gd name="connsiteY144" fmla="*/ 485925 h 835479"/>
                <a:gd name="connsiteX145" fmla="*/ 5179067 w 6858000"/>
                <a:gd name="connsiteY145" fmla="*/ 486091 h 835479"/>
                <a:gd name="connsiteX146" fmla="*/ 5179066 w 6858000"/>
                <a:gd name="connsiteY146" fmla="*/ 486091 h 835479"/>
                <a:gd name="connsiteX147" fmla="*/ 5172089 w 6858000"/>
                <a:gd name="connsiteY147" fmla="*/ 483545 h 835479"/>
                <a:gd name="connsiteX148" fmla="*/ 5166113 w 6858000"/>
                <a:gd name="connsiteY148" fmla="*/ 482853 h 835479"/>
                <a:gd name="connsiteX149" fmla="*/ 5133224 w 6858000"/>
                <a:gd name="connsiteY149" fmla="*/ 489569 h 835479"/>
                <a:gd name="connsiteX150" fmla="*/ 5133223 w 6858000"/>
                <a:gd name="connsiteY150" fmla="*/ 489569 h 835479"/>
                <a:gd name="connsiteX151" fmla="*/ 5133219 w 6858000"/>
                <a:gd name="connsiteY151" fmla="*/ 489567 h 835479"/>
                <a:gd name="connsiteX152" fmla="*/ 5102460 w 6858000"/>
                <a:gd name="connsiteY152" fmla="*/ 482424 h 835479"/>
                <a:gd name="connsiteX153" fmla="*/ 5087443 w 6858000"/>
                <a:gd name="connsiteY153" fmla="*/ 476540 h 835479"/>
                <a:gd name="connsiteX154" fmla="*/ 5087422 w 6858000"/>
                <a:gd name="connsiteY154" fmla="*/ 476534 h 835479"/>
                <a:gd name="connsiteX155" fmla="*/ 5070584 w 6858000"/>
                <a:gd name="connsiteY155" fmla="*/ 470217 h 835479"/>
                <a:gd name="connsiteX156" fmla="*/ 5041527 w 6858000"/>
                <a:gd name="connsiteY156" fmla="*/ 463422 h 835479"/>
                <a:gd name="connsiteX157" fmla="*/ 5041520 w 6858000"/>
                <a:gd name="connsiteY157" fmla="*/ 463420 h 835479"/>
                <a:gd name="connsiteX158" fmla="*/ 4987036 w 6858000"/>
                <a:gd name="connsiteY158" fmla="*/ 436941 h 835479"/>
                <a:gd name="connsiteX159" fmla="*/ 4957452 w 6858000"/>
                <a:gd name="connsiteY159" fmla="*/ 419659 h 835479"/>
                <a:gd name="connsiteX160" fmla="*/ 4933804 w 6858000"/>
                <a:gd name="connsiteY160" fmla="*/ 412107 h 835479"/>
                <a:gd name="connsiteX161" fmla="*/ 4912168 w 6858000"/>
                <a:gd name="connsiteY161" fmla="*/ 413509 h 835479"/>
                <a:gd name="connsiteX162" fmla="*/ 4889275 w 6858000"/>
                <a:gd name="connsiteY162" fmla="*/ 415214 h 835479"/>
                <a:gd name="connsiteX163" fmla="*/ 4889274 w 6858000"/>
                <a:gd name="connsiteY163" fmla="*/ 415214 h 835479"/>
                <a:gd name="connsiteX164" fmla="*/ 4867613 w 6858000"/>
                <a:gd name="connsiteY164" fmla="*/ 410436 h 835479"/>
                <a:gd name="connsiteX165" fmla="*/ 4863342 w 6858000"/>
                <a:gd name="connsiteY165" fmla="*/ 407685 h 835479"/>
                <a:gd name="connsiteX166" fmla="*/ 4857316 w 6858000"/>
                <a:gd name="connsiteY166" fmla="*/ 405935 h 835479"/>
                <a:gd name="connsiteX167" fmla="*/ 4828915 w 6858000"/>
                <a:gd name="connsiteY167" fmla="*/ 385504 h 835479"/>
                <a:gd name="connsiteX168" fmla="*/ 4800482 w 6858000"/>
                <a:gd name="connsiteY168" fmla="*/ 370668 h 835479"/>
                <a:gd name="connsiteX169" fmla="*/ 4767764 w 6858000"/>
                <a:gd name="connsiteY169" fmla="*/ 371977 h 835479"/>
                <a:gd name="connsiteX170" fmla="*/ 4677655 w 6858000"/>
                <a:gd name="connsiteY170" fmla="*/ 381884 h 835479"/>
                <a:gd name="connsiteX171" fmla="*/ 4659174 w 6858000"/>
                <a:gd name="connsiteY171" fmla="*/ 389886 h 835479"/>
                <a:gd name="connsiteX172" fmla="*/ 4482004 w 6858000"/>
                <a:gd name="connsiteY172" fmla="*/ 449896 h 835479"/>
                <a:gd name="connsiteX173" fmla="*/ 4363890 w 6858000"/>
                <a:gd name="connsiteY173" fmla="*/ 450658 h 835479"/>
                <a:gd name="connsiteX174" fmla="*/ 4363889 w 6858000"/>
                <a:gd name="connsiteY174" fmla="*/ 450658 h 835479"/>
                <a:gd name="connsiteX175" fmla="*/ 4324644 w 6858000"/>
                <a:gd name="connsiteY175" fmla="*/ 441704 h 835479"/>
                <a:gd name="connsiteX176" fmla="*/ 4253013 w 6858000"/>
                <a:gd name="connsiteY176" fmla="*/ 401888 h 835479"/>
                <a:gd name="connsiteX177" fmla="*/ 4165382 w 6858000"/>
                <a:gd name="connsiteY177" fmla="*/ 392362 h 835479"/>
                <a:gd name="connsiteX178" fmla="*/ 4165383 w 6858000"/>
                <a:gd name="connsiteY178" fmla="*/ 392362 h 835479"/>
                <a:gd name="connsiteX179" fmla="*/ 4192387 w 6858000"/>
                <a:gd name="connsiteY179" fmla="*/ 396267 h 835479"/>
                <a:gd name="connsiteX180" fmla="*/ 4192386 w 6858000"/>
                <a:gd name="connsiteY180" fmla="*/ 396267 h 835479"/>
                <a:gd name="connsiteX181" fmla="*/ 4165382 w 6858000"/>
                <a:gd name="connsiteY181" fmla="*/ 392362 h 835479"/>
                <a:gd name="connsiteX182" fmla="*/ 3885337 w 6858000"/>
                <a:gd name="connsiteY182" fmla="*/ 379980 h 835479"/>
                <a:gd name="connsiteX183" fmla="*/ 3885338 w 6858000"/>
                <a:gd name="connsiteY183" fmla="*/ 379980 h 835479"/>
                <a:gd name="connsiteX184" fmla="*/ 3885341 w 6858000"/>
                <a:gd name="connsiteY184" fmla="*/ 379982 h 835479"/>
                <a:gd name="connsiteX185" fmla="*/ 3962157 w 6858000"/>
                <a:gd name="connsiteY185" fmla="*/ 411865 h 835479"/>
                <a:gd name="connsiteX186" fmla="*/ 3962159 w 6858000"/>
                <a:gd name="connsiteY186" fmla="*/ 411865 h 835479"/>
                <a:gd name="connsiteX187" fmla="*/ 4043837 w 6858000"/>
                <a:gd name="connsiteY187" fmla="*/ 396173 h 835479"/>
                <a:gd name="connsiteX188" fmla="*/ 4043838 w 6858000"/>
                <a:gd name="connsiteY188" fmla="*/ 396172 h 835479"/>
                <a:gd name="connsiteX189" fmla="*/ 4103824 w 6858000"/>
                <a:gd name="connsiteY189" fmla="*/ 381051 h 835479"/>
                <a:gd name="connsiteX190" fmla="*/ 4103825 w 6858000"/>
                <a:gd name="connsiteY190" fmla="*/ 381051 h 835479"/>
                <a:gd name="connsiteX191" fmla="*/ 4134255 w 6858000"/>
                <a:gd name="connsiteY191" fmla="*/ 383018 h 835479"/>
                <a:gd name="connsiteX192" fmla="*/ 4165381 w 6858000"/>
                <a:gd name="connsiteY192" fmla="*/ 392362 h 835479"/>
                <a:gd name="connsiteX193" fmla="*/ 4103825 w 6858000"/>
                <a:gd name="connsiteY193" fmla="*/ 381051 h 835479"/>
                <a:gd name="connsiteX194" fmla="*/ 4043839 w 6858000"/>
                <a:gd name="connsiteY194" fmla="*/ 396172 h 835479"/>
                <a:gd name="connsiteX195" fmla="*/ 4043837 w 6858000"/>
                <a:gd name="connsiteY195" fmla="*/ 396173 h 835479"/>
                <a:gd name="connsiteX196" fmla="*/ 4002409 w 6858000"/>
                <a:gd name="connsiteY196" fmla="*/ 409475 h 835479"/>
                <a:gd name="connsiteX197" fmla="*/ 3962159 w 6858000"/>
                <a:gd name="connsiteY197" fmla="*/ 411865 h 835479"/>
                <a:gd name="connsiteX198" fmla="*/ 3962158 w 6858000"/>
                <a:gd name="connsiteY198" fmla="*/ 411865 h 835479"/>
                <a:gd name="connsiteX199" fmla="*/ 3962157 w 6858000"/>
                <a:gd name="connsiteY199" fmla="*/ 411865 h 835479"/>
                <a:gd name="connsiteX200" fmla="*/ 3923124 w 6858000"/>
                <a:gd name="connsiteY200" fmla="*/ 402361 h 835479"/>
                <a:gd name="connsiteX201" fmla="*/ 3885341 w 6858000"/>
                <a:gd name="connsiteY201" fmla="*/ 379982 h 835479"/>
                <a:gd name="connsiteX202" fmla="*/ 3669899 w 6858000"/>
                <a:gd name="connsiteY202" fmla="*/ 394577 h 835479"/>
                <a:gd name="connsiteX203" fmla="*/ 3680163 w 6858000"/>
                <a:gd name="connsiteY203" fmla="*/ 397173 h 835479"/>
                <a:gd name="connsiteX204" fmla="*/ 3734836 w 6858000"/>
                <a:gd name="connsiteY204" fmla="*/ 393125 h 835479"/>
                <a:gd name="connsiteX205" fmla="*/ 3734837 w 6858000"/>
                <a:gd name="connsiteY205" fmla="*/ 393125 h 835479"/>
                <a:gd name="connsiteX206" fmla="*/ 3754652 w 6858000"/>
                <a:gd name="connsiteY206" fmla="*/ 393507 h 835479"/>
                <a:gd name="connsiteX207" fmla="*/ 3789775 w 6858000"/>
                <a:gd name="connsiteY207" fmla="*/ 399864 h 835479"/>
                <a:gd name="connsiteX208" fmla="*/ 3822471 w 6858000"/>
                <a:gd name="connsiteY208" fmla="*/ 384932 h 835479"/>
                <a:gd name="connsiteX209" fmla="*/ 3852618 w 6858000"/>
                <a:gd name="connsiteY209" fmla="*/ 370597 h 835479"/>
                <a:gd name="connsiteX210" fmla="*/ 3852619 w 6858000"/>
                <a:gd name="connsiteY210" fmla="*/ 370597 h 835479"/>
                <a:gd name="connsiteX211" fmla="*/ 3868763 w 6858000"/>
                <a:gd name="connsiteY211" fmla="*/ 371377 h 835479"/>
                <a:gd name="connsiteX212" fmla="*/ 3885336 w 6858000"/>
                <a:gd name="connsiteY212" fmla="*/ 379980 h 835479"/>
                <a:gd name="connsiteX213" fmla="*/ 3852619 w 6858000"/>
                <a:gd name="connsiteY213" fmla="*/ 370597 h 835479"/>
                <a:gd name="connsiteX214" fmla="*/ 3822472 w 6858000"/>
                <a:gd name="connsiteY214" fmla="*/ 384932 h 835479"/>
                <a:gd name="connsiteX215" fmla="*/ 3789776 w 6858000"/>
                <a:gd name="connsiteY215" fmla="*/ 399864 h 835479"/>
                <a:gd name="connsiteX216" fmla="*/ 3789775 w 6858000"/>
                <a:gd name="connsiteY216" fmla="*/ 399864 h 835479"/>
                <a:gd name="connsiteX217" fmla="*/ 3754651 w 6858000"/>
                <a:gd name="connsiteY217" fmla="*/ 393507 h 835479"/>
                <a:gd name="connsiteX218" fmla="*/ 3734837 w 6858000"/>
                <a:gd name="connsiteY218" fmla="*/ 393125 h 835479"/>
                <a:gd name="connsiteX219" fmla="*/ 3680163 w 6858000"/>
                <a:gd name="connsiteY219" fmla="*/ 397173 h 835479"/>
                <a:gd name="connsiteX220" fmla="*/ 3680162 w 6858000"/>
                <a:gd name="connsiteY220" fmla="*/ 397173 h 835479"/>
                <a:gd name="connsiteX221" fmla="*/ 2836171 w 6858000"/>
                <a:gd name="connsiteY221" fmla="*/ 465063 h 835479"/>
                <a:gd name="connsiteX222" fmla="*/ 2848792 w 6858000"/>
                <a:gd name="connsiteY222" fmla="*/ 456372 h 835479"/>
                <a:gd name="connsiteX223" fmla="*/ 2897784 w 6858000"/>
                <a:gd name="connsiteY223" fmla="*/ 440769 h 835479"/>
                <a:gd name="connsiteX224" fmla="*/ 2903549 w 6858000"/>
                <a:gd name="connsiteY224" fmla="*/ 439740 h 835479"/>
                <a:gd name="connsiteX225" fmla="*/ 2914327 w 6858000"/>
                <a:gd name="connsiteY225" fmla="*/ 436466 h 835479"/>
                <a:gd name="connsiteX226" fmla="*/ 2947858 w 6858000"/>
                <a:gd name="connsiteY226" fmla="*/ 431835 h 835479"/>
                <a:gd name="connsiteX227" fmla="*/ 2947861 w 6858000"/>
                <a:gd name="connsiteY227" fmla="*/ 431834 h 835479"/>
                <a:gd name="connsiteX228" fmla="*/ 2947862 w 6858000"/>
                <a:gd name="connsiteY228" fmla="*/ 431834 h 835479"/>
                <a:gd name="connsiteX229" fmla="*/ 2982148 w 6858000"/>
                <a:gd name="connsiteY229" fmla="*/ 435418 h 835479"/>
                <a:gd name="connsiteX230" fmla="*/ 3077401 w 6858000"/>
                <a:gd name="connsiteY230" fmla="*/ 447111 h 835479"/>
                <a:gd name="connsiteX231" fmla="*/ 3172653 w 6858000"/>
                <a:gd name="connsiteY231" fmla="*/ 434656 h 835479"/>
                <a:gd name="connsiteX232" fmla="*/ 3489466 w 6858000"/>
                <a:gd name="connsiteY232" fmla="*/ 387029 h 835479"/>
                <a:gd name="connsiteX233" fmla="*/ 3544712 w 6858000"/>
                <a:gd name="connsiteY233" fmla="*/ 364930 h 835479"/>
                <a:gd name="connsiteX234" fmla="*/ 3574407 w 6858000"/>
                <a:gd name="connsiteY234" fmla="*/ 347308 h 835479"/>
                <a:gd name="connsiteX235" fmla="*/ 3574408 w 6858000"/>
                <a:gd name="connsiteY235" fmla="*/ 347308 h 835479"/>
                <a:gd name="connsiteX236" fmla="*/ 3606817 w 6858000"/>
                <a:gd name="connsiteY236" fmla="*/ 359406 h 835479"/>
                <a:gd name="connsiteX237" fmla="*/ 3630632 w 6858000"/>
                <a:gd name="connsiteY237" fmla="*/ 372932 h 835479"/>
                <a:gd name="connsiteX238" fmla="*/ 3651953 w 6858000"/>
                <a:gd name="connsiteY238" fmla="*/ 388826 h 835479"/>
                <a:gd name="connsiteX239" fmla="*/ 3630631 w 6858000"/>
                <a:gd name="connsiteY239" fmla="*/ 372932 h 835479"/>
                <a:gd name="connsiteX240" fmla="*/ 3606816 w 6858000"/>
                <a:gd name="connsiteY240" fmla="*/ 359406 h 835479"/>
                <a:gd name="connsiteX241" fmla="*/ 3587173 w 6858000"/>
                <a:gd name="connsiteY241" fmla="*/ 349660 h 835479"/>
                <a:gd name="connsiteX242" fmla="*/ 3574407 w 6858000"/>
                <a:gd name="connsiteY242" fmla="*/ 347308 h 835479"/>
                <a:gd name="connsiteX243" fmla="*/ 3562320 w 6858000"/>
                <a:gd name="connsiteY243" fmla="*/ 352387 h 835479"/>
                <a:gd name="connsiteX244" fmla="*/ 3544713 w 6858000"/>
                <a:gd name="connsiteY244" fmla="*/ 364930 h 835479"/>
                <a:gd name="connsiteX245" fmla="*/ 3489467 w 6858000"/>
                <a:gd name="connsiteY245" fmla="*/ 387029 h 835479"/>
                <a:gd name="connsiteX246" fmla="*/ 3172654 w 6858000"/>
                <a:gd name="connsiteY246" fmla="*/ 434656 h 835479"/>
                <a:gd name="connsiteX247" fmla="*/ 3077401 w 6858000"/>
                <a:gd name="connsiteY247" fmla="*/ 447111 h 835479"/>
                <a:gd name="connsiteX248" fmla="*/ 3077400 w 6858000"/>
                <a:gd name="connsiteY248" fmla="*/ 447111 h 835479"/>
                <a:gd name="connsiteX249" fmla="*/ 2982147 w 6858000"/>
                <a:gd name="connsiteY249" fmla="*/ 435418 h 835479"/>
                <a:gd name="connsiteX250" fmla="*/ 2947862 w 6858000"/>
                <a:gd name="connsiteY250" fmla="*/ 431834 h 835479"/>
                <a:gd name="connsiteX251" fmla="*/ 2947858 w 6858000"/>
                <a:gd name="connsiteY251" fmla="*/ 431835 h 835479"/>
                <a:gd name="connsiteX252" fmla="*/ 2903549 w 6858000"/>
                <a:gd name="connsiteY252" fmla="*/ 439740 h 835479"/>
                <a:gd name="connsiteX253" fmla="*/ 2848793 w 6858000"/>
                <a:gd name="connsiteY253" fmla="*/ 456372 h 835479"/>
                <a:gd name="connsiteX254" fmla="*/ 2836172 w 6858000"/>
                <a:gd name="connsiteY254" fmla="*/ 465063 h 835479"/>
                <a:gd name="connsiteX255" fmla="*/ 1268757 w 6858000"/>
                <a:gd name="connsiteY255" fmla="*/ 18376 h 835479"/>
                <a:gd name="connsiteX256" fmla="*/ 1286069 w 6858000"/>
                <a:gd name="connsiteY256" fmla="*/ 23543 h 835479"/>
                <a:gd name="connsiteX257" fmla="*/ 1350627 w 6858000"/>
                <a:gd name="connsiteY257" fmla="*/ 45880 h 835479"/>
                <a:gd name="connsiteX258" fmla="*/ 1413839 w 6858000"/>
                <a:gd name="connsiteY258" fmla="*/ 40286 h 835479"/>
                <a:gd name="connsiteX259" fmla="*/ 1350626 w 6858000"/>
                <a:gd name="connsiteY259" fmla="*/ 45881 h 835479"/>
                <a:gd name="connsiteX260" fmla="*/ 1286068 w 6858000"/>
                <a:gd name="connsiteY260" fmla="*/ 23543 h 835479"/>
                <a:gd name="connsiteX261" fmla="*/ 313532 w 6858000"/>
                <a:gd name="connsiteY261" fmla="*/ 14019 h 835479"/>
                <a:gd name="connsiteX262" fmla="*/ 313533 w 6858000"/>
                <a:gd name="connsiteY262" fmla="*/ 14018 h 835479"/>
                <a:gd name="connsiteX263" fmla="*/ 338870 w 6858000"/>
                <a:gd name="connsiteY263" fmla="*/ 13446 h 835479"/>
                <a:gd name="connsiteX264" fmla="*/ 338902 w 6858000"/>
                <a:gd name="connsiteY264" fmla="*/ 13453 h 835479"/>
                <a:gd name="connsiteX265" fmla="*/ 395639 w 6858000"/>
                <a:gd name="connsiteY265" fmla="*/ 23353 h 835479"/>
                <a:gd name="connsiteX266" fmla="*/ 367327 w 6858000"/>
                <a:gd name="connsiteY266" fmla="*/ 19543 h 835479"/>
                <a:gd name="connsiteX267" fmla="*/ 338902 w 6858000"/>
                <a:gd name="connsiteY267" fmla="*/ 13453 h 835479"/>
                <a:gd name="connsiteX268" fmla="*/ 338869 w 6858000"/>
                <a:gd name="connsiteY268" fmla="*/ 13447 h 835479"/>
                <a:gd name="connsiteX269" fmla="*/ 324057 w 6858000"/>
                <a:gd name="connsiteY269" fmla="*/ 11661 h 835479"/>
                <a:gd name="connsiteX270" fmla="*/ 281567 w 6858000"/>
                <a:gd name="connsiteY270" fmla="*/ 36346 h 835479"/>
                <a:gd name="connsiteX271" fmla="*/ 295414 w 6858000"/>
                <a:gd name="connsiteY271" fmla="*/ 31451 h 835479"/>
                <a:gd name="connsiteX272" fmla="*/ 295414 w 6858000"/>
                <a:gd name="connsiteY272" fmla="*/ 31452 h 835479"/>
                <a:gd name="connsiteX273" fmla="*/ 24485 w 6858000"/>
                <a:gd name="connsiteY273" fmla="*/ 23026 h 835479"/>
                <a:gd name="connsiteX274" fmla="*/ 74128 w 6858000"/>
                <a:gd name="connsiteY274" fmla="*/ 20763 h 835479"/>
                <a:gd name="connsiteX275" fmla="*/ 125860 w 6858000"/>
                <a:gd name="connsiteY275" fmla="*/ 26687 h 835479"/>
                <a:gd name="connsiteX276" fmla="*/ 153386 w 6858000"/>
                <a:gd name="connsiteY276" fmla="*/ 31082 h 835479"/>
                <a:gd name="connsiteX277" fmla="*/ 228943 w 6858000"/>
                <a:gd name="connsiteY277" fmla="*/ 39355 h 835479"/>
                <a:gd name="connsiteX278" fmla="*/ 177270 w 6858000"/>
                <a:gd name="connsiteY278" fmla="*/ 34896 h 835479"/>
                <a:gd name="connsiteX279" fmla="*/ 153386 w 6858000"/>
                <a:gd name="connsiteY279" fmla="*/ 31082 h 835479"/>
                <a:gd name="connsiteX280" fmla="*/ 151568 w 6858000"/>
                <a:gd name="connsiteY280" fmla="*/ 30883 h 835479"/>
                <a:gd name="connsiteX281" fmla="*/ 74128 w 6858000"/>
                <a:gd name="connsiteY281" fmla="*/ 20764 h 835479"/>
                <a:gd name="connsiteX282" fmla="*/ 0 w 6858000"/>
                <a:gd name="connsiteY282" fmla="*/ 29969 h 835479"/>
                <a:gd name="connsiteX283" fmla="*/ 0 w 6858000"/>
                <a:gd name="connsiteY283" fmla="*/ 494077 h 835479"/>
                <a:gd name="connsiteX284" fmla="*/ 2816 w 6858000"/>
                <a:gd name="connsiteY284" fmla="*/ 492950 h 835479"/>
                <a:gd name="connsiteX285" fmla="*/ 63586 w 6858000"/>
                <a:gd name="connsiteY285" fmla="*/ 478851 h 835479"/>
                <a:gd name="connsiteX286" fmla="*/ 176938 w 6858000"/>
                <a:gd name="connsiteY286" fmla="*/ 464945 h 835479"/>
                <a:gd name="connsiteX287" fmla="*/ 200181 w 6858000"/>
                <a:gd name="connsiteY287" fmla="*/ 456943 h 835479"/>
                <a:gd name="connsiteX288" fmla="*/ 340773 w 6858000"/>
                <a:gd name="connsiteY288" fmla="*/ 419031 h 835479"/>
                <a:gd name="connsiteX289" fmla="*/ 453363 w 6858000"/>
                <a:gd name="connsiteY289" fmla="*/ 419796 h 835479"/>
                <a:gd name="connsiteX290" fmla="*/ 462125 w 6858000"/>
                <a:gd name="connsiteY290" fmla="*/ 421510 h 835479"/>
                <a:gd name="connsiteX291" fmla="*/ 505181 w 6858000"/>
                <a:gd name="connsiteY291" fmla="*/ 434082 h 835479"/>
                <a:gd name="connsiteX292" fmla="*/ 571859 w 6858000"/>
                <a:gd name="connsiteY292" fmla="*/ 430654 h 835479"/>
                <a:gd name="connsiteX293" fmla="*/ 617771 w 6858000"/>
                <a:gd name="connsiteY293" fmla="*/ 413317 h 835479"/>
                <a:gd name="connsiteX294" fmla="*/ 674922 w 6858000"/>
                <a:gd name="connsiteY294" fmla="*/ 412555 h 835479"/>
                <a:gd name="connsiteX295" fmla="*/ 740267 w 6858000"/>
                <a:gd name="connsiteY295" fmla="*/ 423414 h 835479"/>
                <a:gd name="connsiteX296" fmla="*/ 769604 w 6858000"/>
                <a:gd name="connsiteY296" fmla="*/ 425700 h 835479"/>
                <a:gd name="connsiteX297" fmla="*/ 850188 w 6858000"/>
                <a:gd name="connsiteY297" fmla="*/ 448180 h 835479"/>
                <a:gd name="connsiteX298" fmla="*/ 898197 w 6858000"/>
                <a:gd name="connsiteY298" fmla="*/ 442656 h 835479"/>
                <a:gd name="connsiteX299" fmla="*/ 945443 w 6858000"/>
                <a:gd name="connsiteY299" fmla="*/ 427796 h 835479"/>
                <a:gd name="connsiteX300" fmla="*/ 975732 w 6858000"/>
                <a:gd name="connsiteY300" fmla="*/ 413507 h 835479"/>
                <a:gd name="connsiteX301" fmla="*/ 1036886 w 6858000"/>
                <a:gd name="connsiteY301" fmla="*/ 403411 h 835479"/>
                <a:gd name="connsiteX302" fmla="*/ 1048124 w 6858000"/>
                <a:gd name="connsiteY302" fmla="*/ 404935 h 835479"/>
                <a:gd name="connsiteX303" fmla="*/ 1230632 w 6858000"/>
                <a:gd name="connsiteY303" fmla="*/ 417509 h 835479"/>
                <a:gd name="connsiteX304" fmla="*/ 1303023 w 6858000"/>
                <a:gd name="connsiteY304" fmla="*/ 437702 h 835479"/>
                <a:gd name="connsiteX305" fmla="*/ 1318455 w 6858000"/>
                <a:gd name="connsiteY305" fmla="*/ 440178 h 835479"/>
                <a:gd name="connsiteX306" fmla="*/ 1472574 w 6858000"/>
                <a:gd name="connsiteY306" fmla="*/ 462849 h 835479"/>
                <a:gd name="connsiteX307" fmla="*/ 1489719 w 6858000"/>
                <a:gd name="connsiteY307" fmla="*/ 463801 h 835479"/>
                <a:gd name="connsiteX308" fmla="*/ 1537536 w 6858000"/>
                <a:gd name="connsiteY308" fmla="*/ 459801 h 835479"/>
                <a:gd name="connsiteX309" fmla="*/ 1650316 w 6858000"/>
                <a:gd name="connsiteY309" fmla="*/ 500950 h 835479"/>
                <a:gd name="connsiteX310" fmla="*/ 1763286 w 6858000"/>
                <a:gd name="connsiteY310" fmla="*/ 515049 h 835479"/>
                <a:gd name="connsiteX311" fmla="*/ 1825392 w 6858000"/>
                <a:gd name="connsiteY311" fmla="*/ 514857 h 835479"/>
                <a:gd name="connsiteX312" fmla="*/ 1869779 w 6858000"/>
                <a:gd name="connsiteY312" fmla="*/ 524955 h 835479"/>
                <a:gd name="connsiteX313" fmla="*/ 1978939 w 6858000"/>
                <a:gd name="connsiteY313" fmla="*/ 555626 h 835479"/>
                <a:gd name="connsiteX314" fmla="*/ 2030377 w 6858000"/>
                <a:gd name="connsiteY314" fmla="*/ 560388 h 835479"/>
                <a:gd name="connsiteX315" fmla="*/ 2085053 w 6858000"/>
                <a:gd name="connsiteY315" fmla="*/ 570677 h 835479"/>
                <a:gd name="connsiteX316" fmla="*/ 2220311 w 6858000"/>
                <a:gd name="connsiteY316" fmla="*/ 616778 h 835479"/>
                <a:gd name="connsiteX317" fmla="*/ 2330805 w 6858000"/>
                <a:gd name="connsiteY317" fmla="*/ 614112 h 835479"/>
                <a:gd name="connsiteX318" fmla="*/ 2401291 w 6858000"/>
                <a:gd name="connsiteY318" fmla="*/ 614682 h 835479"/>
                <a:gd name="connsiteX319" fmla="*/ 2485306 w 6858000"/>
                <a:gd name="connsiteY319" fmla="*/ 629923 h 835479"/>
                <a:gd name="connsiteX320" fmla="*/ 2554078 w 6858000"/>
                <a:gd name="connsiteY320" fmla="*/ 652213 h 835479"/>
                <a:gd name="connsiteX321" fmla="*/ 2649142 w 6858000"/>
                <a:gd name="connsiteY321" fmla="*/ 669930 h 835479"/>
                <a:gd name="connsiteX322" fmla="*/ 2743825 w 6858000"/>
                <a:gd name="connsiteY322" fmla="*/ 704031 h 835479"/>
                <a:gd name="connsiteX323" fmla="*/ 2809929 w 6858000"/>
                <a:gd name="connsiteY323" fmla="*/ 730130 h 835479"/>
                <a:gd name="connsiteX324" fmla="*/ 2901942 w 6858000"/>
                <a:gd name="connsiteY324" fmla="*/ 753181 h 835479"/>
                <a:gd name="connsiteX325" fmla="*/ 3042727 w 6858000"/>
                <a:gd name="connsiteY325" fmla="*/ 769373 h 835479"/>
                <a:gd name="connsiteX326" fmla="*/ 3107499 w 6858000"/>
                <a:gd name="connsiteY326" fmla="*/ 771089 h 835479"/>
                <a:gd name="connsiteX327" fmla="*/ 3209992 w 6858000"/>
                <a:gd name="connsiteY327" fmla="*/ 808998 h 835479"/>
                <a:gd name="connsiteX328" fmla="*/ 3253808 w 6858000"/>
                <a:gd name="connsiteY328" fmla="*/ 827287 h 835479"/>
                <a:gd name="connsiteX329" fmla="*/ 3293243 w 6858000"/>
                <a:gd name="connsiteY329" fmla="*/ 812047 h 835479"/>
                <a:gd name="connsiteX330" fmla="*/ 3318770 w 6858000"/>
                <a:gd name="connsiteY330" fmla="*/ 794520 h 835479"/>
                <a:gd name="connsiteX331" fmla="*/ 3399545 w 6858000"/>
                <a:gd name="connsiteY331" fmla="*/ 809381 h 835479"/>
                <a:gd name="connsiteX332" fmla="*/ 3485274 w 6858000"/>
                <a:gd name="connsiteY332" fmla="*/ 825001 h 835479"/>
                <a:gd name="connsiteX333" fmla="*/ 3546616 w 6858000"/>
                <a:gd name="connsiteY333" fmla="*/ 835479 h 835479"/>
                <a:gd name="connsiteX334" fmla="*/ 3623200 w 6858000"/>
                <a:gd name="connsiteY334" fmla="*/ 827097 h 835479"/>
                <a:gd name="connsiteX335" fmla="*/ 3683590 w 6858000"/>
                <a:gd name="connsiteY335" fmla="*/ 823669 h 835479"/>
                <a:gd name="connsiteX336" fmla="*/ 3732360 w 6858000"/>
                <a:gd name="connsiteY336" fmla="*/ 813953 h 835479"/>
                <a:gd name="connsiteX337" fmla="*/ 3749505 w 6858000"/>
                <a:gd name="connsiteY337" fmla="*/ 808236 h 835479"/>
                <a:gd name="connsiteX338" fmla="*/ 3885337 w 6858000"/>
                <a:gd name="connsiteY338" fmla="*/ 763659 h 835479"/>
                <a:gd name="connsiteX339" fmla="*/ 4030502 w 6858000"/>
                <a:gd name="connsiteY339" fmla="*/ 728034 h 835479"/>
                <a:gd name="connsiteX340" fmla="*/ 4124613 w 6858000"/>
                <a:gd name="connsiteY340" fmla="*/ 750515 h 835479"/>
                <a:gd name="connsiteX341" fmla="*/ 4159666 w 6858000"/>
                <a:gd name="connsiteY341" fmla="*/ 750133 h 835479"/>
                <a:gd name="connsiteX342" fmla="*/ 4320836 w 6858000"/>
                <a:gd name="connsiteY342" fmla="*/ 755277 h 835479"/>
                <a:gd name="connsiteX343" fmla="*/ 4349221 w 6858000"/>
                <a:gd name="connsiteY343" fmla="*/ 760801 h 835479"/>
                <a:gd name="connsiteX344" fmla="*/ 4502578 w 6858000"/>
                <a:gd name="connsiteY344" fmla="*/ 738130 h 835479"/>
                <a:gd name="connsiteX345" fmla="*/ 4558206 w 6858000"/>
                <a:gd name="connsiteY345" fmla="*/ 734320 h 835479"/>
                <a:gd name="connsiteX346" fmla="*/ 4609451 w 6858000"/>
                <a:gd name="connsiteY346" fmla="*/ 728034 h 835479"/>
                <a:gd name="connsiteX347" fmla="*/ 4681082 w 6858000"/>
                <a:gd name="connsiteY347" fmla="*/ 726510 h 835479"/>
                <a:gd name="connsiteX348" fmla="*/ 4755380 w 6858000"/>
                <a:gd name="connsiteY348" fmla="*/ 729368 h 835479"/>
                <a:gd name="connsiteX349" fmla="*/ 4838249 w 6858000"/>
                <a:gd name="connsiteY349" fmla="*/ 728796 h 835479"/>
                <a:gd name="connsiteX350" fmla="*/ 4871018 w 6858000"/>
                <a:gd name="connsiteY350" fmla="*/ 723844 h 835479"/>
                <a:gd name="connsiteX351" fmla="*/ 4959601 w 6858000"/>
                <a:gd name="connsiteY351" fmla="*/ 727272 h 835479"/>
                <a:gd name="connsiteX352" fmla="*/ 5006085 w 6858000"/>
                <a:gd name="connsiteY352" fmla="*/ 721558 h 835479"/>
                <a:gd name="connsiteX353" fmla="*/ 5082669 w 6858000"/>
                <a:gd name="connsiteY353" fmla="*/ 720414 h 835479"/>
                <a:gd name="connsiteX354" fmla="*/ 5107626 w 6858000"/>
                <a:gd name="connsiteY354" fmla="*/ 719079 h 835479"/>
                <a:gd name="connsiteX355" fmla="*/ 5129915 w 6858000"/>
                <a:gd name="connsiteY355" fmla="*/ 718317 h 835479"/>
                <a:gd name="connsiteX356" fmla="*/ 5206307 w 6858000"/>
                <a:gd name="connsiteY356" fmla="*/ 733940 h 835479"/>
                <a:gd name="connsiteX357" fmla="*/ 5274128 w 6858000"/>
                <a:gd name="connsiteY357" fmla="*/ 734892 h 835479"/>
                <a:gd name="connsiteX358" fmla="*/ 5393004 w 6858000"/>
                <a:gd name="connsiteY358" fmla="*/ 747466 h 835479"/>
                <a:gd name="connsiteX359" fmla="*/ 5419294 w 6858000"/>
                <a:gd name="connsiteY359" fmla="*/ 743084 h 835479"/>
                <a:gd name="connsiteX360" fmla="*/ 5501593 w 6858000"/>
                <a:gd name="connsiteY360" fmla="*/ 741370 h 835479"/>
                <a:gd name="connsiteX361" fmla="*/ 5548459 w 6858000"/>
                <a:gd name="connsiteY361" fmla="*/ 740036 h 835479"/>
                <a:gd name="connsiteX362" fmla="*/ 5606371 w 6858000"/>
                <a:gd name="connsiteY362" fmla="*/ 749180 h 835479"/>
                <a:gd name="connsiteX363" fmla="*/ 5706958 w 6858000"/>
                <a:gd name="connsiteY363" fmla="*/ 768611 h 835479"/>
                <a:gd name="connsiteX364" fmla="*/ 5733439 w 6858000"/>
                <a:gd name="connsiteY364" fmla="*/ 771659 h 835479"/>
                <a:gd name="connsiteX365" fmla="*/ 5781829 w 6858000"/>
                <a:gd name="connsiteY365" fmla="*/ 780996 h 835479"/>
                <a:gd name="connsiteX366" fmla="*/ 5790591 w 6858000"/>
                <a:gd name="connsiteY366" fmla="*/ 782710 h 835479"/>
                <a:gd name="connsiteX367" fmla="*/ 5864317 w 6858000"/>
                <a:gd name="connsiteY367" fmla="*/ 806332 h 835479"/>
                <a:gd name="connsiteX368" fmla="*/ 5902609 w 6858000"/>
                <a:gd name="connsiteY368" fmla="*/ 808236 h 835479"/>
                <a:gd name="connsiteX369" fmla="*/ 6012722 w 6858000"/>
                <a:gd name="connsiteY369" fmla="*/ 808428 h 835479"/>
                <a:gd name="connsiteX370" fmla="*/ 6059396 w 6858000"/>
                <a:gd name="connsiteY370" fmla="*/ 804808 h 835479"/>
                <a:gd name="connsiteX371" fmla="*/ 6171604 w 6858000"/>
                <a:gd name="connsiteY371" fmla="*/ 790902 h 835479"/>
                <a:gd name="connsiteX372" fmla="*/ 6242092 w 6858000"/>
                <a:gd name="connsiteY372" fmla="*/ 784044 h 835479"/>
                <a:gd name="connsiteX373" fmla="*/ 6323057 w 6858000"/>
                <a:gd name="connsiteY373" fmla="*/ 773183 h 835479"/>
                <a:gd name="connsiteX374" fmla="*/ 6415832 w 6858000"/>
                <a:gd name="connsiteY374" fmla="*/ 766325 h 835479"/>
                <a:gd name="connsiteX375" fmla="*/ 6584811 w 6858000"/>
                <a:gd name="connsiteY375" fmla="*/ 745560 h 835479"/>
                <a:gd name="connsiteX376" fmla="*/ 6748457 w 6858000"/>
                <a:gd name="connsiteY376" fmla="*/ 724034 h 835479"/>
                <a:gd name="connsiteX377" fmla="*/ 6815515 w 6858000"/>
                <a:gd name="connsiteY377" fmla="*/ 704983 h 835479"/>
                <a:gd name="connsiteX378" fmla="*/ 6858000 w 6858000"/>
                <a:gd name="connsiteY378" fmla="*/ 695283 h 835479"/>
                <a:gd name="connsiteX379" fmla="*/ 6858000 w 6858000"/>
                <a:gd name="connsiteY379" fmla="*/ 456 h 835479"/>
                <a:gd name="connsiteX380" fmla="*/ 1687322 w 6858000"/>
                <a:gd name="connsiteY380" fmla="*/ 456 h 835479"/>
                <a:gd name="connsiteX381" fmla="*/ 1697753 w 6858000"/>
                <a:gd name="connsiteY381" fmla="*/ 10970 h 835479"/>
                <a:gd name="connsiteX382" fmla="*/ 1733188 w 6858000"/>
                <a:gd name="connsiteY382" fmla="*/ 33639 h 835479"/>
                <a:gd name="connsiteX383" fmla="*/ 1833775 w 6858000"/>
                <a:gd name="connsiteY383" fmla="*/ 75360 h 835479"/>
                <a:gd name="connsiteX384" fmla="*/ 1842158 w 6858000"/>
                <a:gd name="connsiteY384" fmla="*/ 82981 h 835479"/>
                <a:gd name="connsiteX385" fmla="*/ 1916454 w 6858000"/>
                <a:gd name="connsiteY385" fmla="*/ 173472 h 835479"/>
                <a:gd name="connsiteX386" fmla="*/ 1933219 w 6858000"/>
                <a:gd name="connsiteY386" fmla="*/ 188902 h 835479"/>
                <a:gd name="connsiteX387" fmla="*/ 1953413 w 6858000"/>
                <a:gd name="connsiteY387" fmla="*/ 212907 h 835479"/>
                <a:gd name="connsiteX388" fmla="*/ 2016469 w 6858000"/>
                <a:gd name="connsiteY388" fmla="*/ 259390 h 835479"/>
                <a:gd name="connsiteX389" fmla="*/ 2094578 w 6858000"/>
                <a:gd name="connsiteY389" fmla="*/ 274249 h 835479"/>
                <a:gd name="connsiteX390" fmla="*/ 2188879 w 6858000"/>
                <a:gd name="connsiteY390" fmla="*/ 296920 h 835479"/>
                <a:gd name="connsiteX391" fmla="*/ 2228314 w 6858000"/>
                <a:gd name="connsiteY391" fmla="*/ 312160 h 835479"/>
                <a:gd name="connsiteX392" fmla="*/ 2334044 w 6858000"/>
                <a:gd name="connsiteY392" fmla="*/ 341117 h 835479"/>
                <a:gd name="connsiteX393" fmla="*/ 2409485 w 6858000"/>
                <a:gd name="connsiteY393" fmla="*/ 365502 h 835479"/>
                <a:gd name="connsiteX394" fmla="*/ 2409487 w 6858000"/>
                <a:gd name="connsiteY394" fmla="*/ 365504 h 835479"/>
                <a:gd name="connsiteX395" fmla="*/ 2463015 w 6858000"/>
                <a:gd name="connsiteY395" fmla="*/ 388434 h 835479"/>
                <a:gd name="connsiteX396" fmla="*/ 2463017 w 6858000"/>
                <a:gd name="connsiteY396" fmla="*/ 388434 h 835479"/>
                <a:gd name="connsiteX397" fmla="*/ 2518262 w 6858000"/>
                <a:gd name="connsiteY397" fmla="*/ 379792 h 835479"/>
                <a:gd name="connsiteX398" fmla="*/ 2518263 w 6858000"/>
                <a:gd name="connsiteY398" fmla="*/ 379791 h 835479"/>
                <a:gd name="connsiteX399" fmla="*/ 2545005 w 6858000"/>
                <a:gd name="connsiteY399" fmla="*/ 376147 h 835479"/>
                <a:gd name="connsiteX400" fmla="*/ 2545006 w 6858000"/>
                <a:gd name="connsiteY400" fmla="*/ 376147 h 835479"/>
                <a:gd name="connsiteX401" fmla="*/ 2571034 w 6858000"/>
                <a:gd name="connsiteY401" fmla="*/ 380361 h 835479"/>
                <a:gd name="connsiteX402" fmla="*/ 2668001 w 6858000"/>
                <a:gd name="connsiteY402" fmla="*/ 453514 h 835479"/>
                <a:gd name="connsiteX403" fmla="*/ 2745348 w 6858000"/>
                <a:gd name="connsiteY403" fmla="*/ 501904 h 835479"/>
                <a:gd name="connsiteX404" fmla="*/ 2745351 w 6858000"/>
                <a:gd name="connsiteY404" fmla="*/ 501906 h 835479"/>
                <a:gd name="connsiteX405" fmla="*/ 2778005 w 6858000"/>
                <a:gd name="connsiteY405" fmla="*/ 507825 h 835479"/>
                <a:gd name="connsiteX406" fmla="*/ 2785439 w 6858000"/>
                <a:gd name="connsiteY406" fmla="*/ 507405 h 835479"/>
                <a:gd name="connsiteX407" fmla="*/ 2811779 w 6858000"/>
                <a:gd name="connsiteY407" fmla="*/ 497326 h 835479"/>
                <a:gd name="connsiteX408" fmla="*/ 2811786 w 6858000"/>
                <a:gd name="connsiteY408" fmla="*/ 497322 h 835479"/>
                <a:gd name="connsiteX409" fmla="*/ 2811786 w 6858000"/>
                <a:gd name="connsiteY409" fmla="*/ 497323 h 835479"/>
                <a:gd name="connsiteX410" fmla="*/ 2811779 w 6858000"/>
                <a:gd name="connsiteY410" fmla="*/ 497326 h 835479"/>
                <a:gd name="connsiteX411" fmla="*/ 2793022 w 6858000"/>
                <a:gd name="connsiteY411" fmla="*/ 506976 h 835479"/>
                <a:gd name="connsiteX412" fmla="*/ 2785439 w 6858000"/>
                <a:gd name="connsiteY412" fmla="*/ 507405 h 835479"/>
                <a:gd name="connsiteX413" fmla="*/ 2782304 w 6858000"/>
                <a:gd name="connsiteY413" fmla="*/ 508605 h 835479"/>
                <a:gd name="connsiteX414" fmla="*/ 2778005 w 6858000"/>
                <a:gd name="connsiteY414" fmla="*/ 507825 h 835479"/>
                <a:gd name="connsiteX415" fmla="*/ 2770757 w 6858000"/>
                <a:gd name="connsiteY415" fmla="*/ 508235 h 835479"/>
                <a:gd name="connsiteX416" fmla="*/ 2745351 w 6858000"/>
                <a:gd name="connsiteY416" fmla="*/ 501906 h 835479"/>
                <a:gd name="connsiteX417" fmla="*/ 2745347 w 6858000"/>
                <a:gd name="connsiteY417" fmla="*/ 501904 h 835479"/>
                <a:gd name="connsiteX418" fmla="*/ 2668000 w 6858000"/>
                <a:gd name="connsiteY418" fmla="*/ 453514 h 835479"/>
                <a:gd name="connsiteX419" fmla="*/ 2571033 w 6858000"/>
                <a:gd name="connsiteY419" fmla="*/ 380361 h 835479"/>
                <a:gd name="connsiteX420" fmla="*/ 2545006 w 6858000"/>
                <a:gd name="connsiteY420" fmla="*/ 376147 h 835479"/>
                <a:gd name="connsiteX421" fmla="*/ 2518264 w 6858000"/>
                <a:gd name="connsiteY421" fmla="*/ 379791 h 835479"/>
                <a:gd name="connsiteX422" fmla="*/ 2518262 w 6858000"/>
                <a:gd name="connsiteY422" fmla="*/ 379792 h 835479"/>
                <a:gd name="connsiteX423" fmla="*/ 2490550 w 6858000"/>
                <a:gd name="connsiteY423" fmla="*/ 386372 h 835479"/>
                <a:gd name="connsiteX424" fmla="*/ 2463017 w 6858000"/>
                <a:gd name="connsiteY424" fmla="*/ 388434 h 835479"/>
                <a:gd name="connsiteX425" fmla="*/ 2463016 w 6858000"/>
                <a:gd name="connsiteY425" fmla="*/ 388434 h 835479"/>
                <a:gd name="connsiteX426" fmla="*/ 2463015 w 6858000"/>
                <a:gd name="connsiteY426" fmla="*/ 388434 h 835479"/>
                <a:gd name="connsiteX427" fmla="*/ 2435912 w 6858000"/>
                <a:gd name="connsiteY427" fmla="*/ 382603 h 835479"/>
                <a:gd name="connsiteX428" fmla="*/ 2409487 w 6858000"/>
                <a:gd name="connsiteY428" fmla="*/ 365504 h 835479"/>
                <a:gd name="connsiteX429" fmla="*/ 2409484 w 6858000"/>
                <a:gd name="connsiteY429" fmla="*/ 365502 h 835479"/>
                <a:gd name="connsiteX430" fmla="*/ 2334043 w 6858000"/>
                <a:gd name="connsiteY430" fmla="*/ 341117 h 835479"/>
                <a:gd name="connsiteX431" fmla="*/ 2228313 w 6858000"/>
                <a:gd name="connsiteY431" fmla="*/ 312160 h 835479"/>
                <a:gd name="connsiteX432" fmla="*/ 2188878 w 6858000"/>
                <a:gd name="connsiteY432" fmla="*/ 296920 h 835479"/>
                <a:gd name="connsiteX433" fmla="*/ 2094577 w 6858000"/>
                <a:gd name="connsiteY433" fmla="*/ 274249 h 835479"/>
                <a:gd name="connsiteX434" fmla="*/ 2016468 w 6858000"/>
                <a:gd name="connsiteY434" fmla="*/ 259390 h 835479"/>
                <a:gd name="connsiteX435" fmla="*/ 1953412 w 6858000"/>
                <a:gd name="connsiteY435" fmla="*/ 212907 h 835479"/>
                <a:gd name="connsiteX436" fmla="*/ 1933218 w 6858000"/>
                <a:gd name="connsiteY436" fmla="*/ 188902 h 835479"/>
                <a:gd name="connsiteX437" fmla="*/ 1916453 w 6858000"/>
                <a:gd name="connsiteY437" fmla="*/ 173472 h 835479"/>
                <a:gd name="connsiteX438" fmla="*/ 1842157 w 6858000"/>
                <a:gd name="connsiteY438" fmla="*/ 82981 h 835479"/>
                <a:gd name="connsiteX439" fmla="*/ 1833774 w 6858000"/>
                <a:gd name="connsiteY439" fmla="*/ 75360 h 835479"/>
                <a:gd name="connsiteX440" fmla="*/ 1733187 w 6858000"/>
                <a:gd name="connsiteY440" fmla="*/ 33639 h 835479"/>
                <a:gd name="connsiteX441" fmla="*/ 1697752 w 6858000"/>
                <a:gd name="connsiteY441" fmla="*/ 10971 h 835479"/>
                <a:gd name="connsiteX442" fmla="*/ 1687320 w 6858000"/>
                <a:gd name="connsiteY442" fmla="*/ 456 h 835479"/>
                <a:gd name="connsiteX443" fmla="*/ 916806 w 6858000"/>
                <a:gd name="connsiteY443" fmla="*/ 456 h 835479"/>
                <a:gd name="connsiteX444" fmla="*/ 927155 w 6858000"/>
                <a:gd name="connsiteY444" fmla="*/ 9636 h 835479"/>
                <a:gd name="connsiteX445" fmla="*/ 1097087 w 6858000"/>
                <a:gd name="connsiteY445" fmla="*/ 6016 h 835479"/>
                <a:gd name="connsiteX446" fmla="*/ 1123185 w 6858000"/>
                <a:gd name="connsiteY446" fmla="*/ 1634 h 835479"/>
                <a:gd name="connsiteX447" fmla="*/ 1184028 w 6858000"/>
                <a:gd name="connsiteY447" fmla="*/ 26353 h 835479"/>
                <a:gd name="connsiteX448" fmla="*/ 1123184 w 6858000"/>
                <a:gd name="connsiteY448" fmla="*/ 1635 h 835479"/>
                <a:gd name="connsiteX449" fmla="*/ 1097086 w 6858000"/>
                <a:gd name="connsiteY449" fmla="*/ 6017 h 835479"/>
                <a:gd name="connsiteX450" fmla="*/ 927154 w 6858000"/>
                <a:gd name="connsiteY450" fmla="*/ 9637 h 835479"/>
                <a:gd name="connsiteX451" fmla="*/ 916804 w 6858000"/>
                <a:gd name="connsiteY451" fmla="*/ 456 h 835479"/>
                <a:gd name="connsiteX452" fmla="*/ 578772 w 6858000"/>
                <a:gd name="connsiteY452" fmla="*/ 456 h 835479"/>
                <a:gd name="connsiteX453" fmla="*/ 556046 w 6858000"/>
                <a:gd name="connsiteY453" fmla="*/ 6589 h 835479"/>
                <a:gd name="connsiteX454" fmla="*/ 517850 w 6858000"/>
                <a:gd name="connsiteY454" fmla="*/ 15506 h 835479"/>
                <a:gd name="connsiteX455" fmla="*/ 556047 w 6858000"/>
                <a:gd name="connsiteY455" fmla="*/ 6588 h 835479"/>
                <a:gd name="connsiteX456" fmla="*/ 578770 w 6858000"/>
                <a:gd name="connsiteY456" fmla="*/ 456 h 835479"/>
                <a:gd name="connsiteX457" fmla="*/ 0 w 6858000"/>
                <a:gd name="connsiteY457" fmla="*/ 456 h 835479"/>
                <a:gd name="connsiteX458" fmla="*/ 0 w 6858000"/>
                <a:gd name="connsiteY458" fmla="*/ 20445 h 835479"/>
                <a:gd name="connsiteX459" fmla="*/ 0 w 6858000"/>
                <a:gd name="connsiteY459" fmla="*/ 29969 h 83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</a:cxnLst>
              <a:rect l="l" t="t" r="r" b="b"/>
              <a:pathLst>
                <a:path w="6858000" h="835479">
                  <a:moveTo>
                    <a:pt x="6564619" y="468946"/>
                  </a:moveTo>
                  <a:lnTo>
                    <a:pt x="6564620" y="468946"/>
                  </a:lnTo>
                  <a:cubicBezTo>
                    <a:pt x="6575478" y="479233"/>
                    <a:pt x="6582146" y="485329"/>
                    <a:pt x="6588625" y="491425"/>
                  </a:cubicBezTo>
                  <a:lnTo>
                    <a:pt x="6625224" y="508047"/>
                  </a:lnTo>
                  <a:lnTo>
                    <a:pt x="6662539" y="500953"/>
                  </a:lnTo>
                  <a:lnTo>
                    <a:pt x="6662540" y="500952"/>
                  </a:lnTo>
                  <a:lnTo>
                    <a:pt x="6662543" y="500951"/>
                  </a:lnTo>
                  <a:lnTo>
                    <a:pt x="6683026" y="489501"/>
                  </a:lnTo>
                  <a:lnTo>
                    <a:pt x="6702975" y="486354"/>
                  </a:lnTo>
                  <a:lnTo>
                    <a:pt x="6702976" y="486354"/>
                  </a:lnTo>
                  <a:cubicBezTo>
                    <a:pt x="6716168" y="486759"/>
                    <a:pt x="6729218" y="491903"/>
                    <a:pt x="6742552" y="500190"/>
                  </a:cubicBezTo>
                  <a:lnTo>
                    <a:pt x="6742554" y="500191"/>
                  </a:lnTo>
                  <a:lnTo>
                    <a:pt x="6812061" y="519668"/>
                  </a:lnTo>
                  <a:lnTo>
                    <a:pt x="6776799" y="514894"/>
                  </a:lnTo>
                  <a:lnTo>
                    <a:pt x="6742554" y="500191"/>
                  </a:lnTo>
                  <a:lnTo>
                    <a:pt x="6742551" y="500190"/>
                  </a:lnTo>
                  <a:lnTo>
                    <a:pt x="6702975" y="486354"/>
                  </a:lnTo>
                  <a:lnTo>
                    <a:pt x="6662543" y="500951"/>
                  </a:lnTo>
                  <a:lnTo>
                    <a:pt x="6662541" y="500952"/>
                  </a:lnTo>
                  <a:lnTo>
                    <a:pt x="6662539" y="500953"/>
                  </a:lnTo>
                  <a:lnTo>
                    <a:pt x="6645551" y="508036"/>
                  </a:lnTo>
                  <a:lnTo>
                    <a:pt x="6625224" y="508047"/>
                  </a:lnTo>
                  <a:lnTo>
                    <a:pt x="6625223" y="508047"/>
                  </a:lnTo>
                  <a:cubicBezTo>
                    <a:pt x="6611340" y="505951"/>
                    <a:pt x="6597577" y="499903"/>
                    <a:pt x="6588624" y="491425"/>
                  </a:cubicBezTo>
                  <a:close/>
                  <a:moveTo>
                    <a:pt x="6438980" y="549267"/>
                  </a:moveTo>
                  <a:lnTo>
                    <a:pt x="6463839" y="529336"/>
                  </a:lnTo>
                  <a:lnTo>
                    <a:pt x="6463848" y="529334"/>
                  </a:lnTo>
                  <a:lnTo>
                    <a:pt x="6513011" y="515538"/>
                  </a:lnTo>
                  <a:lnTo>
                    <a:pt x="6546193" y="496733"/>
                  </a:lnTo>
                  <a:lnTo>
                    <a:pt x="6546194" y="496733"/>
                  </a:lnTo>
                  <a:lnTo>
                    <a:pt x="6521803" y="513071"/>
                  </a:lnTo>
                  <a:lnTo>
                    <a:pt x="6513011" y="515538"/>
                  </a:lnTo>
                  <a:lnTo>
                    <a:pt x="6508051" y="518349"/>
                  </a:lnTo>
                  <a:lnTo>
                    <a:pt x="6463848" y="529334"/>
                  </a:lnTo>
                  <a:lnTo>
                    <a:pt x="6463840" y="529336"/>
                  </a:lnTo>
                  <a:cubicBezTo>
                    <a:pt x="6451649" y="532288"/>
                    <a:pt x="6444076" y="539765"/>
                    <a:pt x="6438980" y="549267"/>
                  </a:cubicBezTo>
                  <a:close/>
                  <a:moveTo>
                    <a:pt x="6365203" y="635242"/>
                  </a:moveTo>
                  <a:lnTo>
                    <a:pt x="6387909" y="633959"/>
                  </a:lnTo>
                  <a:lnTo>
                    <a:pt x="6391548" y="632195"/>
                  </a:lnTo>
                  <a:lnTo>
                    <a:pt x="6407331" y="624541"/>
                  </a:lnTo>
                  <a:lnTo>
                    <a:pt x="6407332" y="624541"/>
                  </a:lnTo>
                  <a:lnTo>
                    <a:pt x="6391548" y="632195"/>
                  </a:lnTo>
                  <a:lnTo>
                    <a:pt x="6387909" y="633961"/>
                  </a:lnTo>
                  <a:close/>
                  <a:moveTo>
                    <a:pt x="4221390" y="396172"/>
                  </a:moveTo>
                  <a:lnTo>
                    <a:pt x="4221391" y="396172"/>
                  </a:lnTo>
                  <a:cubicBezTo>
                    <a:pt x="4232060" y="396934"/>
                    <a:pt x="4243872" y="397124"/>
                    <a:pt x="4253014" y="401888"/>
                  </a:cubicBezTo>
                  <a:cubicBezTo>
                    <a:pt x="4277401" y="414081"/>
                    <a:pt x="4300070" y="429701"/>
                    <a:pt x="4324645" y="441704"/>
                  </a:cubicBezTo>
                  <a:lnTo>
                    <a:pt x="4363890" y="450658"/>
                  </a:lnTo>
                  <a:lnTo>
                    <a:pt x="4482003" y="449896"/>
                  </a:lnTo>
                  <a:cubicBezTo>
                    <a:pt x="4546775" y="447228"/>
                    <a:pt x="4612499" y="446656"/>
                    <a:pt x="4659173" y="389886"/>
                  </a:cubicBezTo>
                  <a:cubicBezTo>
                    <a:pt x="4662985" y="385314"/>
                    <a:pt x="4671175" y="382646"/>
                    <a:pt x="4677654" y="381884"/>
                  </a:cubicBezTo>
                  <a:cubicBezTo>
                    <a:pt x="4707563" y="378265"/>
                    <a:pt x="4738234" y="377883"/>
                    <a:pt x="4767763" y="371977"/>
                  </a:cubicBezTo>
                  <a:cubicBezTo>
                    <a:pt x="4779574" y="369596"/>
                    <a:pt x="4790386" y="368787"/>
                    <a:pt x="4800482" y="370668"/>
                  </a:cubicBezTo>
                  <a:lnTo>
                    <a:pt x="4800483" y="370668"/>
                  </a:lnTo>
                  <a:cubicBezTo>
                    <a:pt x="4810580" y="372549"/>
                    <a:pt x="4819963" y="377122"/>
                    <a:pt x="4828916" y="385504"/>
                  </a:cubicBezTo>
                  <a:lnTo>
                    <a:pt x="4863342" y="407685"/>
                  </a:lnTo>
                  <a:lnTo>
                    <a:pt x="4889274" y="415214"/>
                  </a:lnTo>
                  <a:lnTo>
                    <a:pt x="4912167" y="413509"/>
                  </a:lnTo>
                  <a:cubicBezTo>
                    <a:pt x="4919977" y="411794"/>
                    <a:pt x="4927121" y="411437"/>
                    <a:pt x="4933803" y="412107"/>
                  </a:cubicBezTo>
                  <a:lnTo>
                    <a:pt x="4933804" y="412107"/>
                  </a:lnTo>
                  <a:lnTo>
                    <a:pt x="4952672" y="416866"/>
                  </a:lnTo>
                  <a:lnTo>
                    <a:pt x="4957452" y="419659"/>
                  </a:lnTo>
                  <a:lnTo>
                    <a:pt x="4961455" y="420937"/>
                  </a:lnTo>
                  <a:cubicBezTo>
                    <a:pt x="4970096" y="425448"/>
                    <a:pt x="4978393" y="431154"/>
                    <a:pt x="4987037" y="436941"/>
                  </a:cubicBezTo>
                  <a:cubicBezTo>
                    <a:pt x="5003801" y="448180"/>
                    <a:pt x="5022852" y="462278"/>
                    <a:pt x="5041521" y="463420"/>
                  </a:cubicBezTo>
                  <a:lnTo>
                    <a:pt x="5041527" y="463422"/>
                  </a:lnTo>
                  <a:lnTo>
                    <a:pt x="5064789" y="468043"/>
                  </a:lnTo>
                  <a:lnTo>
                    <a:pt x="5070584" y="470217"/>
                  </a:lnTo>
                  <a:lnTo>
                    <a:pt x="5072375" y="470636"/>
                  </a:lnTo>
                  <a:lnTo>
                    <a:pt x="5087443" y="476540"/>
                  </a:lnTo>
                  <a:lnTo>
                    <a:pt x="5133219" y="489567"/>
                  </a:lnTo>
                  <a:lnTo>
                    <a:pt x="5133224" y="489569"/>
                  </a:lnTo>
                  <a:lnTo>
                    <a:pt x="5166112" y="482853"/>
                  </a:lnTo>
                  <a:lnTo>
                    <a:pt x="5166113" y="482853"/>
                  </a:lnTo>
                  <a:cubicBezTo>
                    <a:pt x="5167637" y="482091"/>
                    <a:pt x="5169780" y="482663"/>
                    <a:pt x="5172090" y="483545"/>
                  </a:cubicBezTo>
                  <a:lnTo>
                    <a:pt x="5179067" y="486091"/>
                  </a:lnTo>
                  <a:lnTo>
                    <a:pt x="5229432" y="485925"/>
                  </a:lnTo>
                  <a:lnTo>
                    <a:pt x="5243613" y="478254"/>
                  </a:lnTo>
                  <a:lnTo>
                    <a:pt x="5272795" y="462468"/>
                  </a:lnTo>
                  <a:cubicBezTo>
                    <a:pt x="5285440" y="450823"/>
                    <a:pt x="5298594" y="443117"/>
                    <a:pt x="5312287" y="438565"/>
                  </a:cubicBezTo>
                  <a:lnTo>
                    <a:pt x="5321350" y="437509"/>
                  </a:lnTo>
                  <a:lnTo>
                    <a:pt x="5326162" y="435035"/>
                  </a:lnTo>
                  <a:lnTo>
                    <a:pt x="5355013" y="433589"/>
                  </a:lnTo>
                  <a:lnTo>
                    <a:pt x="5355014" y="433589"/>
                  </a:lnTo>
                  <a:cubicBezTo>
                    <a:pt x="5364882" y="434238"/>
                    <a:pt x="5375002" y="435941"/>
                    <a:pt x="5385384" y="438465"/>
                  </a:cubicBezTo>
                  <a:cubicBezTo>
                    <a:pt x="5398721" y="441704"/>
                    <a:pt x="5412057" y="443990"/>
                    <a:pt x="5425582" y="446656"/>
                  </a:cubicBezTo>
                  <a:cubicBezTo>
                    <a:pt x="5443870" y="450466"/>
                    <a:pt x="5462351" y="454468"/>
                    <a:pt x="5480637" y="458278"/>
                  </a:cubicBezTo>
                  <a:lnTo>
                    <a:pt x="5507667" y="462803"/>
                  </a:lnTo>
                  <a:lnTo>
                    <a:pt x="5531691" y="452184"/>
                  </a:lnTo>
                  <a:lnTo>
                    <a:pt x="5531692" y="452183"/>
                  </a:lnTo>
                  <a:cubicBezTo>
                    <a:pt x="5537599" y="445133"/>
                    <a:pt x="5542648" y="441941"/>
                    <a:pt x="5547577" y="442037"/>
                  </a:cubicBezTo>
                  <a:lnTo>
                    <a:pt x="5547578" y="442037"/>
                  </a:lnTo>
                  <a:cubicBezTo>
                    <a:pt x="5552507" y="442132"/>
                    <a:pt x="5557317" y="445514"/>
                    <a:pt x="5562746" y="451610"/>
                  </a:cubicBezTo>
                  <a:cubicBezTo>
                    <a:pt x="5600467" y="494284"/>
                    <a:pt x="5646189" y="520954"/>
                    <a:pt x="5704483" y="522858"/>
                  </a:cubicBezTo>
                  <a:cubicBezTo>
                    <a:pt x="5716485" y="523241"/>
                    <a:pt x="5728678" y="525906"/>
                    <a:pt x="5740488" y="528765"/>
                  </a:cubicBezTo>
                  <a:cubicBezTo>
                    <a:pt x="5747728" y="530479"/>
                    <a:pt x="5756493" y="532385"/>
                    <a:pt x="5760873" y="537529"/>
                  </a:cubicBezTo>
                  <a:cubicBezTo>
                    <a:pt x="5794974" y="576772"/>
                    <a:pt x="5837457" y="604015"/>
                    <a:pt x="5883751" y="625924"/>
                  </a:cubicBezTo>
                  <a:lnTo>
                    <a:pt x="5883755" y="625926"/>
                  </a:lnTo>
                  <a:lnTo>
                    <a:pt x="5935945" y="643829"/>
                  </a:lnTo>
                  <a:lnTo>
                    <a:pt x="5935949" y="643830"/>
                  </a:lnTo>
                  <a:lnTo>
                    <a:pt x="5993289" y="640211"/>
                  </a:lnTo>
                  <a:lnTo>
                    <a:pt x="5993290" y="640210"/>
                  </a:lnTo>
                  <a:cubicBezTo>
                    <a:pt x="6004530" y="639068"/>
                    <a:pt x="6017484" y="639259"/>
                    <a:pt x="6026439" y="633735"/>
                  </a:cubicBezTo>
                  <a:cubicBezTo>
                    <a:pt x="6054824" y="616397"/>
                    <a:pt x="6082257" y="597729"/>
                    <a:pt x="6108737" y="577534"/>
                  </a:cubicBezTo>
                  <a:cubicBezTo>
                    <a:pt x="6120073" y="568866"/>
                    <a:pt x="6126883" y="563913"/>
                    <a:pt x="6133313" y="563843"/>
                  </a:cubicBezTo>
                  <a:lnTo>
                    <a:pt x="6133314" y="563843"/>
                  </a:lnTo>
                  <a:lnTo>
                    <a:pt x="6143189" y="567542"/>
                  </a:lnTo>
                  <a:lnTo>
                    <a:pt x="6155599" y="579438"/>
                  </a:lnTo>
                  <a:lnTo>
                    <a:pt x="6155602" y="579440"/>
                  </a:lnTo>
                  <a:cubicBezTo>
                    <a:pt x="6175797" y="601729"/>
                    <a:pt x="6200944" y="613349"/>
                    <a:pt x="6228756" y="618111"/>
                  </a:cubicBezTo>
                  <a:lnTo>
                    <a:pt x="6361539" y="635448"/>
                  </a:lnTo>
                  <a:lnTo>
                    <a:pt x="6361538" y="635448"/>
                  </a:lnTo>
                  <a:cubicBezTo>
                    <a:pt x="6317150" y="631828"/>
                    <a:pt x="6272763" y="625542"/>
                    <a:pt x="6228755" y="618111"/>
                  </a:cubicBezTo>
                  <a:cubicBezTo>
                    <a:pt x="6200943" y="613349"/>
                    <a:pt x="6175796" y="601729"/>
                    <a:pt x="6155601" y="579440"/>
                  </a:cubicBezTo>
                  <a:lnTo>
                    <a:pt x="6155599" y="579438"/>
                  </a:lnTo>
                  <a:lnTo>
                    <a:pt x="6133314" y="563843"/>
                  </a:lnTo>
                  <a:lnTo>
                    <a:pt x="6108738" y="577534"/>
                  </a:lnTo>
                  <a:cubicBezTo>
                    <a:pt x="6082258" y="597729"/>
                    <a:pt x="6054825" y="616397"/>
                    <a:pt x="6026440" y="633735"/>
                  </a:cubicBezTo>
                  <a:cubicBezTo>
                    <a:pt x="6017485" y="639259"/>
                    <a:pt x="6004531" y="639068"/>
                    <a:pt x="5993291" y="640210"/>
                  </a:cubicBezTo>
                  <a:lnTo>
                    <a:pt x="5993289" y="640211"/>
                  </a:lnTo>
                  <a:lnTo>
                    <a:pt x="5964476" y="643664"/>
                  </a:lnTo>
                  <a:lnTo>
                    <a:pt x="5935949" y="643830"/>
                  </a:lnTo>
                  <a:lnTo>
                    <a:pt x="5935948" y="643830"/>
                  </a:lnTo>
                  <a:lnTo>
                    <a:pt x="5935945" y="643829"/>
                  </a:lnTo>
                  <a:lnTo>
                    <a:pt x="5909350" y="636949"/>
                  </a:lnTo>
                  <a:lnTo>
                    <a:pt x="5883755" y="625926"/>
                  </a:lnTo>
                  <a:lnTo>
                    <a:pt x="5883750" y="625924"/>
                  </a:lnTo>
                  <a:cubicBezTo>
                    <a:pt x="5837456" y="604015"/>
                    <a:pt x="5794973" y="576772"/>
                    <a:pt x="5760872" y="537529"/>
                  </a:cubicBezTo>
                  <a:cubicBezTo>
                    <a:pt x="5756492" y="532385"/>
                    <a:pt x="5747727" y="530479"/>
                    <a:pt x="5740487" y="528765"/>
                  </a:cubicBezTo>
                  <a:cubicBezTo>
                    <a:pt x="5728677" y="525906"/>
                    <a:pt x="5716484" y="523241"/>
                    <a:pt x="5704482" y="522858"/>
                  </a:cubicBezTo>
                  <a:cubicBezTo>
                    <a:pt x="5646188" y="520954"/>
                    <a:pt x="5600466" y="494284"/>
                    <a:pt x="5562745" y="451610"/>
                  </a:cubicBezTo>
                  <a:lnTo>
                    <a:pt x="5547577" y="442037"/>
                  </a:lnTo>
                  <a:lnTo>
                    <a:pt x="5531693" y="452183"/>
                  </a:lnTo>
                  <a:lnTo>
                    <a:pt x="5531691" y="452184"/>
                  </a:lnTo>
                  <a:lnTo>
                    <a:pt x="5520421" y="460582"/>
                  </a:lnTo>
                  <a:lnTo>
                    <a:pt x="5507667" y="462803"/>
                  </a:lnTo>
                  <a:lnTo>
                    <a:pt x="5507666" y="462803"/>
                  </a:lnTo>
                  <a:cubicBezTo>
                    <a:pt x="5498831" y="462755"/>
                    <a:pt x="5489496" y="460183"/>
                    <a:pt x="5480636" y="458278"/>
                  </a:cubicBezTo>
                  <a:cubicBezTo>
                    <a:pt x="5462350" y="454468"/>
                    <a:pt x="5443869" y="450466"/>
                    <a:pt x="5425581" y="446656"/>
                  </a:cubicBezTo>
                  <a:cubicBezTo>
                    <a:pt x="5412056" y="443990"/>
                    <a:pt x="5398720" y="441704"/>
                    <a:pt x="5385383" y="438465"/>
                  </a:cubicBezTo>
                  <a:lnTo>
                    <a:pt x="5355013" y="433589"/>
                  </a:lnTo>
                  <a:lnTo>
                    <a:pt x="5321350" y="437509"/>
                  </a:lnTo>
                  <a:lnTo>
                    <a:pt x="5272796" y="462468"/>
                  </a:lnTo>
                  <a:lnTo>
                    <a:pt x="5243613" y="478254"/>
                  </a:lnTo>
                  <a:lnTo>
                    <a:pt x="5229433" y="485925"/>
                  </a:lnTo>
                  <a:cubicBezTo>
                    <a:pt x="5213597" y="489759"/>
                    <a:pt x="5196594" y="489711"/>
                    <a:pt x="5179067" y="486091"/>
                  </a:cubicBezTo>
                  <a:lnTo>
                    <a:pt x="5179066" y="486091"/>
                  </a:lnTo>
                  <a:cubicBezTo>
                    <a:pt x="5176875" y="485615"/>
                    <a:pt x="5174399" y="484425"/>
                    <a:pt x="5172089" y="483545"/>
                  </a:cubicBezTo>
                  <a:lnTo>
                    <a:pt x="5166113" y="482853"/>
                  </a:lnTo>
                  <a:lnTo>
                    <a:pt x="5133224" y="489569"/>
                  </a:lnTo>
                  <a:lnTo>
                    <a:pt x="5133223" y="489569"/>
                  </a:lnTo>
                  <a:lnTo>
                    <a:pt x="5133219" y="489567"/>
                  </a:lnTo>
                  <a:lnTo>
                    <a:pt x="5102460" y="482424"/>
                  </a:lnTo>
                  <a:lnTo>
                    <a:pt x="5087443" y="476540"/>
                  </a:lnTo>
                  <a:lnTo>
                    <a:pt x="5087422" y="476534"/>
                  </a:lnTo>
                  <a:lnTo>
                    <a:pt x="5070584" y="470217"/>
                  </a:lnTo>
                  <a:lnTo>
                    <a:pt x="5041527" y="463422"/>
                  </a:lnTo>
                  <a:lnTo>
                    <a:pt x="5041520" y="463420"/>
                  </a:lnTo>
                  <a:cubicBezTo>
                    <a:pt x="5022851" y="462278"/>
                    <a:pt x="5003800" y="448180"/>
                    <a:pt x="4987036" y="436941"/>
                  </a:cubicBezTo>
                  <a:lnTo>
                    <a:pt x="4957452" y="419659"/>
                  </a:lnTo>
                  <a:lnTo>
                    <a:pt x="4933804" y="412107"/>
                  </a:lnTo>
                  <a:lnTo>
                    <a:pt x="4912168" y="413509"/>
                  </a:lnTo>
                  <a:cubicBezTo>
                    <a:pt x="4904357" y="415271"/>
                    <a:pt x="4896713" y="415783"/>
                    <a:pt x="4889275" y="415214"/>
                  </a:cubicBezTo>
                  <a:lnTo>
                    <a:pt x="4889274" y="415214"/>
                  </a:lnTo>
                  <a:lnTo>
                    <a:pt x="4867613" y="410436"/>
                  </a:lnTo>
                  <a:lnTo>
                    <a:pt x="4863342" y="407685"/>
                  </a:lnTo>
                  <a:lnTo>
                    <a:pt x="4857316" y="405935"/>
                  </a:lnTo>
                  <a:cubicBezTo>
                    <a:pt x="4847213" y="400792"/>
                    <a:pt x="4837702" y="393791"/>
                    <a:pt x="4828915" y="385504"/>
                  </a:cubicBezTo>
                  <a:lnTo>
                    <a:pt x="4800482" y="370668"/>
                  </a:lnTo>
                  <a:lnTo>
                    <a:pt x="4767764" y="371977"/>
                  </a:lnTo>
                  <a:cubicBezTo>
                    <a:pt x="4738235" y="377883"/>
                    <a:pt x="4707564" y="378265"/>
                    <a:pt x="4677655" y="381884"/>
                  </a:cubicBezTo>
                  <a:cubicBezTo>
                    <a:pt x="4671176" y="382646"/>
                    <a:pt x="4662986" y="385314"/>
                    <a:pt x="4659174" y="389886"/>
                  </a:cubicBezTo>
                  <a:cubicBezTo>
                    <a:pt x="4612500" y="446656"/>
                    <a:pt x="4546776" y="447228"/>
                    <a:pt x="4482004" y="449896"/>
                  </a:cubicBezTo>
                  <a:cubicBezTo>
                    <a:pt x="4442761" y="451610"/>
                    <a:pt x="4403325" y="451610"/>
                    <a:pt x="4363890" y="450658"/>
                  </a:cubicBezTo>
                  <a:lnTo>
                    <a:pt x="4363889" y="450658"/>
                  </a:lnTo>
                  <a:cubicBezTo>
                    <a:pt x="4350553" y="450466"/>
                    <a:pt x="4336456" y="447418"/>
                    <a:pt x="4324644" y="441704"/>
                  </a:cubicBezTo>
                  <a:cubicBezTo>
                    <a:pt x="4300069" y="429701"/>
                    <a:pt x="4277400" y="414081"/>
                    <a:pt x="4253013" y="401888"/>
                  </a:cubicBezTo>
                  <a:close/>
                  <a:moveTo>
                    <a:pt x="4165382" y="392362"/>
                  </a:moveTo>
                  <a:lnTo>
                    <a:pt x="4165383" y="392362"/>
                  </a:lnTo>
                  <a:lnTo>
                    <a:pt x="4192387" y="396267"/>
                  </a:lnTo>
                  <a:lnTo>
                    <a:pt x="4192386" y="396267"/>
                  </a:lnTo>
                  <a:cubicBezTo>
                    <a:pt x="4182766" y="396363"/>
                    <a:pt x="4173479" y="395791"/>
                    <a:pt x="4165382" y="392362"/>
                  </a:cubicBezTo>
                  <a:close/>
                  <a:moveTo>
                    <a:pt x="3885337" y="379980"/>
                  </a:moveTo>
                  <a:lnTo>
                    <a:pt x="3885338" y="379980"/>
                  </a:lnTo>
                  <a:lnTo>
                    <a:pt x="3885341" y="379982"/>
                  </a:lnTo>
                  <a:lnTo>
                    <a:pt x="3962157" y="411865"/>
                  </a:lnTo>
                  <a:lnTo>
                    <a:pt x="3962159" y="411865"/>
                  </a:lnTo>
                  <a:lnTo>
                    <a:pt x="4043837" y="396173"/>
                  </a:lnTo>
                  <a:lnTo>
                    <a:pt x="4043838" y="396172"/>
                  </a:lnTo>
                  <a:cubicBezTo>
                    <a:pt x="4063841" y="387409"/>
                    <a:pt x="4083701" y="382027"/>
                    <a:pt x="4103824" y="381051"/>
                  </a:cubicBezTo>
                  <a:lnTo>
                    <a:pt x="4103825" y="381051"/>
                  </a:lnTo>
                  <a:lnTo>
                    <a:pt x="4134255" y="383018"/>
                  </a:lnTo>
                  <a:lnTo>
                    <a:pt x="4165381" y="392362"/>
                  </a:lnTo>
                  <a:lnTo>
                    <a:pt x="4103825" y="381051"/>
                  </a:lnTo>
                  <a:lnTo>
                    <a:pt x="4043839" y="396172"/>
                  </a:lnTo>
                  <a:lnTo>
                    <a:pt x="4043837" y="396173"/>
                  </a:lnTo>
                  <a:lnTo>
                    <a:pt x="4002409" y="409475"/>
                  </a:lnTo>
                  <a:lnTo>
                    <a:pt x="3962159" y="411865"/>
                  </a:lnTo>
                  <a:lnTo>
                    <a:pt x="3962158" y="411865"/>
                  </a:lnTo>
                  <a:lnTo>
                    <a:pt x="3962157" y="411865"/>
                  </a:lnTo>
                  <a:lnTo>
                    <a:pt x="3923124" y="402361"/>
                  </a:lnTo>
                  <a:lnTo>
                    <a:pt x="3885341" y="379982"/>
                  </a:lnTo>
                  <a:close/>
                  <a:moveTo>
                    <a:pt x="3669899" y="394577"/>
                  </a:moveTo>
                  <a:lnTo>
                    <a:pt x="3680163" y="397173"/>
                  </a:lnTo>
                  <a:lnTo>
                    <a:pt x="3734836" y="393125"/>
                  </a:lnTo>
                  <a:lnTo>
                    <a:pt x="3734837" y="393125"/>
                  </a:lnTo>
                  <a:cubicBezTo>
                    <a:pt x="3741315" y="392173"/>
                    <a:pt x="3749125" y="390839"/>
                    <a:pt x="3754652" y="393507"/>
                  </a:cubicBezTo>
                  <a:lnTo>
                    <a:pt x="3789775" y="399864"/>
                  </a:lnTo>
                  <a:lnTo>
                    <a:pt x="3822471" y="384932"/>
                  </a:lnTo>
                  <a:cubicBezTo>
                    <a:pt x="3831901" y="377884"/>
                    <a:pt x="3842045" y="372264"/>
                    <a:pt x="3852618" y="370597"/>
                  </a:cubicBezTo>
                  <a:lnTo>
                    <a:pt x="3852619" y="370597"/>
                  </a:lnTo>
                  <a:lnTo>
                    <a:pt x="3868763" y="371377"/>
                  </a:lnTo>
                  <a:lnTo>
                    <a:pt x="3885336" y="379980"/>
                  </a:lnTo>
                  <a:lnTo>
                    <a:pt x="3852619" y="370597"/>
                  </a:lnTo>
                  <a:lnTo>
                    <a:pt x="3822472" y="384932"/>
                  </a:lnTo>
                  <a:cubicBezTo>
                    <a:pt x="3811613" y="393124"/>
                    <a:pt x="3800896" y="398269"/>
                    <a:pt x="3789776" y="399864"/>
                  </a:cubicBezTo>
                  <a:lnTo>
                    <a:pt x="3789775" y="399864"/>
                  </a:lnTo>
                  <a:cubicBezTo>
                    <a:pt x="3778654" y="401460"/>
                    <a:pt x="3767129" y="399507"/>
                    <a:pt x="3754651" y="393507"/>
                  </a:cubicBezTo>
                  <a:lnTo>
                    <a:pt x="3734837" y="393125"/>
                  </a:lnTo>
                  <a:lnTo>
                    <a:pt x="3680163" y="397173"/>
                  </a:lnTo>
                  <a:lnTo>
                    <a:pt x="3680162" y="397173"/>
                  </a:lnTo>
                  <a:close/>
                  <a:moveTo>
                    <a:pt x="2836171" y="465063"/>
                  </a:moveTo>
                  <a:lnTo>
                    <a:pt x="2848792" y="456372"/>
                  </a:lnTo>
                  <a:cubicBezTo>
                    <a:pt x="2865009" y="451372"/>
                    <a:pt x="2881306" y="445515"/>
                    <a:pt x="2897784" y="440769"/>
                  </a:cubicBezTo>
                  <a:lnTo>
                    <a:pt x="2903549" y="439740"/>
                  </a:lnTo>
                  <a:lnTo>
                    <a:pt x="2914327" y="436466"/>
                  </a:lnTo>
                  <a:lnTo>
                    <a:pt x="2947858" y="431835"/>
                  </a:lnTo>
                  <a:lnTo>
                    <a:pt x="2947861" y="431834"/>
                  </a:lnTo>
                  <a:lnTo>
                    <a:pt x="2947862" y="431834"/>
                  </a:lnTo>
                  <a:cubicBezTo>
                    <a:pt x="2959156" y="431465"/>
                    <a:pt x="2970575" y="432465"/>
                    <a:pt x="2982148" y="435418"/>
                  </a:cubicBezTo>
                  <a:lnTo>
                    <a:pt x="3077401" y="447111"/>
                  </a:lnTo>
                  <a:lnTo>
                    <a:pt x="3172653" y="434656"/>
                  </a:lnTo>
                  <a:cubicBezTo>
                    <a:pt x="3276479" y="408747"/>
                    <a:pt x="3380304" y="381315"/>
                    <a:pt x="3489466" y="387029"/>
                  </a:cubicBezTo>
                  <a:cubicBezTo>
                    <a:pt x="3507562" y="387981"/>
                    <a:pt x="3529089" y="376360"/>
                    <a:pt x="3544712" y="364930"/>
                  </a:cubicBezTo>
                  <a:cubicBezTo>
                    <a:pt x="3559667" y="354072"/>
                    <a:pt x="3566811" y="348213"/>
                    <a:pt x="3574407" y="347308"/>
                  </a:cubicBezTo>
                  <a:lnTo>
                    <a:pt x="3574408" y="347308"/>
                  </a:lnTo>
                  <a:cubicBezTo>
                    <a:pt x="3582004" y="346403"/>
                    <a:pt x="3590053" y="350452"/>
                    <a:pt x="3606817" y="359406"/>
                  </a:cubicBezTo>
                  <a:cubicBezTo>
                    <a:pt x="3614819" y="363788"/>
                    <a:pt x="3624725" y="366454"/>
                    <a:pt x="3630632" y="372932"/>
                  </a:cubicBezTo>
                  <a:lnTo>
                    <a:pt x="3651953" y="388826"/>
                  </a:lnTo>
                  <a:lnTo>
                    <a:pt x="3630631" y="372932"/>
                  </a:lnTo>
                  <a:cubicBezTo>
                    <a:pt x="3624724" y="366454"/>
                    <a:pt x="3614818" y="363788"/>
                    <a:pt x="3606816" y="359406"/>
                  </a:cubicBezTo>
                  <a:cubicBezTo>
                    <a:pt x="3598434" y="354929"/>
                    <a:pt x="3592231" y="351678"/>
                    <a:pt x="3587173" y="349660"/>
                  </a:cubicBezTo>
                  <a:lnTo>
                    <a:pt x="3574407" y="347308"/>
                  </a:lnTo>
                  <a:lnTo>
                    <a:pt x="3562320" y="352387"/>
                  </a:lnTo>
                  <a:cubicBezTo>
                    <a:pt x="3557715" y="355322"/>
                    <a:pt x="3552190" y="359501"/>
                    <a:pt x="3544713" y="364930"/>
                  </a:cubicBezTo>
                  <a:cubicBezTo>
                    <a:pt x="3529090" y="376360"/>
                    <a:pt x="3507563" y="387981"/>
                    <a:pt x="3489467" y="387029"/>
                  </a:cubicBezTo>
                  <a:cubicBezTo>
                    <a:pt x="3380305" y="381315"/>
                    <a:pt x="3276480" y="408747"/>
                    <a:pt x="3172654" y="434656"/>
                  </a:cubicBezTo>
                  <a:cubicBezTo>
                    <a:pt x="3140649" y="442658"/>
                    <a:pt x="3109025" y="446896"/>
                    <a:pt x="3077401" y="447111"/>
                  </a:cubicBezTo>
                  <a:lnTo>
                    <a:pt x="3077400" y="447111"/>
                  </a:lnTo>
                  <a:cubicBezTo>
                    <a:pt x="3045776" y="447325"/>
                    <a:pt x="3014152" y="443515"/>
                    <a:pt x="2982147" y="435418"/>
                  </a:cubicBezTo>
                  <a:lnTo>
                    <a:pt x="2947862" y="431834"/>
                  </a:lnTo>
                  <a:lnTo>
                    <a:pt x="2947858" y="431835"/>
                  </a:lnTo>
                  <a:lnTo>
                    <a:pt x="2903549" y="439740"/>
                  </a:lnTo>
                  <a:lnTo>
                    <a:pt x="2848793" y="456372"/>
                  </a:lnTo>
                  <a:cubicBezTo>
                    <a:pt x="2844316" y="457705"/>
                    <a:pt x="2839982" y="460991"/>
                    <a:pt x="2836172" y="465063"/>
                  </a:cubicBezTo>
                  <a:close/>
                  <a:moveTo>
                    <a:pt x="1268757" y="18376"/>
                  </a:moveTo>
                  <a:cubicBezTo>
                    <a:pt x="1275401" y="18828"/>
                    <a:pt x="1281688" y="20400"/>
                    <a:pt x="1286069" y="23543"/>
                  </a:cubicBezTo>
                  <a:cubicBezTo>
                    <a:pt x="1306929" y="38116"/>
                    <a:pt x="1328552" y="44356"/>
                    <a:pt x="1350627" y="45880"/>
                  </a:cubicBezTo>
                  <a:lnTo>
                    <a:pt x="1413839" y="40286"/>
                  </a:lnTo>
                  <a:lnTo>
                    <a:pt x="1350626" y="45881"/>
                  </a:lnTo>
                  <a:cubicBezTo>
                    <a:pt x="1328551" y="44356"/>
                    <a:pt x="1306929" y="38117"/>
                    <a:pt x="1286068" y="23543"/>
                  </a:cubicBezTo>
                  <a:close/>
                  <a:moveTo>
                    <a:pt x="313532" y="14019"/>
                  </a:moveTo>
                  <a:lnTo>
                    <a:pt x="313533" y="14018"/>
                  </a:lnTo>
                  <a:cubicBezTo>
                    <a:pt x="316389" y="9826"/>
                    <a:pt x="330298" y="12112"/>
                    <a:pt x="338870" y="13446"/>
                  </a:cubicBezTo>
                  <a:lnTo>
                    <a:pt x="338902" y="13453"/>
                  </a:lnTo>
                  <a:lnTo>
                    <a:pt x="395639" y="23353"/>
                  </a:lnTo>
                  <a:lnTo>
                    <a:pt x="367327" y="19543"/>
                  </a:lnTo>
                  <a:lnTo>
                    <a:pt x="338902" y="13453"/>
                  </a:lnTo>
                  <a:lnTo>
                    <a:pt x="338869" y="13447"/>
                  </a:lnTo>
                  <a:cubicBezTo>
                    <a:pt x="334583" y="12780"/>
                    <a:pt x="328963" y="11875"/>
                    <a:pt x="324057" y="11661"/>
                  </a:cubicBezTo>
                  <a:close/>
                  <a:moveTo>
                    <a:pt x="281567" y="36346"/>
                  </a:moveTo>
                  <a:lnTo>
                    <a:pt x="295414" y="31451"/>
                  </a:lnTo>
                  <a:lnTo>
                    <a:pt x="295414" y="31452"/>
                  </a:lnTo>
                  <a:close/>
                  <a:moveTo>
                    <a:pt x="24485" y="23026"/>
                  </a:moveTo>
                  <a:lnTo>
                    <a:pt x="74128" y="20763"/>
                  </a:lnTo>
                  <a:cubicBezTo>
                    <a:pt x="91491" y="21686"/>
                    <a:pt x="108702" y="23996"/>
                    <a:pt x="125860" y="26687"/>
                  </a:cubicBezTo>
                  <a:lnTo>
                    <a:pt x="153386" y="31082"/>
                  </a:lnTo>
                  <a:lnTo>
                    <a:pt x="228943" y="39355"/>
                  </a:lnTo>
                  <a:lnTo>
                    <a:pt x="177270" y="34896"/>
                  </a:lnTo>
                  <a:lnTo>
                    <a:pt x="153386" y="31082"/>
                  </a:lnTo>
                  <a:lnTo>
                    <a:pt x="151568" y="30883"/>
                  </a:lnTo>
                  <a:cubicBezTo>
                    <a:pt x="125875" y="26653"/>
                    <a:pt x="100173" y="22148"/>
                    <a:pt x="74128" y="20764"/>
                  </a:cubicBezTo>
                  <a:close/>
                  <a:moveTo>
                    <a:pt x="0" y="29969"/>
                  </a:moveTo>
                  <a:lnTo>
                    <a:pt x="0" y="494077"/>
                  </a:lnTo>
                  <a:lnTo>
                    <a:pt x="2816" y="492950"/>
                  </a:lnTo>
                  <a:cubicBezTo>
                    <a:pt x="21485" y="484568"/>
                    <a:pt x="43011" y="481900"/>
                    <a:pt x="63586" y="478851"/>
                  </a:cubicBezTo>
                  <a:cubicBezTo>
                    <a:pt x="101307" y="473327"/>
                    <a:pt x="139218" y="469897"/>
                    <a:pt x="176938" y="464945"/>
                  </a:cubicBezTo>
                  <a:cubicBezTo>
                    <a:pt x="184940" y="463801"/>
                    <a:pt x="194084" y="461707"/>
                    <a:pt x="200181" y="456943"/>
                  </a:cubicBezTo>
                  <a:cubicBezTo>
                    <a:pt x="241900" y="424938"/>
                    <a:pt x="292578" y="415985"/>
                    <a:pt x="340773" y="419031"/>
                  </a:cubicBezTo>
                  <a:cubicBezTo>
                    <a:pt x="378685" y="421320"/>
                    <a:pt x="415834" y="423034"/>
                    <a:pt x="453363" y="419796"/>
                  </a:cubicBezTo>
                  <a:cubicBezTo>
                    <a:pt x="456221" y="419604"/>
                    <a:pt x="460031" y="419986"/>
                    <a:pt x="462125" y="421510"/>
                  </a:cubicBezTo>
                  <a:cubicBezTo>
                    <a:pt x="475080" y="431606"/>
                    <a:pt x="488606" y="432368"/>
                    <a:pt x="505181" y="434082"/>
                  </a:cubicBezTo>
                  <a:cubicBezTo>
                    <a:pt x="528614" y="436560"/>
                    <a:pt x="550140" y="434844"/>
                    <a:pt x="571859" y="430654"/>
                  </a:cubicBezTo>
                  <a:cubicBezTo>
                    <a:pt x="587671" y="427606"/>
                    <a:pt x="603672" y="421320"/>
                    <a:pt x="617771" y="413317"/>
                  </a:cubicBezTo>
                  <a:cubicBezTo>
                    <a:pt x="637391" y="402077"/>
                    <a:pt x="656254" y="397697"/>
                    <a:pt x="674922" y="412555"/>
                  </a:cubicBezTo>
                  <a:cubicBezTo>
                    <a:pt x="695115" y="428368"/>
                    <a:pt x="717976" y="422844"/>
                    <a:pt x="740267" y="423414"/>
                  </a:cubicBezTo>
                  <a:cubicBezTo>
                    <a:pt x="749981" y="423606"/>
                    <a:pt x="760269" y="423224"/>
                    <a:pt x="769604" y="425700"/>
                  </a:cubicBezTo>
                  <a:cubicBezTo>
                    <a:pt x="796654" y="432750"/>
                    <a:pt x="822755" y="443418"/>
                    <a:pt x="850188" y="448180"/>
                  </a:cubicBezTo>
                  <a:cubicBezTo>
                    <a:pt x="865429" y="450847"/>
                    <a:pt x="882383" y="446084"/>
                    <a:pt x="898197" y="442656"/>
                  </a:cubicBezTo>
                  <a:cubicBezTo>
                    <a:pt x="914199" y="439036"/>
                    <a:pt x="930010" y="433512"/>
                    <a:pt x="945443" y="427796"/>
                  </a:cubicBezTo>
                  <a:cubicBezTo>
                    <a:pt x="955919" y="423986"/>
                    <a:pt x="967349" y="420366"/>
                    <a:pt x="975732" y="413507"/>
                  </a:cubicBezTo>
                  <a:cubicBezTo>
                    <a:pt x="994784" y="397887"/>
                    <a:pt x="1014405" y="395219"/>
                    <a:pt x="1036886" y="403411"/>
                  </a:cubicBezTo>
                  <a:cubicBezTo>
                    <a:pt x="1040314" y="404745"/>
                    <a:pt x="1044314" y="404745"/>
                    <a:pt x="1048124" y="404935"/>
                  </a:cubicBezTo>
                  <a:cubicBezTo>
                    <a:pt x="1109090" y="408935"/>
                    <a:pt x="1170050" y="411413"/>
                    <a:pt x="1230632" y="417509"/>
                  </a:cubicBezTo>
                  <a:cubicBezTo>
                    <a:pt x="1255205" y="419986"/>
                    <a:pt x="1278828" y="430844"/>
                    <a:pt x="1303023" y="437702"/>
                  </a:cubicBezTo>
                  <a:cubicBezTo>
                    <a:pt x="1307977" y="439036"/>
                    <a:pt x="1313503" y="441132"/>
                    <a:pt x="1318455" y="440178"/>
                  </a:cubicBezTo>
                  <a:cubicBezTo>
                    <a:pt x="1372367" y="430654"/>
                    <a:pt x="1422853" y="444560"/>
                    <a:pt x="1472574" y="462849"/>
                  </a:cubicBezTo>
                  <a:cubicBezTo>
                    <a:pt x="1477716" y="464755"/>
                    <a:pt x="1484003" y="464183"/>
                    <a:pt x="1489719" y="463801"/>
                  </a:cubicBezTo>
                  <a:cubicBezTo>
                    <a:pt x="1505723" y="462469"/>
                    <a:pt x="1523058" y="455801"/>
                    <a:pt x="1537536" y="459801"/>
                  </a:cubicBezTo>
                  <a:cubicBezTo>
                    <a:pt x="1576018" y="470851"/>
                    <a:pt x="1614119" y="484186"/>
                    <a:pt x="1650316" y="500950"/>
                  </a:cubicBezTo>
                  <a:cubicBezTo>
                    <a:pt x="1687085" y="517905"/>
                    <a:pt x="1721184" y="532193"/>
                    <a:pt x="1763286" y="515049"/>
                  </a:cubicBezTo>
                  <a:cubicBezTo>
                    <a:pt x="1781193" y="507808"/>
                    <a:pt x="1804815" y="512953"/>
                    <a:pt x="1825392" y="514857"/>
                  </a:cubicBezTo>
                  <a:cubicBezTo>
                    <a:pt x="1840440" y="516381"/>
                    <a:pt x="1854919" y="524955"/>
                    <a:pt x="1869779" y="524955"/>
                  </a:cubicBezTo>
                  <a:cubicBezTo>
                    <a:pt x="1909407" y="524955"/>
                    <a:pt x="1944648" y="535051"/>
                    <a:pt x="1978939" y="555626"/>
                  </a:cubicBezTo>
                  <a:cubicBezTo>
                    <a:pt x="1992278" y="563626"/>
                    <a:pt x="2013042" y="558292"/>
                    <a:pt x="2030377" y="560388"/>
                  </a:cubicBezTo>
                  <a:cubicBezTo>
                    <a:pt x="2048667" y="562864"/>
                    <a:pt x="2067524" y="565150"/>
                    <a:pt x="2085053" y="570677"/>
                  </a:cubicBezTo>
                  <a:cubicBezTo>
                    <a:pt x="2130392" y="585155"/>
                    <a:pt x="2175162" y="601538"/>
                    <a:pt x="2220311" y="616778"/>
                  </a:cubicBezTo>
                  <a:cubicBezTo>
                    <a:pt x="2257458" y="629353"/>
                    <a:pt x="2294038" y="619446"/>
                    <a:pt x="2330805" y="614112"/>
                  </a:cubicBezTo>
                  <a:cubicBezTo>
                    <a:pt x="2353858" y="610682"/>
                    <a:pt x="2375382" y="602490"/>
                    <a:pt x="2401291" y="614682"/>
                  </a:cubicBezTo>
                  <a:cubicBezTo>
                    <a:pt x="2426058" y="626304"/>
                    <a:pt x="2457491" y="623636"/>
                    <a:pt x="2485306" y="629923"/>
                  </a:cubicBezTo>
                  <a:cubicBezTo>
                    <a:pt x="2508741" y="635257"/>
                    <a:pt x="2531408" y="643831"/>
                    <a:pt x="2554078" y="652213"/>
                  </a:cubicBezTo>
                  <a:cubicBezTo>
                    <a:pt x="2584941" y="663644"/>
                    <a:pt x="2615420" y="675644"/>
                    <a:pt x="2649142" y="669930"/>
                  </a:cubicBezTo>
                  <a:cubicBezTo>
                    <a:pt x="2687435" y="663452"/>
                    <a:pt x="2713722" y="687836"/>
                    <a:pt x="2743825" y="704031"/>
                  </a:cubicBezTo>
                  <a:cubicBezTo>
                    <a:pt x="2764589" y="715079"/>
                    <a:pt x="2787258" y="723272"/>
                    <a:pt x="2809929" y="730130"/>
                  </a:cubicBezTo>
                  <a:cubicBezTo>
                    <a:pt x="2840218" y="739084"/>
                    <a:pt x="2871461" y="744418"/>
                    <a:pt x="2901942" y="753181"/>
                  </a:cubicBezTo>
                  <a:cubicBezTo>
                    <a:pt x="2948046" y="766325"/>
                    <a:pt x="2994721" y="776613"/>
                    <a:pt x="3042727" y="769373"/>
                  </a:cubicBezTo>
                  <a:cubicBezTo>
                    <a:pt x="3064826" y="766135"/>
                    <a:pt x="3085402" y="766325"/>
                    <a:pt x="3107499" y="771089"/>
                  </a:cubicBezTo>
                  <a:cubicBezTo>
                    <a:pt x="3143694" y="778899"/>
                    <a:pt x="3180843" y="779852"/>
                    <a:pt x="3209992" y="808998"/>
                  </a:cubicBezTo>
                  <a:cubicBezTo>
                    <a:pt x="3220279" y="819287"/>
                    <a:pt x="3238757" y="821953"/>
                    <a:pt x="3253808" y="827287"/>
                  </a:cubicBezTo>
                  <a:cubicBezTo>
                    <a:pt x="3271144" y="833575"/>
                    <a:pt x="3283907" y="830335"/>
                    <a:pt x="3293243" y="812047"/>
                  </a:cubicBezTo>
                  <a:cubicBezTo>
                    <a:pt x="3297433" y="803856"/>
                    <a:pt x="3309436" y="795854"/>
                    <a:pt x="3318770" y="794520"/>
                  </a:cubicBezTo>
                  <a:cubicBezTo>
                    <a:pt x="3346775" y="790520"/>
                    <a:pt x="3372494" y="796426"/>
                    <a:pt x="3399545" y="809381"/>
                  </a:cubicBezTo>
                  <a:cubicBezTo>
                    <a:pt x="3424882" y="821573"/>
                    <a:pt x="3456507" y="820239"/>
                    <a:pt x="3485274" y="825001"/>
                  </a:cubicBezTo>
                  <a:cubicBezTo>
                    <a:pt x="3505656" y="828431"/>
                    <a:pt x="3526041" y="835479"/>
                    <a:pt x="3546616" y="835479"/>
                  </a:cubicBezTo>
                  <a:cubicBezTo>
                    <a:pt x="3572145" y="835479"/>
                    <a:pt x="3597481" y="829383"/>
                    <a:pt x="3623200" y="827097"/>
                  </a:cubicBezTo>
                  <a:cubicBezTo>
                    <a:pt x="3643203" y="825193"/>
                    <a:pt x="3663588" y="825955"/>
                    <a:pt x="3683590" y="823669"/>
                  </a:cubicBezTo>
                  <a:cubicBezTo>
                    <a:pt x="3699975" y="821953"/>
                    <a:pt x="3716167" y="817573"/>
                    <a:pt x="3732360" y="813953"/>
                  </a:cubicBezTo>
                  <a:cubicBezTo>
                    <a:pt x="3738266" y="812619"/>
                    <a:pt x="3744172" y="807474"/>
                    <a:pt x="3749505" y="808236"/>
                  </a:cubicBezTo>
                  <a:cubicBezTo>
                    <a:pt x="3802466" y="816429"/>
                    <a:pt x="3840568" y="779852"/>
                    <a:pt x="3885337" y="763659"/>
                  </a:cubicBezTo>
                  <a:cubicBezTo>
                    <a:pt x="3932393" y="746512"/>
                    <a:pt x="3977924" y="720224"/>
                    <a:pt x="4030502" y="728034"/>
                  </a:cubicBezTo>
                  <a:cubicBezTo>
                    <a:pt x="4062317" y="732796"/>
                    <a:pt x="4092988" y="743846"/>
                    <a:pt x="4124613" y="750515"/>
                  </a:cubicBezTo>
                  <a:cubicBezTo>
                    <a:pt x="4135853" y="752801"/>
                    <a:pt x="4148426" y="752419"/>
                    <a:pt x="4159666" y="750133"/>
                  </a:cubicBezTo>
                  <a:cubicBezTo>
                    <a:pt x="4213960" y="739654"/>
                    <a:pt x="4267492" y="738130"/>
                    <a:pt x="4320836" y="755277"/>
                  </a:cubicBezTo>
                  <a:cubicBezTo>
                    <a:pt x="4329978" y="758135"/>
                    <a:pt x="4339694" y="760801"/>
                    <a:pt x="4349221" y="760801"/>
                  </a:cubicBezTo>
                  <a:cubicBezTo>
                    <a:pt x="4401418" y="760801"/>
                    <a:pt x="4452664" y="756801"/>
                    <a:pt x="4502578" y="738130"/>
                  </a:cubicBezTo>
                  <a:cubicBezTo>
                    <a:pt x="4519342" y="731844"/>
                    <a:pt x="4539727" y="735844"/>
                    <a:pt x="4558206" y="734320"/>
                  </a:cubicBezTo>
                  <a:cubicBezTo>
                    <a:pt x="4575350" y="732988"/>
                    <a:pt x="4592877" y="732416"/>
                    <a:pt x="4609451" y="728034"/>
                  </a:cubicBezTo>
                  <a:cubicBezTo>
                    <a:pt x="4633646" y="721558"/>
                    <a:pt x="4656125" y="720796"/>
                    <a:pt x="4681082" y="726510"/>
                  </a:cubicBezTo>
                  <a:cubicBezTo>
                    <a:pt x="4704894" y="731844"/>
                    <a:pt x="4730613" y="729178"/>
                    <a:pt x="4755380" y="729368"/>
                  </a:cubicBezTo>
                  <a:cubicBezTo>
                    <a:pt x="4783003" y="729558"/>
                    <a:pt x="4810626" y="729748"/>
                    <a:pt x="4838249" y="728796"/>
                  </a:cubicBezTo>
                  <a:cubicBezTo>
                    <a:pt x="4849299" y="728416"/>
                    <a:pt x="4861872" y="720796"/>
                    <a:pt x="4871018" y="723844"/>
                  </a:cubicBezTo>
                  <a:cubicBezTo>
                    <a:pt x="4900545" y="734130"/>
                    <a:pt x="4930074" y="721748"/>
                    <a:pt x="4959601" y="727272"/>
                  </a:cubicBezTo>
                  <a:cubicBezTo>
                    <a:pt x="4974081" y="730130"/>
                    <a:pt x="4990464" y="722320"/>
                    <a:pt x="5006085" y="721558"/>
                  </a:cubicBezTo>
                  <a:cubicBezTo>
                    <a:pt x="5031613" y="720224"/>
                    <a:pt x="5057140" y="720796"/>
                    <a:pt x="5082669" y="720414"/>
                  </a:cubicBezTo>
                  <a:cubicBezTo>
                    <a:pt x="5091051" y="720224"/>
                    <a:pt x="5099244" y="719462"/>
                    <a:pt x="5107626" y="719079"/>
                  </a:cubicBezTo>
                  <a:cubicBezTo>
                    <a:pt x="5115056" y="718699"/>
                    <a:pt x="5122866" y="716985"/>
                    <a:pt x="5129915" y="718317"/>
                  </a:cubicBezTo>
                  <a:cubicBezTo>
                    <a:pt x="5155444" y="723082"/>
                    <a:pt x="5180590" y="730892"/>
                    <a:pt x="5206307" y="733940"/>
                  </a:cubicBezTo>
                  <a:cubicBezTo>
                    <a:pt x="5228596" y="736606"/>
                    <a:pt x="5251649" y="732988"/>
                    <a:pt x="5274128" y="734892"/>
                  </a:cubicBezTo>
                  <a:cubicBezTo>
                    <a:pt x="5313753" y="738130"/>
                    <a:pt x="5353378" y="743846"/>
                    <a:pt x="5393004" y="747466"/>
                  </a:cubicBezTo>
                  <a:cubicBezTo>
                    <a:pt x="5401578" y="748228"/>
                    <a:pt x="5410530" y="743464"/>
                    <a:pt x="5419294" y="743084"/>
                  </a:cubicBezTo>
                  <a:cubicBezTo>
                    <a:pt x="5446727" y="742132"/>
                    <a:pt x="5474160" y="741940"/>
                    <a:pt x="5501593" y="741370"/>
                  </a:cubicBezTo>
                  <a:cubicBezTo>
                    <a:pt x="5517214" y="741178"/>
                    <a:pt x="5533026" y="741750"/>
                    <a:pt x="5548459" y="740036"/>
                  </a:cubicBezTo>
                  <a:cubicBezTo>
                    <a:pt x="5568841" y="737750"/>
                    <a:pt x="5587320" y="734320"/>
                    <a:pt x="5606371" y="749180"/>
                  </a:cubicBezTo>
                  <a:cubicBezTo>
                    <a:pt x="5635710" y="772231"/>
                    <a:pt x="5673049" y="763277"/>
                    <a:pt x="5706958" y="768611"/>
                  </a:cubicBezTo>
                  <a:cubicBezTo>
                    <a:pt x="5715722" y="769945"/>
                    <a:pt x="5724677" y="770135"/>
                    <a:pt x="5733439" y="771659"/>
                  </a:cubicBezTo>
                  <a:cubicBezTo>
                    <a:pt x="5749633" y="774517"/>
                    <a:pt x="5765634" y="777755"/>
                    <a:pt x="5781829" y="780996"/>
                  </a:cubicBezTo>
                  <a:cubicBezTo>
                    <a:pt x="5784685" y="781566"/>
                    <a:pt x="5787923" y="781758"/>
                    <a:pt x="5790591" y="782710"/>
                  </a:cubicBezTo>
                  <a:cubicBezTo>
                    <a:pt x="5815168" y="790710"/>
                    <a:pt x="5839360" y="799854"/>
                    <a:pt x="5864317" y="806332"/>
                  </a:cubicBezTo>
                  <a:cubicBezTo>
                    <a:pt x="5876510" y="809571"/>
                    <a:pt x="5890036" y="809953"/>
                    <a:pt x="5902609" y="808236"/>
                  </a:cubicBezTo>
                  <a:cubicBezTo>
                    <a:pt x="5939376" y="803284"/>
                    <a:pt x="5975763" y="801188"/>
                    <a:pt x="6012722" y="808428"/>
                  </a:cubicBezTo>
                  <a:cubicBezTo>
                    <a:pt x="6027391" y="811285"/>
                    <a:pt x="6043775" y="806522"/>
                    <a:pt x="6059396" y="804808"/>
                  </a:cubicBezTo>
                  <a:cubicBezTo>
                    <a:pt x="6096735" y="800236"/>
                    <a:pt x="6134074" y="795282"/>
                    <a:pt x="6171604" y="790902"/>
                  </a:cubicBezTo>
                  <a:cubicBezTo>
                    <a:pt x="6195036" y="788234"/>
                    <a:pt x="6218659" y="786710"/>
                    <a:pt x="6242092" y="784044"/>
                  </a:cubicBezTo>
                  <a:cubicBezTo>
                    <a:pt x="6269143" y="780804"/>
                    <a:pt x="6296004" y="775851"/>
                    <a:pt x="6323057" y="773183"/>
                  </a:cubicBezTo>
                  <a:cubicBezTo>
                    <a:pt x="6353918" y="770135"/>
                    <a:pt x="6384971" y="769565"/>
                    <a:pt x="6415832" y="766325"/>
                  </a:cubicBezTo>
                  <a:cubicBezTo>
                    <a:pt x="6472224" y="760039"/>
                    <a:pt x="6528423" y="752609"/>
                    <a:pt x="6584811" y="745560"/>
                  </a:cubicBezTo>
                  <a:cubicBezTo>
                    <a:pt x="6639487" y="738702"/>
                    <a:pt x="6694163" y="732606"/>
                    <a:pt x="6748457" y="724034"/>
                  </a:cubicBezTo>
                  <a:cubicBezTo>
                    <a:pt x="6771318" y="720414"/>
                    <a:pt x="6793034" y="710507"/>
                    <a:pt x="6815515" y="704983"/>
                  </a:cubicBezTo>
                  <a:lnTo>
                    <a:pt x="6858000" y="695283"/>
                  </a:lnTo>
                  <a:lnTo>
                    <a:pt x="6858000" y="456"/>
                  </a:lnTo>
                  <a:lnTo>
                    <a:pt x="1687322" y="456"/>
                  </a:lnTo>
                  <a:lnTo>
                    <a:pt x="1697753" y="10970"/>
                  </a:lnTo>
                  <a:cubicBezTo>
                    <a:pt x="1707279" y="20877"/>
                    <a:pt x="1720423" y="27925"/>
                    <a:pt x="1733188" y="33639"/>
                  </a:cubicBezTo>
                  <a:cubicBezTo>
                    <a:pt x="1766335" y="48310"/>
                    <a:pt x="1800246" y="61454"/>
                    <a:pt x="1833775" y="75360"/>
                  </a:cubicBezTo>
                  <a:cubicBezTo>
                    <a:pt x="1837013" y="76694"/>
                    <a:pt x="1839679" y="80123"/>
                    <a:pt x="1842158" y="82981"/>
                  </a:cubicBezTo>
                  <a:cubicBezTo>
                    <a:pt x="1866922" y="113082"/>
                    <a:pt x="1891497" y="143371"/>
                    <a:pt x="1916454" y="173472"/>
                  </a:cubicBezTo>
                  <a:cubicBezTo>
                    <a:pt x="1921216" y="179186"/>
                    <a:pt x="1928076" y="183378"/>
                    <a:pt x="1933219" y="188902"/>
                  </a:cubicBezTo>
                  <a:cubicBezTo>
                    <a:pt x="1940459" y="196522"/>
                    <a:pt x="1949603" y="203763"/>
                    <a:pt x="1953413" y="212907"/>
                  </a:cubicBezTo>
                  <a:cubicBezTo>
                    <a:pt x="1965224" y="241672"/>
                    <a:pt x="1987894" y="254056"/>
                    <a:pt x="2016469" y="259390"/>
                  </a:cubicBezTo>
                  <a:cubicBezTo>
                    <a:pt x="2042570" y="264343"/>
                    <a:pt x="2068669" y="268535"/>
                    <a:pt x="2094578" y="274249"/>
                  </a:cubicBezTo>
                  <a:cubicBezTo>
                    <a:pt x="2126201" y="281107"/>
                    <a:pt x="2157636" y="288537"/>
                    <a:pt x="2188879" y="296920"/>
                  </a:cubicBezTo>
                  <a:cubicBezTo>
                    <a:pt x="2202404" y="300540"/>
                    <a:pt x="2216692" y="304730"/>
                    <a:pt x="2228314" y="312160"/>
                  </a:cubicBezTo>
                  <a:cubicBezTo>
                    <a:pt x="2260890" y="332735"/>
                    <a:pt x="2295753" y="346641"/>
                    <a:pt x="2334044" y="341117"/>
                  </a:cubicBezTo>
                  <a:cubicBezTo>
                    <a:pt x="2364715" y="336735"/>
                    <a:pt x="2390434" y="347975"/>
                    <a:pt x="2409485" y="365502"/>
                  </a:cubicBezTo>
                  <a:lnTo>
                    <a:pt x="2409487" y="365504"/>
                  </a:lnTo>
                  <a:lnTo>
                    <a:pt x="2463015" y="388434"/>
                  </a:lnTo>
                  <a:lnTo>
                    <a:pt x="2463017" y="388434"/>
                  </a:lnTo>
                  <a:lnTo>
                    <a:pt x="2518262" y="379792"/>
                  </a:lnTo>
                  <a:lnTo>
                    <a:pt x="2518263" y="379791"/>
                  </a:lnTo>
                  <a:cubicBezTo>
                    <a:pt x="2527789" y="377124"/>
                    <a:pt x="2536456" y="375980"/>
                    <a:pt x="2545005" y="376147"/>
                  </a:cubicBezTo>
                  <a:lnTo>
                    <a:pt x="2545006" y="376147"/>
                  </a:lnTo>
                  <a:cubicBezTo>
                    <a:pt x="2553555" y="376313"/>
                    <a:pt x="2561985" y="377790"/>
                    <a:pt x="2571034" y="380361"/>
                  </a:cubicBezTo>
                  <a:cubicBezTo>
                    <a:pt x="2612945" y="392363"/>
                    <a:pt x="2640950" y="424940"/>
                    <a:pt x="2668001" y="453514"/>
                  </a:cubicBezTo>
                  <a:cubicBezTo>
                    <a:pt x="2691054" y="477900"/>
                    <a:pt x="2716963" y="491615"/>
                    <a:pt x="2745348" y="501904"/>
                  </a:cubicBezTo>
                  <a:lnTo>
                    <a:pt x="2745351" y="501906"/>
                  </a:lnTo>
                  <a:lnTo>
                    <a:pt x="2778005" y="507825"/>
                  </a:lnTo>
                  <a:lnTo>
                    <a:pt x="2785439" y="507405"/>
                  </a:lnTo>
                  <a:lnTo>
                    <a:pt x="2811779" y="497326"/>
                  </a:lnTo>
                  <a:lnTo>
                    <a:pt x="2811786" y="497322"/>
                  </a:lnTo>
                  <a:lnTo>
                    <a:pt x="2811786" y="497323"/>
                  </a:lnTo>
                  <a:lnTo>
                    <a:pt x="2811779" y="497326"/>
                  </a:lnTo>
                  <a:lnTo>
                    <a:pt x="2793022" y="506976"/>
                  </a:lnTo>
                  <a:lnTo>
                    <a:pt x="2785439" y="507405"/>
                  </a:lnTo>
                  <a:lnTo>
                    <a:pt x="2782304" y="508605"/>
                  </a:lnTo>
                  <a:lnTo>
                    <a:pt x="2778005" y="507825"/>
                  </a:lnTo>
                  <a:lnTo>
                    <a:pt x="2770757" y="508235"/>
                  </a:lnTo>
                  <a:lnTo>
                    <a:pt x="2745351" y="501906"/>
                  </a:lnTo>
                  <a:lnTo>
                    <a:pt x="2745347" y="501904"/>
                  </a:lnTo>
                  <a:cubicBezTo>
                    <a:pt x="2716962" y="491615"/>
                    <a:pt x="2691053" y="477900"/>
                    <a:pt x="2668000" y="453514"/>
                  </a:cubicBezTo>
                  <a:cubicBezTo>
                    <a:pt x="2640949" y="424940"/>
                    <a:pt x="2612944" y="392363"/>
                    <a:pt x="2571033" y="380361"/>
                  </a:cubicBezTo>
                  <a:lnTo>
                    <a:pt x="2545006" y="376147"/>
                  </a:lnTo>
                  <a:lnTo>
                    <a:pt x="2518264" y="379791"/>
                  </a:lnTo>
                  <a:lnTo>
                    <a:pt x="2518262" y="379792"/>
                  </a:lnTo>
                  <a:lnTo>
                    <a:pt x="2490550" y="386372"/>
                  </a:lnTo>
                  <a:lnTo>
                    <a:pt x="2463017" y="388434"/>
                  </a:lnTo>
                  <a:lnTo>
                    <a:pt x="2463016" y="388434"/>
                  </a:lnTo>
                  <a:lnTo>
                    <a:pt x="2463015" y="388434"/>
                  </a:lnTo>
                  <a:lnTo>
                    <a:pt x="2435912" y="382603"/>
                  </a:lnTo>
                  <a:lnTo>
                    <a:pt x="2409487" y="365504"/>
                  </a:lnTo>
                  <a:lnTo>
                    <a:pt x="2409484" y="365502"/>
                  </a:lnTo>
                  <a:cubicBezTo>
                    <a:pt x="2390433" y="347975"/>
                    <a:pt x="2364714" y="336735"/>
                    <a:pt x="2334043" y="341117"/>
                  </a:cubicBezTo>
                  <a:cubicBezTo>
                    <a:pt x="2295752" y="346641"/>
                    <a:pt x="2260889" y="332735"/>
                    <a:pt x="2228313" y="312160"/>
                  </a:cubicBezTo>
                  <a:cubicBezTo>
                    <a:pt x="2216691" y="304730"/>
                    <a:pt x="2202403" y="300540"/>
                    <a:pt x="2188878" y="296920"/>
                  </a:cubicBezTo>
                  <a:cubicBezTo>
                    <a:pt x="2157635" y="288537"/>
                    <a:pt x="2126200" y="281107"/>
                    <a:pt x="2094577" y="274249"/>
                  </a:cubicBezTo>
                  <a:cubicBezTo>
                    <a:pt x="2068668" y="268535"/>
                    <a:pt x="2042569" y="264343"/>
                    <a:pt x="2016468" y="259390"/>
                  </a:cubicBezTo>
                  <a:cubicBezTo>
                    <a:pt x="1987893" y="254056"/>
                    <a:pt x="1965223" y="241672"/>
                    <a:pt x="1953412" y="212907"/>
                  </a:cubicBezTo>
                  <a:cubicBezTo>
                    <a:pt x="1949602" y="203763"/>
                    <a:pt x="1940458" y="196522"/>
                    <a:pt x="1933218" y="188902"/>
                  </a:cubicBezTo>
                  <a:cubicBezTo>
                    <a:pt x="1928075" y="183378"/>
                    <a:pt x="1921215" y="179186"/>
                    <a:pt x="1916453" y="173472"/>
                  </a:cubicBezTo>
                  <a:cubicBezTo>
                    <a:pt x="1891496" y="143371"/>
                    <a:pt x="1866921" y="113082"/>
                    <a:pt x="1842157" y="82981"/>
                  </a:cubicBezTo>
                  <a:cubicBezTo>
                    <a:pt x="1839678" y="80123"/>
                    <a:pt x="1837012" y="76694"/>
                    <a:pt x="1833774" y="75360"/>
                  </a:cubicBezTo>
                  <a:cubicBezTo>
                    <a:pt x="1800245" y="61454"/>
                    <a:pt x="1766334" y="48311"/>
                    <a:pt x="1733187" y="33639"/>
                  </a:cubicBezTo>
                  <a:cubicBezTo>
                    <a:pt x="1720422" y="27925"/>
                    <a:pt x="1707278" y="20877"/>
                    <a:pt x="1697752" y="10971"/>
                  </a:cubicBezTo>
                  <a:lnTo>
                    <a:pt x="1687320" y="456"/>
                  </a:lnTo>
                  <a:lnTo>
                    <a:pt x="916806" y="456"/>
                  </a:lnTo>
                  <a:lnTo>
                    <a:pt x="927155" y="9636"/>
                  </a:lnTo>
                  <a:cubicBezTo>
                    <a:pt x="994785" y="53644"/>
                    <a:pt x="1030980" y="52500"/>
                    <a:pt x="1097087" y="6016"/>
                  </a:cubicBezTo>
                  <a:cubicBezTo>
                    <a:pt x="1103945" y="1254"/>
                    <a:pt x="1118613" y="-2176"/>
                    <a:pt x="1123185" y="1634"/>
                  </a:cubicBezTo>
                  <a:cubicBezTo>
                    <a:pt x="1142617" y="17446"/>
                    <a:pt x="1162953" y="24495"/>
                    <a:pt x="1184028" y="26353"/>
                  </a:cubicBezTo>
                  <a:cubicBezTo>
                    <a:pt x="1162953" y="24495"/>
                    <a:pt x="1142616" y="17447"/>
                    <a:pt x="1123184" y="1635"/>
                  </a:cubicBezTo>
                  <a:cubicBezTo>
                    <a:pt x="1118612" y="-2175"/>
                    <a:pt x="1103944" y="1255"/>
                    <a:pt x="1097086" y="6017"/>
                  </a:cubicBezTo>
                  <a:cubicBezTo>
                    <a:pt x="1030979" y="52501"/>
                    <a:pt x="994784" y="53645"/>
                    <a:pt x="927154" y="9637"/>
                  </a:cubicBezTo>
                  <a:lnTo>
                    <a:pt x="916804" y="456"/>
                  </a:lnTo>
                  <a:lnTo>
                    <a:pt x="578772" y="456"/>
                  </a:lnTo>
                  <a:lnTo>
                    <a:pt x="556046" y="6589"/>
                  </a:lnTo>
                  <a:lnTo>
                    <a:pt x="517850" y="15506"/>
                  </a:lnTo>
                  <a:lnTo>
                    <a:pt x="556047" y="6588"/>
                  </a:lnTo>
                  <a:lnTo>
                    <a:pt x="578770" y="456"/>
                  </a:lnTo>
                  <a:lnTo>
                    <a:pt x="0" y="456"/>
                  </a:lnTo>
                  <a:lnTo>
                    <a:pt x="0" y="20445"/>
                  </a:lnTo>
                  <a:lnTo>
                    <a:pt x="0" y="29969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35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05D3-E50F-44D9-B923-BADFF71E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 as a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736C-39FF-491A-863C-348AC079D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Booters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Stressors</a:t>
            </a:r>
          </a:p>
          <a:p>
            <a:pPr marL="0" indent="0">
              <a:buNone/>
            </a:pPr>
            <a:r>
              <a:rPr lang="en-US" dirty="0"/>
              <a:t>Websites that claim to “test” a target for resilience against DDoS</a:t>
            </a:r>
          </a:p>
          <a:p>
            <a:pPr lvl="1"/>
            <a:r>
              <a:rPr lang="en-US" dirty="0"/>
              <a:t>Send huge amounts of traffic to a target for a fee</a:t>
            </a:r>
          </a:p>
          <a:p>
            <a:pPr lvl="1"/>
            <a:r>
              <a:rPr lang="en-US" dirty="0"/>
              <a:t>$10-$100 depending on the amount of traffic and duration of the “test”</a:t>
            </a:r>
          </a:p>
          <a:p>
            <a:pPr marL="0" indent="0">
              <a:buNone/>
            </a:pPr>
            <a:r>
              <a:rPr lang="en-US" dirty="0"/>
              <a:t>Obvious front for criminal DDoS attacks</a:t>
            </a:r>
          </a:p>
          <a:p>
            <a:pPr lvl="1"/>
            <a:r>
              <a:rPr lang="en-US" dirty="0"/>
              <a:t>Users can “test”, i.e. attack, any website they want for a fee</a:t>
            </a:r>
          </a:p>
          <a:p>
            <a:pPr lvl="1"/>
            <a:r>
              <a:rPr lang="en-US" dirty="0"/>
              <a:t>Attack bandwidth drawn from botnets and bulletproof hosts</a:t>
            </a:r>
          </a:p>
          <a:p>
            <a:pPr marL="0" indent="0">
              <a:buNone/>
            </a:pPr>
            <a:r>
              <a:rPr lang="en-US" dirty="0"/>
              <a:t>Many, many stressor services operating out in the open</a:t>
            </a:r>
          </a:p>
        </p:txBody>
      </p:sp>
    </p:spTree>
    <p:extLst>
      <p:ext uri="{BB962C8B-B14F-4D97-AF65-F5344CB8AC3E}">
        <p14:creationId xmlns:p14="http://schemas.microsoft.com/office/powerpoint/2010/main" val="13598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6F14E4-39BC-4D5B-803F-9A0DEAE85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0" y="0"/>
            <a:ext cx="10485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2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13536-1061-4A66-A497-40830B22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" y="1333313"/>
            <a:ext cx="11356488" cy="5153072"/>
          </a:xfrm>
          <a:prstGeom prst="rect">
            <a:avLst/>
          </a:prstGeom>
        </p:spPr>
      </p:pic>
      <p:sp>
        <p:nvSpPr>
          <p:cNvPr id="4" name="Rectangular Callout 82">
            <a:extLst>
              <a:ext uri="{FF2B5EF4-FFF2-40B4-BE49-F238E27FC236}">
                <a16:creationId xmlns:a16="http://schemas.microsoft.com/office/drawing/2014/main" id="{E17FC017-CEEA-4B7E-967D-CDCCACACB46E}"/>
              </a:ext>
            </a:extLst>
          </p:cNvPr>
          <p:cNvSpPr/>
          <p:nvPr/>
        </p:nvSpPr>
        <p:spPr>
          <a:xfrm>
            <a:off x="8387256" y="321916"/>
            <a:ext cx="3135084" cy="1256649"/>
          </a:xfrm>
          <a:prstGeom prst="wedgeRectCallout">
            <a:avLst>
              <a:gd name="adj1" fmla="val 2121"/>
              <a:gd name="adj2" fmla="val 8172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Might be bulletproof, might be a botnet</a:t>
            </a:r>
          </a:p>
        </p:txBody>
      </p:sp>
    </p:spTree>
    <p:extLst>
      <p:ext uri="{BB962C8B-B14F-4D97-AF65-F5344CB8AC3E}">
        <p14:creationId xmlns:p14="http://schemas.microsoft.com/office/powerpoint/2010/main" val="12291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16F5-941F-4D85-8599-14214F5D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Hacked &amp; Dumped </a:t>
            </a:r>
            <a:r>
              <a:rPr lang="en-US" dirty="0" err="1"/>
              <a:t>Booter</a:t>
            </a:r>
            <a:r>
              <a:rPr lang="en-US" dirty="0"/>
              <a:t>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521E9A-6824-4330-A0AA-0378B0768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" y="2607282"/>
            <a:ext cx="10653596" cy="1643435"/>
          </a:xfrm>
        </p:spPr>
      </p:pic>
      <p:sp>
        <p:nvSpPr>
          <p:cNvPr id="6" name="Rectangular Callout 82">
            <a:extLst>
              <a:ext uri="{FF2B5EF4-FFF2-40B4-BE49-F238E27FC236}">
                <a16:creationId xmlns:a16="http://schemas.microsoft.com/office/drawing/2014/main" id="{36847AF3-4A02-43C5-A817-DC910E4E509C}"/>
              </a:ext>
            </a:extLst>
          </p:cNvPr>
          <p:cNvSpPr/>
          <p:nvPr/>
        </p:nvSpPr>
        <p:spPr>
          <a:xfrm>
            <a:off x="7684964" y="1479525"/>
            <a:ext cx="2567347" cy="668714"/>
          </a:xfrm>
          <a:prstGeom prst="wedgeRectCallout">
            <a:avLst>
              <a:gd name="adj1" fmla="val 5665"/>
              <a:gd name="adj2" fmla="val 13071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99.4% via </a:t>
            </a:r>
            <a:r>
              <a:rPr lang="en-US" sz="2400" dirty="0" err="1"/>
              <a:t>Paypal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EB51B-ED6D-47A3-9720-07830ED131B4}"/>
              </a:ext>
            </a:extLst>
          </p:cNvPr>
          <p:cNvSpPr/>
          <p:nvPr/>
        </p:nvSpPr>
        <p:spPr>
          <a:xfrm>
            <a:off x="1620078" y="6492875"/>
            <a:ext cx="8951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Stress Testing the </a:t>
            </a:r>
            <a:r>
              <a:rPr lang="en-US" sz="1200" dirty="0" err="1"/>
              <a:t>Booters</a:t>
            </a:r>
            <a:r>
              <a:rPr lang="en-US" sz="1200" dirty="0"/>
              <a:t>: Understanding and Undermining the Business of DDoS Services –  </a:t>
            </a:r>
            <a:r>
              <a:rPr lang="en-US" sz="1200" dirty="0">
                <a:hlinkClick r:id="rId3"/>
              </a:rPr>
              <a:t>https://dl.acm.org/citation.cfm?id=2883004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4ACBD-C828-44CD-9A71-C0F4138901EF}"/>
              </a:ext>
            </a:extLst>
          </p:cNvPr>
          <p:cNvSpPr/>
          <p:nvPr/>
        </p:nvSpPr>
        <p:spPr>
          <a:xfrm>
            <a:off x="769202" y="2607282"/>
            <a:ext cx="2093268" cy="16434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FD7D4-0083-4757-99F7-593E5E115740}"/>
              </a:ext>
            </a:extLst>
          </p:cNvPr>
          <p:cNvSpPr/>
          <p:nvPr/>
        </p:nvSpPr>
        <p:spPr>
          <a:xfrm>
            <a:off x="4762081" y="2607282"/>
            <a:ext cx="2926829" cy="16434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2AE12-5319-4EC0-B0AE-FD4194E409BC}"/>
              </a:ext>
            </a:extLst>
          </p:cNvPr>
          <p:cNvSpPr/>
          <p:nvPr/>
        </p:nvSpPr>
        <p:spPr>
          <a:xfrm>
            <a:off x="7684964" y="2606536"/>
            <a:ext cx="1292059" cy="16434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E091C-CAD1-4263-8833-744C6D31084F}"/>
              </a:ext>
            </a:extLst>
          </p:cNvPr>
          <p:cNvSpPr/>
          <p:nvPr/>
        </p:nvSpPr>
        <p:spPr>
          <a:xfrm>
            <a:off x="8977023" y="2605790"/>
            <a:ext cx="2445775" cy="164343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604A9-8C19-4D47-91CA-A7855CFE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Booter</a:t>
            </a:r>
            <a:r>
              <a:rPr lang="en-US" dirty="0"/>
              <a:t> Attack 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436BA7-1045-4539-8241-4862FC98B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99" y="1852920"/>
            <a:ext cx="8653401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BBB01F-F977-4442-B951-2CF0F27C92B7}"/>
              </a:ext>
            </a:extLst>
          </p:cNvPr>
          <p:cNvSpPr/>
          <p:nvPr/>
        </p:nvSpPr>
        <p:spPr>
          <a:xfrm>
            <a:off x="1620078" y="6492875"/>
            <a:ext cx="8951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Stress Testing the </a:t>
            </a:r>
            <a:r>
              <a:rPr lang="en-US" sz="1200" dirty="0" err="1"/>
              <a:t>Booters</a:t>
            </a:r>
            <a:r>
              <a:rPr lang="en-US" sz="1200" dirty="0"/>
              <a:t>: Understanding and Undermining the Business of DDoS Services –  </a:t>
            </a:r>
            <a:r>
              <a:rPr lang="en-US" sz="1200" dirty="0">
                <a:hlinkClick r:id="rId3"/>
              </a:rPr>
              <a:t>https://dl.acm.org/citation.cfm?id=2883004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51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AD3D-1FE4-476A-AA59-4D7BDDBA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927"/>
          </a:xfrm>
        </p:spPr>
        <p:txBody>
          <a:bodyPr/>
          <a:lstStyle/>
          <a:p>
            <a:r>
              <a:rPr lang="en-US" dirty="0"/>
              <a:t>Amplifier Locations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D1D40F-96F2-42AE-B4C1-CE11F3F1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58" y="1168408"/>
            <a:ext cx="6167483" cy="5157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67254A-ACE8-4816-9CC6-3BDD67CDF2EB}"/>
              </a:ext>
            </a:extLst>
          </p:cNvPr>
          <p:cNvSpPr/>
          <p:nvPr/>
        </p:nvSpPr>
        <p:spPr>
          <a:xfrm>
            <a:off x="1620078" y="6492875"/>
            <a:ext cx="8951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Stress Testing the </a:t>
            </a:r>
            <a:r>
              <a:rPr lang="en-US" sz="1200" dirty="0" err="1"/>
              <a:t>Booters</a:t>
            </a:r>
            <a:r>
              <a:rPr lang="en-US" sz="1200" dirty="0"/>
              <a:t>: Understanding and Undermining the Business of DDoS Services –  </a:t>
            </a:r>
            <a:r>
              <a:rPr lang="en-US" sz="1200" dirty="0">
                <a:hlinkClick r:id="rId3"/>
              </a:rPr>
              <a:t>https://dl.acm.org/citation.cfm?id=2883004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602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C97B-A8A3-4B05-801A-E148EC03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Interventions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CA77A-5460-48FF-9E86-72E3D616C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88" y="1752834"/>
            <a:ext cx="550289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60460-5FBE-4ED9-8A0A-A182C2B7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6" y="1509746"/>
            <a:ext cx="5862680" cy="4767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1347A4-45D8-4696-8544-17A8441B5D60}"/>
              </a:ext>
            </a:extLst>
          </p:cNvPr>
          <p:cNvSpPr/>
          <p:nvPr/>
        </p:nvSpPr>
        <p:spPr>
          <a:xfrm>
            <a:off x="1620078" y="6492875"/>
            <a:ext cx="8951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Stress Testing the </a:t>
            </a:r>
            <a:r>
              <a:rPr lang="en-US" sz="1200" dirty="0" err="1"/>
              <a:t>Booters</a:t>
            </a:r>
            <a:r>
              <a:rPr lang="en-US" sz="1200" dirty="0"/>
              <a:t>: Understanding and Undermining the Business of DDoS Services –  </a:t>
            </a:r>
            <a:r>
              <a:rPr lang="en-US" sz="1200" dirty="0">
                <a:hlinkClick r:id="rId4"/>
              </a:rPr>
              <a:t>https://dl.acm.org/citation.cfm?id=2883004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47719-FCCD-4B3A-AD1C-277FA90F58DE}"/>
              </a:ext>
            </a:extLst>
          </p:cNvPr>
          <p:cNvSpPr/>
          <p:nvPr/>
        </p:nvSpPr>
        <p:spPr>
          <a:xfrm>
            <a:off x="673786" y="5661329"/>
            <a:ext cx="5379960" cy="637194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49E68E-AD0B-4A96-8C8C-B4C0BFB32C92}"/>
              </a:ext>
            </a:extLst>
          </p:cNvPr>
          <p:cNvSpPr/>
          <p:nvPr/>
        </p:nvSpPr>
        <p:spPr>
          <a:xfrm>
            <a:off x="261644" y="1885040"/>
            <a:ext cx="994662" cy="421913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DAC1D4-9CD5-4433-A552-C5322100DDBA}"/>
              </a:ext>
            </a:extLst>
          </p:cNvPr>
          <p:cNvSpPr/>
          <p:nvPr/>
        </p:nvSpPr>
        <p:spPr>
          <a:xfrm>
            <a:off x="492981" y="1900942"/>
            <a:ext cx="5560765" cy="4287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6D683D-9C03-4502-9EF2-8104D650515E}"/>
              </a:ext>
            </a:extLst>
          </p:cNvPr>
          <p:cNvSpPr/>
          <p:nvPr/>
        </p:nvSpPr>
        <p:spPr>
          <a:xfrm>
            <a:off x="492980" y="1918169"/>
            <a:ext cx="2902227" cy="43747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76698F-0697-4E4A-86DF-D17FFE7BEBEE}"/>
              </a:ext>
            </a:extLst>
          </p:cNvPr>
          <p:cNvSpPr/>
          <p:nvPr/>
        </p:nvSpPr>
        <p:spPr>
          <a:xfrm>
            <a:off x="3382855" y="1910218"/>
            <a:ext cx="2670891" cy="43747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C15600-E745-44C0-8FCE-13C8255E3EAF}"/>
              </a:ext>
            </a:extLst>
          </p:cNvPr>
          <p:cNvSpPr/>
          <p:nvPr/>
        </p:nvSpPr>
        <p:spPr>
          <a:xfrm>
            <a:off x="6520387" y="1885040"/>
            <a:ext cx="5502896" cy="437477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90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D5CF3-3B0A-4652-A449-5585233FA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3D0DE-6077-46CD-B883-60B408FC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001"/>
            <a:ext cx="11049000" cy="5095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Essential, low-level network utility</a:t>
            </a:r>
          </a:p>
          <a:p>
            <a:pPr marL="0" indent="0">
              <a:buNone/>
            </a:pPr>
            <a:r>
              <a:rPr lang="en-US" dirty="0"/>
              <a:t>Sends a “ping” ICMP message to a host on the internet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	$ ping 66.66.0.255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	PING 66.66.0.255 (66.66.0.255) 56(84) bytes of data.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	64 bytes from 66.66.0.255: </a:t>
            </a:r>
            <a:r>
              <a:rPr lang="en-US" sz="2400" dirty="0" err="1">
                <a:latin typeface="Consolas" panose="020B0609020204030204" pitchFamily="49" charset="0"/>
              </a:rPr>
              <a:t>icmp_seq</a:t>
            </a:r>
            <a:r>
              <a:rPr lang="en-US" sz="2400" dirty="0">
                <a:latin typeface="Consolas" panose="020B0609020204030204" pitchFamily="49" charset="0"/>
              </a:rPr>
              <a:t>=1 </a:t>
            </a:r>
            <a:r>
              <a:rPr lang="en-US" sz="2400" dirty="0" err="1">
                <a:latin typeface="Consolas" panose="020B0609020204030204" pitchFamily="49" charset="0"/>
              </a:rPr>
              <a:t>ttl</a:t>
            </a:r>
            <a:r>
              <a:rPr lang="en-US" sz="2400" dirty="0">
                <a:latin typeface="Consolas" panose="020B0609020204030204" pitchFamily="49" charset="0"/>
              </a:rPr>
              <a:t>=58 time=41.2 </a:t>
            </a:r>
            <a:r>
              <a:rPr lang="en-US" sz="2400" dirty="0" err="1">
                <a:latin typeface="Consolas" panose="020B0609020204030204" pitchFamily="49" charset="0"/>
              </a:rPr>
              <a:t>ms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Destination host is supposed to respond with a “pong”</a:t>
            </a:r>
          </a:p>
          <a:p>
            <a:pPr lvl="1"/>
            <a:r>
              <a:rPr lang="en-US" dirty="0"/>
              <a:t>Indicating that it can receive packets</a:t>
            </a:r>
          </a:p>
          <a:p>
            <a:pPr marL="0" indent="0">
              <a:buNone/>
            </a:pPr>
            <a:r>
              <a:rPr lang="en-US" dirty="0"/>
              <a:t>By default, ping messages are 56 bytes long (+ some header bytes)</a:t>
            </a:r>
          </a:p>
          <a:p>
            <a:pPr lvl="1"/>
            <a:r>
              <a:rPr lang="en-US" dirty="0"/>
              <a:t>Maximum size 65535 bytes</a:t>
            </a:r>
          </a:p>
          <a:p>
            <a:pPr marL="0" indent="0">
              <a:buNone/>
            </a:pPr>
            <a:r>
              <a:rPr lang="en-US" dirty="0"/>
              <a:t>What if you send a ping that is &gt;65535 bytes long?</a:t>
            </a:r>
          </a:p>
        </p:txBody>
      </p:sp>
    </p:spTree>
    <p:extLst>
      <p:ext uri="{BB962C8B-B14F-4D97-AF65-F5344CB8AC3E}">
        <p14:creationId xmlns:p14="http://schemas.microsoft.com/office/powerpoint/2010/main" val="19375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990205"/>
            <a:ext cx="10518776" cy="1200329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Mitigations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Anti-amplification</a:t>
            </a:r>
          </a:p>
          <a:p>
            <a:r>
              <a:rPr lang="en-US" sz="1100">
                <a:solidFill>
                  <a:schemeClr val="bg1"/>
                </a:solidFill>
              </a:rPr>
              <a:t>Filters</a:t>
            </a:r>
          </a:p>
          <a:p>
            <a:r>
              <a:rPr lang="en-US" sz="1100">
                <a:solidFill>
                  <a:schemeClr val="bg1"/>
                </a:solidFill>
              </a:rPr>
              <a:t>Anti-spoofing</a:t>
            </a:r>
          </a:p>
          <a:p>
            <a:r>
              <a:rPr lang="en-US" sz="1100">
                <a:solidFill>
                  <a:schemeClr val="bg1"/>
                </a:solidFill>
              </a:rPr>
              <a:t>CDNs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D9ACC5-1251-46E1-9BC6-0AFFB465E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41" b="29815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8599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3DBD95-F8BD-4156-92F6-6391BF2F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Potential Mitigations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02E88B0-CA8D-42DA-AD3E-83EB6184F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Don’t become an amplifier, help shut down amplifiers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If resources aren’t available to attackers, DDoS is much harder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Network filters – traffic filtering and spoofing filters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Try to stop DDoS traffic from reaching your network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200" dirty="0">
                <a:solidFill>
                  <a:schemeClr val="bg1"/>
                </a:solidFill>
              </a:rPr>
              <a:t>Content distribution Networks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Leverage a hosting service with a huge amount of capacity</a:t>
            </a:r>
          </a:p>
        </p:txBody>
      </p:sp>
    </p:spTree>
    <p:extLst>
      <p:ext uri="{BB962C8B-B14F-4D97-AF65-F5344CB8AC3E}">
        <p14:creationId xmlns:p14="http://schemas.microsoft.com/office/powerpoint/2010/main" val="2621091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Becoming an Amplifier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Don’t be part of the problem!</a:t>
            </a:r>
          </a:p>
          <a:p>
            <a:pPr lvl="1"/>
            <a:r>
              <a:rPr lang="en-US" dirty="0"/>
              <a:t>The behavior of your software and network impacts the well-being of others</a:t>
            </a:r>
          </a:p>
          <a:p>
            <a:pPr marL="0" indent="0">
              <a:buNone/>
            </a:pPr>
            <a:r>
              <a:rPr lang="en-US" dirty="0"/>
              <a:t>Filter ingress IP broadcasts at the gateway router</a:t>
            </a:r>
          </a:p>
          <a:p>
            <a:pPr lvl="1"/>
            <a:r>
              <a:rPr lang="en-US" dirty="0"/>
              <a:t>i.e. drop anything destined to *.*.*.255</a:t>
            </a:r>
          </a:p>
          <a:p>
            <a:pPr marL="0" indent="0">
              <a:buNone/>
            </a:pPr>
            <a:r>
              <a:rPr lang="en-US" dirty="0"/>
              <a:t>Disable non-essential services</a:t>
            </a:r>
          </a:p>
          <a:p>
            <a:pPr lvl="1"/>
            <a:r>
              <a:rPr lang="en-US" dirty="0"/>
              <a:t>echo, </a:t>
            </a:r>
            <a:r>
              <a:rPr lang="en-US" dirty="0" err="1"/>
              <a:t>chargen</a:t>
            </a:r>
            <a:r>
              <a:rPr lang="en-US" dirty="0"/>
              <a:t>, NTP, etc.</a:t>
            </a:r>
          </a:p>
          <a:p>
            <a:pPr marL="0" indent="0">
              <a:buNone/>
            </a:pPr>
            <a:r>
              <a:rPr lang="en-US" dirty="0"/>
              <a:t>Configure services to only respond to requests from the local LAN</a:t>
            </a:r>
          </a:p>
          <a:p>
            <a:pPr lvl="1"/>
            <a:r>
              <a:rPr lang="en-US" dirty="0"/>
              <a:t>Firewall ports 53 (DNS), 123 (NTP), 11211 (</a:t>
            </a:r>
            <a:r>
              <a:rPr lang="en-US" dirty="0" err="1"/>
              <a:t>memcached</a:t>
            </a:r>
            <a:r>
              <a:rPr lang="en-US" dirty="0"/>
              <a:t>), etc.</a:t>
            </a:r>
          </a:p>
          <a:p>
            <a:pPr marL="0" indent="0">
              <a:buNone/>
            </a:pPr>
            <a:r>
              <a:rPr lang="en-US" dirty="0"/>
              <a:t>If you write a UDP service, authenticate the sources of packets</a:t>
            </a:r>
          </a:p>
          <a:p>
            <a:pPr lvl="1"/>
            <a:r>
              <a:rPr lang="en-US" dirty="0"/>
              <a:t>TCP is connection-oriented, and thus much less vulnerable</a:t>
            </a:r>
          </a:p>
        </p:txBody>
      </p:sp>
    </p:spTree>
    <p:extLst>
      <p:ext uri="{BB962C8B-B14F-4D97-AF65-F5344CB8AC3E}">
        <p14:creationId xmlns:p14="http://schemas.microsoft.com/office/powerpoint/2010/main" val="14001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C77E-CE94-428E-B0FF-318E7637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36BA1-6A6D-4225-AF0E-3D13C635D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Researchers are trying to clean up amplifiers</a:t>
            </a:r>
          </a:p>
          <a:p>
            <a:pPr lvl="1"/>
            <a:r>
              <a:rPr lang="en-US" dirty="0"/>
              <a:t>Scan for servers with open services that are possible amplifiers</a:t>
            </a:r>
          </a:p>
          <a:p>
            <a:pPr lvl="1"/>
            <a:r>
              <a:rPr lang="en-US" dirty="0"/>
              <a:t>Manually contact server owners, ISPs, and ASs</a:t>
            </a:r>
          </a:p>
          <a:p>
            <a:pPr lvl="1"/>
            <a:r>
              <a:rPr lang="en-US" dirty="0"/>
              <a:t>Issue public advisories</a:t>
            </a:r>
          </a:p>
          <a:p>
            <a:pPr lvl="1"/>
            <a:r>
              <a:rPr lang="en-US" dirty="0"/>
              <a:t>Get vendors to issue patches that disable services or features by default</a:t>
            </a:r>
          </a:p>
        </p:txBody>
      </p:sp>
    </p:spTree>
    <p:extLst>
      <p:ext uri="{BB962C8B-B14F-4D97-AF65-F5344CB8AC3E}">
        <p14:creationId xmlns:p14="http://schemas.microsoft.com/office/powerpoint/2010/main" val="3867981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8F7A-5BD8-41FF-8004-6EC1CCCF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NTP </a:t>
            </a:r>
            <a:r>
              <a:rPr lang="en-US" i="1" dirty="0" err="1"/>
              <a:t>monlist</a:t>
            </a:r>
            <a:r>
              <a:rPr lang="en-US" dirty="0"/>
              <a:t> Cleanup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21AF1-A48F-4259-B43E-F9819D751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1" y="1725198"/>
            <a:ext cx="11930481" cy="454947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E11FA7-351B-4260-8FD7-015FA4F0E9EB}"/>
              </a:ext>
            </a:extLst>
          </p:cNvPr>
          <p:cNvSpPr/>
          <p:nvPr/>
        </p:nvSpPr>
        <p:spPr>
          <a:xfrm>
            <a:off x="440634" y="6555943"/>
            <a:ext cx="113107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Exit from Hell? Reducing the Impact of Amplification DDoS Attacks – </a:t>
            </a:r>
            <a:r>
              <a:rPr lang="en-US" sz="1100" dirty="0">
                <a:hlinkClick r:id="rId3"/>
              </a:rPr>
              <a:t>https://www.usenix.org/system/files/conference/usenixsecurity14/sec14-paper-kuhrer.pdf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53918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loud 34"/>
          <p:cNvSpPr/>
          <p:nvPr/>
        </p:nvSpPr>
        <p:spPr>
          <a:xfrm rot="451376">
            <a:off x="3233169" y="1899092"/>
            <a:ext cx="4306086" cy="400734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5919489" y="3325575"/>
            <a:ext cx="1359543" cy="54292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>
            <a:off x="5937063" y="3868500"/>
            <a:ext cx="1341969" cy="59238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7704522" y="3847200"/>
            <a:ext cx="1828799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4797103" y="4460888"/>
            <a:ext cx="219210" cy="80877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033232" y="4460888"/>
            <a:ext cx="983081" cy="35983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3805555" y="3325575"/>
            <a:ext cx="1193184" cy="2714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4461092" y="2570474"/>
            <a:ext cx="537647" cy="75510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957828" y="2353874"/>
            <a:ext cx="1595588" cy="16795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1386047" y="3607618"/>
            <a:ext cx="1620830" cy="12289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1426527" y="3684210"/>
            <a:ext cx="1659965" cy="56506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V="1">
            <a:off x="2184872" y="3720902"/>
            <a:ext cx="929005" cy="67555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1731478" y="4862258"/>
            <a:ext cx="1569686" cy="12169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2340480" y="4886065"/>
            <a:ext cx="948131" cy="63515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2974705" y="4898313"/>
            <a:ext cx="412258" cy="70274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V="1">
            <a:off x="3452278" y="4909545"/>
            <a:ext cx="100229" cy="10406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V="1">
            <a:off x="4090639" y="5618379"/>
            <a:ext cx="628248" cy="66503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4819122" y="5601055"/>
            <a:ext cx="0" cy="71470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222497" y="1616287"/>
            <a:ext cx="550142" cy="82156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60" idx="1"/>
          </p:cNvCxnSpPr>
          <p:nvPr/>
        </p:nvCxnSpPr>
        <p:spPr>
          <a:xfrm>
            <a:off x="1949088" y="2351562"/>
            <a:ext cx="1595588" cy="167956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377307" y="3605306"/>
            <a:ext cx="1620830" cy="122899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417787" y="3681898"/>
            <a:ext cx="1659965" cy="56506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176132" y="3718590"/>
            <a:ext cx="929005" cy="675557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722738" y="4859946"/>
            <a:ext cx="1569686" cy="121690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331740" y="4883753"/>
            <a:ext cx="948131" cy="63515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965965" y="4896001"/>
            <a:ext cx="412258" cy="702742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443538" y="4907233"/>
            <a:ext cx="100229" cy="104062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4081899" y="5616067"/>
            <a:ext cx="628248" cy="665037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4810382" y="5598743"/>
            <a:ext cx="0" cy="71470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213757" y="1613975"/>
            <a:ext cx="550142" cy="821565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1" y="-15145"/>
            <a:ext cx="10515600" cy="1325563"/>
          </a:xfrm>
        </p:spPr>
        <p:txBody>
          <a:bodyPr/>
          <a:lstStyle/>
          <a:p>
            <a:r>
              <a:rPr lang="en-US" dirty="0"/>
              <a:t>What About Filtering?</a:t>
            </a:r>
          </a:p>
        </p:txBody>
      </p:sp>
      <p:cxnSp>
        <p:nvCxnSpPr>
          <p:cNvPr id="23" name="Straight Connector 22"/>
          <p:cNvCxnSpPr>
            <a:stCxn id="59" idx="3"/>
            <a:endCxn id="26" idx="1"/>
          </p:cNvCxnSpPr>
          <p:nvPr/>
        </p:nvCxnSpPr>
        <p:spPr>
          <a:xfrm>
            <a:off x="5923823" y="3322688"/>
            <a:ext cx="1359543" cy="542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6" idx="1"/>
            <a:endCxn id="58" idx="3"/>
          </p:cNvCxnSpPr>
          <p:nvPr/>
        </p:nvCxnSpPr>
        <p:spPr>
          <a:xfrm flipH="1">
            <a:off x="5941397" y="3865613"/>
            <a:ext cx="1341969" cy="59238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08856" y="3844313"/>
            <a:ext cx="18287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87" y="1699939"/>
            <a:ext cx="933750" cy="933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23101" y="4274809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pic>
        <p:nvPicPr>
          <p:cNvPr id="5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47" y="418653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3" y="305122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676" y="2248055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39" y="3322688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16" y="45463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62" y="5266779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>
            <a:stCxn id="63" idx="0"/>
            <a:endCxn id="58" idx="1"/>
          </p:cNvCxnSpPr>
          <p:nvPr/>
        </p:nvCxnSpPr>
        <p:spPr>
          <a:xfrm flipV="1">
            <a:off x="4801437" y="4458001"/>
            <a:ext cx="219210" cy="808778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2" idx="3"/>
            <a:endCxn id="58" idx="1"/>
          </p:cNvCxnSpPr>
          <p:nvPr/>
        </p:nvCxnSpPr>
        <p:spPr>
          <a:xfrm flipV="1">
            <a:off x="4037566" y="4458001"/>
            <a:ext cx="983081" cy="35983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1" idx="3"/>
            <a:endCxn id="59" idx="1"/>
          </p:cNvCxnSpPr>
          <p:nvPr/>
        </p:nvCxnSpPr>
        <p:spPr>
          <a:xfrm flipV="1">
            <a:off x="3809889" y="3322688"/>
            <a:ext cx="1193184" cy="271463"/>
          </a:xfrm>
          <a:prstGeom prst="line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59" idx="1"/>
          </p:cNvCxnSpPr>
          <p:nvPr/>
        </p:nvCxnSpPr>
        <p:spPr>
          <a:xfrm>
            <a:off x="4465426" y="2567587"/>
            <a:ext cx="537647" cy="755101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4" y="3342695"/>
            <a:ext cx="642582" cy="64258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7" y="4016964"/>
            <a:ext cx="642582" cy="6425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10" y="4137075"/>
            <a:ext cx="642582" cy="64258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94" y="4697846"/>
            <a:ext cx="642582" cy="64258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88" y="5230197"/>
            <a:ext cx="642582" cy="64258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10" y="5294776"/>
            <a:ext cx="642582" cy="64258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7" y="5626565"/>
            <a:ext cx="642582" cy="64258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99" y="5937358"/>
            <a:ext cx="642582" cy="64258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15" y="6054214"/>
            <a:ext cx="642582" cy="642582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82" y="1029640"/>
            <a:ext cx="933750" cy="933750"/>
          </a:xfrm>
          <a:prstGeom prst="rect">
            <a:avLst/>
          </a:prstGeom>
        </p:spPr>
      </p:pic>
      <p:grpSp>
        <p:nvGrpSpPr>
          <p:cNvPr id="184" name="Group 183"/>
          <p:cNvGrpSpPr/>
          <p:nvPr/>
        </p:nvGrpSpPr>
        <p:grpSpPr>
          <a:xfrm>
            <a:off x="5138838" y="2968015"/>
            <a:ext cx="676082" cy="670472"/>
            <a:chOff x="5456567" y="266448"/>
            <a:chExt cx="676082" cy="670472"/>
          </a:xfrm>
        </p:grpSpPr>
        <p:sp>
          <p:nvSpPr>
            <p:cNvPr id="185" name="Octagon 184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135283" y="4133492"/>
            <a:ext cx="676082" cy="670472"/>
            <a:chOff x="5456567" y="266448"/>
            <a:chExt cx="676082" cy="670472"/>
          </a:xfrm>
        </p:grpSpPr>
        <p:sp>
          <p:nvSpPr>
            <p:cNvPr id="189" name="Octagon 188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91" name="Rectangular Callout 190"/>
          <p:cNvSpPr/>
          <p:nvPr/>
        </p:nvSpPr>
        <p:spPr>
          <a:xfrm>
            <a:off x="6226724" y="5082422"/>
            <a:ext cx="2606964" cy="1195456"/>
          </a:xfrm>
          <a:prstGeom prst="wedgeRectCallout">
            <a:avLst>
              <a:gd name="adj1" fmla="val -58805"/>
              <a:gd name="adj2" fmla="val -862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Success! Some of the attack is halted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3015711" y="3266357"/>
            <a:ext cx="676082" cy="670472"/>
            <a:chOff x="5456567" y="266448"/>
            <a:chExt cx="676082" cy="670472"/>
          </a:xfrm>
        </p:grpSpPr>
        <p:sp>
          <p:nvSpPr>
            <p:cNvPr id="193" name="Octagon 192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cxnSp>
        <p:nvCxnSpPr>
          <p:cNvPr id="195" name="Straight Connector 194"/>
          <p:cNvCxnSpPr>
            <a:stCxn id="59" idx="3"/>
            <a:endCxn id="26" idx="1"/>
          </p:cNvCxnSpPr>
          <p:nvPr/>
        </p:nvCxnSpPr>
        <p:spPr>
          <a:xfrm>
            <a:off x="5923823" y="3322688"/>
            <a:ext cx="1359543" cy="542925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V="1">
            <a:off x="8034556" y="3838846"/>
            <a:ext cx="1343874" cy="8599"/>
          </a:xfrm>
          <a:prstGeom prst="line">
            <a:avLst/>
          </a:prstGeom>
          <a:ln w="5715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366" y="359415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78" y="3261571"/>
            <a:ext cx="1013238" cy="1013238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7415199" y="3530376"/>
            <a:ext cx="676082" cy="670472"/>
            <a:chOff x="5456567" y="266448"/>
            <a:chExt cx="676082" cy="670472"/>
          </a:xfrm>
        </p:grpSpPr>
        <p:sp>
          <p:nvSpPr>
            <p:cNvPr id="56" name="Octagon 55"/>
            <p:cNvSpPr/>
            <p:nvPr/>
          </p:nvSpPr>
          <p:spPr>
            <a:xfrm>
              <a:off x="5462177" y="266448"/>
              <a:ext cx="670472" cy="670472"/>
            </a:xfrm>
            <a:prstGeom prst="octag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56567" y="396778"/>
              <a:ext cx="667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Stop</a:t>
              </a:r>
            </a:p>
          </p:txBody>
        </p:sp>
      </p:grpSp>
      <p:sp>
        <p:nvSpPr>
          <p:cNvPr id="183" name="Rectangular Callout 182"/>
          <p:cNvSpPr/>
          <p:nvPr/>
        </p:nvSpPr>
        <p:spPr>
          <a:xfrm>
            <a:off x="6231021" y="1496485"/>
            <a:ext cx="5701200" cy="1380599"/>
          </a:xfrm>
          <a:prstGeom prst="wedgeRectCallout">
            <a:avLst>
              <a:gd name="adj1" fmla="val -23458"/>
              <a:gd name="adj2" fmla="val 9016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ingress links are still saturated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 idea where the attack is coming from</a:t>
            </a:r>
          </a:p>
        </p:txBody>
      </p:sp>
      <p:sp>
        <p:nvSpPr>
          <p:cNvPr id="187" name="Rectangular Callout 186"/>
          <p:cNvSpPr/>
          <p:nvPr/>
        </p:nvSpPr>
        <p:spPr>
          <a:xfrm>
            <a:off x="6836178" y="887871"/>
            <a:ext cx="4912147" cy="1992194"/>
          </a:xfrm>
          <a:prstGeom prst="wedgeRectCallout">
            <a:avLst>
              <a:gd name="adj1" fmla="val -70299"/>
              <a:gd name="adj2" fmla="val 5410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Legitimate traffic is still blocked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 you get Tier 1 ASs to install filters for you?</a:t>
            </a:r>
          </a:p>
        </p:txBody>
      </p:sp>
    </p:spTree>
    <p:extLst>
      <p:ext uri="{BB962C8B-B14F-4D97-AF65-F5344CB8AC3E}">
        <p14:creationId xmlns:p14="http://schemas.microsoft.com/office/powerpoint/2010/main" val="23648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1" grpId="1" animBg="1"/>
      <p:bldP spid="183" grpId="0" animBg="1"/>
      <p:bldP spid="183" grpId="1" animBg="1"/>
      <p:bldP spid="187" grpId="0" animBg="1"/>
      <p:bldP spid="18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Packet filtering is not a viable solution</a:t>
            </a:r>
          </a:p>
          <a:p>
            <a:pPr marL="0" indent="0">
              <a:buNone/>
            </a:pPr>
            <a:r>
              <a:rPr lang="en-US" dirty="0"/>
              <a:t>If you install a local filter:</a:t>
            </a:r>
          </a:p>
          <a:p>
            <a:pPr lvl="1"/>
            <a:r>
              <a:rPr lang="en-US" dirty="0"/>
              <a:t>Ingress links are still saturated</a:t>
            </a:r>
          </a:p>
          <a:p>
            <a:pPr lvl="1"/>
            <a:r>
              <a:rPr lang="en-US" dirty="0"/>
              <a:t>Very hard to distinguish </a:t>
            </a:r>
            <a:r>
              <a:rPr lang="en-US" dirty="0" err="1"/>
              <a:t>DDoS</a:t>
            </a:r>
            <a:r>
              <a:rPr lang="en-US" dirty="0"/>
              <a:t> packets from legitimate requests, since sources are spoofed</a:t>
            </a:r>
          </a:p>
          <a:p>
            <a:pPr marL="0" indent="0">
              <a:buNone/>
            </a:pPr>
            <a:r>
              <a:rPr lang="en-US" dirty="0"/>
              <a:t>Remote filters work better, but:</a:t>
            </a:r>
          </a:p>
          <a:p>
            <a:pPr lvl="1"/>
            <a:r>
              <a:rPr lang="en-US" dirty="0"/>
              <a:t>You still need to track down the source of the attack</a:t>
            </a:r>
          </a:p>
          <a:p>
            <a:pPr lvl="1"/>
            <a:r>
              <a:rPr lang="en-US" dirty="0"/>
              <a:t>You have no ability to force ISPs and ASs to install filters on your behalf</a:t>
            </a:r>
          </a:p>
        </p:txBody>
      </p:sp>
    </p:spTree>
    <p:extLst>
      <p:ext uri="{BB962C8B-B14F-4D97-AF65-F5344CB8AC3E}">
        <p14:creationId xmlns:p14="http://schemas.microsoft.com/office/powerpoint/2010/main" val="1884688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In-Network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don’t ISPs/ASs drop spoofed packets?</a:t>
            </a:r>
          </a:p>
          <a:p>
            <a:pPr marL="0" indent="0">
              <a:buNone/>
            </a:pPr>
            <a:r>
              <a:rPr lang="en-US" dirty="0"/>
              <a:t>Unicast Reverse Path Forwarding (</a:t>
            </a:r>
            <a:r>
              <a:rPr lang="en-US" dirty="0" err="1"/>
              <a:t>uRPF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Routers validate the source IP addresses against routing tables</a:t>
            </a:r>
          </a:p>
          <a:p>
            <a:pPr lvl="1"/>
            <a:r>
              <a:rPr lang="en-US" dirty="0"/>
              <a:t>“Unlikely” source addresses are dropped</a:t>
            </a:r>
          </a:p>
          <a:p>
            <a:pPr marL="0" indent="0">
              <a:buNone/>
            </a:pPr>
            <a:r>
              <a:rPr lang="en-US" dirty="0" err="1"/>
              <a:t>uRPF</a:t>
            </a:r>
            <a:r>
              <a:rPr lang="en-US" dirty="0"/>
              <a:t> modes:</a:t>
            </a:r>
          </a:p>
          <a:p>
            <a:pPr lvl="1"/>
            <a:r>
              <a:rPr lang="en-US" dirty="0"/>
              <a:t>Strict – may drop legitimate traffic (false positives)</a:t>
            </a:r>
          </a:p>
          <a:p>
            <a:pPr lvl="1"/>
            <a:r>
              <a:rPr lang="en-US" dirty="0"/>
              <a:t>Feasible – may accept spoofed traffic (false negatives)</a:t>
            </a:r>
          </a:p>
          <a:p>
            <a:pPr lvl="1"/>
            <a:r>
              <a:rPr lang="en-US" dirty="0"/>
              <a:t>Loose – only drops </a:t>
            </a:r>
            <a:r>
              <a:rPr lang="en-US" dirty="0" err="1"/>
              <a:t>unroutable</a:t>
            </a:r>
            <a:r>
              <a:rPr lang="en-US" dirty="0"/>
              <a:t> sources like 192.168.*.*</a:t>
            </a:r>
          </a:p>
          <a:p>
            <a:pPr marL="0" indent="0">
              <a:buNone/>
            </a:pPr>
            <a:r>
              <a:rPr lang="en-US" dirty="0"/>
              <a:t>Most ISPs/ASs don’t implement </a:t>
            </a:r>
            <a:r>
              <a:rPr lang="en-US" dirty="0" err="1"/>
              <a:t>uRPF</a:t>
            </a:r>
            <a:endParaRPr lang="en-US" dirty="0"/>
          </a:p>
          <a:p>
            <a:pPr lvl="1"/>
            <a:r>
              <a:rPr lang="en-US" dirty="0"/>
              <a:t>Unwilling to risk false positives from strict mode</a:t>
            </a:r>
          </a:p>
          <a:p>
            <a:pPr lvl="1"/>
            <a:r>
              <a:rPr lang="en-US" dirty="0"/>
              <a:t>No incentive to implement security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7369-4CF1-408A-8927-A7969CDA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 (CDNs)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15EE-9A1F-48FB-9241-186568A28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0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CDNs help companies scale-up their websites</a:t>
            </a:r>
          </a:p>
          <a:p>
            <a:pPr lvl="1"/>
            <a:r>
              <a:rPr lang="en-US" dirty="0"/>
              <a:t>Cache customer content on many replica servers</a:t>
            </a:r>
          </a:p>
          <a:p>
            <a:pPr lvl="1"/>
            <a:r>
              <a:rPr lang="en-US" dirty="0"/>
              <a:t>Users access the website via the replicas</a:t>
            </a:r>
          </a:p>
          <a:p>
            <a:pPr marL="0" indent="0">
              <a:buNone/>
            </a:pPr>
            <a:r>
              <a:rPr lang="en-US" dirty="0"/>
              <a:t>Examples: Akamai, Cloudflare, Rackspace, Amazon </a:t>
            </a:r>
            <a:r>
              <a:rPr lang="en-US" dirty="0" err="1"/>
              <a:t>Cloudfront</a:t>
            </a:r>
            <a:r>
              <a:rPr lang="en-US" dirty="0"/>
              <a:t>, etc.</a:t>
            </a:r>
          </a:p>
          <a:p>
            <a:pPr marL="0" indent="0">
              <a:buNone/>
            </a:pPr>
            <a:r>
              <a:rPr lang="en-US" dirty="0"/>
              <a:t>Side-benefit: DDoS protection</a:t>
            </a:r>
          </a:p>
          <a:p>
            <a:pPr lvl="1"/>
            <a:r>
              <a:rPr lang="en-US" dirty="0"/>
              <a:t>CDNs have many servers, and a huge amount of bandwidth</a:t>
            </a:r>
          </a:p>
          <a:p>
            <a:pPr lvl="1"/>
            <a:r>
              <a:rPr lang="en-US" dirty="0"/>
              <a:t>Difficult to knock all the replicas offline</a:t>
            </a:r>
          </a:p>
          <a:p>
            <a:pPr lvl="1"/>
            <a:r>
              <a:rPr lang="en-US" dirty="0"/>
              <a:t>Difficult to saturate all available bandwidth</a:t>
            </a:r>
          </a:p>
          <a:p>
            <a:pPr lvl="1"/>
            <a:r>
              <a:rPr lang="en-US" dirty="0"/>
              <a:t>No direct access to the master server</a:t>
            </a:r>
          </a:p>
          <a:p>
            <a:pPr marL="0" indent="0">
              <a:buNone/>
            </a:pPr>
            <a:r>
              <a:rPr lang="en-US" dirty="0"/>
              <a:t>Cloudflare: 15 </a:t>
            </a:r>
            <a:r>
              <a:rPr lang="en-US" dirty="0" err="1"/>
              <a:t>Tbps</a:t>
            </a:r>
            <a:r>
              <a:rPr lang="en-US" dirty="0"/>
              <a:t> of bandwidth over 149 data centers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7288D-0195-4BCA-B9A0-6F096F3C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67" y="5459350"/>
            <a:ext cx="2146281" cy="97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14"/>
            <a:ext cx="10506666" cy="938928"/>
          </a:xfrm>
        </p:spPr>
        <p:txBody>
          <a:bodyPr>
            <a:normAutofit/>
          </a:bodyPr>
          <a:lstStyle/>
          <a:p>
            <a:r>
              <a:rPr lang="en-US" dirty="0"/>
              <a:t>CDN Basics</a:t>
            </a:r>
          </a:p>
        </p:txBody>
      </p:sp>
      <p:pic>
        <p:nvPicPr>
          <p:cNvPr id="5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7" y="1321813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74159" y="1231837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38952" y="2700811"/>
            <a:ext cx="1229293" cy="307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53680" y="1949913"/>
            <a:ext cx="605563" cy="570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058915" y="2186082"/>
            <a:ext cx="2494919" cy="51472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23471" y="2338483"/>
            <a:ext cx="2482763" cy="174301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841709" y="2338483"/>
            <a:ext cx="184465" cy="247357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933941" y="2312566"/>
            <a:ext cx="1587973" cy="9636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7545" y="4254513"/>
            <a:ext cx="910451" cy="49899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934405" y="4285213"/>
            <a:ext cx="207164" cy="77729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81664" y="5042588"/>
            <a:ext cx="44510" cy="87227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86630" y="5042588"/>
            <a:ext cx="691960" cy="62330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72501" y="3525964"/>
            <a:ext cx="914200" cy="42380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812967" y="3008132"/>
            <a:ext cx="1178834" cy="34762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" y="1473382"/>
            <a:ext cx="769043" cy="7690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" y="2520685"/>
            <a:ext cx="769043" cy="769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" y="4368982"/>
            <a:ext cx="769043" cy="7690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8" y="4812052"/>
            <a:ext cx="769043" cy="769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1" y="2532550"/>
            <a:ext cx="769043" cy="7690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1" y="3485870"/>
            <a:ext cx="769043" cy="7690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11" y="2286620"/>
            <a:ext cx="721512" cy="721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87" y="3067003"/>
            <a:ext cx="721512" cy="721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9" y="1601169"/>
            <a:ext cx="919516" cy="9195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0" y="4475061"/>
            <a:ext cx="721512" cy="7215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3" y="5665896"/>
            <a:ext cx="769043" cy="769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10" y="5352768"/>
            <a:ext cx="769043" cy="7690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5" y="3788515"/>
            <a:ext cx="721512" cy="7215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250CF3-B13F-4ECD-9E51-BD5206770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1" y="2763410"/>
            <a:ext cx="677918" cy="3073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5CFE7A9-07E5-4618-9EFE-E42EB20A1E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26" y="4254512"/>
            <a:ext cx="677918" cy="3073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69CF8C-8AFF-4C8B-933B-4FFA7970A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34" y="4934391"/>
            <a:ext cx="677918" cy="3073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64621C0-5F76-4518-90B3-180E1AB20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63" y="3523256"/>
            <a:ext cx="677918" cy="307322"/>
          </a:xfrm>
          <a:prstGeom prst="rect">
            <a:avLst/>
          </a:prstGeom>
        </p:spPr>
      </p:pic>
      <p:sp>
        <p:nvSpPr>
          <p:cNvPr id="41" name="Rectangular Callout 190">
            <a:extLst>
              <a:ext uri="{FF2B5EF4-FFF2-40B4-BE49-F238E27FC236}">
                <a16:creationId xmlns:a16="http://schemas.microsoft.com/office/drawing/2014/main" id="{4EB55713-6831-423D-9C45-E943EE9CEE7E}"/>
              </a:ext>
            </a:extLst>
          </p:cNvPr>
          <p:cNvSpPr/>
          <p:nvPr/>
        </p:nvSpPr>
        <p:spPr>
          <a:xfrm>
            <a:off x="5780951" y="654825"/>
            <a:ext cx="3112768" cy="946344"/>
          </a:xfrm>
          <a:prstGeom prst="wedgeRectCallout">
            <a:avLst>
              <a:gd name="adj1" fmla="val -71771"/>
              <a:gd name="adj2" fmla="val 5722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Website content and database is here</a:t>
            </a:r>
          </a:p>
        </p:txBody>
      </p:sp>
      <p:sp>
        <p:nvSpPr>
          <p:cNvPr id="43" name="Rectangular Callout 190">
            <a:extLst>
              <a:ext uri="{FF2B5EF4-FFF2-40B4-BE49-F238E27FC236}">
                <a16:creationId xmlns:a16="http://schemas.microsoft.com/office/drawing/2014/main" id="{7E0DF3DF-A0C3-42CB-8186-2DB0A4DC848E}"/>
              </a:ext>
            </a:extLst>
          </p:cNvPr>
          <p:cNvSpPr/>
          <p:nvPr/>
        </p:nvSpPr>
        <p:spPr>
          <a:xfrm>
            <a:off x="6943404" y="4856258"/>
            <a:ext cx="2412770" cy="1007492"/>
          </a:xfrm>
          <a:prstGeom prst="wedgeRectCallout">
            <a:avLst>
              <a:gd name="adj1" fmla="val -59748"/>
              <a:gd name="adj2" fmla="val -14584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Content is cached in the replicas</a:t>
            </a:r>
          </a:p>
        </p:txBody>
      </p:sp>
      <p:sp>
        <p:nvSpPr>
          <p:cNvPr id="44" name="Rectangular Callout 190">
            <a:extLst>
              <a:ext uri="{FF2B5EF4-FFF2-40B4-BE49-F238E27FC236}">
                <a16:creationId xmlns:a16="http://schemas.microsoft.com/office/drawing/2014/main" id="{F78CE818-F50B-47F2-AB81-AE7212D9412D}"/>
              </a:ext>
            </a:extLst>
          </p:cNvPr>
          <p:cNvSpPr/>
          <p:nvPr/>
        </p:nvSpPr>
        <p:spPr>
          <a:xfrm>
            <a:off x="8592600" y="2700811"/>
            <a:ext cx="3587163" cy="1697105"/>
          </a:xfrm>
          <a:prstGeom prst="wedgeRectCallout">
            <a:avLst>
              <a:gd name="adj1" fmla="val -59758"/>
              <a:gd name="adj2" fmla="val 2047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Users requests all go through the replicas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served from cache</a:t>
            </a:r>
          </a:p>
        </p:txBody>
      </p:sp>
    </p:spTree>
    <p:extLst>
      <p:ext uri="{BB962C8B-B14F-4D97-AF65-F5344CB8AC3E}">
        <p14:creationId xmlns:p14="http://schemas.microsoft.com/office/powerpoint/2010/main" val="15148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17E9F-9187-4E4C-A521-10BC7CFF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Ping of Death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CDC96-2BD6-45C3-87AE-C186BBDEE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$ ping –s 65535 66.66.0.255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4E514-37EB-4287-B0AC-A772AE879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2" b="15199"/>
          <a:stretch/>
        </p:blipFill>
        <p:spPr>
          <a:xfrm>
            <a:off x="582272" y="2699058"/>
            <a:ext cx="1124059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514"/>
            <a:ext cx="10506666" cy="938928"/>
          </a:xfrm>
        </p:spPr>
        <p:txBody>
          <a:bodyPr>
            <a:normAutofit/>
          </a:bodyPr>
          <a:lstStyle/>
          <a:p>
            <a:r>
              <a:rPr lang="en-US" dirty="0"/>
              <a:t>DDoS Defense via CDNs</a:t>
            </a:r>
          </a:p>
        </p:txBody>
      </p:sp>
      <p:pic>
        <p:nvPicPr>
          <p:cNvPr id="5" name="Picture 2" descr="D:\Classes\CS 4700\assets\usasha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7" y="1321813"/>
            <a:ext cx="8251371" cy="52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274159" y="1231837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Master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38952" y="2700811"/>
            <a:ext cx="1229293" cy="3073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053680" y="1949913"/>
            <a:ext cx="605563" cy="57077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058915" y="2186082"/>
            <a:ext cx="2494919" cy="51472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23471" y="2338483"/>
            <a:ext cx="2482763" cy="174301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841709" y="2338483"/>
            <a:ext cx="184465" cy="247357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933941" y="2312566"/>
            <a:ext cx="1587973" cy="9636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7545" y="4254513"/>
            <a:ext cx="910451" cy="49899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934405" y="4285213"/>
            <a:ext cx="207164" cy="77729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981664" y="5042588"/>
            <a:ext cx="44510" cy="87227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186630" y="5042588"/>
            <a:ext cx="691960" cy="62330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772501" y="3525964"/>
            <a:ext cx="914200" cy="423806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812967" y="3008132"/>
            <a:ext cx="1178834" cy="34762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4" y="1473382"/>
            <a:ext cx="769043" cy="76904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" y="2520685"/>
            <a:ext cx="769043" cy="7690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5" y="4368982"/>
            <a:ext cx="769043" cy="7690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28" y="4812052"/>
            <a:ext cx="769043" cy="7690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701" y="2532550"/>
            <a:ext cx="769043" cy="7690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21" y="3485870"/>
            <a:ext cx="769043" cy="7690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11" y="2286620"/>
            <a:ext cx="721512" cy="7215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087" y="3067003"/>
            <a:ext cx="721512" cy="7215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29" y="1601169"/>
            <a:ext cx="919516" cy="9195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0" y="4475061"/>
            <a:ext cx="721512" cy="721512"/>
          </a:xfrm>
          <a:prstGeom prst="rect">
            <a:avLst/>
          </a:prstGeom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8737420" y="1407968"/>
            <a:ext cx="3319338" cy="53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What if you </a:t>
            </a:r>
            <a:r>
              <a:rPr lang="en-US" sz="2400" dirty="0" err="1"/>
              <a:t>DDoS</a:t>
            </a:r>
            <a:r>
              <a:rPr lang="en-US" sz="2400" dirty="0"/>
              <a:t> the master replica?</a:t>
            </a:r>
          </a:p>
          <a:p>
            <a:pPr lvl="1"/>
            <a:r>
              <a:rPr lang="en-US" sz="2000" dirty="0"/>
              <a:t>Cached copies in the CDN still available</a:t>
            </a:r>
          </a:p>
          <a:p>
            <a:pPr lvl="1"/>
            <a:r>
              <a:rPr lang="en-US" sz="2000" dirty="0"/>
              <a:t>Easy to do ingress filtering  at the master</a:t>
            </a:r>
          </a:p>
          <a:p>
            <a:pPr marL="0" indent="0">
              <a:buNone/>
            </a:pPr>
            <a:r>
              <a:rPr lang="en-US" sz="2400" dirty="0"/>
              <a:t>What if you </a:t>
            </a:r>
            <a:r>
              <a:rPr lang="en-US" sz="2400" dirty="0" err="1"/>
              <a:t>DDoS</a:t>
            </a:r>
            <a:r>
              <a:rPr lang="en-US" sz="2400" dirty="0"/>
              <a:t> the replicas?</a:t>
            </a:r>
          </a:p>
          <a:p>
            <a:pPr lvl="1"/>
            <a:r>
              <a:rPr lang="en-US" sz="2000" dirty="0"/>
              <a:t>Difficult to kill them all</a:t>
            </a:r>
          </a:p>
          <a:p>
            <a:pPr lvl="1"/>
            <a:r>
              <a:rPr lang="en-US" sz="2000" dirty="0"/>
              <a:t>Dynamic DNS can redirect users to live replicas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11" y="1347730"/>
            <a:ext cx="1344891" cy="1344891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 flipH="1" flipV="1">
            <a:off x="2360394" y="4285213"/>
            <a:ext cx="2593925" cy="17146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2367214" y="4307557"/>
            <a:ext cx="3473354" cy="138237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53" y="5665896"/>
            <a:ext cx="769043" cy="769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10" y="5352768"/>
            <a:ext cx="769043" cy="7690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5" y="3788515"/>
            <a:ext cx="721512" cy="7215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3250CF3-B13F-4ECD-9E51-BD5206770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61" y="2763410"/>
            <a:ext cx="677918" cy="3073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5CFE7A9-07E5-4618-9EFE-E42EB20A1E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26" y="4254512"/>
            <a:ext cx="677918" cy="3073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E69CF8C-8AFF-4C8B-933B-4FFA7970A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34" y="4934391"/>
            <a:ext cx="677918" cy="3073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64621C0-5F76-4518-90B3-180E1AB20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63" y="3523256"/>
            <a:ext cx="677918" cy="30732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80" y="2870483"/>
            <a:ext cx="1072176" cy="107217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11" y="4275964"/>
            <a:ext cx="1072176" cy="10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IP </a:t>
            </a:r>
            <a:r>
              <a:rPr lang="en-US" dirty="0" err="1"/>
              <a:t>Traceback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IP Protocol includes a Record Route option</a:t>
            </a:r>
          </a:p>
          <a:p>
            <a:pPr lvl="1"/>
            <a:r>
              <a:rPr lang="en-US" dirty="0"/>
              <a:t>If enabled by the sender (and supported by routers), each router inserts its IP into the packet payload</a:t>
            </a:r>
          </a:p>
          <a:p>
            <a:r>
              <a:rPr lang="en-US" dirty="0"/>
              <a:t>However, Record Route is off by default</a:t>
            </a:r>
          </a:p>
          <a:p>
            <a:pPr lvl="1"/>
            <a:r>
              <a:rPr lang="en-US" dirty="0"/>
              <a:t>No attacker would ever voluntarily enable it, since it would reveal their IP</a:t>
            </a:r>
          </a:p>
          <a:p>
            <a:r>
              <a:rPr lang="en-US" dirty="0"/>
              <a:t>Several proposals in the research literature for lightweight, on-by default record route systems</a:t>
            </a:r>
          </a:p>
          <a:p>
            <a:pPr lvl="1"/>
            <a:r>
              <a:rPr lang="en-US" dirty="0"/>
              <a:t>Practical Network Support for IP </a:t>
            </a:r>
            <a:r>
              <a:rPr lang="en-US" dirty="0" err="1"/>
              <a:t>Traceback</a:t>
            </a:r>
            <a:r>
              <a:rPr lang="en-US" dirty="0"/>
              <a:t> [Savage00]</a:t>
            </a:r>
          </a:p>
          <a:p>
            <a:pPr lvl="1"/>
            <a:r>
              <a:rPr lang="en-US" dirty="0"/>
              <a:t>Pi: A Path Identification Mechanism to Defend against </a:t>
            </a:r>
            <a:r>
              <a:rPr lang="en-US" dirty="0" err="1"/>
              <a:t>DDoS</a:t>
            </a:r>
            <a:r>
              <a:rPr lang="en-US" dirty="0"/>
              <a:t> Attacks [Yaar03]</a:t>
            </a:r>
          </a:p>
          <a:p>
            <a:r>
              <a:rPr lang="en-US" dirty="0"/>
              <a:t>These systems would be great, but require all Internet routers to be upgraded :(</a:t>
            </a:r>
          </a:p>
        </p:txBody>
      </p:sp>
    </p:spTree>
    <p:extLst>
      <p:ext uri="{BB962C8B-B14F-4D97-AF65-F5344CB8AC3E}">
        <p14:creationId xmlns:p14="http://schemas.microsoft.com/office/powerpoint/2010/main" val="1976386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3231312" y="4510275"/>
            <a:ext cx="2258051" cy="138018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09155" y="5909991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4814" y="5912312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err="1"/>
              <a:t>DDoS</a:t>
            </a:r>
            <a:r>
              <a:rPr lang="en-US" dirty="0"/>
              <a:t>, Revisited</a:t>
            </a:r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683874" y="5464539"/>
            <a:ext cx="1285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</a:t>
            </a:r>
          </a:p>
          <a:p>
            <a:r>
              <a:rPr lang="en-US" sz="2000" dirty="0"/>
              <a:t>128.91.0.1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6078" y="5709936"/>
            <a:ext cx="12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66.66.0.11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733" y="5301146"/>
            <a:ext cx="1044746" cy="1044746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512898" y="1817946"/>
            <a:ext cx="4100616" cy="2828185"/>
            <a:chOff x="1622682" y="2021100"/>
            <a:chExt cx="4100616" cy="2828185"/>
          </a:xfrm>
        </p:grpSpPr>
        <p:sp>
          <p:nvSpPr>
            <p:cNvPr id="67" name="Cloud 66"/>
            <p:cNvSpPr/>
            <p:nvPr/>
          </p:nvSpPr>
          <p:spPr>
            <a:xfrm rot="20446048">
              <a:off x="1622682" y="2070841"/>
              <a:ext cx="4100616" cy="2778444"/>
            </a:xfrm>
            <a:prstGeom prst="cloud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412" y="3852387"/>
              <a:ext cx="603629" cy="6036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7" y="3357729"/>
              <a:ext cx="603629" cy="6036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401" y="2555180"/>
              <a:ext cx="603629" cy="60362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7136" y="2514344"/>
              <a:ext cx="603629" cy="603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494" y="3081055"/>
              <a:ext cx="603629" cy="60362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306" y="2912336"/>
              <a:ext cx="603629" cy="60362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491" y="2021100"/>
              <a:ext cx="603629" cy="603629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2357902" y="3649233"/>
            <a:ext cx="885344" cy="889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529947" y="3408621"/>
            <a:ext cx="1713299" cy="11401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17346" y="4020633"/>
            <a:ext cx="1725900" cy="5177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7566" y="2799631"/>
            <a:ext cx="392772" cy="17491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31432" y="2235619"/>
            <a:ext cx="140585" cy="2302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55847" y="3148685"/>
            <a:ext cx="404719" cy="14001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2696" y="2772367"/>
            <a:ext cx="807643" cy="17597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66786" y="4532154"/>
            <a:ext cx="2233331" cy="13529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677650" y="5907532"/>
            <a:ext cx="18224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89363" y="5899192"/>
            <a:ext cx="33263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4992173" y="1381376"/>
            <a:ext cx="6868058" cy="35293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kind of packets do you send to the victim?</a:t>
            </a:r>
          </a:p>
          <a:p>
            <a:r>
              <a:rPr lang="en-US" dirty="0"/>
              <a:t>Ideally, should be “connectionless”	</a:t>
            </a:r>
          </a:p>
          <a:p>
            <a:pPr lvl="1"/>
            <a:r>
              <a:rPr lang="en-US" dirty="0"/>
              <a:t>Difficult to spoof TCP connections</a:t>
            </a:r>
          </a:p>
          <a:p>
            <a:r>
              <a:rPr lang="en-US" dirty="0"/>
              <a:t>Should maximize the resources used by the victim</a:t>
            </a:r>
          </a:p>
          <a:p>
            <a:pPr lvl="1"/>
            <a:endParaRPr lang="en-US" dirty="0"/>
          </a:p>
        </p:txBody>
      </p:sp>
      <p:sp>
        <p:nvSpPr>
          <p:cNvPr id="40" name="Rectangular Callout 39"/>
          <p:cNvSpPr/>
          <p:nvPr/>
        </p:nvSpPr>
        <p:spPr>
          <a:xfrm>
            <a:off x="4001469" y="4179926"/>
            <a:ext cx="804207" cy="494714"/>
          </a:xfrm>
          <a:prstGeom prst="wedgeRectCallout">
            <a:avLst>
              <a:gd name="adj1" fmla="val -21459"/>
              <a:gd name="adj2" fmla="val 11390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SYN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129266" y="6172425"/>
            <a:ext cx="804207" cy="494714"/>
          </a:xfrm>
          <a:prstGeom prst="wedgeRectCallout">
            <a:avLst>
              <a:gd name="adj1" fmla="val -23403"/>
              <a:gd name="adj2" fmla="val -8988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SYN</a:t>
            </a:r>
          </a:p>
        </p:txBody>
      </p:sp>
    </p:spTree>
    <p:extLst>
      <p:ext uri="{BB962C8B-B14F-4D97-AF65-F5344CB8AC3E}">
        <p14:creationId xmlns:p14="http://schemas.microsoft.com/office/powerpoint/2010/main" val="146145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SYN Flood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stack keeps track of connection state in data structures called Transmission Control Blocks (TCBs)</a:t>
            </a:r>
          </a:p>
          <a:p>
            <a:pPr lvl="1"/>
            <a:r>
              <a:rPr lang="en-US" dirty="0"/>
              <a:t>New TCB allocated by the kernel whenever a listen socket receives a SYN</a:t>
            </a:r>
          </a:p>
          <a:p>
            <a:pPr lvl="1"/>
            <a:r>
              <a:rPr lang="en-US" dirty="0"/>
              <a:t>TCB must persist for at least one RTO</a:t>
            </a:r>
          </a:p>
          <a:p>
            <a:r>
              <a:rPr lang="en-US" dirty="0"/>
              <a:t>Attack: flood the victim with SYN packets</a:t>
            </a:r>
          </a:p>
          <a:p>
            <a:pPr lvl="1"/>
            <a:r>
              <a:rPr lang="en-US" dirty="0"/>
              <a:t>Exhaust available memory for TCBs, prevent legitimate clients from connecting</a:t>
            </a:r>
          </a:p>
          <a:p>
            <a:pPr lvl="1"/>
            <a:r>
              <a:rPr lang="en-US" dirty="0"/>
              <a:t>Crash the server OS by overflowing kernel memory</a:t>
            </a:r>
          </a:p>
          <a:p>
            <a:r>
              <a:rPr lang="en-US" dirty="0"/>
              <a:t>Advantages for the attacker</a:t>
            </a:r>
          </a:p>
          <a:p>
            <a:pPr lvl="1"/>
            <a:r>
              <a:rPr lang="en-US" dirty="0"/>
              <a:t>No connection – each SYN can be spoofed, no need to hear responses</a:t>
            </a:r>
          </a:p>
          <a:p>
            <a:pPr lvl="1"/>
            <a:r>
              <a:rPr lang="en-US" dirty="0"/>
              <a:t>Asymmetry – attacker does not need to allocate TCBs</a:t>
            </a:r>
          </a:p>
        </p:txBody>
      </p:sp>
    </p:spTree>
    <p:extLst>
      <p:ext uri="{BB962C8B-B14F-4D97-AF65-F5344CB8AC3E}">
        <p14:creationId xmlns:p14="http://schemas.microsoft.com/office/powerpoint/2010/main" val="2390147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Defending Against SYN Floods: SYN Cookies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idea: avoid storing TCB state on the server until after the three-way handshake is complete</a:t>
            </a:r>
          </a:p>
          <a:p>
            <a:r>
              <a:rPr lang="en-US" dirty="0"/>
              <a:t>What state in the TCB can be recovered from the client’s ACK?</a:t>
            </a:r>
          </a:p>
          <a:p>
            <a:pPr lvl="1"/>
            <a:r>
              <a:rPr lang="en-US" dirty="0"/>
              <a:t>Source IP and port</a:t>
            </a:r>
          </a:p>
          <a:p>
            <a:pPr lvl="1"/>
            <a:r>
              <a:rPr lang="en-US" dirty="0"/>
              <a:t>Destination IP and port</a:t>
            </a:r>
          </a:p>
          <a:p>
            <a:pPr lvl="1"/>
            <a:r>
              <a:rPr lang="en-US" dirty="0"/>
              <a:t>Maximum Segment Size (MSS) for the connection</a:t>
            </a:r>
          </a:p>
          <a:p>
            <a:pPr lvl="1"/>
            <a:r>
              <a:rPr lang="en-US" dirty="0"/>
              <a:t>Initial Acknowledgement Number from the source</a:t>
            </a:r>
          </a:p>
          <a:p>
            <a:pPr lvl="1"/>
            <a:r>
              <a:rPr lang="en-US" dirty="0"/>
              <a:t>Initial Sequence Number (ISN)</a:t>
            </a:r>
          </a:p>
          <a:p>
            <a:r>
              <a:rPr lang="en-US" dirty="0"/>
              <a:t>SYN cookie construction</a:t>
            </a:r>
          </a:p>
          <a:p>
            <a:pPr lvl="1"/>
            <a:r>
              <a:rPr lang="en-US" dirty="0"/>
              <a:t>Encode the MSS, a secret, and consistency check into the ISN in the SYN-ACK</a:t>
            </a:r>
          </a:p>
          <a:p>
            <a:pPr lvl="1"/>
            <a:r>
              <a:rPr lang="en-US" dirty="0"/>
              <a:t>Verify the secret and consistency check when the ACK is returned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17785" y="3236034"/>
            <a:ext cx="246184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17785" y="3560833"/>
            <a:ext cx="299329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17785" y="4292485"/>
            <a:ext cx="631483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5640825" y="3060104"/>
            <a:ext cx="4229935" cy="614317"/>
          </a:xfrm>
          <a:prstGeom prst="wedgeRectCallout">
            <a:avLst>
              <a:gd name="adj1" fmla="val -72128"/>
              <a:gd name="adj2" fmla="val 2545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Trivially known by the server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8797157" y="4049048"/>
            <a:ext cx="2147207" cy="1085947"/>
          </a:xfrm>
          <a:prstGeom prst="wedgeRectCallout">
            <a:avLst>
              <a:gd name="adj1" fmla="val -85595"/>
              <a:gd name="adj2" fmla="val -764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Guaranteed to be in the ACK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17785" y="4653394"/>
            <a:ext cx="379827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199" y="2785730"/>
            <a:ext cx="10515601" cy="4072270"/>
          </a:xfrm>
        </p:spPr>
        <p:txBody>
          <a:bodyPr>
            <a:normAutofit/>
          </a:bodyPr>
          <a:lstStyle/>
          <a:p>
            <a:r>
              <a:rPr lang="en-US" dirty="0"/>
              <a:t>Maximum segment size (MSS)</a:t>
            </a:r>
          </a:p>
          <a:p>
            <a:pPr lvl="1"/>
            <a:r>
              <a:rPr lang="en-US" dirty="0"/>
              <a:t>Stated by the client during initial SYN, must be “remembered” by the server</a:t>
            </a:r>
          </a:p>
          <a:p>
            <a:pPr lvl="1"/>
            <a:r>
              <a:rPr lang="en-US" dirty="0"/>
              <a:t>Reflect the client’s value back through them</a:t>
            </a:r>
          </a:p>
          <a:p>
            <a:pPr lvl="1"/>
            <a:r>
              <a:rPr lang="en-US" dirty="0"/>
              <a:t>Limitation: 8-bit MSS must be encoded in 3-bits</a:t>
            </a:r>
          </a:p>
          <a:p>
            <a:r>
              <a:rPr lang="en-US" dirty="0"/>
              <a:t>Validation: did the client really send me a SYN recently?</a:t>
            </a:r>
          </a:p>
          <a:p>
            <a:pPr lvl="1"/>
            <a:r>
              <a:rPr lang="en-US" dirty="0"/>
              <a:t>Timestamp: freshness check, prevents replay attacks</a:t>
            </a:r>
          </a:p>
          <a:p>
            <a:pPr lvl="1"/>
            <a:r>
              <a:rPr lang="en-US" dirty="0"/>
              <a:t>Cryptographic hash w/ secret key: prevents spoofed packets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7935" y="1986834"/>
            <a:ext cx="812006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7938" y="1990271"/>
            <a:ext cx="1729895" cy="38365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timestamp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03618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8490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8386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77833" y="1990271"/>
            <a:ext cx="956929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35315" y="15053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760" y="1990271"/>
            <a:ext cx="5433240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hash(</a:t>
            </a:r>
            <a:r>
              <a:rPr lang="en-US" sz="2400" dirty="0" err="1"/>
              <a:t>src_ip</a:t>
            </a:r>
            <a:r>
              <a:rPr lang="en-US" sz="2400" dirty="0"/>
              <a:t>, </a:t>
            </a:r>
            <a:r>
              <a:rPr lang="en-US" sz="2400" dirty="0" err="1"/>
              <a:t>src_port</a:t>
            </a:r>
            <a:r>
              <a:rPr lang="en-US" sz="2400" dirty="0"/>
              <a:t>, timestamp, secret)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29016" y="1880646"/>
            <a:ext cx="818919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ISN:</a:t>
            </a:r>
          </a:p>
        </p:txBody>
      </p:sp>
    </p:spTree>
    <p:extLst>
      <p:ext uri="{BB962C8B-B14F-4D97-AF65-F5344CB8AC3E}">
        <p14:creationId xmlns:p14="http://schemas.microsoft.com/office/powerpoint/2010/main" val="11645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 Cookies in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Effective at mitigating SYN floods</a:t>
            </a:r>
          </a:p>
          <a:p>
            <a:pPr lvl="1"/>
            <a:r>
              <a:rPr lang="en-US" dirty="0"/>
              <a:t>Compatible with all TCP versions</a:t>
            </a:r>
          </a:p>
          <a:p>
            <a:pPr lvl="1"/>
            <a:r>
              <a:rPr lang="en-US" dirty="0"/>
              <a:t>Only need to modify the server, no need for client support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MSS limited to 3 bits, may be smaller than clients actual MSS</a:t>
            </a:r>
          </a:p>
          <a:p>
            <a:pPr lvl="1"/>
            <a:r>
              <a:rPr lang="en-US" dirty="0"/>
              <a:t>Server forgets all other TCP options included with the client’s SYN</a:t>
            </a:r>
          </a:p>
          <a:p>
            <a:pPr lvl="2"/>
            <a:r>
              <a:rPr lang="en-US" dirty="0"/>
              <a:t>SACK support, window scaling, etc.</a:t>
            </a:r>
          </a:p>
        </p:txBody>
      </p:sp>
    </p:spTree>
    <p:extLst>
      <p:ext uri="{BB962C8B-B14F-4D97-AF65-F5344CB8AC3E}">
        <p14:creationId xmlns:p14="http://schemas.microsoft.com/office/powerpoint/2010/main" val="41116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1DE2-64E2-40DD-921E-03F6A2A9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37B76-77C4-41CE-A743-EB5CB942D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Stress Testing the </a:t>
            </a:r>
            <a:r>
              <a:rPr lang="en-US" sz="2000" dirty="0" err="1"/>
              <a:t>Booters</a:t>
            </a:r>
            <a:r>
              <a:rPr lang="en-US" sz="2000" dirty="0"/>
              <a:t>: Understanding and Undermining the Business of DDoS Services -- </a:t>
            </a:r>
            <a:r>
              <a:rPr lang="en-US" sz="2000" dirty="0">
                <a:hlinkClick r:id="rId2"/>
              </a:rPr>
              <a:t>https://dl.acm.org/citation.cfm?id=2883004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Taming the 800 Pound Gorilla: The Rise and Decline of NTP DDoS Attacks -- </a:t>
            </a:r>
            <a:r>
              <a:rPr lang="en-US" sz="2000" dirty="0">
                <a:hlinkClick r:id="rId3"/>
              </a:rPr>
              <a:t>https://dl.acm.org/citation.cfm?id=2663717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Exit from Hell? Reducing the Impact of Amplification DDoS Attacks -- </a:t>
            </a:r>
            <a:r>
              <a:rPr lang="en-US" sz="2000" dirty="0">
                <a:hlinkClick r:id="rId4"/>
              </a:rPr>
              <a:t>https://www.usenix.org/system/files/conference/usenixsecurity14/sec14-paper-kuhrer.pdf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162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06F3-5C9A-4ABF-BEE7-3CB0F075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iOS Telegu Unicode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03855-7B5A-4F34-8AE8-B228FFAF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319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February 2018: iPhones and iPads crash if they receive text or email containing a specific symbol in Indian</a:t>
            </a:r>
          </a:p>
          <a:p>
            <a:pPr marL="0" indent="0">
              <a:buNone/>
            </a:pPr>
            <a:r>
              <a:rPr lang="en-US" dirty="0"/>
              <a:t>In some cases, reboot doesn’t solve the issue</a:t>
            </a:r>
          </a:p>
          <a:p>
            <a:pPr lvl="1"/>
            <a:r>
              <a:rPr lang="en-US" dirty="0"/>
              <a:t>Apps reload bugged messages automatically on startup and crash again</a:t>
            </a:r>
          </a:p>
          <a:p>
            <a:pPr marL="0" indent="0">
              <a:buNone/>
            </a:pPr>
            <a:r>
              <a:rPr lang="en-US" dirty="0"/>
              <a:t>Device wipe is sometimes the only fix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6FDC3-2CE8-4B77-AE79-65671981A9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r="19595"/>
          <a:stretch/>
        </p:blipFill>
        <p:spPr>
          <a:xfrm>
            <a:off x="8040414" y="1555111"/>
            <a:ext cx="3644988" cy="37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63BE-54D7-4BE0-936D-A7AFD8F0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Denial of Service (</a:t>
            </a:r>
            <a:r>
              <a:rPr lang="en-US" dirty="0" err="1"/>
              <a:t>DoS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508C-E491-4B84-896A-B2006E423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Prevent a person from being able to access a specific computer, service, or piece of data</a:t>
            </a:r>
          </a:p>
          <a:p>
            <a:pPr marL="0" indent="0">
              <a:buNone/>
            </a:pPr>
            <a:r>
              <a:rPr lang="en-US" dirty="0"/>
              <a:t>In essence, an attack on availability</a:t>
            </a:r>
          </a:p>
          <a:p>
            <a:pPr marL="0" indent="0">
              <a:buNone/>
            </a:pPr>
            <a:r>
              <a:rPr lang="en-US" dirty="0"/>
              <a:t>Possible vectors:</a:t>
            </a:r>
          </a:p>
          <a:p>
            <a:pPr lvl="1"/>
            <a:r>
              <a:rPr lang="en-US" dirty="0"/>
              <a:t>Exploit bugs that lead to crashes</a:t>
            </a:r>
          </a:p>
          <a:p>
            <a:pPr lvl="1"/>
            <a:r>
              <a:rPr lang="en-US" dirty="0"/>
              <a:t>Exhaust the resources of a target</a:t>
            </a:r>
          </a:p>
          <a:p>
            <a:pPr marL="0" indent="0">
              <a:buNone/>
            </a:pPr>
            <a:r>
              <a:rPr lang="en-US" dirty="0"/>
              <a:t>Often very easy to perform…</a:t>
            </a:r>
          </a:p>
          <a:p>
            <a:pPr marL="0" indent="0">
              <a:buNone/>
            </a:pPr>
            <a:r>
              <a:rPr lang="en-US" dirty="0"/>
              <a:t>… and fiendishly difficult to mitigate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79271-BFAD-41B6-8606-FA054B75734E}"/>
              </a:ext>
            </a:extLst>
          </p:cNvPr>
          <p:cNvSpPr/>
          <p:nvPr/>
        </p:nvSpPr>
        <p:spPr>
          <a:xfrm>
            <a:off x="1317997" y="4061196"/>
            <a:ext cx="4502632" cy="480327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Distributed Denial of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21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71" y="5030068"/>
            <a:ext cx="1034672" cy="1034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07" y="5169355"/>
            <a:ext cx="1034672" cy="103467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609155" y="5910294"/>
            <a:ext cx="188630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34814" y="5899192"/>
            <a:ext cx="1886302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 Goals and Threat Model</a:t>
            </a:r>
          </a:p>
        </p:txBody>
      </p:sp>
      <p:sp>
        <p:nvSpPr>
          <p:cNvPr id="9" name="Cloud 8"/>
          <p:cNvSpPr/>
          <p:nvPr/>
        </p:nvSpPr>
        <p:spPr>
          <a:xfrm>
            <a:off x="5111755" y="5301146"/>
            <a:ext cx="2162855" cy="107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Internet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0" y="5102739"/>
            <a:ext cx="1330220" cy="1330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424887" y="5243006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Servers</a:t>
            </a:r>
          </a:p>
          <a:p>
            <a:r>
              <a:rPr lang="en-US" sz="2000" dirty="0"/>
              <a:t>128.91.0.*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26078" y="5709936"/>
            <a:ext cx="128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66.66.0.11</a:t>
            </a:r>
          </a:p>
        </p:txBody>
      </p:sp>
      <p:sp>
        <p:nvSpPr>
          <p:cNvPr id="47" name="Cloud Callout 46"/>
          <p:cNvSpPr/>
          <p:nvPr/>
        </p:nvSpPr>
        <p:spPr>
          <a:xfrm>
            <a:off x="98983" y="3546721"/>
            <a:ext cx="3858367" cy="1594240"/>
          </a:xfrm>
          <a:prstGeom prst="cloudCallout">
            <a:avLst>
              <a:gd name="adj1" fmla="val 17352"/>
              <a:gd name="adj2" fmla="val 67428"/>
            </a:avLst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 </a:t>
            </a:r>
            <a:r>
              <a:rPr lang="en-US" sz="2400" dirty="0" err="1"/>
              <a:t>wanna</a:t>
            </a:r>
            <a:r>
              <a:rPr lang="en-US" sz="2400" dirty="0"/>
              <a:t> knock those servers offline… but how?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838200" y="1735702"/>
            <a:ext cx="8620871" cy="1512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Goal is to reduce the availability of the victim</a:t>
            </a:r>
          </a:p>
          <a:p>
            <a:pPr marL="0" indent="0">
              <a:buNone/>
            </a:pPr>
            <a:r>
              <a:rPr lang="en-US" dirty="0"/>
              <a:t>Active attacker who may send arbitrary packets</a:t>
            </a:r>
          </a:p>
          <a:p>
            <a:pPr marL="0" indent="0">
              <a:buNone/>
            </a:pPr>
            <a:r>
              <a:rPr lang="en-US" dirty="0"/>
              <a:t>Resource exhaustion attack, not a bug or exploit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3" y="5301146"/>
            <a:ext cx="1034672" cy="10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DoS</a:t>
            </a:r>
            <a:r>
              <a:rPr lang="en-US" dirty="0"/>
              <a:t> Attack Parameters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Goal: exhaust the victim’s bandwidth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bandwidth is available to the attacker?</a:t>
            </a:r>
          </a:p>
          <a:p>
            <a:pPr lvl="1"/>
            <a:r>
              <a:rPr lang="en-US" dirty="0"/>
              <a:t>Can be increased by controlling more resources…</a:t>
            </a:r>
          </a:p>
          <a:p>
            <a:pPr lvl="1"/>
            <a:r>
              <a:rPr lang="en-US" dirty="0"/>
              <a:t>Or tricking others into participating in the attack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 of packets do you send to victim?</a:t>
            </a:r>
          </a:p>
          <a:p>
            <a:pPr lvl="1"/>
            <a:r>
              <a:rPr lang="en-US" dirty="0"/>
              <a:t>Minimize effort and risk of detection for the attacker…</a:t>
            </a:r>
          </a:p>
          <a:p>
            <a:pPr lvl="1"/>
            <a:r>
              <a:rPr lang="en-US" dirty="0"/>
              <a:t>While also maximizing damage to the victim</a:t>
            </a:r>
          </a:p>
        </p:txBody>
      </p:sp>
    </p:spTree>
    <p:extLst>
      <p:ext uri="{BB962C8B-B14F-4D97-AF65-F5344CB8AC3E}">
        <p14:creationId xmlns:p14="http://schemas.microsoft.com/office/powerpoint/2010/main" val="7900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2448</Words>
  <Application>Microsoft Office PowerPoint</Application>
  <PresentationFormat>Widescreen</PresentationFormat>
  <Paragraphs>383</Paragraphs>
  <Slides>47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Consolas</vt:lpstr>
      <vt:lpstr>Office Theme</vt:lpstr>
      <vt:lpstr>CY 2550 Foundations of Cybersecurity</vt:lpstr>
      <vt:lpstr>Security Properties, Revisited</vt:lpstr>
      <vt:lpstr>Ping</vt:lpstr>
      <vt:lpstr>Ping of Death</vt:lpstr>
      <vt:lpstr>iOS Telegu Unicode Bug</vt:lpstr>
      <vt:lpstr>Denial of Service (DoS)</vt:lpstr>
      <vt:lpstr>Distributed Denial of Service</vt:lpstr>
      <vt:lpstr>Attacker Goals and Threat Model</vt:lpstr>
      <vt:lpstr>DoS Attack Parameters</vt:lpstr>
      <vt:lpstr>Exploiting Asymmetry</vt:lpstr>
      <vt:lpstr>PowerPoint Presentation</vt:lpstr>
      <vt:lpstr>    The Smurf Attack</vt:lpstr>
      <vt:lpstr>Why Does Smurfing Work?</vt:lpstr>
      <vt:lpstr>Reflection/Amplification Attacks</vt:lpstr>
      <vt:lpstr>DNS Reflection Attack</vt:lpstr>
      <vt:lpstr>Reflection Example</vt:lpstr>
      <vt:lpstr>NTP Reflection Attack</vt:lpstr>
      <vt:lpstr>memcached Reflection Attack</vt:lpstr>
      <vt:lpstr>Reflection Amplification</vt:lpstr>
      <vt:lpstr>PowerPoint Presentation</vt:lpstr>
      <vt:lpstr>Infamous DDoS Attacks</vt:lpstr>
      <vt:lpstr>Denial of Service as a Service</vt:lpstr>
      <vt:lpstr>Denial of Service as a Service</vt:lpstr>
      <vt:lpstr>PowerPoint Presentation</vt:lpstr>
      <vt:lpstr>PowerPoint Presentation</vt:lpstr>
      <vt:lpstr>Hacked &amp; Dumped Booter Services</vt:lpstr>
      <vt:lpstr>Booter Attack Characteristics</vt:lpstr>
      <vt:lpstr>Amplifier Locations</vt:lpstr>
      <vt:lpstr>Payment Interventions</vt:lpstr>
      <vt:lpstr>Mitigations</vt:lpstr>
      <vt:lpstr>Potential Mitigations</vt:lpstr>
      <vt:lpstr>Avoid Becoming an Amplifier</vt:lpstr>
      <vt:lpstr>Outreach</vt:lpstr>
      <vt:lpstr>Example: NTP monlist Cleanup</vt:lpstr>
      <vt:lpstr>What About Filtering?</vt:lpstr>
      <vt:lpstr>Problems With Filters</vt:lpstr>
      <vt:lpstr>In-Network Defenses</vt:lpstr>
      <vt:lpstr>Content Delivery Networks (CDNs)</vt:lpstr>
      <vt:lpstr>CDN Basics</vt:lpstr>
      <vt:lpstr>DDoS Defense via CDNs</vt:lpstr>
      <vt:lpstr>Techniques for IP Traceback</vt:lpstr>
      <vt:lpstr>Standard DDoS, Revisited</vt:lpstr>
      <vt:lpstr>TCP SYN Flood</vt:lpstr>
      <vt:lpstr>Defending Against SYN Floods: SYN Cookies</vt:lpstr>
      <vt:lpstr>SYN Cookies</vt:lpstr>
      <vt:lpstr>SYN Cookies in Practice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 2550 Foundations of Cybersecurity</dc:title>
  <dc:creator>Wilson, Christo</dc:creator>
  <cp:lastModifiedBy>Wilson, Christo</cp:lastModifiedBy>
  <cp:revision>4</cp:revision>
  <dcterms:created xsi:type="dcterms:W3CDTF">2020-11-13T21:45:46Z</dcterms:created>
  <dcterms:modified xsi:type="dcterms:W3CDTF">2021-01-11T20:54:44Z</dcterms:modified>
</cp:coreProperties>
</file>