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81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D57C-672E-4E70-A25F-BFDC67B22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511D1-BBD3-4DB2-865D-A6954B206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3669C-C9AB-4ABF-90EF-EF1B9F0C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F4A2-944D-43B3-9861-898D8BD0CD5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9FA77-F1AE-40B9-80E7-24D51515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12C27-CBD8-411C-BC4F-D4432532B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C95-DA19-4869-B403-20866FEC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7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88688-F60F-4B01-951B-82FDF156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26CB8-4B67-4248-9356-F0DBD9E13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6D3A0-9126-4F28-A83F-63A0D290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F4A2-944D-43B3-9861-898D8BD0CD5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58EF2-DB88-44F7-B49E-30FFF6B9A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A4467-6A89-4061-A4E2-40841A7E8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C95-DA19-4869-B403-20866FEC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8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1C54FC-8E12-49A3-928D-C32EE4611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2B617-4564-4DCB-B188-5DF4ACE44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9698C-1474-4C34-9B7B-FCD955257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F4A2-944D-43B3-9861-898D8BD0CD5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123BB-6F9A-4C60-8917-F0822D49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4396-11B4-42CF-868D-E27CD96E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C95-DA19-4869-B403-20866FEC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1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E7EC8-B3BE-42F5-AB60-C400E47D6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5ED40-D116-4C40-B585-EEB9D9A69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BB4E1-2089-4C3F-A301-396690AA7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F4A2-944D-43B3-9861-898D8BD0CD5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E3865-6408-4252-B082-5069BC644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C370C-5793-41D2-87A3-2107C1DD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C95-DA19-4869-B403-20866FEC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7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B2B4-9B13-484E-950F-BE07A04D7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88FC4-BA21-434F-87EF-B4AEB026E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3415F-2ADE-4AF2-A181-3B505E9A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F4A2-944D-43B3-9861-898D8BD0CD5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6112-BBCB-419D-9DDD-65660893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8D633-1AD2-4C41-B822-E6056191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C95-DA19-4869-B403-20866FEC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7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6C62A-4FF5-484C-A9A8-B68E6BA93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C1A0D-A534-40E0-A573-D5A3B22A9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82534-97B5-4418-9F79-12E25BACC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918AC-E350-420A-BAC3-8C645768B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F4A2-944D-43B3-9861-898D8BD0CD5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AE766-3199-4295-B423-D002CEAF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EB9C9-D0CB-4611-9811-92A08FBB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C95-DA19-4869-B403-20866FEC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7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480A0-F6DE-4F7D-8B73-795B812F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1DD76-2024-4E69-B957-95441D00F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B0DFF-A31C-4326-94A4-856F58350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56662-AE97-4F48-8DEB-F483D8348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729B50-29BE-402B-A60B-962943B10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8CBB85-C957-4680-98E7-C9761B41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F4A2-944D-43B3-9861-898D8BD0CD5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5EC0D3-F11A-45BA-BFA1-08B05C190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AB1CE1-0BE5-49E6-8C3B-35B3F11F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C95-DA19-4869-B403-20866FEC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6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0E533-E7F4-4F84-9AC0-BAA66669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C7C9F-FC55-4721-B670-A2312087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F4A2-944D-43B3-9861-898D8BD0CD5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72B41-E01C-49E4-9B36-F12D69759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A9552-9450-4351-A5B8-25C97626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C95-DA19-4869-B403-20866FEC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2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DF078-99AA-4DC8-8907-D8F17CD9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F4A2-944D-43B3-9861-898D8BD0CD5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E1AF6F-AFA5-4D19-81AD-D6B2A223D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67F0C-8ADC-4A1B-8691-FD82F0E60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C95-DA19-4869-B403-20866FEC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444A6-C103-49CE-8256-9C70417E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6868E-C8A2-4F97-9D7D-332F99FE3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6B5DE-4FB1-42D1-91D9-BDAB16E5B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EC835-A807-426C-A3FC-8C47E5B3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F4A2-944D-43B3-9861-898D8BD0CD5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4C6D7-4A21-4FB0-AC52-40BDD0977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7885E-6D7A-4FD2-8C23-C8C3A06D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C95-DA19-4869-B403-20866FEC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AC77-6832-426E-A6AA-8D346BE0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776159-23C1-48C0-B677-DCE3652FD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2D945-F383-4C64-98E8-42EBBDA45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75E83-9A23-4F67-B322-C649F1D2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F4A2-944D-43B3-9861-898D8BD0CD5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D626E-B8B8-42BF-BCF3-63E8AD05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07619-E2BC-4FF4-A0C5-174662DE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C95-DA19-4869-B403-20866FEC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6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EF91B0-DB51-405B-931A-710AF8C0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2F537-F62A-44FA-B657-C623BACDE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6BDD8-D37D-49C3-864B-E06376307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4F4A2-944D-43B3-9861-898D8BD0CD5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1EFD9-5EE4-4386-9935-88AB4FF6B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9F747-513A-415A-8A7F-6E11F6743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C3C95-DA19-4869-B403-20866FEC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ED619-E5BF-4E01-AA78-E2A67BBE4A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2550 Foundations of Cybersecurity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80DE8-A777-430C-BCDA-4ECE64AEC6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(Ancient) History</a:t>
            </a:r>
          </a:p>
        </p:txBody>
      </p:sp>
    </p:spTree>
    <p:extLst>
      <p:ext uri="{BB962C8B-B14F-4D97-AF65-F5344CB8AC3E}">
        <p14:creationId xmlns:p14="http://schemas.microsoft.com/office/powerpoint/2010/main" val="3454958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97FBD-F9C8-4D6A-A317-A584A1AE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Norms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50D20-8F0E-4383-9271-9655C505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original phreaks were tinkerers and explorers</a:t>
            </a:r>
          </a:p>
          <a:p>
            <a:pPr lvl="1"/>
            <a:r>
              <a:rPr lang="en-US" dirty="0"/>
              <a:t>Looping calls around the planet</a:t>
            </a:r>
          </a:p>
          <a:p>
            <a:pPr lvl="1"/>
            <a:r>
              <a:rPr lang="en-US" dirty="0"/>
              <a:t>Setting up “party lines” for group chat</a:t>
            </a:r>
          </a:p>
          <a:p>
            <a:pPr lvl="1"/>
            <a:r>
              <a:rPr lang="en-US" dirty="0"/>
              <a:t>Locating strange corners of the phone system</a:t>
            </a:r>
          </a:p>
          <a:p>
            <a:pPr marL="0" indent="0">
              <a:buNone/>
            </a:pPr>
            <a:r>
              <a:rPr lang="en-US" dirty="0"/>
              <a:t>Eventually, the culture and meaning of phreaking changed</a:t>
            </a:r>
          </a:p>
          <a:p>
            <a:pPr lvl="1"/>
            <a:r>
              <a:rPr lang="en-US" dirty="0"/>
              <a:t>Referred to using </a:t>
            </a:r>
            <a:r>
              <a:rPr lang="en-US" dirty="0">
                <a:solidFill>
                  <a:schemeClr val="accent1"/>
                </a:solidFill>
              </a:rPr>
              <a:t>exploits</a:t>
            </a:r>
            <a:r>
              <a:rPr lang="en-US" dirty="0"/>
              <a:t> to get free phone calls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B8915-A91C-48C5-AD75-215361134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13" y="4527677"/>
            <a:ext cx="5562974" cy="2210794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916B377F-F15C-480E-A15C-8484CDADE45F}"/>
              </a:ext>
            </a:extLst>
          </p:cNvPr>
          <p:cNvSpPr/>
          <p:nvPr/>
        </p:nvSpPr>
        <p:spPr>
          <a:xfrm rot="20925646">
            <a:off x="8453158" y="1679388"/>
            <a:ext cx="1631576" cy="10697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Legal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E7263806-3EB8-40B0-8573-6E304006C93A}"/>
              </a:ext>
            </a:extLst>
          </p:cNvPr>
          <p:cNvSpPr/>
          <p:nvPr/>
        </p:nvSpPr>
        <p:spPr>
          <a:xfrm rot="834717">
            <a:off x="9521926" y="3750232"/>
            <a:ext cx="1631576" cy="106978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Illegal</a:t>
            </a:r>
          </a:p>
        </p:txBody>
      </p:sp>
    </p:spTree>
    <p:extLst>
      <p:ext uri="{BB962C8B-B14F-4D97-AF65-F5344CB8AC3E}">
        <p14:creationId xmlns:p14="http://schemas.microsoft.com/office/powerpoint/2010/main" val="11981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D5A11-D5CA-4F2F-A18B-3A4AA01F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ARPANET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B5038-D476-49DD-9B5A-C26F79061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25132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1969 – ARPANET comes online</a:t>
            </a:r>
          </a:p>
          <a:p>
            <a:pPr marL="0" indent="0">
              <a:buNone/>
            </a:pPr>
            <a:r>
              <a:rPr lang="en-US" dirty="0"/>
              <a:t>1973 – Robert Metcalfe warns that ARPANET is insecure</a:t>
            </a:r>
          </a:p>
          <a:p>
            <a:pPr lvl="1"/>
            <a:r>
              <a:rPr lang="en-US" dirty="0"/>
              <a:t>High-school kids are poking around on the network</a:t>
            </a:r>
          </a:p>
          <a:p>
            <a:pPr marL="0" indent="0">
              <a:buNone/>
            </a:pPr>
            <a:r>
              <a:rPr lang="en-US" dirty="0"/>
              <a:t>1983 – Fred Cohen invents the term computer </a:t>
            </a:r>
            <a:r>
              <a:rPr lang="en-US" dirty="0">
                <a:solidFill>
                  <a:schemeClr val="accent5"/>
                </a:solidFill>
              </a:rPr>
              <a:t>virus</a:t>
            </a:r>
          </a:p>
          <a:p>
            <a:pPr marL="0" indent="0">
              <a:buNone/>
            </a:pPr>
            <a:r>
              <a:rPr lang="en-US" dirty="0"/>
              <a:t>1983 – ARPANET adopts TCP/IP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E82EA40-9081-4974-A024-1EBBCE0B5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528" y="127305"/>
            <a:ext cx="5102472" cy="6603390"/>
          </a:xfrm>
          <a:prstGeom prst="rect">
            <a:avLst/>
          </a:prstGeom>
          <a:noFill/>
          <a:ln>
            <a:noFill/>
          </a:ln>
          <a:effectLst>
            <a:outerShdw blurRad="76200" dist="63499" dir="54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3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DC1C36-ECB8-4CB9-9E04-C1F56A6FC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767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77CF20-75CD-4B25-AA5B-D5F67F856F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r="205"/>
          <a:stretch/>
        </p:blipFill>
        <p:spPr>
          <a:xfrm>
            <a:off x="4948519" y="340658"/>
            <a:ext cx="7165788" cy="51405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35D7B-131C-4D56-963A-31C862453CE3}"/>
              </a:ext>
            </a:extLst>
          </p:cNvPr>
          <p:cNvSpPr txBox="1"/>
          <p:nvPr/>
        </p:nvSpPr>
        <p:spPr>
          <a:xfrm>
            <a:off x="5896685" y="5665695"/>
            <a:ext cx="5269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/>
              <a:t>WarGames</a:t>
            </a:r>
            <a:r>
              <a:rPr lang="en-US" sz="5400" dirty="0"/>
              <a:t> (1983)</a:t>
            </a:r>
          </a:p>
        </p:txBody>
      </p:sp>
    </p:spTree>
    <p:extLst>
      <p:ext uri="{BB962C8B-B14F-4D97-AF65-F5344CB8AC3E}">
        <p14:creationId xmlns:p14="http://schemas.microsoft.com/office/powerpoint/2010/main" val="8539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3FA6-C48E-4E6D-B126-ADEFDB689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Cybercrime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EBD95-4DE0-4AF3-A3D1-C99E12F98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1986 –Marcus Hess breaks into Arpanet</a:t>
            </a:r>
          </a:p>
          <a:p>
            <a:pPr lvl="1"/>
            <a:r>
              <a:rPr lang="en-US" dirty="0"/>
              <a:t>Breaks into 400 military computers, including mainframes at the Pentagon</a:t>
            </a:r>
          </a:p>
          <a:p>
            <a:pPr lvl="1"/>
            <a:r>
              <a:rPr lang="en-US" dirty="0"/>
              <a:t>Goal: sell secrets to the KGB</a:t>
            </a:r>
          </a:p>
          <a:p>
            <a:pPr marL="0" indent="0">
              <a:buNone/>
            </a:pPr>
            <a:r>
              <a:rPr lang="en-US" dirty="0"/>
              <a:t>Caught by a </a:t>
            </a:r>
            <a:r>
              <a:rPr lang="en-US" dirty="0">
                <a:solidFill>
                  <a:schemeClr val="accent5"/>
                </a:solidFill>
              </a:rPr>
              <a:t>honeypot</a:t>
            </a:r>
          </a:p>
          <a:p>
            <a:pPr lvl="1"/>
            <a:r>
              <a:rPr lang="en-US" dirty="0"/>
              <a:t>Machine set up to look like a tempting target…</a:t>
            </a:r>
          </a:p>
          <a:p>
            <a:pPr lvl="1"/>
            <a:r>
              <a:rPr lang="en-US" dirty="0"/>
              <a:t>… but in reality is a booby trap designed to surveille the intruder</a:t>
            </a:r>
          </a:p>
        </p:txBody>
      </p:sp>
    </p:spTree>
    <p:extLst>
      <p:ext uri="{BB962C8B-B14F-4D97-AF65-F5344CB8AC3E}">
        <p14:creationId xmlns:p14="http://schemas.microsoft.com/office/powerpoint/2010/main" val="4087111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CF94-BB8E-42F8-BF36-4A9EE3657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C47AD-78A9-4D8B-A6CB-84BC5BEF2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1986 – Congress passes the Computer Fraud and Abuse Act</a:t>
            </a:r>
          </a:p>
          <a:p>
            <a:pPr lvl="1"/>
            <a:r>
              <a:rPr lang="en-US" dirty="0"/>
              <a:t>First major anti-computer crime legislation</a:t>
            </a:r>
          </a:p>
          <a:p>
            <a:pPr lvl="1"/>
            <a:r>
              <a:rPr lang="en-US" dirty="0"/>
              <a:t>Criminalizes “unauthorized access” to “protected computer systems”</a:t>
            </a:r>
          </a:p>
          <a:p>
            <a:pPr lvl="1"/>
            <a:r>
              <a:rPr lang="en-US" dirty="0"/>
              <a:t>Some claim the law was passed in direct response to </a:t>
            </a:r>
            <a:r>
              <a:rPr lang="en-US" dirty="0" err="1"/>
              <a:t>WarGames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8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BCF7-18DE-4B3F-B7AE-562DA6A3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Portents of Things to 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AC1F9-E52A-4ACC-AA37-64161CB1E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1988 – Robert Morris inadvertently releases the first </a:t>
            </a:r>
            <a:r>
              <a:rPr lang="en-US" dirty="0">
                <a:solidFill>
                  <a:schemeClr val="accent1"/>
                </a:solidFill>
              </a:rPr>
              <a:t>worm</a:t>
            </a:r>
          </a:p>
          <a:p>
            <a:pPr lvl="1"/>
            <a:r>
              <a:rPr lang="en-US" dirty="0"/>
              <a:t>Leveraged a bug in </a:t>
            </a:r>
            <a:r>
              <a:rPr lang="en-US" i="1" dirty="0" err="1"/>
              <a:t>sendmail</a:t>
            </a:r>
            <a:r>
              <a:rPr lang="en-US" dirty="0"/>
              <a:t> to remotely exploit vulnerable servers</a:t>
            </a:r>
          </a:p>
          <a:p>
            <a:pPr lvl="1"/>
            <a:r>
              <a:rPr lang="en-US" dirty="0"/>
              <a:t>Copied itself to the server</a:t>
            </a:r>
          </a:p>
          <a:p>
            <a:pPr marL="0" indent="0">
              <a:buNone/>
            </a:pPr>
            <a:r>
              <a:rPr lang="en-US" dirty="0"/>
              <a:t>Released as a research experiment</a:t>
            </a:r>
          </a:p>
          <a:p>
            <a:pPr lvl="1"/>
            <a:r>
              <a:rPr lang="en-US" dirty="0"/>
              <a:t>A bug in Robert’s code caused the program to replicate out of control</a:t>
            </a:r>
          </a:p>
          <a:p>
            <a:pPr marL="0" indent="0">
              <a:buNone/>
            </a:pPr>
            <a:r>
              <a:rPr lang="en-US" dirty="0"/>
              <a:t>Crashed 10% of the computers on the ARPANET</a:t>
            </a:r>
          </a:p>
          <a:p>
            <a:pPr marL="0" indent="0">
              <a:buNone/>
            </a:pPr>
            <a:r>
              <a:rPr lang="en-US" dirty="0"/>
              <a:t>Morris was convicted under the CFAA, 3 years probation + $10k fine</a:t>
            </a:r>
          </a:p>
          <a:p>
            <a:pPr marL="0" indent="0">
              <a:buNone/>
            </a:pPr>
            <a:r>
              <a:rPr lang="en-US" dirty="0"/>
              <a:t>First documented use of a buffer overflow exploit</a:t>
            </a:r>
          </a:p>
        </p:txBody>
      </p:sp>
    </p:spTree>
    <p:extLst>
      <p:ext uri="{BB962C8B-B14F-4D97-AF65-F5344CB8AC3E}">
        <p14:creationId xmlns:p14="http://schemas.microsoft.com/office/powerpoint/2010/main" val="3438060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4F433-06D4-4CF3-8984-4BE4EBCB8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ARPANET to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70829-D626-4C02-9C2E-0252A782C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1993 – NCSA Mosaic is the first web browser</a:t>
            </a:r>
          </a:p>
          <a:p>
            <a:pPr marL="0" indent="0">
              <a:buNone/>
            </a:pPr>
            <a:r>
              <a:rPr lang="en-US" dirty="0"/>
              <a:t>1994 – Internet becomes totally privatized</a:t>
            </a:r>
          </a:p>
          <a:p>
            <a:pPr marL="0" indent="0">
              <a:buNone/>
            </a:pPr>
            <a:r>
              <a:rPr lang="en-US" dirty="0"/>
              <a:t>1999 – Beginning of the first .com bubble</a:t>
            </a:r>
          </a:p>
          <a:p>
            <a:pPr marL="0" indent="0">
              <a:buNone/>
            </a:pPr>
            <a:r>
              <a:rPr lang="en-US" dirty="0"/>
              <a:t>2000 – Broadband internet starts becoming widely available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Widespread, always on internet connections become the norm</a:t>
            </a:r>
          </a:p>
          <a:p>
            <a:pPr marL="0" indent="0">
              <a:buNone/>
            </a:pPr>
            <a:r>
              <a:rPr lang="en-US" dirty="0"/>
              <a:t>Problems</a:t>
            </a:r>
          </a:p>
          <a:p>
            <a:pPr lvl="1"/>
            <a:r>
              <a:rPr lang="en-US" dirty="0"/>
              <a:t>Software is wildly insecure, not designed for a connected world</a:t>
            </a:r>
          </a:p>
          <a:p>
            <a:pPr lvl="1"/>
            <a:r>
              <a:rPr lang="en-US" dirty="0"/>
              <a:t>People are unprepared to manage their own security</a:t>
            </a:r>
          </a:p>
        </p:txBody>
      </p:sp>
    </p:spTree>
    <p:extLst>
      <p:ext uri="{BB962C8B-B14F-4D97-AF65-F5344CB8AC3E}">
        <p14:creationId xmlns:p14="http://schemas.microsoft.com/office/powerpoint/2010/main" val="2662328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D06B-EB5F-40D8-870C-3866B8FE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Havoc on the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E3067-E201-4909-9248-6BBE47212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1999 – Melissa macro virus spreads via email attachments</a:t>
            </a:r>
          </a:p>
          <a:p>
            <a:pPr marL="0" indent="0">
              <a:buNone/>
            </a:pPr>
            <a:r>
              <a:rPr lang="en-US" dirty="0"/>
              <a:t>2000 – ILOVEYOU virus released, infects millions of machines in hours</a:t>
            </a:r>
          </a:p>
          <a:p>
            <a:pPr lvl="1"/>
            <a:r>
              <a:rPr lang="en-US" dirty="0"/>
              <a:t>One of the first widespread uses of social engineering tactics</a:t>
            </a:r>
          </a:p>
          <a:p>
            <a:pPr marL="0" indent="0">
              <a:buNone/>
            </a:pPr>
            <a:r>
              <a:rPr lang="en-US" dirty="0"/>
              <a:t>2000 – 15-year old “</a:t>
            </a:r>
            <a:r>
              <a:rPr lang="en-US" dirty="0" err="1"/>
              <a:t>mafiaboy</a:t>
            </a:r>
            <a:r>
              <a:rPr lang="en-US" dirty="0"/>
              <a:t>” invents the Denial of Service attack</a:t>
            </a:r>
          </a:p>
          <a:p>
            <a:pPr lvl="1"/>
            <a:r>
              <a:rPr lang="en-US" dirty="0"/>
              <a:t>Causes millions of damage to e-commerce websites</a:t>
            </a:r>
          </a:p>
          <a:p>
            <a:pPr marL="0" indent="0">
              <a:buNone/>
            </a:pPr>
            <a:r>
              <a:rPr lang="en-US" dirty="0"/>
              <a:t>2001 – Code Red worm spreads via Microsoft IIS exploit</a:t>
            </a:r>
          </a:p>
          <a:p>
            <a:pPr marL="0" indent="0">
              <a:buNone/>
            </a:pPr>
            <a:r>
              <a:rPr lang="en-US" dirty="0"/>
              <a:t>2003 – SQL Slammer and Blaster spread exponentially via exploits in Microsoft products</a:t>
            </a:r>
          </a:p>
        </p:txBody>
      </p:sp>
    </p:spTree>
    <p:extLst>
      <p:ext uri="{BB962C8B-B14F-4D97-AF65-F5344CB8AC3E}">
        <p14:creationId xmlns:p14="http://schemas.microsoft.com/office/powerpoint/2010/main" val="71920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A922-6F3E-45EA-84E8-1C9D4029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Defacement and Hacktivism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DB011-F56B-4333-AF5D-7FE653AEC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1883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Culture of breaking into and “tagging” websites</a:t>
            </a:r>
          </a:p>
          <a:p>
            <a:pPr lvl="1"/>
            <a:r>
              <a:rPr lang="en-US" dirty="0"/>
              <a:t>Throughout the 1990s and early 2000s</a:t>
            </a:r>
          </a:p>
          <a:p>
            <a:pPr lvl="1"/>
            <a:r>
              <a:rPr lang="en-US" dirty="0"/>
              <a:t>Demonstration of 31337 skills</a:t>
            </a:r>
          </a:p>
          <a:p>
            <a:pPr marL="0" indent="0">
              <a:buNone/>
            </a:pPr>
            <a:r>
              <a:rPr lang="en-US" dirty="0"/>
              <a:t>Hacktivism: defacement for political ends</a:t>
            </a:r>
          </a:p>
          <a:p>
            <a:pPr lvl="1"/>
            <a:r>
              <a:rPr lang="en-US" dirty="0"/>
              <a:t>2003 – Anonymous</a:t>
            </a:r>
          </a:p>
          <a:p>
            <a:pPr lvl="1"/>
            <a:r>
              <a:rPr lang="en-US" dirty="0"/>
              <a:t>2011 -- </a:t>
            </a:r>
            <a:r>
              <a:rPr lang="en-US" dirty="0" err="1"/>
              <a:t>LulzSec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48388F-8E4E-414C-8756-18596F008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3" r="38382"/>
          <a:stretch/>
        </p:blipFill>
        <p:spPr>
          <a:xfrm>
            <a:off x="7881218" y="0"/>
            <a:ext cx="4310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13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3F313A-9B1C-4979-BA3B-18E3590C3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54" y="197357"/>
            <a:ext cx="10393291" cy="646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3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94565-5A80-40BB-A38C-F5C93FAE6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59" y="1085850"/>
            <a:ext cx="10633841" cy="5091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“Those who cannot remember the past are condemned to repeat it.” – George Santayana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3600" dirty="0"/>
              <a:t>Cybersecurity has changed immensely over the years</a:t>
            </a:r>
          </a:p>
          <a:p>
            <a:pPr marL="0" indent="0">
              <a:buNone/>
            </a:pPr>
            <a:r>
              <a:rPr lang="en-US" sz="3600" dirty="0"/>
              <a:t>How did we get here?</a:t>
            </a:r>
          </a:p>
        </p:txBody>
      </p:sp>
    </p:spTree>
    <p:extLst>
      <p:ext uri="{BB962C8B-B14F-4D97-AF65-F5344CB8AC3E}">
        <p14:creationId xmlns:p14="http://schemas.microsoft.com/office/powerpoint/2010/main" val="2267700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ED3BB-4AAF-41B1-BA32-A360ECC9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2264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Reevaluating Cybersecurity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0059B-3AA8-409F-92B2-6545D0D6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8692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1983 – The Orange Book</a:t>
            </a:r>
          </a:p>
          <a:p>
            <a:pPr lvl="1"/>
            <a:r>
              <a:rPr lang="en-US" dirty="0"/>
              <a:t>Developed by NSA, published by DOD</a:t>
            </a:r>
          </a:p>
          <a:p>
            <a:pPr lvl="1"/>
            <a:r>
              <a:rPr lang="en-US" dirty="0"/>
              <a:t>Primarily concerned with specifying security models and </a:t>
            </a:r>
            <a:r>
              <a:rPr lang="en-US" dirty="0">
                <a:solidFill>
                  <a:schemeClr val="accent5"/>
                </a:solidFill>
              </a:rPr>
              <a:t>access control</a:t>
            </a:r>
          </a:p>
          <a:p>
            <a:pPr lvl="1"/>
            <a:r>
              <a:rPr lang="en-US" dirty="0"/>
              <a:t>Designed to mitigate </a:t>
            </a:r>
            <a:r>
              <a:rPr lang="en-US" dirty="0">
                <a:solidFill>
                  <a:schemeClr val="accent5"/>
                </a:solidFill>
              </a:rPr>
              <a:t>insider threats</a:t>
            </a:r>
          </a:p>
          <a:p>
            <a:pPr marL="0" indent="0">
              <a:buNone/>
            </a:pPr>
            <a:r>
              <a:rPr lang="en-US" dirty="0"/>
              <a:t>Does not consider:</a:t>
            </a:r>
          </a:p>
          <a:p>
            <a:pPr lvl="1"/>
            <a:r>
              <a:rPr lang="en-US" dirty="0"/>
              <a:t>Vulnerabilities and exploits</a:t>
            </a:r>
          </a:p>
          <a:p>
            <a:pPr lvl="1"/>
            <a:r>
              <a:rPr lang="en-US" dirty="0"/>
              <a:t>Networked threats</a:t>
            </a:r>
          </a:p>
          <a:p>
            <a:pPr lvl="1"/>
            <a:r>
              <a:rPr lang="en-US" dirty="0"/>
              <a:t>Social engineering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20FEAF-D016-4D9C-B0DE-44CE697F6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60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B917D9-38B2-43E2-B4FE-837142EA9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71" y="5975"/>
            <a:ext cx="4894729" cy="68526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7D218F-891F-46D9-A731-F7301F94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Cybersecurity Seriously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D4BE01-3AF2-491D-9FBB-0C5A57F2525F}"/>
              </a:ext>
            </a:extLst>
          </p:cNvPr>
          <p:cNvSpPr/>
          <p:nvPr/>
        </p:nvSpPr>
        <p:spPr>
          <a:xfrm>
            <a:off x="838200" y="4117795"/>
            <a:ext cx="676387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2002 – Bill Gates launches Microsoft’s “Trustworthy Computing” initiative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Security, Privacy, Reliability, and Business Integrity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Watershed moment for secure software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1AED6-DA58-4842-BD0D-730DCFA78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684247" cy="2375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1987 – McAfee releases first version of </a:t>
            </a:r>
            <a:r>
              <a:rPr lang="en-US" dirty="0" err="1"/>
              <a:t>VirusScan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1995 – Mozilla releases the Secure Socket Layer (SSL) protocol</a:t>
            </a:r>
          </a:p>
          <a:p>
            <a:pPr marL="0" indent="0">
              <a:buNone/>
            </a:pPr>
            <a:r>
              <a:rPr lang="en-US" dirty="0"/>
              <a:t>2001 – NIST standardizes the Advanced Encryption Standard (AES)</a:t>
            </a:r>
          </a:p>
        </p:txBody>
      </p:sp>
    </p:spTree>
    <p:extLst>
      <p:ext uri="{BB962C8B-B14F-4D97-AF65-F5344CB8AC3E}">
        <p14:creationId xmlns:p14="http://schemas.microsoft.com/office/powerpoint/2010/main" val="3781084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4E8F-237E-4E3A-9BF7-798F2722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31337 |-|4x0rz to Organized Crime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3348F-D834-44F3-A88A-9633A8020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Hacking culture throughout the 1990’s and early 2000’s was driven by the quest for respect</a:t>
            </a:r>
          </a:p>
          <a:p>
            <a:pPr lvl="1"/>
            <a:r>
              <a:rPr lang="en-US" dirty="0"/>
              <a:t>Virus writers, web hackers, etc. competed to be the most 31337</a:t>
            </a:r>
          </a:p>
          <a:p>
            <a:pPr lvl="1"/>
            <a:r>
              <a:rPr lang="en-US" dirty="0"/>
              <a:t>Destructive, unethical, and illegal…</a:t>
            </a:r>
          </a:p>
          <a:p>
            <a:pPr lvl="1"/>
            <a:r>
              <a:rPr lang="en-US" dirty="0"/>
              <a:t>… but still driven by a sense of technological exploration</a:t>
            </a:r>
          </a:p>
          <a:p>
            <a:pPr marL="0" indent="0">
              <a:buNone/>
            </a:pPr>
            <a:r>
              <a:rPr lang="en-US" dirty="0"/>
              <a:t>By late 2000’s, hacking culture was largely dead</a:t>
            </a:r>
          </a:p>
          <a:p>
            <a:pPr marL="0" indent="0">
              <a:buNone/>
            </a:pPr>
            <a:r>
              <a:rPr lang="en-US" dirty="0"/>
              <a:t>In its place was organized cybercrime</a:t>
            </a:r>
          </a:p>
        </p:txBody>
      </p:sp>
    </p:spTree>
    <p:extLst>
      <p:ext uri="{BB962C8B-B14F-4D97-AF65-F5344CB8AC3E}">
        <p14:creationId xmlns:p14="http://schemas.microsoft.com/office/powerpoint/2010/main" val="3865499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0ABB-D53C-413D-AE9B-627496695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Modern Criminal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6D71C-31E2-4F6D-97B3-B6B3DABD7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7902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2005 – Albert Gonzalez steals 46 million credit cards from TJ Maxx</a:t>
            </a:r>
          </a:p>
          <a:p>
            <a:pPr marL="0" indent="0">
              <a:buNone/>
            </a:pPr>
            <a:r>
              <a:rPr lang="en-US" dirty="0"/>
              <a:t>2006 – The Russian Business Network (RBN) comes online</a:t>
            </a:r>
          </a:p>
          <a:p>
            <a:pPr lvl="1"/>
            <a:r>
              <a:rPr lang="en-US" dirty="0"/>
              <a:t>Offered </a:t>
            </a:r>
            <a:r>
              <a:rPr lang="en-US" dirty="0">
                <a:solidFill>
                  <a:schemeClr val="accent5"/>
                </a:solidFill>
              </a:rPr>
              <a:t>bulletproof hosting </a:t>
            </a:r>
            <a:r>
              <a:rPr lang="en-US" dirty="0"/>
              <a:t>for criminal enterprises</a:t>
            </a:r>
          </a:p>
          <a:p>
            <a:pPr marL="0" indent="0">
              <a:buNone/>
            </a:pPr>
            <a:r>
              <a:rPr lang="en-US" dirty="0"/>
              <a:t>2007 – Storm worm turns infected machines into a </a:t>
            </a:r>
            <a:r>
              <a:rPr lang="en-US" dirty="0">
                <a:solidFill>
                  <a:schemeClr val="accent5"/>
                </a:solidFill>
              </a:rPr>
              <a:t>botnet</a:t>
            </a:r>
          </a:p>
          <a:p>
            <a:pPr marL="0" indent="0">
              <a:buNone/>
            </a:pPr>
            <a:r>
              <a:rPr lang="en-US" dirty="0"/>
              <a:t>2007 – First version of Zeus banking trojan released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196FC-39A0-4895-9827-D7BA48D2D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957" y="894603"/>
            <a:ext cx="24574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86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7B39E-14F1-42A2-B609-4AE6B78A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Inklings of Cyberwarfare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FF5DA-FD21-413D-B4AA-17CEF5C6C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2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2009 – Chinese hackers from PLA Unit 61398 perform “Operation Aurora”</a:t>
            </a:r>
          </a:p>
          <a:p>
            <a:pPr lvl="1"/>
            <a:r>
              <a:rPr lang="en-US" dirty="0"/>
              <a:t>Serious of hacks against US government and industry targets</a:t>
            </a:r>
          </a:p>
          <a:p>
            <a:pPr marL="0" indent="0">
              <a:buNone/>
            </a:pPr>
            <a:r>
              <a:rPr lang="en-US" dirty="0"/>
              <a:t>2010 – US and Israel attack nuclear centrifuges in Iran with the Stuxnet worm</a:t>
            </a:r>
          </a:p>
          <a:p>
            <a:pPr lvl="1"/>
            <a:r>
              <a:rPr lang="en-US" dirty="0"/>
              <a:t>Designed to jump over air-gapped networks</a:t>
            </a:r>
          </a:p>
          <a:p>
            <a:pPr lvl="1"/>
            <a:r>
              <a:rPr lang="en-US" dirty="0"/>
              <a:t>Causes centrifuges to spin out of control, but report no anomalies</a:t>
            </a:r>
          </a:p>
          <a:p>
            <a:pPr lvl="1"/>
            <a:r>
              <a:rPr lang="en-US" dirty="0"/>
              <a:t>To this day, parts of the code are undeciphered</a:t>
            </a:r>
          </a:p>
          <a:p>
            <a:pPr marL="0" indent="0">
              <a:buNone/>
            </a:pPr>
            <a:r>
              <a:rPr lang="en-US" dirty="0"/>
              <a:t>2014 – “Guardians of Peace” attack Sony Pictures</a:t>
            </a:r>
          </a:p>
          <a:p>
            <a:pPr lvl="1"/>
            <a:r>
              <a:rPr lang="en-US" dirty="0"/>
              <a:t>Destroy computers, leak confidential files and unreleased movies</a:t>
            </a:r>
          </a:p>
          <a:p>
            <a:pPr lvl="1"/>
            <a:r>
              <a:rPr lang="en-US" dirty="0"/>
              <a:t>Believed to be North Korean hackers</a:t>
            </a:r>
          </a:p>
        </p:txBody>
      </p:sp>
    </p:spTree>
    <p:extLst>
      <p:ext uri="{BB962C8B-B14F-4D97-AF65-F5344CB8AC3E}">
        <p14:creationId xmlns:p14="http://schemas.microsoft.com/office/powerpoint/2010/main" val="4279636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F617-96DB-47B0-86E3-6E11DFD0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ED9AC-8E8B-4351-9A36-79A60A4FF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Automated attacks carried out by adversarial AIs</a:t>
            </a:r>
          </a:p>
          <a:p>
            <a:pPr marL="0" indent="0">
              <a:buNone/>
            </a:pPr>
            <a:r>
              <a:rPr lang="en-US" dirty="0"/>
              <a:t>Remote and deadly hacks of robots and autonomous cars</a:t>
            </a:r>
          </a:p>
          <a:p>
            <a:pPr marL="0" indent="0">
              <a:buNone/>
            </a:pPr>
            <a:r>
              <a:rPr lang="en-US" dirty="0"/>
              <a:t>Cryptocurrency anarchy</a:t>
            </a:r>
          </a:p>
          <a:p>
            <a:pPr marL="0" indent="0">
              <a:buNone/>
            </a:pPr>
            <a:r>
              <a:rPr lang="en-US" dirty="0"/>
              <a:t>Widespread social engineering via targeted propaganda</a:t>
            </a:r>
          </a:p>
          <a:p>
            <a:pPr marL="0" indent="0">
              <a:buNone/>
            </a:pPr>
            <a:r>
              <a:rPr lang="en-US" dirty="0"/>
              <a:t>Actual warfare in cyberspace</a:t>
            </a:r>
          </a:p>
          <a:p>
            <a:pPr marL="0" indent="0">
              <a:buNone/>
            </a:pPr>
            <a:r>
              <a:rPr lang="en-US" dirty="0"/>
              <a:t>Complete loss of individual privacy</a:t>
            </a:r>
          </a:p>
        </p:txBody>
      </p:sp>
    </p:spTree>
    <p:extLst>
      <p:ext uri="{BB962C8B-B14F-4D97-AF65-F5344CB8AC3E}">
        <p14:creationId xmlns:p14="http://schemas.microsoft.com/office/powerpoint/2010/main" val="378701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55598-2DBA-4E59-9DBD-1FA84C29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Origins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8A89-494E-450D-8682-CE787829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5493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Cybersecurity, arguably, traces its origins to the 1970s</a:t>
            </a:r>
          </a:p>
          <a:p>
            <a:pPr lvl="1"/>
            <a:r>
              <a:rPr lang="en-US" dirty="0"/>
              <a:t>Phone phreakers vs. the telephone networks</a:t>
            </a:r>
          </a:p>
          <a:p>
            <a:pPr marL="0" indent="0">
              <a:buNone/>
            </a:pPr>
            <a:r>
              <a:rPr lang="en-US" dirty="0"/>
              <a:t>It’s hard to have cybersecurity without:</a:t>
            </a:r>
          </a:p>
          <a:p>
            <a:pPr lvl="1"/>
            <a:r>
              <a:rPr lang="en-US" dirty="0"/>
              <a:t>Ubiquitous computers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Ubiquitous connectivity</a:t>
            </a:r>
          </a:p>
          <a:p>
            <a:pPr marL="0" indent="0">
              <a:buNone/>
            </a:pPr>
            <a:r>
              <a:rPr lang="en-US" dirty="0"/>
              <a:t>However, many fundamental concepts are much, much 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480200-A752-420A-B39E-3A060BDE0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159" y="0"/>
            <a:ext cx="4372841" cy="684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0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C422-386D-4DD2-A3A8-B38ED3FD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3E3C0-30F7-4646-A816-E264D7103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IA is the practice of managing risks related to the use, processing, storage, and transmission of information</a:t>
            </a:r>
          </a:p>
          <a:p>
            <a:pPr marL="0" indent="0">
              <a:buNone/>
            </a:pPr>
            <a:r>
              <a:rPr lang="en-US" dirty="0"/>
              <a:t>Desirable properties: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Confidentiality</a:t>
            </a:r>
            <a:r>
              <a:rPr lang="en-US" dirty="0"/>
              <a:t> – no eavesdropping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Integrity</a:t>
            </a:r>
            <a:r>
              <a:rPr lang="en-US" dirty="0"/>
              <a:t> – no unauthorized modifications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Authenticity</a:t>
            </a:r>
            <a:r>
              <a:rPr lang="en-US" dirty="0"/>
              <a:t> – no spoofing or faking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Non-repudiation</a:t>
            </a:r>
            <a:r>
              <a:rPr lang="en-US" dirty="0"/>
              <a:t> – no disclaiming of authorship</a:t>
            </a:r>
          </a:p>
          <a:p>
            <a:pPr marL="0" indent="0">
              <a:buNone/>
            </a:pPr>
            <a:r>
              <a:rPr lang="en-US" dirty="0"/>
              <a:t>Properties are often achieved (assured) through </a:t>
            </a:r>
            <a:r>
              <a:rPr lang="en-US" dirty="0">
                <a:solidFill>
                  <a:schemeClr val="accent1"/>
                </a:solidFill>
              </a:rPr>
              <a:t>cryptography</a:t>
            </a:r>
          </a:p>
        </p:txBody>
      </p:sp>
    </p:spTree>
    <p:extLst>
      <p:ext uri="{BB962C8B-B14F-4D97-AF65-F5344CB8AC3E}">
        <p14:creationId xmlns:p14="http://schemas.microsoft.com/office/powerpoint/2010/main" val="328670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D98AD-070D-435C-B234-7B308832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Origins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CFB19-70C7-4209-8F9C-6D8F0E14F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1604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1500 BCE – Encrypted tablets from Mesopotamia</a:t>
            </a:r>
          </a:p>
          <a:p>
            <a:pPr marL="0" indent="0">
              <a:buNone/>
            </a:pPr>
            <a:r>
              <a:rPr lang="en-US" dirty="0"/>
              <a:t>600 BCE – First use of monoalphabetic substitution ciphers</a:t>
            </a:r>
          </a:p>
          <a:p>
            <a:pPr marL="0" indent="0">
              <a:buNone/>
            </a:pPr>
            <a:r>
              <a:rPr lang="en-US" dirty="0"/>
              <a:t>400 BCE – Kama Sutra describes cyphers for protecting communications between lovers</a:t>
            </a:r>
          </a:p>
          <a:p>
            <a:pPr marL="0" indent="0">
              <a:buNone/>
            </a:pPr>
            <a:r>
              <a:rPr lang="en-US" dirty="0"/>
              <a:t>800 AD – Al-</a:t>
            </a:r>
            <a:r>
              <a:rPr lang="en-US" dirty="0" err="1"/>
              <a:t>Kindi</a:t>
            </a:r>
            <a:r>
              <a:rPr lang="en-US" dirty="0"/>
              <a:t> uses frequency-analysis to break monoalphabetic substitution ciphers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E3E09-E4EF-43E4-91EE-B395EA521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1347823"/>
            <a:ext cx="4149663" cy="416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9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7DE7-60D3-4D92-9C8C-440EDA791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Caesar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0E342-9631-4A5F-9435-A86A31243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289964" cy="2481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Simple symmetric monoalphabetic substitution cipher</a:t>
            </a:r>
          </a:p>
          <a:p>
            <a:pPr lvl="1"/>
            <a:r>
              <a:rPr lang="en-US" dirty="0"/>
              <a:t>Key is a number </a:t>
            </a:r>
            <a:r>
              <a:rPr lang="en-US" i="1" dirty="0"/>
              <a:t>k</a:t>
            </a:r>
            <a:endParaRPr lang="en-US" dirty="0"/>
          </a:p>
          <a:p>
            <a:pPr lvl="1"/>
            <a:r>
              <a:rPr lang="en-US" dirty="0"/>
              <a:t>To encrypt, “shift” each letter by </a:t>
            </a:r>
            <a:r>
              <a:rPr lang="en-US" i="1" dirty="0"/>
              <a:t>k</a:t>
            </a:r>
            <a:r>
              <a:rPr lang="en-US" dirty="0"/>
              <a:t> positions</a:t>
            </a:r>
          </a:p>
          <a:p>
            <a:pPr lvl="1"/>
            <a:r>
              <a:rPr lang="en-US" dirty="0"/>
              <a:t>To decrypt, “shift” each letter back by </a:t>
            </a:r>
            <a:r>
              <a:rPr lang="en-US" i="1" dirty="0"/>
              <a:t>k</a:t>
            </a:r>
            <a:r>
              <a:rPr lang="en-US" dirty="0"/>
              <a:t> positions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1B1CE4-EB19-4BA7-BED7-64811728CAC5}"/>
              </a:ext>
            </a:extLst>
          </p:cNvPr>
          <p:cNvSpPr/>
          <p:nvPr/>
        </p:nvSpPr>
        <p:spPr>
          <a:xfrm>
            <a:off x="386999" y="4562791"/>
            <a:ext cx="6471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HEY BRUTUS BRING A KNIFE TO THE PARTY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FDB874-2DB2-42ED-92B5-9CA622F97D05}"/>
              </a:ext>
            </a:extLst>
          </p:cNvPr>
          <p:cNvSpPr/>
          <p:nvPr/>
        </p:nvSpPr>
        <p:spPr>
          <a:xfrm>
            <a:off x="386999" y="5979255"/>
            <a:ext cx="6641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KHB EUXWXV EULQJ D NQLIH WR WKH SDUWB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F620F5F-C7D2-4094-A9B0-35545F67EE14}"/>
              </a:ext>
            </a:extLst>
          </p:cNvPr>
          <p:cNvSpPr/>
          <p:nvPr/>
        </p:nvSpPr>
        <p:spPr>
          <a:xfrm>
            <a:off x="3336305" y="5143130"/>
            <a:ext cx="742950" cy="763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DAEB6D-ECF1-46AF-8059-5E9DAFB1EE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3" r="4187"/>
          <a:stretch/>
        </p:blipFill>
        <p:spPr>
          <a:xfrm>
            <a:off x="7464136" y="0"/>
            <a:ext cx="4727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0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B0860-14B1-475D-8180-8B22A104D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120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648896-DABC-4BFA-B2F0-382CF9CB8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8" r="3856"/>
          <a:stretch/>
        </p:blipFill>
        <p:spPr>
          <a:xfrm>
            <a:off x="4931201" y="0"/>
            <a:ext cx="7260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0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5E92-E238-48CF-B903-47E7E356D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II as Catalyst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6E765-DFCB-4CD1-A203-5DDE0EFE4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2236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Ushers in modern cryptography and cryptanalysis</a:t>
            </a:r>
          </a:p>
          <a:p>
            <a:pPr lvl="1"/>
            <a:r>
              <a:rPr lang="en-US" dirty="0"/>
              <a:t>Never again will ad-hoc cryptography (like Enigma) be secure</a:t>
            </a:r>
          </a:p>
          <a:p>
            <a:pPr marL="0" indent="0">
              <a:buNone/>
            </a:pPr>
            <a:r>
              <a:rPr lang="en-US" dirty="0"/>
              <a:t>Spurs the creation of the first digital computers</a:t>
            </a:r>
          </a:p>
          <a:p>
            <a:pPr lvl="1"/>
            <a:r>
              <a:rPr lang="en-US" dirty="0"/>
              <a:t>Turing’s Bombe</a:t>
            </a:r>
          </a:p>
          <a:p>
            <a:pPr marL="0" indent="0">
              <a:buNone/>
            </a:pPr>
            <a:r>
              <a:rPr lang="en-US" dirty="0"/>
              <a:t>Leads to the birth of computer science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E3F03-06A0-4428-9058-2F597C88A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44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0B122-A1E6-4BC5-86C9-1B8AD4E9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 Phreaking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7D9A7-72F0-4B82-AAE2-094C8AAC9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1960-1970’s: golden age of </a:t>
            </a:r>
            <a:r>
              <a:rPr lang="en-US" dirty="0">
                <a:solidFill>
                  <a:schemeClr val="accent1"/>
                </a:solidFill>
              </a:rPr>
              <a:t>phreaking</a:t>
            </a:r>
          </a:p>
          <a:p>
            <a:pPr lvl="1"/>
            <a:r>
              <a:rPr lang="en-US" dirty="0"/>
              <a:t>Curious nerds who explored the telephone network</a:t>
            </a:r>
          </a:p>
          <a:p>
            <a:pPr marL="0" indent="0">
              <a:buNone/>
            </a:pPr>
            <a:r>
              <a:rPr lang="en-US" dirty="0"/>
              <a:t>The term </a:t>
            </a:r>
            <a:r>
              <a:rPr lang="en-US" dirty="0">
                <a:solidFill>
                  <a:schemeClr val="accent1"/>
                </a:solidFill>
              </a:rPr>
              <a:t>hacker</a:t>
            </a:r>
            <a:r>
              <a:rPr lang="en-US" dirty="0"/>
              <a:t> was introduced in a 1963 MIT student newspaper article about hacking the telephone system</a:t>
            </a:r>
          </a:p>
          <a:p>
            <a:pPr lvl="1"/>
            <a:r>
              <a:rPr lang="en-US" dirty="0"/>
              <a:t>Original meaning: somebody who enjoyed exploring, playing with, or learning about computers</a:t>
            </a:r>
          </a:p>
        </p:txBody>
      </p:sp>
    </p:spTree>
    <p:extLst>
      <p:ext uri="{BB962C8B-B14F-4D97-AF65-F5344CB8AC3E}">
        <p14:creationId xmlns:p14="http://schemas.microsoft.com/office/powerpoint/2010/main" val="2588300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1097</Words>
  <Application>Microsoft Office PowerPoint</Application>
  <PresentationFormat>Widescreen</PresentationFormat>
  <Paragraphs>153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Consolas</vt:lpstr>
      <vt:lpstr>Office Theme</vt:lpstr>
      <vt:lpstr>CS 2550 Foundations of Cybersecurity</vt:lpstr>
      <vt:lpstr>PowerPoint Presentation</vt:lpstr>
      <vt:lpstr>Modern Origins</vt:lpstr>
      <vt:lpstr>Information Assurance</vt:lpstr>
      <vt:lpstr>Ancient Origins</vt:lpstr>
      <vt:lpstr>Caesar Shift</vt:lpstr>
      <vt:lpstr>PowerPoint Presentation</vt:lpstr>
      <vt:lpstr>World War II as Catalyst</vt:lpstr>
      <vt:lpstr>Phone Phreaking</vt:lpstr>
      <vt:lpstr>Changing Norms</vt:lpstr>
      <vt:lpstr>ARPANET</vt:lpstr>
      <vt:lpstr>PowerPoint Presentation</vt:lpstr>
      <vt:lpstr>Towards Cybercrime</vt:lpstr>
      <vt:lpstr>CFAA</vt:lpstr>
      <vt:lpstr>Portents of Things to Come</vt:lpstr>
      <vt:lpstr>From ARPANET to Internet</vt:lpstr>
      <vt:lpstr>Havoc on the Internet</vt:lpstr>
      <vt:lpstr>Defacement and Hacktivism</vt:lpstr>
      <vt:lpstr>PowerPoint Presentation</vt:lpstr>
      <vt:lpstr>Reevaluating Cybersecurity</vt:lpstr>
      <vt:lpstr>Taking Cybersecurity Seriously</vt:lpstr>
      <vt:lpstr>From 31337 |-|4x0rz to Organized Crime</vt:lpstr>
      <vt:lpstr>The Modern Criminal</vt:lpstr>
      <vt:lpstr>Inklings of Cyberwarfare</vt:lpstr>
      <vt:lpstr>The Future?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2550 Foundations of Cybersecurity</dc:title>
  <dc:creator>Christo Wilson</dc:creator>
  <cp:lastModifiedBy>Wilson, Christo</cp:lastModifiedBy>
  <cp:revision>42</cp:revision>
  <dcterms:created xsi:type="dcterms:W3CDTF">2018-01-09T04:59:09Z</dcterms:created>
  <dcterms:modified xsi:type="dcterms:W3CDTF">2021-01-11T20:48:50Z</dcterms:modified>
</cp:coreProperties>
</file>