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  <p:sldId id="269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C371-BF08-42DF-A5A6-22F28BED4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862F8-8F20-4B28-B9EB-27BA9A343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8ED6-DD2E-408E-A6F7-3D7E29C9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D66B-15A3-4261-ADA1-7E1E0ACE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1F168-C410-4CD6-9198-409BB297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8CEC-2356-4581-9B0D-30D15D01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D791-91BE-4F0F-8451-7E0DAAF92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BAB1-1015-47CF-98FB-84C27B6B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AEB23-4E48-400C-A1FE-905A6065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2707-EF73-4ACC-858F-F268A559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A5EAE-9792-49D9-B552-B0922259E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98FB7-AF58-4ACE-8270-8503DD73D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A464-0F80-4411-A64B-85688ACF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A80C-7376-4FD2-9ABF-E0FE5DDB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9BE69-63B0-456C-A4F9-13CE7B95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6AE2-746E-4530-A489-68344C8B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781F6-56A9-41DB-9A4B-08A0D525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C10B9-20E9-4A01-A53C-1812A068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DBF6-253B-4F0C-8528-DE2F21A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14858-502D-4F34-85AB-4AF6326B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5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0487-7FF3-4DCE-9D96-0F41879A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7A853-370D-4C47-BA21-6FEF2EB7C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663F4-3931-4FF0-A622-4F78324F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5E85-7614-4B83-B35A-FF166BB0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19D6E-2DD1-4A58-9F5B-8A53519B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41BD-A4BE-49EE-91E0-65F56E31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D0AB-E959-4EA4-936C-680D7FD58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5F79A-9EF9-455B-8139-68EA0C830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7AF3F-EC84-4914-85A3-16E3D9F6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53542-1D10-45FF-AF32-6E1969DE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F27D5-5E1E-4655-9712-87D13B40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5E40-CE0A-4192-999A-5B946CF3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3E5B2-4A4D-440F-A760-3196F699B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0E1D-50CB-4422-964D-B31D84DA6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21C30-E0AC-4A05-A625-A5B083A9B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45C21-29F0-4EAA-A1CF-6CED3CE7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67B92-C24A-48D3-A6ED-75574E38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23852-F324-442C-8248-67E2C16C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ABE81-B38D-4F6D-889E-E41E918D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910D-8FCE-4234-85EA-59F5605B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19625-9D0B-4154-9EC7-CAE9FC9A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CBC3E-6E89-4DE4-909B-188AB911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72299-590E-44E0-95A7-0889BCDD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5859E-4F63-42D0-AEEE-879A8299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1569F-4ED8-48D6-A928-087FD324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CFE5-4E72-4D3D-B2BB-9854B3C9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62DF-2433-4F93-906F-71F4BC01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10D7-3724-48BD-ACC1-7503B308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F1605-23A5-49E4-9644-DF53402B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9BC2F-2541-4D2E-A969-508D1B2B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751BD-4445-42CF-95C7-A7A8FEC8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84BFE-500F-4D83-AEAF-73D4296B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1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7A37-E1AA-411C-B068-F73996F5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CC0AF-B2C9-4D31-A0EF-101F318A3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D17A1-1C85-489C-B4A1-B3BD98CD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C499-35BD-49BB-BAE4-8A24CD9F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95FE1-CFFD-46C2-8C49-327D3554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5F65F-8C9E-4CBE-8693-75A74824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0AEE1-1324-4058-9E34-9D0E8F2B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8A6E7-EAFF-4218-9396-7F767891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78F08-409B-4ECD-92AF-7F6843F7F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EDE3-D88B-4759-AFB7-037E301CF589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7897E-E932-4DE2-AFC6-EBA06C0D5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F87B-4BA7-4751-8A2A-8B272DB39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7C3F-E5DC-4161-BF76-B45E242FC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AA71-0214-495E-BB6F-5CBD6511A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30214-B4C0-4F59-8BCF-112E73D7A6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  <a:p>
            <a:r>
              <a:rPr lang="en-US" dirty="0"/>
              <a:t>(the boring slides)</a:t>
            </a:r>
          </a:p>
        </p:txBody>
      </p:sp>
    </p:spTree>
    <p:extLst>
      <p:ext uri="{BB962C8B-B14F-4D97-AF65-F5344CB8AC3E}">
        <p14:creationId xmlns:p14="http://schemas.microsoft.com/office/powerpoint/2010/main" val="249852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am I?</a:t>
            </a:r>
          </a:p>
          <a:p>
            <a:pPr lvl="1"/>
            <a:r>
              <a:rPr lang="en-US" dirty="0"/>
              <a:t>Professor Christo Wilson</a:t>
            </a:r>
            <a:endParaRPr lang="en-US" dirty="0">
              <a:hlinkClick r:id="" action="ppaction://noaction"/>
            </a:endParaRPr>
          </a:p>
          <a:p>
            <a:pPr lvl="1"/>
            <a:r>
              <a:rPr lang="en-US" dirty="0">
                <a:hlinkClick r:id="" action="ppaction://noaction"/>
              </a:rPr>
              <a:t>cbw@ccs.neu.edu</a:t>
            </a:r>
            <a:endParaRPr lang="en-US" dirty="0"/>
          </a:p>
          <a:p>
            <a:pPr lvl="1"/>
            <a:r>
              <a:rPr lang="en-US" dirty="0"/>
              <a:t>ISEC 615</a:t>
            </a:r>
          </a:p>
          <a:p>
            <a:pPr lvl="1"/>
            <a:r>
              <a:rPr lang="en-US" dirty="0"/>
              <a:t>Office Hours: Thursdays 11-2pm or by appointment</a:t>
            </a:r>
          </a:p>
        </p:txBody>
      </p:sp>
    </p:spTree>
    <p:extLst>
      <p:ext uri="{BB962C8B-B14F-4D97-AF65-F5344CB8AC3E}">
        <p14:creationId xmlns:p14="http://schemas.microsoft.com/office/powerpoint/2010/main" val="92113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Course?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Target</a:t>
            </a:r>
          </a:p>
          <a:p>
            <a:pPr marL="0" indent="0">
              <a:buNone/>
            </a:pPr>
            <a:r>
              <a:rPr lang="en-US"/>
              <a:t>TJ Maxx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Yahoo</a:t>
            </a:r>
          </a:p>
          <a:p>
            <a:pPr marL="0" indent="0">
              <a:buNone/>
            </a:pPr>
            <a:r>
              <a:rPr lang="en-US" dirty="0"/>
              <a:t>Ashley Madison</a:t>
            </a:r>
          </a:p>
          <a:p>
            <a:pPr marL="0" indent="0">
              <a:buNone/>
            </a:pPr>
            <a:r>
              <a:rPr lang="en-US" dirty="0"/>
              <a:t>Sony Pictures</a:t>
            </a:r>
          </a:p>
          <a:p>
            <a:pPr marL="0" indent="0">
              <a:buNone/>
            </a:pPr>
            <a:r>
              <a:rPr lang="en-US" dirty="0"/>
              <a:t>The Office of Personnel Management</a:t>
            </a:r>
          </a:p>
          <a:p>
            <a:pPr marL="0" indent="0">
              <a:buNone/>
            </a:pPr>
            <a:r>
              <a:rPr lang="en-US" dirty="0"/>
              <a:t>Equifax</a:t>
            </a:r>
          </a:p>
          <a:p>
            <a:pPr marL="0" indent="0">
              <a:buNone/>
            </a:pPr>
            <a:r>
              <a:rPr lang="en-US" dirty="0"/>
              <a:t>The Democratic National Convention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FCB3C1-4172-43E0-8E62-8915BCD208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do they all have in common?</a:t>
            </a:r>
          </a:p>
          <a:p>
            <a:pPr lvl="1"/>
            <a:r>
              <a:rPr lang="en-US" dirty="0"/>
              <a:t>Victims of massive data breaches</a:t>
            </a:r>
          </a:p>
          <a:p>
            <a:r>
              <a:rPr lang="en-US" dirty="0"/>
              <a:t>Every company is now a tech company, and every company is now vulnerable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Course?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C16CA8-9450-4BE1-ACA1-A966C7ADD9F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0" y="1690688"/>
            <a:ext cx="1912243" cy="2286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9B6DA-E99F-4748-96E6-CF4CD707C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96" y="1690688"/>
            <a:ext cx="1912243" cy="203827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8995AF1-1E74-4F25-8937-01B9B699B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3191" y="1690688"/>
            <a:ext cx="1553490" cy="253655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2D1317E-600B-4397-8D5E-35F7196FF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7364" y="1690688"/>
            <a:ext cx="2109342" cy="1670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C01CD2-7548-40DE-9908-8A3046016BAE}"/>
              </a:ext>
            </a:extLst>
          </p:cNvPr>
          <p:cNvSpPr txBox="1"/>
          <p:nvPr/>
        </p:nvSpPr>
        <p:spPr>
          <a:xfrm>
            <a:off x="721300" y="4227246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Heartbleed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61B1C-9AF1-4513-A5B5-9B8B26C00857}"/>
              </a:ext>
            </a:extLst>
          </p:cNvPr>
          <p:cNvSpPr txBox="1"/>
          <p:nvPr/>
        </p:nvSpPr>
        <p:spPr>
          <a:xfrm>
            <a:off x="3477250" y="4227246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Shellshock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743CE-DC0D-4C38-B662-4750836D50F9}"/>
              </a:ext>
            </a:extLst>
          </p:cNvPr>
          <p:cNvSpPr txBox="1"/>
          <p:nvPr/>
        </p:nvSpPr>
        <p:spPr>
          <a:xfrm>
            <a:off x="6304516" y="4227246"/>
            <a:ext cx="1690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Meltdown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DB07FD-75E5-45D7-A46D-6674C92ACBA0}"/>
              </a:ext>
            </a:extLst>
          </p:cNvPr>
          <p:cNvSpPr txBox="1"/>
          <p:nvPr/>
        </p:nvSpPr>
        <p:spPr>
          <a:xfrm>
            <a:off x="9134059" y="4227246"/>
            <a:ext cx="1287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Spectre</a:t>
            </a:r>
            <a:endParaRPr lang="en-US" sz="28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B6C0C0A-A1F2-4F0D-99B5-F68D1313ACE0}"/>
              </a:ext>
            </a:extLst>
          </p:cNvPr>
          <p:cNvSpPr txBox="1">
            <a:spLocks/>
          </p:cNvSpPr>
          <p:nvPr/>
        </p:nvSpPr>
        <p:spPr>
          <a:xfrm>
            <a:off x="838200" y="4842600"/>
            <a:ext cx="10312400" cy="199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these things?</a:t>
            </a:r>
          </a:p>
          <a:p>
            <a:pPr lvl="1"/>
            <a:r>
              <a:rPr lang="en-US" dirty="0"/>
              <a:t>Software vulnerabilities that enable malicious exploits</a:t>
            </a:r>
          </a:p>
          <a:p>
            <a:r>
              <a:rPr lang="en-US" dirty="0"/>
              <a:t>Software is so critical to our way of life that massive security vulnerabilities now achieve celebrity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Take This Course?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9677400" cy="5257800"/>
          </a:xfrm>
        </p:spPr>
        <p:txBody>
          <a:bodyPr>
            <a:normAutofit/>
          </a:bodyPr>
          <a:lstStyle/>
          <a:p>
            <a:r>
              <a:rPr lang="en-US" dirty="0"/>
              <a:t>Cybersecurity is now a fundamental aspect of life</a:t>
            </a:r>
          </a:p>
          <a:p>
            <a:pPr lvl="1"/>
            <a:r>
              <a:rPr lang="en-US" dirty="0"/>
              <a:t>It affects every person</a:t>
            </a:r>
          </a:p>
          <a:p>
            <a:pPr lvl="1"/>
            <a:r>
              <a:rPr lang="en-US" dirty="0"/>
              <a:t>It affects every company</a:t>
            </a:r>
          </a:p>
          <a:p>
            <a:pPr lvl="1"/>
            <a:r>
              <a:rPr lang="en-US" dirty="0"/>
              <a:t>It affects every nation</a:t>
            </a:r>
          </a:p>
          <a:p>
            <a:r>
              <a:rPr lang="en-US" dirty="0"/>
              <a:t>Adversaries are powerful and sophisticated</a:t>
            </a:r>
          </a:p>
          <a:p>
            <a:pPr lvl="1"/>
            <a:r>
              <a:rPr lang="en-US" dirty="0"/>
              <a:t>Cybercrime is a multi-million dollar industry</a:t>
            </a:r>
          </a:p>
          <a:p>
            <a:pPr lvl="1"/>
            <a:r>
              <a:rPr lang="en-US" dirty="0"/>
              <a:t>Nations are using the internet as a battleground</a:t>
            </a:r>
          </a:p>
          <a:p>
            <a:r>
              <a:rPr lang="en-US" dirty="0"/>
              <a:t>Every computer scientist needs to understand cybersecurity</a:t>
            </a:r>
          </a:p>
          <a:p>
            <a:pPr lvl="1"/>
            <a:r>
              <a:rPr lang="en-US" dirty="0"/>
              <a:t>Whether we like it or not, we are on the front lines</a:t>
            </a:r>
          </a:p>
          <a:p>
            <a:pPr lvl="1"/>
            <a:r>
              <a:rPr lang="en-US" dirty="0"/>
              <a:t>Enormous opportunity to help people navigate a hostile internet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2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Fundamental understanding about cybersecurity</a:t>
            </a:r>
          </a:p>
          <a:p>
            <a:pPr lvl="1"/>
            <a:r>
              <a:rPr lang="en-US" dirty="0"/>
              <a:t>Ability to “think like an attacker” and model threats</a:t>
            </a:r>
          </a:p>
          <a:p>
            <a:pPr lvl="1"/>
            <a:r>
              <a:rPr lang="en-US" dirty="0"/>
              <a:t>Knowing essential security principles, practices, and tools</a:t>
            </a:r>
          </a:p>
          <a:p>
            <a:pPr lvl="1"/>
            <a:r>
              <a:rPr lang="en-US" dirty="0"/>
              <a:t>Grappling with ethical, legal, and social issues</a:t>
            </a:r>
          </a:p>
          <a:p>
            <a:r>
              <a:rPr lang="en-US" dirty="0"/>
              <a:t>Focus on software and tools</a:t>
            </a:r>
          </a:p>
          <a:p>
            <a:pPr lvl="1"/>
            <a:r>
              <a:rPr lang="en-US" dirty="0"/>
              <a:t>Not hardware</a:t>
            </a:r>
          </a:p>
          <a:p>
            <a:pPr lvl="1"/>
            <a:r>
              <a:rPr lang="en-US" dirty="0"/>
              <a:t>Minimal theory</a:t>
            </a:r>
          </a:p>
          <a:p>
            <a:r>
              <a:rPr lang="en-US" dirty="0"/>
              <a:t>Project-centric, hands on experience</a:t>
            </a:r>
          </a:p>
          <a:p>
            <a:pPr lvl="1"/>
            <a:r>
              <a:rPr lang="en-US" dirty="0"/>
              <a:t>Real projects that build concrete skills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3506694" cy="5105400"/>
          </a:xfrm>
        </p:spPr>
        <p:txBody>
          <a:bodyPr/>
          <a:lstStyle/>
          <a:p>
            <a:r>
              <a:rPr lang="en-US" dirty="0"/>
              <a:t>No textbook</a:t>
            </a:r>
          </a:p>
          <a:p>
            <a:r>
              <a:rPr lang="en-US" dirty="0"/>
              <a:t>But, two required readings:</a:t>
            </a:r>
          </a:p>
          <a:p>
            <a:pPr lvl="1"/>
            <a:r>
              <a:rPr lang="en-US" dirty="0"/>
              <a:t>Ghost in the Wires by Kevin Mitnick</a:t>
            </a:r>
          </a:p>
          <a:p>
            <a:pPr lvl="1"/>
            <a:r>
              <a:rPr lang="en-US" dirty="0"/>
              <a:t>Countdown to Zero Day by Kim </a:t>
            </a:r>
            <a:r>
              <a:rPr lang="en-US" dirty="0" err="1"/>
              <a:t>Zetter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7BD9-9698-483F-B8B0-A69AA1F4B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07" y="537882"/>
            <a:ext cx="3697986" cy="5558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7D40B-1611-4E13-9554-32BA5BB5C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396" y="537882"/>
            <a:ext cx="3697986" cy="55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9829800" cy="48926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course is project-centric</a:t>
            </a:r>
          </a:p>
          <a:p>
            <a:pPr lvl="1"/>
            <a:r>
              <a:rPr lang="en-US" dirty="0"/>
              <a:t>Designed to give you real experience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Start early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Seriously, </a:t>
            </a:r>
            <a:r>
              <a:rPr lang="en-US" dirty="0">
                <a:solidFill>
                  <a:schemeClr val="accent1"/>
                </a:solidFill>
              </a:rPr>
              <a:t>start early</a:t>
            </a:r>
            <a:r>
              <a:rPr lang="en-US" dirty="0"/>
              <a:t>!</a:t>
            </a:r>
          </a:p>
          <a:p>
            <a:r>
              <a:rPr lang="en-US" dirty="0"/>
              <a:t>7 projects</a:t>
            </a:r>
          </a:p>
          <a:p>
            <a:pPr lvl="1"/>
            <a:r>
              <a:rPr lang="en-US" dirty="0"/>
              <a:t>Due at 11:59:59pm on specified Friday</a:t>
            </a:r>
          </a:p>
          <a:p>
            <a:pPr lvl="1"/>
            <a:r>
              <a:rPr lang="en-US" dirty="0"/>
              <a:t>Use turn-in scripts to submit your code, documentation, etc.</a:t>
            </a:r>
          </a:p>
          <a:p>
            <a:pPr lvl="1"/>
            <a:endParaRPr lang="en-US" dirty="0"/>
          </a:p>
          <a:p>
            <a:r>
              <a:rPr lang="en-US" dirty="0"/>
              <a:t>Linux/command line basics</a:t>
            </a:r>
          </a:p>
          <a:p>
            <a:r>
              <a:rPr lang="en-US" dirty="0"/>
              <a:t>GPG key generation and essential cryptography</a:t>
            </a:r>
          </a:p>
          <a:p>
            <a:r>
              <a:rPr lang="en-US" dirty="0"/>
              <a:t>Password generation and cracking</a:t>
            </a:r>
          </a:p>
          <a:p>
            <a:r>
              <a:rPr lang="en-US" dirty="0"/>
              <a:t>Social engineering (essay assignment)</a:t>
            </a:r>
          </a:p>
          <a:p>
            <a:r>
              <a:rPr lang="en-US" dirty="0"/>
              <a:t>Mini-Capture the Flag, exploit development</a:t>
            </a:r>
          </a:p>
          <a:p>
            <a:r>
              <a:rPr lang="en-US" dirty="0"/>
              <a:t>Forensics and incident response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8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39D6-621E-427A-B42C-A2F66D3A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1610-8CE2-4E8D-B705-3B0BFA577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1928"/>
          </a:xfrm>
        </p:spPr>
        <p:txBody>
          <a:bodyPr/>
          <a:lstStyle/>
          <a:p>
            <a:r>
              <a:rPr lang="en-US" dirty="0"/>
              <a:t>We will discuss sensitive topics in this class</a:t>
            </a:r>
          </a:p>
          <a:p>
            <a:pPr lvl="1"/>
            <a:r>
              <a:rPr lang="en-US" dirty="0"/>
              <a:t>Brazen criminal activity</a:t>
            </a:r>
          </a:p>
          <a:p>
            <a:pPr lvl="1"/>
            <a:r>
              <a:rPr lang="en-US" dirty="0"/>
              <a:t>Offensive hacking techniques</a:t>
            </a:r>
          </a:p>
          <a:p>
            <a:r>
              <a:rPr lang="en-US" dirty="0"/>
              <a:t>The goal is to help you understand the capabilities and motivations of attackers</a:t>
            </a:r>
          </a:p>
          <a:p>
            <a:r>
              <a:rPr lang="en-US" b="1" dirty="0"/>
              <a:t>Do not, under any circumstances, use these skills offensively</a:t>
            </a:r>
          </a:p>
          <a:p>
            <a:pPr lvl="1"/>
            <a:r>
              <a:rPr lang="en-US" dirty="0"/>
              <a:t>Run exploits </a:t>
            </a:r>
            <a:r>
              <a:rPr lang="en-US"/>
              <a:t>on Khoury College </a:t>
            </a:r>
            <a:r>
              <a:rPr lang="en-US" dirty="0"/>
              <a:t>machines</a:t>
            </a:r>
          </a:p>
          <a:p>
            <a:pPr lvl="1"/>
            <a:r>
              <a:rPr lang="en-US" dirty="0"/>
              <a:t>Use scanning or attack tools against public servers or websites</a:t>
            </a:r>
          </a:p>
          <a:p>
            <a:pPr lvl="1"/>
            <a:r>
              <a:rPr lang="en-US" dirty="0"/>
              <a:t>Infiltrate your roommates computer and spy on them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Failure to comply may result in expulsion and/or arrest</a:t>
            </a:r>
          </a:p>
        </p:txBody>
      </p:sp>
    </p:spTree>
    <p:extLst>
      <p:ext uri="{BB962C8B-B14F-4D97-AF65-F5344CB8AC3E}">
        <p14:creationId xmlns:p14="http://schemas.microsoft.com/office/powerpoint/2010/main" val="266569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430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CY 2550 Foundations of Cybersecurity</vt:lpstr>
      <vt:lpstr>Hello!</vt:lpstr>
      <vt:lpstr>Why Take This Course?</vt:lpstr>
      <vt:lpstr>Why Take This Course?</vt:lpstr>
      <vt:lpstr>Why Take This Course?</vt:lpstr>
      <vt:lpstr>Goals</vt:lpstr>
      <vt:lpstr>Books</vt:lpstr>
      <vt:lpstr>Projects</vt:lpstr>
      <vt:lpstr>Ethics and the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2550 Foundations of Cybersecurity</dc:title>
  <dc:creator>Christo Wilson</dc:creator>
  <cp:lastModifiedBy>Wilson, Christo</cp:lastModifiedBy>
  <cp:revision>33</cp:revision>
  <dcterms:created xsi:type="dcterms:W3CDTF">2018-01-09T02:26:08Z</dcterms:created>
  <dcterms:modified xsi:type="dcterms:W3CDTF">2020-10-27T16:22:37Z</dcterms:modified>
</cp:coreProperties>
</file>