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6" r:id="rId12"/>
    <p:sldId id="268" r:id="rId13"/>
    <p:sldId id="270" r:id="rId14"/>
    <p:sldId id="271" r:id="rId15"/>
    <p:sldId id="269" r:id="rId16"/>
    <p:sldId id="272" r:id="rId17"/>
    <p:sldId id="273" r:id="rId18"/>
    <p:sldId id="275" r:id="rId19"/>
    <p:sldId id="293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8" r:id="rId28"/>
    <p:sldId id="287" r:id="rId29"/>
    <p:sldId id="284" r:id="rId30"/>
    <p:sldId id="285" r:id="rId31"/>
    <p:sldId id="286" r:id="rId32"/>
    <p:sldId id="289" r:id="rId33"/>
    <p:sldId id="290" r:id="rId34"/>
    <p:sldId id="291" r:id="rId35"/>
    <p:sldId id="294" r:id="rId36"/>
    <p:sldId id="295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4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7F2E8-D170-4E32-94A8-6BF79B78AB8D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84B51C-CF48-4A20-AEC6-5395EA96FE00}">
      <dgm:prSet phldrT="[Text]"/>
      <dgm:spPr/>
      <dgm:t>
        <a:bodyPr/>
        <a:lstStyle/>
        <a:p>
          <a:r>
            <a:rPr lang="en-US" dirty="0"/>
            <a:t>Local</a:t>
          </a:r>
        </a:p>
      </dgm:t>
    </dgm:pt>
    <dgm:pt modelId="{333E9795-3971-47B9-BB2C-3672AAECF930}" type="parTrans" cxnId="{F84C68FE-BA8B-4635-8F80-796754607AC7}">
      <dgm:prSet/>
      <dgm:spPr/>
      <dgm:t>
        <a:bodyPr/>
        <a:lstStyle/>
        <a:p>
          <a:endParaRPr lang="en-US"/>
        </a:p>
      </dgm:t>
    </dgm:pt>
    <dgm:pt modelId="{079F58E5-7854-4B4D-8A0D-BE805D1969C8}" type="sibTrans" cxnId="{F84C68FE-BA8B-4635-8F80-796754607AC7}">
      <dgm:prSet/>
      <dgm:spPr/>
      <dgm:t>
        <a:bodyPr/>
        <a:lstStyle/>
        <a:p>
          <a:endParaRPr lang="en-US"/>
        </a:p>
      </dgm:t>
    </dgm:pt>
    <dgm:pt modelId="{36146A61-81D1-4B84-B28B-CAD24AFFBA0E}">
      <dgm:prSet phldrT="[Text]"/>
      <dgm:spPr/>
      <dgm:t>
        <a:bodyPr/>
        <a:lstStyle/>
        <a:p>
          <a:r>
            <a:rPr lang="en-US" dirty="0"/>
            <a:t>Remote</a:t>
          </a:r>
        </a:p>
      </dgm:t>
    </dgm:pt>
    <dgm:pt modelId="{61A0EA7C-C44E-4A97-89A4-244DAE0C92C1}" type="parTrans" cxnId="{6137126D-F4B1-4D1A-9AF2-EF7D22E318FE}">
      <dgm:prSet/>
      <dgm:spPr/>
      <dgm:t>
        <a:bodyPr/>
        <a:lstStyle/>
        <a:p>
          <a:endParaRPr lang="en-US"/>
        </a:p>
      </dgm:t>
    </dgm:pt>
    <dgm:pt modelId="{6493074E-4D8B-4AED-8631-7FA78EB3D484}" type="sibTrans" cxnId="{6137126D-F4B1-4D1A-9AF2-EF7D22E318FE}">
      <dgm:prSet/>
      <dgm:spPr/>
      <dgm:t>
        <a:bodyPr/>
        <a:lstStyle/>
        <a:p>
          <a:endParaRPr lang="en-US"/>
        </a:p>
      </dgm:t>
    </dgm:pt>
    <dgm:pt modelId="{FA4AC690-B6B9-46D3-9AA6-2D53EAFED2E4}" type="pres">
      <dgm:prSet presAssocID="{32D7F2E8-D170-4E32-94A8-6BF79B78AB8D}" presName="cycle" presStyleCnt="0">
        <dgm:presLayoutVars>
          <dgm:dir/>
          <dgm:resizeHandles val="exact"/>
        </dgm:presLayoutVars>
      </dgm:prSet>
      <dgm:spPr/>
    </dgm:pt>
    <dgm:pt modelId="{C668E56B-2065-4004-864F-767C5A036AEB}" type="pres">
      <dgm:prSet presAssocID="{D884B51C-CF48-4A20-AEC6-5395EA96FE00}" presName="arrow" presStyleLbl="node1" presStyleIdx="0" presStyleCnt="2">
        <dgm:presLayoutVars>
          <dgm:bulletEnabled val="1"/>
        </dgm:presLayoutVars>
      </dgm:prSet>
      <dgm:spPr/>
    </dgm:pt>
    <dgm:pt modelId="{649385ED-9FC4-496B-AD4F-845E1CD2F873}" type="pres">
      <dgm:prSet presAssocID="{36146A61-81D1-4B84-B28B-CAD24AFFBA0E}" presName="arrow" presStyleLbl="node1" presStyleIdx="1" presStyleCnt="2">
        <dgm:presLayoutVars>
          <dgm:bulletEnabled val="1"/>
        </dgm:presLayoutVars>
      </dgm:prSet>
      <dgm:spPr/>
    </dgm:pt>
  </dgm:ptLst>
  <dgm:cxnLst>
    <dgm:cxn modelId="{E16D8934-3AE0-421F-B0A5-C80FFEA6CB7C}" type="presOf" srcId="{D884B51C-CF48-4A20-AEC6-5395EA96FE00}" destId="{C668E56B-2065-4004-864F-767C5A036AEB}" srcOrd="0" destOrd="0" presId="urn:microsoft.com/office/officeart/2005/8/layout/arrow1"/>
    <dgm:cxn modelId="{6137126D-F4B1-4D1A-9AF2-EF7D22E318FE}" srcId="{32D7F2E8-D170-4E32-94A8-6BF79B78AB8D}" destId="{36146A61-81D1-4B84-B28B-CAD24AFFBA0E}" srcOrd="1" destOrd="0" parTransId="{61A0EA7C-C44E-4A97-89A4-244DAE0C92C1}" sibTransId="{6493074E-4D8B-4AED-8631-7FA78EB3D484}"/>
    <dgm:cxn modelId="{9386F6AA-C6C9-4A93-8842-7ACBB2ADAEFD}" type="presOf" srcId="{32D7F2E8-D170-4E32-94A8-6BF79B78AB8D}" destId="{FA4AC690-B6B9-46D3-9AA6-2D53EAFED2E4}" srcOrd="0" destOrd="0" presId="urn:microsoft.com/office/officeart/2005/8/layout/arrow1"/>
    <dgm:cxn modelId="{CFA65DD9-7EE6-4E7E-97A1-49B513C83786}" type="presOf" srcId="{36146A61-81D1-4B84-B28B-CAD24AFFBA0E}" destId="{649385ED-9FC4-496B-AD4F-845E1CD2F873}" srcOrd="0" destOrd="0" presId="urn:microsoft.com/office/officeart/2005/8/layout/arrow1"/>
    <dgm:cxn modelId="{F84C68FE-BA8B-4635-8F80-796754607AC7}" srcId="{32D7F2E8-D170-4E32-94A8-6BF79B78AB8D}" destId="{D884B51C-CF48-4A20-AEC6-5395EA96FE00}" srcOrd="0" destOrd="0" parTransId="{333E9795-3971-47B9-BB2C-3672AAECF930}" sibTransId="{079F58E5-7854-4B4D-8A0D-BE805D1969C8}"/>
    <dgm:cxn modelId="{F1EB5DBF-FFA0-4823-B07B-4FD777450A5E}" type="presParOf" srcId="{FA4AC690-B6B9-46D3-9AA6-2D53EAFED2E4}" destId="{C668E56B-2065-4004-864F-767C5A036AEB}" srcOrd="0" destOrd="0" presId="urn:microsoft.com/office/officeart/2005/8/layout/arrow1"/>
    <dgm:cxn modelId="{4344A28C-76ED-4C64-AA5A-511DB7AAFF85}" type="presParOf" srcId="{FA4AC690-B6B9-46D3-9AA6-2D53EAFED2E4}" destId="{649385ED-9FC4-496B-AD4F-845E1CD2F87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24525-1220-47C0-9529-89D8D7243A9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88F07E0-1453-4B24-BC19-A76CA125F76B}">
      <dgm:prSet phldrT="[Text]"/>
      <dgm:spPr/>
      <dgm:t>
        <a:bodyPr/>
        <a:lstStyle/>
        <a:p>
          <a:r>
            <a:rPr lang="en-US" dirty="0"/>
            <a:t>Before</a:t>
          </a:r>
        </a:p>
      </dgm:t>
    </dgm:pt>
    <dgm:pt modelId="{13761425-20D9-45DE-B7AE-D72A755648E3}" type="parTrans" cxnId="{ECAAC74E-5F40-4B98-A9B3-CD4DD7220233}">
      <dgm:prSet/>
      <dgm:spPr/>
      <dgm:t>
        <a:bodyPr/>
        <a:lstStyle/>
        <a:p>
          <a:endParaRPr lang="en-US"/>
        </a:p>
      </dgm:t>
    </dgm:pt>
    <dgm:pt modelId="{728AE6C1-2B65-4771-9875-C8AFBBB2768B}" type="sibTrans" cxnId="{ECAAC74E-5F40-4B98-A9B3-CD4DD7220233}">
      <dgm:prSet/>
      <dgm:spPr/>
      <dgm:t>
        <a:bodyPr/>
        <a:lstStyle/>
        <a:p>
          <a:endParaRPr lang="en-US"/>
        </a:p>
      </dgm:t>
    </dgm:pt>
    <dgm:pt modelId="{D5D61A3E-9D69-491A-AE50-38F533938F6D}">
      <dgm:prSet phldrT="[Text]"/>
      <dgm:spPr/>
      <dgm:t>
        <a:bodyPr/>
        <a:lstStyle/>
        <a:p>
          <a:r>
            <a:rPr lang="en-US" dirty="0"/>
            <a:t>During</a:t>
          </a:r>
        </a:p>
      </dgm:t>
    </dgm:pt>
    <dgm:pt modelId="{16EC16F3-3CBD-4AF3-8285-8DE45086B641}" type="parTrans" cxnId="{54F9E9A5-D368-4C12-B7F4-E6B6390D25B6}">
      <dgm:prSet/>
      <dgm:spPr/>
      <dgm:t>
        <a:bodyPr/>
        <a:lstStyle/>
        <a:p>
          <a:endParaRPr lang="en-US"/>
        </a:p>
      </dgm:t>
    </dgm:pt>
    <dgm:pt modelId="{1146825F-52BD-4F08-A8E0-28D22F78CAE1}" type="sibTrans" cxnId="{54F9E9A5-D368-4C12-B7F4-E6B6390D25B6}">
      <dgm:prSet/>
      <dgm:spPr/>
      <dgm:t>
        <a:bodyPr/>
        <a:lstStyle/>
        <a:p>
          <a:endParaRPr lang="en-US"/>
        </a:p>
      </dgm:t>
    </dgm:pt>
    <dgm:pt modelId="{9C4EBAE2-0223-4BAE-A64F-87639F2A2B43}">
      <dgm:prSet phldrT="[Text]"/>
      <dgm:spPr/>
      <dgm:t>
        <a:bodyPr/>
        <a:lstStyle/>
        <a:p>
          <a:r>
            <a:rPr lang="en-US" dirty="0"/>
            <a:t>After</a:t>
          </a:r>
        </a:p>
      </dgm:t>
    </dgm:pt>
    <dgm:pt modelId="{6B254CD0-EDE0-43CF-B3A8-7DF409703A73}" type="parTrans" cxnId="{1D85B258-B61C-4401-82D5-938D9A08659E}">
      <dgm:prSet/>
      <dgm:spPr/>
      <dgm:t>
        <a:bodyPr/>
        <a:lstStyle/>
        <a:p>
          <a:endParaRPr lang="en-US"/>
        </a:p>
      </dgm:t>
    </dgm:pt>
    <dgm:pt modelId="{57BAB64F-24E4-4AEA-AA4F-5F76A78A367E}" type="sibTrans" cxnId="{1D85B258-B61C-4401-82D5-938D9A08659E}">
      <dgm:prSet/>
      <dgm:spPr/>
      <dgm:t>
        <a:bodyPr/>
        <a:lstStyle/>
        <a:p>
          <a:endParaRPr lang="en-US"/>
        </a:p>
      </dgm:t>
    </dgm:pt>
    <dgm:pt modelId="{4BB67FB3-55FB-416C-B3C9-AC4FF8E06391}" type="pres">
      <dgm:prSet presAssocID="{3EF24525-1220-47C0-9529-89D8D7243A90}" presName="Name0" presStyleCnt="0">
        <dgm:presLayoutVars>
          <dgm:dir/>
          <dgm:resizeHandles val="exact"/>
        </dgm:presLayoutVars>
      </dgm:prSet>
      <dgm:spPr/>
    </dgm:pt>
    <dgm:pt modelId="{6DFCD4C0-9A3D-4341-B2B8-CDFCEC8118D6}" type="pres">
      <dgm:prSet presAssocID="{188F07E0-1453-4B24-BC19-A76CA125F76B}" presName="parTxOnly" presStyleLbl="node1" presStyleIdx="0" presStyleCnt="3" custLinFactX="-17547" custLinFactNeighborX="-100000" custLinFactNeighborY="-31092">
        <dgm:presLayoutVars>
          <dgm:bulletEnabled val="1"/>
        </dgm:presLayoutVars>
      </dgm:prSet>
      <dgm:spPr/>
    </dgm:pt>
    <dgm:pt modelId="{E0B8A15D-4FD8-4A59-8F7A-E68DDEE5FF96}" type="pres">
      <dgm:prSet presAssocID="{728AE6C1-2B65-4771-9875-C8AFBBB2768B}" presName="parSpace" presStyleCnt="0"/>
      <dgm:spPr/>
    </dgm:pt>
    <dgm:pt modelId="{65F0956A-C658-4482-8D80-3E082432AB60}" type="pres">
      <dgm:prSet presAssocID="{D5D61A3E-9D69-491A-AE50-38F533938F6D}" presName="parTxOnly" presStyleLbl="node1" presStyleIdx="1" presStyleCnt="3">
        <dgm:presLayoutVars>
          <dgm:bulletEnabled val="1"/>
        </dgm:presLayoutVars>
      </dgm:prSet>
      <dgm:spPr/>
    </dgm:pt>
    <dgm:pt modelId="{303BBEC3-131B-40DA-8D16-0008C3DEB557}" type="pres">
      <dgm:prSet presAssocID="{1146825F-52BD-4F08-A8E0-28D22F78CAE1}" presName="parSpace" presStyleCnt="0"/>
      <dgm:spPr/>
    </dgm:pt>
    <dgm:pt modelId="{E5315985-18C2-4138-B3FB-09EA241AFCF4}" type="pres">
      <dgm:prSet presAssocID="{9C4EBAE2-0223-4BAE-A64F-87639F2A2B4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ECAAC74E-5F40-4B98-A9B3-CD4DD7220233}" srcId="{3EF24525-1220-47C0-9529-89D8D7243A90}" destId="{188F07E0-1453-4B24-BC19-A76CA125F76B}" srcOrd="0" destOrd="0" parTransId="{13761425-20D9-45DE-B7AE-D72A755648E3}" sibTransId="{728AE6C1-2B65-4771-9875-C8AFBBB2768B}"/>
    <dgm:cxn modelId="{1D85B258-B61C-4401-82D5-938D9A08659E}" srcId="{3EF24525-1220-47C0-9529-89D8D7243A90}" destId="{9C4EBAE2-0223-4BAE-A64F-87639F2A2B43}" srcOrd="2" destOrd="0" parTransId="{6B254CD0-EDE0-43CF-B3A8-7DF409703A73}" sibTransId="{57BAB64F-24E4-4AEA-AA4F-5F76A78A367E}"/>
    <dgm:cxn modelId="{54F9E9A5-D368-4C12-B7F4-E6B6390D25B6}" srcId="{3EF24525-1220-47C0-9529-89D8D7243A90}" destId="{D5D61A3E-9D69-491A-AE50-38F533938F6D}" srcOrd="1" destOrd="0" parTransId="{16EC16F3-3CBD-4AF3-8285-8DE45086B641}" sibTransId="{1146825F-52BD-4F08-A8E0-28D22F78CAE1}"/>
    <dgm:cxn modelId="{243865BD-B1F5-417C-9028-2A652F2D1F2D}" type="presOf" srcId="{9C4EBAE2-0223-4BAE-A64F-87639F2A2B43}" destId="{E5315985-18C2-4138-B3FB-09EA241AFCF4}" srcOrd="0" destOrd="0" presId="urn:microsoft.com/office/officeart/2005/8/layout/hChevron3"/>
    <dgm:cxn modelId="{9C0214C5-27DC-4F8B-BC15-CD8BB57E97D7}" type="presOf" srcId="{188F07E0-1453-4B24-BC19-A76CA125F76B}" destId="{6DFCD4C0-9A3D-4341-B2B8-CDFCEC8118D6}" srcOrd="0" destOrd="0" presId="urn:microsoft.com/office/officeart/2005/8/layout/hChevron3"/>
    <dgm:cxn modelId="{88F342CB-6CCE-43B0-ABD8-BB34EF050CE9}" type="presOf" srcId="{3EF24525-1220-47C0-9529-89D8D7243A90}" destId="{4BB67FB3-55FB-416C-B3C9-AC4FF8E06391}" srcOrd="0" destOrd="0" presId="urn:microsoft.com/office/officeart/2005/8/layout/hChevron3"/>
    <dgm:cxn modelId="{1F0B95E4-09E3-401F-87A6-C65130E7288C}" type="presOf" srcId="{D5D61A3E-9D69-491A-AE50-38F533938F6D}" destId="{65F0956A-C658-4482-8D80-3E082432AB60}" srcOrd="0" destOrd="0" presId="urn:microsoft.com/office/officeart/2005/8/layout/hChevron3"/>
    <dgm:cxn modelId="{D7DAE335-B03D-48DE-9480-29F9AB6B231C}" type="presParOf" srcId="{4BB67FB3-55FB-416C-B3C9-AC4FF8E06391}" destId="{6DFCD4C0-9A3D-4341-B2B8-CDFCEC8118D6}" srcOrd="0" destOrd="0" presId="urn:microsoft.com/office/officeart/2005/8/layout/hChevron3"/>
    <dgm:cxn modelId="{3315DB4D-7C06-48FB-A5F4-CDED8701DBCA}" type="presParOf" srcId="{4BB67FB3-55FB-416C-B3C9-AC4FF8E06391}" destId="{E0B8A15D-4FD8-4A59-8F7A-E68DDEE5FF96}" srcOrd="1" destOrd="0" presId="urn:microsoft.com/office/officeart/2005/8/layout/hChevron3"/>
    <dgm:cxn modelId="{D2BF2B82-6B78-4800-9C2D-2CC7C715AE17}" type="presParOf" srcId="{4BB67FB3-55FB-416C-B3C9-AC4FF8E06391}" destId="{65F0956A-C658-4482-8D80-3E082432AB60}" srcOrd="2" destOrd="0" presId="urn:microsoft.com/office/officeart/2005/8/layout/hChevron3"/>
    <dgm:cxn modelId="{B841DE36-8AD6-455F-9E43-8B8BBAEC7019}" type="presParOf" srcId="{4BB67FB3-55FB-416C-B3C9-AC4FF8E06391}" destId="{303BBEC3-131B-40DA-8D16-0008C3DEB557}" srcOrd="3" destOrd="0" presId="urn:microsoft.com/office/officeart/2005/8/layout/hChevron3"/>
    <dgm:cxn modelId="{C20E378D-B0EB-4C45-ACF7-4EE372B5E620}" type="presParOf" srcId="{4BB67FB3-55FB-416C-B3C9-AC4FF8E06391}" destId="{E5315985-18C2-4138-B3FB-09EA241AFCF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333D2D-1BF2-4ACD-BA37-C142671F72D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5A517-D206-4F5C-8633-43B9DB436478}">
      <dgm:prSet phldrT="[Text]"/>
      <dgm:spPr/>
      <dgm:t>
        <a:bodyPr/>
        <a:lstStyle/>
        <a:p>
          <a:r>
            <a:rPr lang="en-US" dirty="0"/>
            <a:t>Passive</a:t>
          </a:r>
        </a:p>
      </dgm:t>
    </dgm:pt>
    <dgm:pt modelId="{A27D8C90-CC77-4B77-9A03-FDBD2C4F7D65}" type="parTrans" cxnId="{0AE23247-7DDB-4AB9-B1A0-5A2028C4666A}">
      <dgm:prSet/>
      <dgm:spPr/>
      <dgm:t>
        <a:bodyPr/>
        <a:lstStyle/>
        <a:p>
          <a:endParaRPr lang="en-US"/>
        </a:p>
      </dgm:t>
    </dgm:pt>
    <dgm:pt modelId="{82FFFBF3-AD1C-49C0-B5F9-D4FA16DB332B}" type="sibTrans" cxnId="{0AE23247-7DDB-4AB9-B1A0-5A2028C4666A}">
      <dgm:prSet/>
      <dgm:spPr/>
      <dgm:t>
        <a:bodyPr/>
        <a:lstStyle/>
        <a:p>
          <a:endParaRPr lang="en-US"/>
        </a:p>
      </dgm:t>
    </dgm:pt>
    <dgm:pt modelId="{D8AE2627-3DF8-4613-8C88-6C73F2A3AADA}">
      <dgm:prSet phldrT="[Text]"/>
      <dgm:spPr/>
      <dgm:t>
        <a:bodyPr/>
        <a:lstStyle/>
        <a:p>
          <a:r>
            <a:rPr lang="en-US" dirty="0"/>
            <a:t>Active</a:t>
          </a:r>
        </a:p>
      </dgm:t>
    </dgm:pt>
    <dgm:pt modelId="{9DF3D156-8810-468C-9D4A-8207602749DF}" type="parTrans" cxnId="{166D4B21-F9F9-4AC4-A26D-3F55600B2156}">
      <dgm:prSet/>
      <dgm:spPr/>
      <dgm:t>
        <a:bodyPr/>
        <a:lstStyle/>
        <a:p>
          <a:endParaRPr lang="en-US"/>
        </a:p>
      </dgm:t>
    </dgm:pt>
    <dgm:pt modelId="{DB27A523-9C53-47F0-A398-6C6EFF671317}" type="sibTrans" cxnId="{166D4B21-F9F9-4AC4-A26D-3F55600B2156}">
      <dgm:prSet/>
      <dgm:spPr/>
      <dgm:t>
        <a:bodyPr/>
        <a:lstStyle/>
        <a:p>
          <a:endParaRPr lang="en-US"/>
        </a:p>
      </dgm:t>
    </dgm:pt>
    <dgm:pt modelId="{F9A107A9-20F2-4FF0-B37E-58DBB9AA7961}" type="pres">
      <dgm:prSet presAssocID="{91333D2D-1BF2-4ACD-BA37-C142671F72D4}" presName="Name0" presStyleCnt="0">
        <dgm:presLayoutVars>
          <dgm:dir/>
          <dgm:resizeHandles val="exact"/>
        </dgm:presLayoutVars>
      </dgm:prSet>
      <dgm:spPr/>
    </dgm:pt>
    <dgm:pt modelId="{BCDA23A6-C015-470C-B7D6-DCD2C68BF357}" type="pres">
      <dgm:prSet presAssocID="{8235A517-D206-4F5C-8633-43B9DB436478}" presName="Name5" presStyleLbl="vennNode1" presStyleIdx="0" presStyleCnt="2">
        <dgm:presLayoutVars>
          <dgm:bulletEnabled val="1"/>
        </dgm:presLayoutVars>
      </dgm:prSet>
      <dgm:spPr/>
    </dgm:pt>
    <dgm:pt modelId="{9A347C2A-07C9-40D9-84F4-987732BF8CB5}" type="pres">
      <dgm:prSet presAssocID="{82FFFBF3-AD1C-49C0-B5F9-D4FA16DB332B}" presName="space" presStyleCnt="0"/>
      <dgm:spPr/>
    </dgm:pt>
    <dgm:pt modelId="{13995151-1BAD-463A-AC4C-39ABD2A01A74}" type="pres">
      <dgm:prSet presAssocID="{D8AE2627-3DF8-4613-8C88-6C73F2A3AADA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FDFA360B-1ABB-4221-BE82-A6DB9F7CAA08}" type="presOf" srcId="{D8AE2627-3DF8-4613-8C88-6C73F2A3AADA}" destId="{13995151-1BAD-463A-AC4C-39ABD2A01A74}" srcOrd="0" destOrd="0" presId="urn:microsoft.com/office/officeart/2005/8/layout/venn3"/>
    <dgm:cxn modelId="{166D4B21-F9F9-4AC4-A26D-3F55600B2156}" srcId="{91333D2D-1BF2-4ACD-BA37-C142671F72D4}" destId="{D8AE2627-3DF8-4613-8C88-6C73F2A3AADA}" srcOrd="1" destOrd="0" parTransId="{9DF3D156-8810-468C-9D4A-8207602749DF}" sibTransId="{DB27A523-9C53-47F0-A398-6C6EFF671317}"/>
    <dgm:cxn modelId="{0AE23247-7DDB-4AB9-B1A0-5A2028C4666A}" srcId="{91333D2D-1BF2-4ACD-BA37-C142671F72D4}" destId="{8235A517-D206-4F5C-8633-43B9DB436478}" srcOrd="0" destOrd="0" parTransId="{A27D8C90-CC77-4B77-9A03-FDBD2C4F7D65}" sibTransId="{82FFFBF3-AD1C-49C0-B5F9-D4FA16DB332B}"/>
    <dgm:cxn modelId="{3147185A-15C5-4E9E-AA58-CB19143921EE}" type="presOf" srcId="{91333D2D-1BF2-4ACD-BA37-C142671F72D4}" destId="{F9A107A9-20F2-4FF0-B37E-58DBB9AA7961}" srcOrd="0" destOrd="0" presId="urn:microsoft.com/office/officeart/2005/8/layout/venn3"/>
    <dgm:cxn modelId="{59D82FF1-D385-46A7-82CA-B3C153499F7D}" type="presOf" srcId="{8235A517-D206-4F5C-8633-43B9DB436478}" destId="{BCDA23A6-C015-470C-B7D6-DCD2C68BF357}" srcOrd="0" destOrd="0" presId="urn:microsoft.com/office/officeart/2005/8/layout/venn3"/>
    <dgm:cxn modelId="{3E92119A-C93E-4AA2-9E8E-780B1BD96EA1}" type="presParOf" srcId="{F9A107A9-20F2-4FF0-B37E-58DBB9AA7961}" destId="{BCDA23A6-C015-470C-B7D6-DCD2C68BF357}" srcOrd="0" destOrd="0" presId="urn:microsoft.com/office/officeart/2005/8/layout/venn3"/>
    <dgm:cxn modelId="{576ECDCA-7F38-48B2-8C6D-6DD4A033811A}" type="presParOf" srcId="{F9A107A9-20F2-4FF0-B37E-58DBB9AA7961}" destId="{9A347C2A-07C9-40D9-84F4-987732BF8CB5}" srcOrd="1" destOrd="0" presId="urn:microsoft.com/office/officeart/2005/8/layout/venn3"/>
    <dgm:cxn modelId="{E1D6F0F1-3089-4C64-A670-88BEC702F678}" type="presParOf" srcId="{F9A107A9-20F2-4FF0-B37E-58DBB9AA7961}" destId="{13995151-1BAD-463A-AC4C-39ABD2A01A74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8E56B-2065-4004-864F-767C5A036AEB}">
      <dsp:nvSpPr>
        <dsp:cNvPr id="0" name=""/>
        <dsp:cNvSpPr/>
      </dsp:nvSpPr>
      <dsp:spPr>
        <a:xfrm rot="16200000">
          <a:off x="146" y="102053"/>
          <a:ext cx="1673001" cy="167300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Local</a:t>
          </a:r>
        </a:p>
      </dsp:txBody>
      <dsp:txXfrm rot="5400000">
        <a:off x="292922" y="520302"/>
        <a:ext cx="1380226" cy="836501"/>
      </dsp:txXfrm>
    </dsp:sp>
    <dsp:sp modelId="{649385ED-9FC4-496B-AD4F-845E1CD2F873}">
      <dsp:nvSpPr>
        <dsp:cNvPr id="0" name=""/>
        <dsp:cNvSpPr/>
      </dsp:nvSpPr>
      <dsp:spPr>
        <a:xfrm rot="5400000">
          <a:off x="1841014" y="102053"/>
          <a:ext cx="1673001" cy="167300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Remote</a:t>
          </a:r>
        </a:p>
      </dsp:txBody>
      <dsp:txXfrm rot="-5400000">
        <a:off x="1841015" y="520303"/>
        <a:ext cx="1380226" cy="836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CD4C0-9A3D-4341-B2B8-CDFCEC8118D6}">
      <dsp:nvSpPr>
        <dsp:cNvPr id="0" name=""/>
        <dsp:cNvSpPr/>
      </dsp:nvSpPr>
      <dsp:spPr>
        <a:xfrm>
          <a:off x="0" y="0"/>
          <a:ext cx="2530877" cy="7112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Before</a:t>
          </a:r>
        </a:p>
      </dsp:txBody>
      <dsp:txXfrm>
        <a:off x="0" y="0"/>
        <a:ext cx="2353077" cy="711201"/>
      </dsp:txXfrm>
    </dsp:sp>
    <dsp:sp modelId="{65F0956A-C658-4482-8D80-3E082432AB60}">
      <dsp:nvSpPr>
        <dsp:cNvPr id="0" name=""/>
        <dsp:cNvSpPr/>
      </dsp:nvSpPr>
      <dsp:spPr>
        <a:xfrm>
          <a:off x="2027595" y="0"/>
          <a:ext cx="2530877" cy="711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During</a:t>
          </a:r>
        </a:p>
      </dsp:txBody>
      <dsp:txXfrm>
        <a:off x="2383196" y="0"/>
        <a:ext cx="1819676" cy="711201"/>
      </dsp:txXfrm>
    </dsp:sp>
    <dsp:sp modelId="{E5315985-18C2-4138-B3FB-09EA241AFCF4}">
      <dsp:nvSpPr>
        <dsp:cNvPr id="0" name=""/>
        <dsp:cNvSpPr/>
      </dsp:nvSpPr>
      <dsp:spPr>
        <a:xfrm>
          <a:off x="4052297" y="0"/>
          <a:ext cx="2530877" cy="711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After</a:t>
          </a:r>
        </a:p>
      </dsp:txBody>
      <dsp:txXfrm>
        <a:off x="4407898" y="0"/>
        <a:ext cx="1819676" cy="711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A23A6-C015-470C-B7D6-DCD2C68BF357}">
      <dsp:nvSpPr>
        <dsp:cNvPr id="0" name=""/>
        <dsp:cNvSpPr/>
      </dsp:nvSpPr>
      <dsp:spPr>
        <a:xfrm>
          <a:off x="654330" y="528"/>
          <a:ext cx="1876051" cy="18760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245" tIns="38100" rIns="103245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Passive</a:t>
          </a:r>
        </a:p>
      </dsp:txBody>
      <dsp:txXfrm>
        <a:off x="929071" y="275269"/>
        <a:ext cx="1326569" cy="1326569"/>
      </dsp:txXfrm>
    </dsp:sp>
    <dsp:sp modelId="{13995151-1BAD-463A-AC4C-39ABD2A01A74}">
      <dsp:nvSpPr>
        <dsp:cNvPr id="0" name=""/>
        <dsp:cNvSpPr/>
      </dsp:nvSpPr>
      <dsp:spPr>
        <a:xfrm>
          <a:off x="2155171" y="528"/>
          <a:ext cx="1876051" cy="18760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245" tIns="38100" rIns="103245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Active</a:t>
          </a:r>
        </a:p>
      </dsp:txBody>
      <dsp:txXfrm>
        <a:off x="2429912" y="275269"/>
        <a:ext cx="1326569" cy="132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610C-80FC-4C7A-8601-F27960BB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ED681-E855-4C83-A93D-EED097057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7E5E5-2CD1-479E-893A-BCC96C82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FC6F2-E789-44CD-B0F2-E233726A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80F28-B0D5-4EE5-ACAC-D5EB6CBA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C3B6-2D4E-4C16-B9FB-3C96E1A4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FBF4C-C47E-459A-B47C-81BEDC95A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73E14-A016-4ECB-9522-C02FC6EA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4B2B6-AB08-43FC-BADE-201484C8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42B66-2516-4F30-BC08-7DE54400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E6C61-1C25-451A-9CE0-2228E000C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758C0-9589-4280-810D-C48AF6627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4F58C-0E76-426B-9E23-09ED1EEC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0A01F-0CD1-4864-9E47-683F41AF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16BC8-7BBF-4D23-9563-278FB8F4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2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0C3F-5D47-4FA2-80C7-0FA27E6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610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D769C-0A41-4007-B2FD-567DEFFD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9"/>
            <a:ext cx="10515600" cy="52422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CB91-46FF-4B49-9E9F-7E602CCD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AEB25-D84D-4A8E-96CF-EE3C7B87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581D-FB8C-4BE9-823D-31BE8392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DB0E-9D15-4F6E-A482-5DCC705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99682-6C58-4212-9301-C0BD10BF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C92D6-9875-4C6D-8B83-D236D98D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BA80-96A5-4A4D-A1B7-4B2F4A55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060C2-81AC-4174-A5F3-98AD85C2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8EE1-5103-42E8-84F5-1A278022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363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575F7-7782-47B1-A064-D6317CF85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45572"/>
            <a:ext cx="5181600" cy="53409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F8E40-A53F-4CC7-B042-459F05DFA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45572"/>
            <a:ext cx="5181600" cy="53409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75B53-1128-4AAE-8FE0-7BADFE9C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F554-2882-4BF8-9D20-E845BC00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C8149-0FFA-4428-9B42-38FB97AD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BD05-6F54-44A6-B8AC-1A197BC0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6"/>
            <a:ext cx="10515600" cy="897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89900-B3F7-4568-915F-4E335BA6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4083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82942-6EB4-465B-95DF-0129A3478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4751"/>
            <a:ext cx="5157787" cy="43529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CC084-BF38-4263-AC95-49BCA5FC4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4083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E302F-7221-4532-9445-9D9FABAFA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4751"/>
            <a:ext cx="5183188" cy="43529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2D07F-D04D-474C-B753-47E765E0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1BE97-5807-485C-BEEE-E3B10DC3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E73B0-7B59-4DE6-9A70-13082CDA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7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8062-7DEF-4833-9FD4-2316D0C5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882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53D61-03C1-45AF-AFB6-E385CA29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D1EB9-D18F-4B21-A0FB-800C2A99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72B43-736C-43DA-B8C6-23B168F1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502E3-5A4D-48AD-80A0-81B62452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23851-9DB4-45D4-B9BE-CCDD479F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073DE-A501-4BC0-8255-47CF836C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5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0E0A-D2AA-4E26-B981-80E21EB5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CB1B7-9002-4B73-8353-F8D67744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F99B0-745A-4078-87E1-B20EADB09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63FE9-ABC8-4334-8F18-04A50C44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F56BE-BC3C-4D63-BBCB-7B4A1BD8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898FB-22C5-49A2-8FE6-78E0EBE9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F433-2084-48CE-AC2B-78723E09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6A364-ACBE-4B3A-BF57-6350340F5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D2B5D-ED40-47D4-A994-9EA5C4FE6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2FE06-970A-40A6-B0D6-1B064EEE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6EC6B-1567-4C03-88E5-A10A9A32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BBBC4-0CF1-4D41-A552-32EEA9D4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C5653-7110-40FB-B3F1-F8A607E0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3734C-1D7F-4B68-A8FE-40040AD1F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B2AAD-1E87-4D7C-8E6A-969FEC7A3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D4D6C-C0F9-4E7B-BDFA-3B6398C8A2C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EC55B-9CA4-4AA4-9CF6-28DE561ED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B18EA-B0EA-4E9B-9285-4A643F008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4205-7D9E-4DC4-802A-A70202D4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D76B-7A47-4664-9FAD-06F840C1F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230F5-7E3C-49FD-A589-8E5145CFA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Threat Modeling</a:t>
            </a:r>
          </a:p>
        </p:txBody>
      </p:sp>
    </p:spTree>
    <p:extLst>
      <p:ext uri="{BB962C8B-B14F-4D97-AF65-F5344CB8AC3E}">
        <p14:creationId xmlns:p14="http://schemas.microsoft.com/office/powerpoint/2010/main" val="198026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F7A5-2821-4E42-B75D-60C7E96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Attackers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3555DA-11D2-4BCD-B784-8E9D82374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781594"/>
              </p:ext>
            </p:extLst>
          </p:nvPr>
        </p:nvGraphicFramePr>
        <p:xfrm>
          <a:off x="134217" y="1248057"/>
          <a:ext cx="1190837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33">
                  <a:extLst>
                    <a:ext uri="{9D8B030D-6E8A-4147-A177-3AD203B41FA5}">
                      <a16:colId xmlns:a16="http://schemas.microsoft.com/office/drawing/2014/main" val="119575108"/>
                    </a:ext>
                  </a:extLst>
                </a:gridCol>
                <a:gridCol w="5573469">
                  <a:extLst>
                    <a:ext uri="{9D8B030D-6E8A-4147-A177-3AD203B41FA5}">
                      <a16:colId xmlns:a16="http://schemas.microsoft.com/office/drawing/2014/main" val="407164908"/>
                    </a:ext>
                  </a:extLst>
                </a:gridCol>
                <a:gridCol w="3662470">
                  <a:extLst>
                    <a:ext uri="{9D8B030D-6E8A-4147-A177-3AD203B41FA5}">
                      <a16:colId xmlns:a16="http://schemas.microsoft.com/office/drawing/2014/main" val="117564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Thief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phone</a:t>
                      </a:r>
                    </a:p>
                    <a:p>
                      <a:r>
                        <a:rPr lang="en-US" sz="2400" dirty="0"/>
                        <a:t>Connect to USB or networks</a:t>
                      </a:r>
                    </a:p>
                    <a:p>
                      <a:r>
                        <a:rPr lang="en-US" sz="2400" dirty="0"/>
                        <a:t>Disconnect the phone from the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device itself</a:t>
                      </a:r>
                    </a:p>
                    <a:p>
                      <a:r>
                        <a:rPr lang="en-US" sz="2400" dirty="0"/>
                        <a:t>Access to financial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Everything the thief can do</a:t>
                      </a:r>
                    </a:p>
                    <a:p>
                      <a:r>
                        <a:rPr lang="en-US" sz="2400" dirty="0"/>
                        <a:t>Legally compel you to do things</a:t>
                      </a:r>
                    </a:p>
                    <a:p>
                      <a:r>
                        <a:rPr lang="en-US" sz="2400" dirty="0"/>
                        <a:t>Infect you with surveillance malware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Evidence from the device (pics, </a:t>
                      </a:r>
                      <a:r>
                        <a:rPr lang="en-US" sz="2400" dirty="0" err="1"/>
                        <a:t>msgs</a:t>
                      </a:r>
                      <a:r>
                        <a:rPr lang="en-US" sz="2400" dirty="0"/>
                        <a:t>, GPS logs)</a:t>
                      </a:r>
                    </a:p>
                    <a:p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Eavesdropper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Passively observe network traffic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PII, passwords, bank account numbers,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Three Letter Agency (TLA)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Passively observe network traffic</a:t>
                      </a:r>
                    </a:p>
                    <a:p>
                      <a:r>
                        <a:rPr lang="en-US" sz="2400" dirty="0"/>
                        <a:t>Active network attacks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026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385DCD-B823-41A9-9283-979D38DC5D4B}"/>
              </a:ext>
            </a:extLst>
          </p:cNvPr>
          <p:cNvSpPr/>
          <p:nvPr/>
        </p:nvSpPr>
        <p:spPr>
          <a:xfrm>
            <a:off x="134217" y="1715247"/>
            <a:ext cx="11923566" cy="118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5901FC-725A-4294-93E4-0CFEFB9119F6}"/>
              </a:ext>
            </a:extLst>
          </p:cNvPr>
          <p:cNvSpPr/>
          <p:nvPr/>
        </p:nvSpPr>
        <p:spPr>
          <a:xfrm>
            <a:off x="116283" y="4093888"/>
            <a:ext cx="11923566" cy="90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50446-46C2-40DB-86C8-4677AEA94903}"/>
              </a:ext>
            </a:extLst>
          </p:cNvPr>
          <p:cNvSpPr/>
          <p:nvPr/>
        </p:nvSpPr>
        <p:spPr>
          <a:xfrm>
            <a:off x="116283" y="4921630"/>
            <a:ext cx="11923566" cy="90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9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C2CE-05D7-4862-918F-CB93B446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Law Enforcement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071E7A-4835-4562-9BE6-1CB05621C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140839"/>
            <a:ext cx="3600730" cy="823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56F7-22D1-4277-A5A3-9682E60E0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4750"/>
            <a:ext cx="3600731" cy="504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Strong authentication</a:t>
            </a:r>
          </a:p>
          <a:p>
            <a:pPr lvl="1"/>
            <a:r>
              <a:rPr lang="en-US" dirty="0"/>
              <a:t>Strong password</a:t>
            </a:r>
          </a:p>
          <a:p>
            <a:pPr lvl="1"/>
            <a:r>
              <a:rPr lang="en-US" dirty="0"/>
              <a:t>Biometrics</a:t>
            </a:r>
          </a:p>
          <a:p>
            <a:pPr marL="0" indent="0">
              <a:buNone/>
            </a:pPr>
            <a:r>
              <a:rPr lang="en-US" dirty="0"/>
              <a:t>Full device encryption</a:t>
            </a:r>
          </a:p>
          <a:p>
            <a:pPr marL="0" indent="0">
              <a:buNone/>
            </a:pPr>
            <a:r>
              <a:rPr lang="en-US" dirty="0"/>
              <a:t>Remote tracking and wiping</a:t>
            </a:r>
          </a:p>
          <a:p>
            <a:pPr marL="0" indent="0">
              <a:buNone/>
            </a:pPr>
            <a:r>
              <a:rPr lang="en-US" dirty="0"/>
              <a:t>Patch the OS and apps</a:t>
            </a:r>
          </a:p>
          <a:p>
            <a:pPr lvl="1"/>
            <a:r>
              <a:rPr lang="en-US" dirty="0"/>
              <a:t>Use </a:t>
            </a:r>
            <a:r>
              <a:rPr lang="en-US"/>
              <a:t>a Google Pixel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Avoid phishing attacks</a:t>
            </a:r>
          </a:p>
          <a:p>
            <a:pPr marL="0" indent="0">
              <a:buNone/>
            </a:pPr>
            <a:r>
              <a:rPr lang="en-US" dirty="0"/>
              <a:t>Don’t use any cloud services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90C83A-5AD8-4A42-9E95-C2DC46C6E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916" y="1140839"/>
            <a:ext cx="4250755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Issues?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24546A-086B-4A1E-8CD7-FDB88A652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916" y="2408517"/>
            <a:ext cx="4250755" cy="513977"/>
          </a:xfrm>
        </p:spPr>
        <p:txBody>
          <a:bodyPr>
            <a:normAutofit/>
          </a:bodyPr>
          <a:lstStyle/>
          <a:p>
            <a:pPr marL="228600" lvl="1"/>
            <a:r>
              <a:rPr lang="en-US" dirty="0"/>
              <a:t>Annoying to enter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21F39E4-05AB-494F-A913-8EC5C81C8614}"/>
              </a:ext>
            </a:extLst>
          </p:cNvPr>
          <p:cNvSpPr txBox="1">
            <a:spLocks/>
          </p:cNvSpPr>
          <p:nvPr/>
        </p:nvSpPr>
        <p:spPr>
          <a:xfrm>
            <a:off x="4468916" y="3821952"/>
            <a:ext cx="4250755" cy="84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Will get you thrown in prison for obstruction of justice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CFB3AF1F-C858-4B16-8A3A-E74B9E4305FF}"/>
              </a:ext>
            </a:extLst>
          </p:cNvPr>
          <p:cNvSpPr txBox="1">
            <a:spLocks/>
          </p:cNvSpPr>
          <p:nvPr/>
        </p:nvSpPr>
        <p:spPr>
          <a:xfrm>
            <a:off x="4468916" y="2822377"/>
            <a:ext cx="4250755" cy="513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Can compel you to unlock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97F4-00BC-419A-9154-B0990987C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0" r="32574"/>
          <a:stretch/>
        </p:blipFill>
        <p:spPr>
          <a:xfrm>
            <a:off x="9245599" y="6096"/>
            <a:ext cx="2946401" cy="68519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C7F1AE-8E28-4D3A-8A13-F9C7A320B585}"/>
              </a:ext>
            </a:extLst>
          </p:cNvPr>
          <p:cNvCxnSpPr/>
          <p:nvPr/>
        </p:nvCxnSpPr>
        <p:spPr>
          <a:xfrm>
            <a:off x="1219200" y="3025577"/>
            <a:ext cx="22889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035949-C941-494A-9FC3-E44B2121B052}"/>
              </a:ext>
            </a:extLst>
          </p:cNvPr>
          <p:cNvCxnSpPr>
            <a:cxnSpLocks/>
          </p:cNvCxnSpPr>
          <p:nvPr/>
        </p:nvCxnSpPr>
        <p:spPr>
          <a:xfrm flipV="1">
            <a:off x="947271" y="3944471"/>
            <a:ext cx="2901576" cy="4048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076AAE94-889C-4E10-840A-769D8CCC514E}"/>
              </a:ext>
            </a:extLst>
          </p:cNvPr>
          <p:cNvSpPr txBox="1">
            <a:spLocks/>
          </p:cNvSpPr>
          <p:nvPr/>
        </p:nvSpPr>
        <p:spPr>
          <a:xfrm>
            <a:off x="4440519" y="4699021"/>
            <a:ext cx="4548093" cy="58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Manufactures are slow to patch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354C73E3-6B05-4335-ABE7-CA979C43B172}"/>
              </a:ext>
            </a:extLst>
          </p:cNvPr>
          <p:cNvSpPr txBox="1">
            <a:spLocks/>
          </p:cNvSpPr>
          <p:nvPr/>
        </p:nvSpPr>
        <p:spPr>
          <a:xfrm>
            <a:off x="4434542" y="5617925"/>
            <a:ext cx="4548093" cy="45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Requires vigilance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8BDECC85-1040-48DF-9A2D-302274E14279}"/>
              </a:ext>
            </a:extLst>
          </p:cNvPr>
          <p:cNvSpPr/>
          <p:nvPr/>
        </p:nvSpPr>
        <p:spPr>
          <a:xfrm>
            <a:off x="274816" y="415663"/>
            <a:ext cx="2288989" cy="1450351"/>
          </a:xfrm>
          <a:prstGeom prst="wedgeRectCallout">
            <a:avLst>
              <a:gd name="adj1" fmla="val 33176"/>
              <a:gd name="adj2" fmla="val 9313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Sort-of protected by the 5</a:t>
            </a:r>
            <a:r>
              <a:rPr lang="en-US" sz="2400" baseline="30000" dirty="0"/>
              <a:t>th</a:t>
            </a:r>
            <a:r>
              <a:rPr lang="en-US" sz="2400" dirty="0"/>
              <a:t> amendment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F2AADBE-6E7E-4A04-A85C-3D4BF199C587}"/>
              </a:ext>
            </a:extLst>
          </p:cNvPr>
          <p:cNvSpPr txBox="1">
            <a:spLocks/>
          </p:cNvSpPr>
          <p:nvPr/>
        </p:nvSpPr>
        <p:spPr>
          <a:xfrm>
            <a:off x="4434541" y="6181982"/>
            <a:ext cx="4548093" cy="676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Prevents you from using most modern apps</a:t>
            </a:r>
          </a:p>
        </p:txBody>
      </p:sp>
    </p:spTree>
    <p:extLst>
      <p:ext uri="{BB962C8B-B14F-4D97-AF65-F5344CB8AC3E}">
        <p14:creationId xmlns:p14="http://schemas.microsoft.com/office/powerpoint/2010/main" val="14879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" grpId="0" build="p"/>
      <p:bldP spid="22" grpId="0" build="p"/>
      <p:bldP spid="23" grpId="0" animBg="1"/>
      <p:bldP spid="23" grpId="1" animBg="1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F7A5-2821-4E42-B75D-60C7E96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Attackers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3555DA-11D2-4BCD-B784-8E9D82374B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217" y="1248057"/>
          <a:ext cx="1190837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33">
                  <a:extLst>
                    <a:ext uri="{9D8B030D-6E8A-4147-A177-3AD203B41FA5}">
                      <a16:colId xmlns:a16="http://schemas.microsoft.com/office/drawing/2014/main" val="119575108"/>
                    </a:ext>
                  </a:extLst>
                </a:gridCol>
                <a:gridCol w="5573469">
                  <a:extLst>
                    <a:ext uri="{9D8B030D-6E8A-4147-A177-3AD203B41FA5}">
                      <a16:colId xmlns:a16="http://schemas.microsoft.com/office/drawing/2014/main" val="407164908"/>
                    </a:ext>
                  </a:extLst>
                </a:gridCol>
                <a:gridCol w="3662470">
                  <a:extLst>
                    <a:ext uri="{9D8B030D-6E8A-4147-A177-3AD203B41FA5}">
                      <a16:colId xmlns:a16="http://schemas.microsoft.com/office/drawing/2014/main" val="117564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Thief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phone</a:t>
                      </a:r>
                    </a:p>
                    <a:p>
                      <a:r>
                        <a:rPr lang="en-US" sz="2400" dirty="0"/>
                        <a:t>Connect to USB or networks</a:t>
                      </a:r>
                    </a:p>
                    <a:p>
                      <a:r>
                        <a:rPr lang="en-US" sz="2400" dirty="0"/>
                        <a:t>Disconnect the phone from the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device itself</a:t>
                      </a:r>
                    </a:p>
                    <a:p>
                      <a:r>
                        <a:rPr lang="en-US" sz="2400" dirty="0"/>
                        <a:t>Access to financial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Everything the thief can do</a:t>
                      </a:r>
                    </a:p>
                    <a:p>
                      <a:r>
                        <a:rPr lang="en-US" sz="2400" dirty="0"/>
                        <a:t>Legally compel you to do things</a:t>
                      </a:r>
                    </a:p>
                    <a:p>
                      <a:r>
                        <a:rPr lang="en-US" sz="2400" dirty="0"/>
                        <a:t>Infect you with surveillance malware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Evidence from the device (pics, </a:t>
                      </a:r>
                      <a:r>
                        <a:rPr lang="en-US" sz="2400" dirty="0" err="1"/>
                        <a:t>msgs</a:t>
                      </a:r>
                      <a:r>
                        <a:rPr lang="en-US" sz="2400" dirty="0"/>
                        <a:t>, GPS logs)</a:t>
                      </a:r>
                    </a:p>
                    <a:p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Eavesdropper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Passively observe network traffic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PII, passwords, bank account numbers,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Three Letter Agency (TLA)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Passively observe network traffic</a:t>
                      </a:r>
                    </a:p>
                    <a:p>
                      <a:r>
                        <a:rPr lang="en-US" sz="2400" dirty="0"/>
                        <a:t>Active network attacks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026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385DCD-B823-41A9-9283-979D38DC5D4B}"/>
              </a:ext>
            </a:extLst>
          </p:cNvPr>
          <p:cNvSpPr/>
          <p:nvPr/>
        </p:nvSpPr>
        <p:spPr>
          <a:xfrm>
            <a:off x="134217" y="1715247"/>
            <a:ext cx="11923566" cy="236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50446-46C2-40DB-86C8-4677AEA94903}"/>
              </a:ext>
            </a:extLst>
          </p:cNvPr>
          <p:cNvSpPr/>
          <p:nvPr/>
        </p:nvSpPr>
        <p:spPr>
          <a:xfrm>
            <a:off x="116283" y="4915654"/>
            <a:ext cx="11923566" cy="90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C2CE-05D7-4862-918F-CB93B446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The Eavesdropper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071E7A-4835-4562-9BE6-1CB05621C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140839"/>
            <a:ext cx="3600730" cy="823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56F7-22D1-4277-A5A3-9682E60E0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4750"/>
            <a:ext cx="3600731" cy="4756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Strong authentication</a:t>
            </a:r>
          </a:p>
          <a:p>
            <a:pPr lvl="1"/>
            <a:r>
              <a:rPr lang="en-US" dirty="0"/>
              <a:t>Strong password</a:t>
            </a:r>
          </a:p>
          <a:p>
            <a:pPr marL="0" indent="0">
              <a:buNone/>
            </a:pPr>
            <a:r>
              <a:rPr lang="en-US" dirty="0"/>
              <a:t>Full device encryption</a:t>
            </a:r>
          </a:p>
          <a:p>
            <a:pPr marL="0" indent="0">
              <a:buNone/>
            </a:pPr>
            <a:r>
              <a:rPr lang="en-US" dirty="0"/>
              <a:t>Patch the OS and apps</a:t>
            </a:r>
          </a:p>
          <a:p>
            <a:pPr lvl="1"/>
            <a:r>
              <a:rPr lang="en-US" dirty="0"/>
              <a:t>Use a Nexus/Pixel</a:t>
            </a:r>
          </a:p>
          <a:p>
            <a:pPr marL="0" indent="0">
              <a:buNone/>
            </a:pPr>
            <a:r>
              <a:rPr lang="en-US" dirty="0"/>
              <a:t>Avoid phishing attacks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90C83A-5AD8-4A42-9E95-C2DC46C6E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916" y="1140839"/>
            <a:ext cx="4250755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Issues?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24546A-086B-4A1E-8CD7-FDB88A652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916" y="2408517"/>
            <a:ext cx="4250755" cy="513977"/>
          </a:xfrm>
        </p:spPr>
        <p:txBody>
          <a:bodyPr>
            <a:normAutofit/>
          </a:bodyPr>
          <a:lstStyle/>
          <a:p>
            <a:pPr marL="228600" lvl="1"/>
            <a:r>
              <a:rPr lang="en-US" dirty="0"/>
              <a:t>Annoying to enter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076AAE94-889C-4E10-840A-769D8CCC514E}"/>
              </a:ext>
            </a:extLst>
          </p:cNvPr>
          <p:cNvSpPr txBox="1">
            <a:spLocks/>
          </p:cNvSpPr>
          <p:nvPr/>
        </p:nvSpPr>
        <p:spPr>
          <a:xfrm>
            <a:off x="4440519" y="3414093"/>
            <a:ext cx="4548093" cy="58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Manufactures are slow to patch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354C73E3-6B05-4335-ABE7-CA979C43B172}"/>
              </a:ext>
            </a:extLst>
          </p:cNvPr>
          <p:cNvSpPr txBox="1">
            <a:spLocks/>
          </p:cNvSpPr>
          <p:nvPr/>
        </p:nvSpPr>
        <p:spPr>
          <a:xfrm>
            <a:off x="4434542" y="4332997"/>
            <a:ext cx="4548093" cy="45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Requires vigilance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492E0-A4E7-4993-A53C-F36C9B305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30807" b="4729"/>
          <a:stretch/>
        </p:blipFill>
        <p:spPr>
          <a:xfrm>
            <a:off x="9197216" y="0"/>
            <a:ext cx="2994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C2CE-05D7-4862-918F-CB93B446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The Eavesdropper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071E7A-4835-4562-9BE6-1CB05621C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140839"/>
            <a:ext cx="3600730" cy="823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90C83A-5AD8-4A42-9E95-C2DC46C6E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916" y="1140839"/>
            <a:ext cx="4250755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Issues?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492E0-A4E7-4993-A53C-F36C9B305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30807" b="4729"/>
          <a:stretch/>
        </p:blipFill>
        <p:spPr>
          <a:xfrm>
            <a:off x="9197216" y="0"/>
            <a:ext cx="299478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76636-E507-4DD4-B39C-9364E31E4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64751"/>
            <a:ext cx="3600730" cy="43529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HTTPS everywhere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a Virtual Private Network (VPN)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1CD891-30C4-46D2-BD54-8E71D5857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916" y="1994631"/>
            <a:ext cx="4250755" cy="823912"/>
          </a:xfrm>
        </p:spPr>
        <p:txBody>
          <a:bodyPr/>
          <a:lstStyle/>
          <a:p>
            <a:pPr marL="228600" lvl="1"/>
            <a:r>
              <a:rPr lang="en-US" dirty="0"/>
              <a:t>Unclear which apps use HTTPS</a:t>
            </a:r>
          </a:p>
          <a:p>
            <a:pPr marL="228600" lvl="1"/>
            <a:r>
              <a:rPr lang="en-US" dirty="0"/>
              <a:t>No way to force HTTPS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5596249C-BFE4-49D1-ACF0-06CA472BE77F}"/>
              </a:ext>
            </a:extLst>
          </p:cNvPr>
          <p:cNvSpPr txBox="1">
            <a:spLocks/>
          </p:cNvSpPr>
          <p:nvPr/>
        </p:nvSpPr>
        <p:spPr>
          <a:xfrm>
            <a:off x="4468916" y="3068251"/>
            <a:ext cx="4250755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Warning: free VPNs are scams!</a:t>
            </a:r>
          </a:p>
          <a:p>
            <a:pPr marL="228600" lvl="1"/>
            <a:r>
              <a:rPr lang="en-US" dirty="0"/>
              <a:t>May slow your connection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EE195D-D844-4DA9-8F51-FE57868CBDA1}"/>
              </a:ext>
            </a:extLst>
          </p:cNvPr>
          <p:cNvCxnSpPr>
            <a:cxnSpLocks/>
          </p:cNvCxnSpPr>
          <p:nvPr/>
        </p:nvCxnSpPr>
        <p:spPr>
          <a:xfrm>
            <a:off x="839788" y="2194848"/>
            <a:ext cx="33946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F7A5-2821-4E42-B75D-60C7E96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Attackers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3555DA-11D2-4BCD-B784-8E9D82374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778180"/>
              </p:ext>
            </p:extLst>
          </p:nvPr>
        </p:nvGraphicFramePr>
        <p:xfrm>
          <a:off x="134217" y="1248057"/>
          <a:ext cx="1190837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33">
                  <a:extLst>
                    <a:ext uri="{9D8B030D-6E8A-4147-A177-3AD203B41FA5}">
                      <a16:colId xmlns:a16="http://schemas.microsoft.com/office/drawing/2014/main" val="119575108"/>
                    </a:ext>
                  </a:extLst>
                </a:gridCol>
                <a:gridCol w="5573469">
                  <a:extLst>
                    <a:ext uri="{9D8B030D-6E8A-4147-A177-3AD203B41FA5}">
                      <a16:colId xmlns:a16="http://schemas.microsoft.com/office/drawing/2014/main" val="407164908"/>
                    </a:ext>
                  </a:extLst>
                </a:gridCol>
                <a:gridCol w="3662470">
                  <a:extLst>
                    <a:ext uri="{9D8B030D-6E8A-4147-A177-3AD203B41FA5}">
                      <a16:colId xmlns:a16="http://schemas.microsoft.com/office/drawing/2014/main" val="117564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Thief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phone</a:t>
                      </a:r>
                    </a:p>
                    <a:p>
                      <a:r>
                        <a:rPr lang="en-US" sz="2400" dirty="0"/>
                        <a:t>Connect to USB or networks</a:t>
                      </a:r>
                    </a:p>
                    <a:p>
                      <a:r>
                        <a:rPr lang="en-US" sz="2400" dirty="0"/>
                        <a:t>Disconnect the phone from the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device itself</a:t>
                      </a:r>
                    </a:p>
                    <a:p>
                      <a:r>
                        <a:rPr lang="en-US" sz="2400" dirty="0"/>
                        <a:t>Access to financial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Everything the thief can do</a:t>
                      </a:r>
                    </a:p>
                    <a:p>
                      <a:r>
                        <a:rPr lang="en-US" sz="2400" dirty="0"/>
                        <a:t>Legally compel you to do things</a:t>
                      </a:r>
                    </a:p>
                    <a:p>
                      <a:r>
                        <a:rPr lang="en-US" sz="2400" dirty="0"/>
                        <a:t>Infect you with surveillance malware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Evidence from the device (pics, </a:t>
                      </a:r>
                      <a:r>
                        <a:rPr lang="en-US" sz="2400" dirty="0" err="1"/>
                        <a:t>msgs</a:t>
                      </a:r>
                      <a:r>
                        <a:rPr lang="en-US" sz="2400" dirty="0"/>
                        <a:t>, GPS logs)</a:t>
                      </a:r>
                    </a:p>
                    <a:p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Eavesdropper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Passively observe network traffic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PII, passwords, bank account numbers,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Three Letter Agency (3LA)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Passively observe network traffic</a:t>
                      </a:r>
                    </a:p>
                    <a:p>
                      <a:r>
                        <a:rPr lang="en-US" sz="2400" dirty="0"/>
                        <a:t>Active network attacks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026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385DCD-B823-41A9-9283-979D38DC5D4B}"/>
              </a:ext>
            </a:extLst>
          </p:cNvPr>
          <p:cNvSpPr/>
          <p:nvPr/>
        </p:nvSpPr>
        <p:spPr>
          <a:xfrm>
            <a:off x="134217" y="1715247"/>
            <a:ext cx="11923566" cy="319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C2CE-05D7-4862-918F-CB93B446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The 3LA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071E7A-4835-4562-9BE6-1CB05621C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140839"/>
            <a:ext cx="3600730" cy="823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90C83A-5AD8-4A42-9E95-C2DC46C6E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916" y="1140839"/>
            <a:ext cx="4250755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Issues?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76636-E507-4DD4-B39C-9364E31E4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64751"/>
            <a:ext cx="3600730" cy="43529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 Virtual Private Network (VPN)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Tor</a:t>
            </a:r>
          </a:p>
          <a:p>
            <a:pPr marL="0" indent="0">
              <a:buNone/>
            </a:pPr>
            <a:r>
              <a:rPr lang="en-US" dirty="0"/>
              <a:t>Patch the OS and apps</a:t>
            </a:r>
          </a:p>
          <a:p>
            <a:pPr marL="0" indent="0">
              <a:buNone/>
            </a:pPr>
            <a:r>
              <a:rPr lang="en-US" dirty="0"/>
              <a:t>Disable JavaScript &amp; plugins in web browser</a:t>
            </a:r>
          </a:p>
          <a:p>
            <a:pPr marL="0" indent="0">
              <a:buNone/>
            </a:pPr>
            <a:r>
              <a:rPr lang="en-US" dirty="0"/>
              <a:t>No cloud services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5596249C-BFE4-49D1-ACF0-06CA472BE77F}"/>
              </a:ext>
            </a:extLst>
          </p:cNvPr>
          <p:cNvSpPr txBox="1">
            <a:spLocks/>
          </p:cNvSpPr>
          <p:nvPr/>
        </p:nvSpPr>
        <p:spPr>
          <a:xfrm>
            <a:off x="4440519" y="1964750"/>
            <a:ext cx="4250755" cy="127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Warning: free VPNs are scams!</a:t>
            </a:r>
          </a:p>
          <a:p>
            <a:pPr marL="228600" lvl="1"/>
            <a:r>
              <a:rPr lang="en-US" dirty="0"/>
              <a:t>May slow your connection</a:t>
            </a:r>
          </a:p>
          <a:p>
            <a:pPr marL="228600" lvl="1"/>
            <a:r>
              <a:rPr lang="en-US" dirty="0"/>
              <a:t>Does not provide anonymity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7A34F-0981-4DD6-A7BA-5A93BB8F7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r="33333"/>
          <a:stretch/>
        </p:blipFill>
        <p:spPr>
          <a:xfrm>
            <a:off x="8916894" y="0"/>
            <a:ext cx="3275106" cy="6858000"/>
          </a:xfrm>
          <a:prstGeom prst="rect">
            <a:avLst/>
          </a:prstGeom>
        </p:spPr>
      </p:pic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7DCFDEE2-3CF2-4F2C-B59A-A98DF8600701}"/>
              </a:ext>
            </a:extLst>
          </p:cNvPr>
          <p:cNvSpPr txBox="1">
            <a:spLocks/>
          </p:cNvSpPr>
          <p:nvPr/>
        </p:nvSpPr>
        <p:spPr>
          <a:xfrm>
            <a:off x="4440518" y="3429000"/>
            <a:ext cx="4250755" cy="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Very slow connection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5E27B8B-C9AC-424B-8082-8FABCF1A22BA}"/>
              </a:ext>
            </a:extLst>
          </p:cNvPr>
          <p:cNvSpPr txBox="1">
            <a:spLocks/>
          </p:cNvSpPr>
          <p:nvPr/>
        </p:nvSpPr>
        <p:spPr>
          <a:xfrm>
            <a:off x="4440517" y="4546892"/>
            <a:ext cx="4250755" cy="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Some websites will break</a:t>
            </a:r>
          </a:p>
        </p:txBody>
      </p:sp>
    </p:spTree>
    <p:extLst>
      <p:ext uri="{BB962C8B-B14F-4D97-AF65-F5344CB8AC3E}">
        <p14:creationId xmlns:p14="http://schemas.microsoft.com/office/powerpoint/2010/main" val="32455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FD0762-B3C2-42E9-9D60-3E255549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Cost and Risk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69200A-2271-4EA8-8F81-AD125A34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60"/>
            <a:ext cx="10515600" cy="2086094"/>
          </a:xfrm>
        </p:spPr>
        <p:txBody>
          <a:bodyPr/>
          <a:lstStyle/>
          <a:p>
            <a:r>
              <a:rPr lang="en-US" dirty="0"/>
              <a:t>Assess the likelihood of different attacks</a:t>
            </a:r>
          </a:p>
          <a:p>
            <a:pPr lvl="1"/>
            <a:r>
              <a:rPr lang="en-US" dirty="0"/>
              <a:t>Purely subjective, will change based on context</a:t>
            </a:r>
          </a:p>
          <a:p>
            <a:r>
              <a:rPr lang="en-US" dirty="0"/>
              <a:t>Compare to the cost of mitigations</a:t>
            </a:r>
          </a:p>
          <a:p>
            <a:pPr lvl="1"/>
            <a:r>
              <a:rPr lang="en-US" dirty="0"/>
              <a:t>Sometimes, the risk/reward tradeoff is quite poor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E88DE73-75A4-4C22-B658-E91BD4E6E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953539"/>
              </p:ext>
            </p:extLst>
          </p:nvPr>
        </p:nvGraphicFramePr>
        <p:xfrm>
          <a:off x="171697" y="3286033"/>
          <a:ext cx="1184860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525">
                  <a:extLst>
                    <a:ext uri="{9D8B030D-6E8A-4147-A177-3AD203B41FA5}">
                      <a16:colId xmlns:a16="http://schemas.microsoft.com/office/drawing/2014/main" val="119575108"/>
                    </a:ext>
                  </a:extLst>
                </a:gridCol>
                <a:gridCol w="1810822">
                  <a:extLst>
                    <a:ext uri="{9D8B030D-6E8A-4147-A177-3AD203B41FA5}">
                      <a16:colId xmlns:a16="http://schemas.microsoft.com/office/drawing/2014/main" val="407164908"/>
                    </a:ext>
                  </a:extLst>
                </a:gridCol>
                <a:gridCol w="5803259">
                  <a:extLst>
                    <a:ext uri="{9D8B030D-6E8A-4147-A177-3AD203B41FA5}">
                      <a16:colId xmlns:a16="http://schemas.microsoft.com/office/drawing/2014/main" val="117564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Likelihood?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Cost of Countermeasures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Thief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 (biometric login is okay)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(no biometrics or cloud services)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Eavesdropper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Medium (good VPNs are not free)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Three Letter Agency (3LA)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(slow internet, no cloud, broken web)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02600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9890E32-6BF8-490B-92EF-A2705E2FC746}"/>
              </a:ext>
            </a:extLst>
          </p:cNvPr>
          <p:cNvSpPr/>
          <p:nvPr/>
        </p:nvSpPr>
        <p:spPr>
          <a:xfrm>
            <a:off x="4404659" y="3161554"/>
            <a:ext cx="1804894" cy="252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7C02F-DD88-4185-8CE2-AF53B128B639}"/>
              </a:ext>
            </a:extLst>
          </p:cNvPr>
          <p:cNvSpPr/>
          <p:nvPr/>
        </p:nvSpPr>
        <p:spPr>
          <a:xfrm>
            <a:off x="6209553" y="3286033"/>
            <a:ext cx="5856941" cy="252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DC10C0-5B82-4176-8262-CF84F878B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0"/>
          <a:stretch/>
        </p:blipFill>
        <p:spPr>
          <a:xfrm>
            <a:off x="-1" y="0"/>
            <a:ext cx="12296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8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5969-082A-4BCB-BFC4-249A0B0F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74A7-D6AE-4A19-9AA5-4463B29A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9"/>
            <a:ext cx="7874577" cy="52422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Threat modeling </a:t>
            </a:r>
            <a:r>
              <a:rPr lang="en-US" dirty="0"/>
              <a:t>is the process of systematically identifying the threats faced by a system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things of value that you want to protect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Enumerate the </a:t>
            </a:r>
            <a:r>
              <a:rPr lang="en-US" dirty="0">
                <a:solidFill>
                  <a:schemeClr val="accent1"/>
                </a:solidFill>
              </a:rPr>
              <a:t>attack surfaces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Hypothesize attackers and map them to</a:t>
            </a:r>
          </a:p>
          <a:p>
            <a:pPr lvl="1"/>
            <a:r>
              <a:rPr lang="en-US" dirty="0"/>
              <a:t>Things of value they want from (1)</a:t>
            </a:r>
          </a:p>
          <a:p>
            <a:pPr lvl="1"/>
            <a:r>
              <a:rPr lang="en-US" dirty="0"/>
              <a:t>Their ability to target vulnerable surfaces from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Survey mitigations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Balance costs versus risks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71784-FCAE-4D50-94C6-CE18A597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4562" y="1720563"/>
            <a:ext cx="6857998" cy="34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3128-AD5B-4324-9F1E-1D282588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Your Phone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C2288-A265-4B6F-8822-E1B39DFC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8"/>
            <a:ext cx="6986155" cy="53097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 a password or passcode</a:t>
            </a:r>
          </a:p>
          <a:p>
            <a:r>
              <a:rPr lang="en-US" dirty="0"/>
              <a:t>Add biometric authentication (fingerprint, voice, or face)</a:t>
            </a:r>
          </a:p>
          <a:p>
            <a:r>
              <a:rPr lang="en-US" dirty="0"/>
              <a:t>Install an antivirus app</a:t>
            </a:r>
          </a:p>
          <a:p>
            <a:r>
              <a:rPr lang="en-US" dirty="0"/>
              <a:t>Encrypt the device</a:t>
            </a:r>
          </a:p>
          <a:p>
            <a:r>
              <a:rPr lang="en-US" dirty="0"/>
              <a:t>Subscribe to a Virtual Private Network (VPN) service</a:t>
            </a:r>
          </a:p>
          <a:p>
            <a:r>
              <a:rPr lang="en-US" dirty="0"/>
              <a:t>Fork the Linux kernel and develop your own version of Android from scratch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do all this, is your phone secure?</a:t>
            </a:r>
          </a:p>
          <a:p>
            <a:pPr marL="0" indent="0">
              <a:buNone/>
            </a:pPr>
            <a:r>
              <a:rPr lang="en-US" dirty="0"/>
              <a:t>From whom?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9F3976-E18A-4EBC-AE47-FD1D9AF4D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r="33414"/>
          <a:stretch/>
        </p:blipFill>
        <p:spPr>
          <a:xfrm>
            <a:off x="8458201" y="0"/>
            <a:ext cx="3392632" cy="68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13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A018-D7CE-4306-9C98-CB58F513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8550835" cy="861002"/>
          </a:xfrm>
        </p:spPr>
        <p:txBody>
          <a:bodyPr/>
          <a:lstStyle/>
          <a:p>
            <a:r>
              <a:rPr lang="en-US" dirty="0"/>
              <a:t>Identify Things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D140-87EE-45A3-9F68-DB40468F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9"/>
            <a:ext cx="8550835" cy="5242214"/>
          </a:xfrm>
        </p:spPr>
        <p:txBody>
          <a:bodyPr/>
          <a:lstStyle/>
          <a:p>
            <a:r>
              <a:rPr lang="en-US" dirty="0"/>
              <a:t>Full of cash</a:t>
            </a:r>
          </a:p>
          <a:p>
            <a:r>
              <a:rPr lang="en-US" dirty="0"/>
              <a:t>People input sensitive info</a:t>
            </a:r>
          </a:p>
          <a:p>
            <a:pPr lvl="1"/>
            <a:r>
              <a:rPr lang="en-US" dirty="0"/>
              <a:t>Debit card numbers and PINs</a:t>
            </a:r>
          </a:p>
          <a:p>
            <a:pPr lvl="1"/>
            <a:r>
              <a:rPr lang="en-US" dirty="0"/>
              <a:t>Note: info is not stored locally…</a:t>
            </a:r>
          </a:p>
          <a:p>
            <a:pPr lvl="1"/>
            <a:r>
              <a:rPr lang="en-US" dirty="0"/>
              <a:t>… but it is sent over the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0A7E0-A298-4595-B218-577649B2B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8" r="22768" b="16340"/>
          <a:stretch/>
        </p:blipFill>
        <p:spPr>
          <a:xfrm>
            <a:off x="9681882" y="0"/>
            <a:ext cx="2510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A018-D7CE-4306-9C98-CB58F513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8550835" cy="861002"/>
          </a:xfrm>
        </p:spPr>
        <p:txBody>
          <a:bodyPr/>
          <a:lstStyle/>
          <a:p>
            <a:r>
              <a:rPr lang="en-US" dirty="0"/>
              <a:t>Enumerate Attack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D140-87EE-45A3-9F68-DB40468F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9"/>
            <a:ext cx="8550835" cy="5242214"/>
          </a:xfrm>
        </p:spPr>
        <p:txBody>
          <a:bodyPr/>
          <a:lstStyle/>
          <a:p>
            <a:r>
              <a:rPr lang="en-US" dirty="0"/>
              <a:t>Physical security</a:t>
            </a:r>
          </a:p>
          <a:p>
            <a:pPr lvl="1"/>
            <a:r>
              <a:rPr lang="en-US" dirty="0"/>
              <a:t>Open the box and steal the money</a:t>
            </a:r>
          </a:p>
          <a:p>
            <a:r>
              <a:rPr lang="en-US" dirty="0"/>
              <a:t>Local exploits</a:t>
            </a:r>
          </a:p>
          <a:p>
            <a:pPr lvl="1"/>
            <a:r>
              <a:rPr lang="en-US" dirty="0"/>
              <a:t>ATMs typically run Windows</a:t>
            </a:r>
          </a:p>
          <a:p>
            <a:pPr lvl="1"/>
            <a:r>
              <a:rPr lang="en-US" dirty="0"/>
              <a:t>Escape the ATM program and drop into Windows</a:t>
            </a:r>
          </a:p>
          <a:p>
            <a:pPr lvl="1"/>
            <a:r>
              <a:rPr lang="en-US" dirty="0"/>
              <a:t>Connect via external USB or Ethernet</a:t>
            </a:r>
          </a:p>
          <a:p>
            <a:r>
              <a:rPr lang="en-US" dirty="0"/>
              <a:t>Local network connection</a:t>
            </a:r>
          </a:p>
          <a:p>
            <a:pPr lvl="1"/>
            <a:r>
              <a:rPr lang="en-US" dirty="0"/>
              <a:t>Could be tapped</a:t>
            </a:r>
          </a:p>
          <a:p>
            <a:r>
              <a:rPr lang="en-US" dirty="0"/>
              <a:t>Remote exploits</a:t>
            </a:r>
          </a:p>
          <a:p>
            <a:pPr lvl="1"/>
            <a:r>
              <a:rPr lang="en-US" dirty="0"/>
              <a:t>Can be infected with a trojan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0A7E0-A298-4595-B218-577649B2B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8" r="22768" b="16340"/>
          <a:stretch/>
        </p:blipFill>
        <p:spPr>
          <a:xfrm>
            <a:off x="9681882" y="0"/>
            <a:ext cx="2510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F7A5-2821-4E42-B75D-60C7E96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Attackers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3555DA-11D2-4BCD-B784-8E9D82374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9854"/>
              </p:ext>
            </p:extLst>
          </p:nvPr>
        </p:nvGraphicFramePr>
        <p:xfrm>
          <a:off x="134217" y="1248057"/>
          <a:ext cx="1190837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33">
                  <a:extLst>
                    <a:ext uri="{9D8B030D-6E8A-4147-A177-3AD203B41FA5}">
                      <a16:colId xmlns:a16="http://schemas.microsoft.com/office/drawing/2014/main" val="119575108"/>
                    </a:ext>
                  </a:extLst>
                </a:gridCol>
                <a:gridCol w="5573469">
                  <a:extLst>
                    <a:ext uri="{9D8B030D-6E8A-4147-A177-3AD203B41FA5}">
                      <a16:colId xmlns:a16="http://schemas.microsoft.com/office/drawing/2014/main" val="407164908"/>
                    </a:ext>
                  </a:extLst>
                </a:gridCol>
                <a:gridCol w="3662470">
                  <a:extLst>
                    <a:ext uri="{9D8B030D-6E8A-4147-A177-3AD203B41FA5}">
                      <a16:colId xmlns:a16="http://schemas.microsoft.com/office/drawing/2014/main" val="117564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Barbarian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 + destructive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Insider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 + authorization (keys)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Eavesdropper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</a:t>
                      </a:r>
                    </a:p>
                    <a:p>
                      <a:r>
                        <a:rPr lang="en-US" sz="2400" dirty="0"/>
                        <a:t>Passively observe network traffic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Skimmer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02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Hacker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Remote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99098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7C8BA38-2259-48BB-BB3D-E43313A71ADD}"/>
              </a:ext>
            </a:extLst>
          </p:cNvPr>
          <p:cNvSpPr/>
          <p:nvPr/>
        </p:nvSpPr>
        <p:spPr>
          <a:xfrm>
            <a:off x="134217" y="2161987"/>
            <a:ext cx="11923566" cy="292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FF3BD8-C473-4913-8E73-4B8A9FB0551C}"/>
              </a:ext>
            </a:extLst>
          </p:cNvPr>
          <p:cNvSpPr/>
          <p:nvPr/>
        </p:nvSpPr>
        <p:spPr>
          <a:xfrm>
            <a:off x="137459" y="1705022"/>
            <a:ext cx="11923566" cy="456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C9240F-24FB-43E1-B30A-F7D909FD0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7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5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8B440-1C55-4709-8BF3-CA3382F8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990"/>
            <a:ext cx="5832958" cy="4380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FA744-4104-499F-AD52-22463ED25D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/>
          <a:stretch/>
        </p:blipFill>
        <p:spPr>
          <a:xfrm>
            <a:off x="5832958" y="1238990"/>
            <a:ext cx="6359042" cy="43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94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CDBE0-FDF0-4E0F-BA30-544CDB3A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20" y="0"/>
            <a:ext cx="8124638" cy="6855647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B29C8E3-DBF6-464D-AB4A-584B649B8475}"/>
              </a:ext>
            </a:extLst>
          </p:cNvPr>
          <p:cNvSpPr/>
          <p:nvPr/>
        </p:nvSpPr>
        <p:spPr>
          <a:xfrm>
            <a:off x="8504516" y="968188"/>
            <a:ext cx="3472329" cy="3042023"/>
          </a:xfrm>
          <a:prstGeom prst="wedgeRectCallout">
            <a:avLst>
              <a:gd name="adj1" fmla="val -107236"/>
              <a:gd name="adj2" fmla="val 19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ATM Gas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Insert a thin tube into the ATM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the tube to fill the ATM with explosive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Ignite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7719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F7A5-2821-4E42-B75D-60C7E96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Attackers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3555DA-11D2-4BCD-B784-8E9D82374B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217" y="1248057"/>
          <a:ext cx="1190837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33">
                  <a:extLst>
                    <a:ext uri="{9D8B030D-6E8A-4147-A177-3AD203B41FA5}">
                      <a16:colId xmlns:a16="http://schemas.microsoft.com/office/drawing/2014/main" val="119575108"/>
                    </a:ext>
                  </a:extLst>
                </a:gridCol>
                <a:gridCol w="5573469">
                  <a:extLst>
                    <a:ext uri="{9D8B030D-6E8A-4147-A177-3AD203B41FA5}">
                      <a16:colId xmlns:a16="http://schemas.microsoft.com/office/drawing/2014/main" val="407164908"/>
                    </a:ext>
                  </a:extLst>
                </a:gridCol>
                <a:gridCol w="3662470">
                  <a:extLst>
                    <a:ext uri="{9D8B030D-6E8A-4147-A177-3AD203B41FA5}">
                      <a16:colId xmlns:a16="http://schemas.microsoft.com/office/drawing/2014/main" val="117564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Barbarian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 + destructive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Insider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 + authorization (keys)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Eavesdropper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</a:t>
                      </a:r>
                    </a:p>
                    <a:p>
                      <a:r>
                        <a:rPr lang="en-US" sz="2400" dirty="0"/>
                        <a:t>Passively observe network traffic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Skimmer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02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Hacker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Remote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99098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2FD91E-9D14-4AF9-898E-EFAF6CD6E8EF}"/>
              </a:ext>
            </a:extLst>
          </p:cNvPr>
          <p:cNvSpPr/>
          <p:nvPr/>
        </p:nvSpPr>
        <p:spPr>
          <a:xfrm>
            <a:off x="134217" y="2623670"/>
            <a:ext cx="11923566" cy="811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75982-1C19-48CD-9BFD-1B95B7A12555}"/>
              </a:ext>
            </a:extLst>
          </p:cNvPr>
          <p:cNvSpPr/>
          <p:nvPr/>
        </p:nvSpPr>
        <p:spPr>
          <a:xfrm>
            <a:off x="134217" y="4277231"/>
            <a:ext cx="11923566" cy="811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CFFDDB-F507-4478-AA95-006AA3E79993}"/>
              </a:ext>
            </a:extLst>
          </p:cNvPr>
          <p:cNvSpPr/>
          <p:nvPr/>
        </p:nvSpPr>
        <p:spPr>
          <a:xfrm>
            <a:off x="119023" y="3429000"/>
            <a:ext cx="11923566" cy="85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D14B4-55FC-4B04-ADD9-99D952ED7649}"/>
              </a:ext>
            </a:extLst>
          </p:cNvPr>
          <p:cNvSpPr/>
          <p:nvPr/>
        </p:nvSpPr>
        <p:spPr>
          <a:xfrm>
            <a:off x="134217" y="2169140"/>
            <a:ext cx="11923566" cy="45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0021F-D97D-489F-9550-7A73610F9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0" y="0"/>
            <a:ext cx="610963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CB13F-A585-45CD-A7BA-9FC2E0C75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78" y="0"/>
            <a:ext cx="5064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53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F7A5-2821-4E42-B75D-60C7E96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Attackers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3555DA-11D2-4BCD-B784-8E9D82374B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217" y="1248057"/>
          <a:ext cx="1190837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33">
                  <a:extLst>
                    <a:ext uri="{9D8B030D-6E8A-4147-A177-3AD203B41FA5}">
                      <a16:colId xmlns:a16="http://schemas.microsoft.com/office/drawing/2014/main" val="119575108"/>
                    </a:ext>
                  </a:extLst>
                </a:gridCol>
                <a:gridCol w="5573469">
                  <a:extLst>
                    <a:ext uri="{9D8B030D-6E8A-4147-A177-3AD203B41FA5}">
                      <a16:colId xmlns:a16="http://schemas.microsoft.com/office/drawing/2014/main" val="407164908"/>
                    </a:ext>
                  </a:extLst>
                </a:gridCol>
                <a:gridCol w="3662470">
                  <a:extLst>
                    <a:ext uri="{9D8B030D-6E8A-4147-A177-3AD203B41FA5}">
                      <a16:colId xmlns:a16="http://schemas.microsoft.com/office/drawing/2014/main" val="117564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Barbarian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 + destructive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Insider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 + authorization (keys)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Eavesdropper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</a:t>
                      </a:r>
                    </a:p>
                    <a:p>
                      <a:r>
                        <a:rPr lang="en-US" sz="2400" dirty="0"/>
                        <a:t>Passively observe network traffic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Skimmer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02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Hacker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Remote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99098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CE75982-1C19-48CD-9BFD-1B95B7A12555}"/>
              </a:ext>
            </a:extLst>
          </p:cNvPr>
          <p:cNvSpPr/>
          <p:nvPr/>
        </p:nvSpPr>
        <p:spPr>
          <a:xfrm>
            <a:off x="134217" y="4277231"/>
            <a:ext cx="11923566" cy="811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CFFDDB-F507-4478-AA95-006AA3E79993}"/>
              </a:ext>
            </a:extLst>
          </p:cNvPr>
          <p:cNvSpPr/>
          <p:nvPr/>
        </p:nvSpPr>
        <p:spPr>
          <a:xfrm>
            <a:off x="119023" y="3429000"/>
            <a:ext cx="11923566" cy="85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A3B26-6247-4A66-8442-F79476DF3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9152FC-1E09-4FE2-B501-A40D3CE0D10A}"/>
              </a:ext>
            </a:extLst>
          </p:cNvPr>
          <p:cNvSpPr/>
          <p:nvPr/>
        </p:nvSpPr>
        <p:spPr>
          <a:xfrm>
            <a:off x="6095999" y="0"/>
            <a:ext cx="47034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B8E6-F3FB-4C22-AEB9-2B04F113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 hoc Security Rarely Succeeds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B8B2-A153-4B87-B9B5-66DFEEB7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8"/>
            <a:ext cx="10515600" cy="5283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you considered all possible attackers?</a:t>
            </a:r>
          </a:p>
          <a:p>
            <a:pPr lvl="1"/>
            <a:r>
              <a:rPr lang="en-US" dirty="0"/>
              <a:t>What do they want?</a:t>
            </a:r>
          </a:p>
          <a:p>
            <a:pPr lvl="1"/>
            <a:r>
              <a:rPr lang="en-US" dirty="0"/>
              <a:t>Why do they want it?</a:t>
            </a:r>
          </a:p>
          <a:p>
            <a:pPr lvl="1"/>
            <a:r>
              <a:rPr lang="en-US" dirty="0"/>
              <a:t>How hard are they willing to work to get it?</a:t>
            </a:r>
          </a:p>
          <a:p>
            <a:r>
              <a:rPr lang="en-US" dirty="0"/>
              <a:t>Have you considered all possible </a:t>
            </a:r>
            <a:r>
              <a:rPr lang="en-US" dirty="0">
                <a:solidFill>
                  <a:schemeClr val="accent1"/>
                </a:solidFill>
              </a:rPr>
              <a:t>attack surfaces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the network secure?</a:t>
            </a:r>
          </a:p>
          <a:p>
            <a:pPr lvl="1"/>
            <a:r>
              <a:rPr lang="en-US" dirty="0"/>
              <a:t>Is the OS secure?</a:t>
            </a:r>
          </a:p>
          <a:p>
            <a:pPr lvl="1"/>
            <a:r>
              <a:rPr lang="en-US" dirty="0"/>
              <a:t>Is the hardware secure?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you</a:t>
            </a:r>
            <a:r>
              <a:rPr lang="en-US" dirty="0"/>
              <a:t> secure?</a:t>
            </a:r>
          </a:p>
          <a:p>
            <a:r>
              <a:rPr lang="en-US" dirty="0"/>
              <a:t>Have you weighed the tradeoffs of mitigations?</a:t>
            </a:r>
          </a:p>
          <a:p>
            <a:pPr lvl="1"/>
            <a:r>
              <a:rPr lang="en-US" dirty="0"/>
              <a:t>How much do they cost?</a:t>
            </a:r>
          </a:p>
          <a:p>
            <a:pPr lvl="1"/>
            <a:r>
              <a:rPr lang="en-US" dirty="0"/>
              <a:t>Do they introduce alternative forms of risk?</a:t>
            </a:r>
          </a:p>
          <a:p>
            <a:pPr lvl="1"/>
            <a:r>
              <a:rPr lang="en-US" dirty="0"/>
              <a:t>How much burden do they place on users?</a:t>
            </a:r>
          </a:p>
        </p:txBody>
      </p:sp>
    </p:spTree>
    <p:extLst>
      <p:ext uri="{BB962C8B-B14F-4D97-AF65-F5344CB8AC3E}">
        <p14:creationId xmlns:p14="http://schemas.microsoft.com/office/powerpoint/2010/main" val="2937691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C3F4A-226D-4833-8552-672AB9884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4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A9A33-DB1D-4847-981E-385D684F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2" y="0"/>
            <a:ext cx="10535736" cy="68580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53944CF-4001-4CA5-B3E5-DA5D4F2035CB}"/>
              </a:ext>
            </a:extLst>
          </p:cNvPr>
          <p:cNvSpPr/>
          <p:nvPr/>
        </p:nvSpPr>
        <p:spPr>
          <a:xfrm>
            <a:off x="5992008" y="260731"/>
            <a:ext cx="2241178" cy="1506070"/>
          </a:xfrm>
          <a:prstGeom prst="wedgeRectCallout">
            <a:avLst>
              <a:gd name="adj1" fmla="val 117974"/>
              <a:gd name="adj2" fmla="val 26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Pinhole camera for recording PIN numbers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16B999-277B-4A51-8BFF-B2FEA8E513DF}"/>
              </a:ext>
            </a:extLst>
          </p:cNvPr>
          <p:cNvSpPr/>
          <p:nvPr/>
        </p:nvSpPr>
        <p:spPr>
          <a:xfrm>
            <a:off x="9861178" y="1093695"/>
            <a:ext cx="561788" cy="56178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F7A5-2821-4E42-B75D-60C7E96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Attackers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3555DA-11D2-4BCD-B784-8E9D82374B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217" y="1248057"/>
          <a:ext cx="1190837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33">
                  <a:extLst>
                    <a:ext uri="{9D8B030D-6E8A-4147-A177-3AD203B41FA5}">
                      <a16:colId xmlns:a16="http://schemas.microsoft.com/office/drawing/2014/main" val="119575108"/>
                    </a:ext>
                  </a:extLst>
                </a:gridCol>
                <a:gridCol w="5573469">
                  <a:extLst>
                    <a:ext uri="{9D8B030D-6E8A-4147-A177-3AD203B41FA5}">
                      <a16:colId xmlns:a16="http://schemas.microsoft.com/office/drawing/2014/main" val="407164908"/>
                    </a:ext>
                  </a:extLst>
                </a:gridCol>
                <a:gridCol w="3662470">
                  <a:extLst>
                    <a:ext uri="{9D8B030D-6E8A-4147-A177-3AD203B41FA5}">
                      <a16:colId xmlns:a16="http://schemas.microsoft.com/office/drawing/2014/main" val="117564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Barbarian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 + destructive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Insider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 + authorization (keys)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Eavesdropper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</a:t>
                      </a:r>
                    </a:p>
                    <a:p>
                      <a:r>
                        <a:rPr lang="en-US" sz="2400" dirty="0"/>
                        <a:t>Passively observe network traffic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Skimmer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02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Hacker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Remote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debit card numbers and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99098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BCFFDDB-F507-4478-AA95-006AA3E79993}"/>
              </a:ext>
            </a:extLst>
          </p:cNvPr>
          <p:cNvSpPr/>
          <p:nvPr/>
        </p:nvSpPr>
        <p:spPr>
          <a:xfrm>
            <a:off x="119023" y="4271686"/>
            <a:ext cx="11923566" cy="85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A018-D7CE-4306-9C98-CB58F513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8550835" cy="861002"/>
          </a:xfrm>
        </p:spPr>
        <p:txBody>
          <a:bodyPr/>
          <a:lstStyle/>
          <a:p>
            <a:r>
              <a:rPr lang="en-US" dirty="0"/>
              <a:t>Mitigating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D140-87EE-45A3-9F68-DB40468F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8"/>
            <a:ext cx="8550835" cy="5782541"/>
          </a:xfrm>
        </p:spPr>
        <p:txBody>
          <a:bodyPr>
            <a:normAutofit/>
          </a:bodyPr>
          <a:lstStyle/>
          <a:p>
            <a:r>
              <a:rPr lang="en-US" dirty="0"/>
              <a:t>Physical security</a:t>
            </a:r>
          </a:p>
          <a:p>
            <a:pPr lvl="1"/>
            <a:r>
              <a:rPr lang="en-US" dirty="0"/>
              <a:t>Embed the ATM in a concrete wall</a:t>
            </a:r>
          </a:p>
          <a:p>
            <a:pPr lvl="1"/>
            <a:r>
              <a:rPr lang="en-US" dirty="0"/>
              <a:t>No access to network cables</a:t>
            </a:r>
          </a:p>
          <a:p>
            <a:pPr lvl="1"/>
            <a:r>
              <a:rPr lang="en-US" dirty="0"/>
              <a:t>Front and rear video surveillance</a:t>
            </a:r>
          </a:p>
          <a:p>
            <a:pPr lvl="1"/>
            <a:r>
              <a:rPr lang="en-US" dirty="0"/>
              <a:t>Oddly shaped card reader and PIN pad to hinder skimmers</a:t>
            </a:r>
          </a:p>
          <a:p>
            <a:r>
              <a:rPr lang="en-US" dirty="0"/>
              <a:t>Preventing insider threats</a:t>
            </a:r>
          </a:p>
          <a:p>
            <a:pPr lvl="1"/>
            <a:r>
              <a:rPr lang="en-US" dirty="0"/>
              <a:t>Dual physical access control</a:t>
            </a:r>
          </a:p>
          <a:p>
            <a:pPr lvl="2"/>
            <a:r>
              <a:rPr lang="en-US" dirty="0"/>
              <a:t>Two employees both with unique keys</a:t>
            </a:r>
          </a:p>
          <a:p>
            <a:pPr lvl="1"/>
            <a:r>
              <a:rPr lang="en-US" dirty="0"/>
              <a:t>Careful auditing</a:t>
            </a:r>
          </a:p>
          <a:p>
            <a:r>
              <a:rPr lang="en-US" dirty="0"/>
              <a:t>Stopping hackers</a:t>
            </a:r>
          </a:p>
          <a:p>
            <a:pPr lvl="1"/>
            <a:r>
              <a:rPr lang="en-US" dirty="0"/>
              <a:t>Frequent OS and software patches</a:t>
            </a:r>
          </a:p>
          <a:p>
            <a:pPr lvl="1"/>
            <a:r>
              <a:rPr lang="en-US" dirty="0"/>
              <a:t>Hardened operating system</a:t>
            </a:r>
          </a:p>
          <a:p>
            <a:pPr lvl="1"/>
            <a:r>
              <a:rPr lang="en-US" dirty="0"/>
              <a:t>Firewall and intrusion detection</a:t>
            </a:r>
          </a:p>
          <a:p>
            <a:pPr lvl="1"/>
            <a:r>
              <a:rPr lang="en-US" dirty="0"/>
              <a:t>Logging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0A7E0-A298-4595-B218-577649B2B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8" r="22768" b="16340"/>
          <a:stretch/>
        </p:blipFill>
        <p:spPr>
          <a:xfrm>
            <a:off x="9681882" y="0"/>
            <a:ext cx="2510118" cy="685800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BAD81F0-BA8E-44B4-AAB0-80125C0E35E7}"/>
              </a:ext>
            </a:extLst>
          </p:cNvPr>
          <p:cNvSpPr/>
          <p:nvPr/>
        </p:nvSpPr>
        <p:spPr>
          <a:xfrm>
            <a:off x="6484469" y="4834965"/>
            <a:ext cx="2241178" cy="1077260"/>
          </a:xfrm>
          <a:prstGeom prst="wedgeRectCallout">
            <a:avLst>
              <a:gd name="adj1" fmla="val -173103"/>
              <a:gd name="adj2" fmla="val -30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Much more on this topic later</a:t>
            </a:r>
          </a:p>
        </p:txBody>
      </p:sp>
    </p:spTree>
    <p:extLst>
      <p:ext uri="{BB962C8B-B14F-4D97-AF65-F5344CB8AC3E}">
        <p14:creationId xmlns:p14="http://schemas.microsoft.com/office/powerpoint/2010/main" val="296292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295A-C4BA-4591-943B-F244F389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0C9F-248F-4ABE-A4B9-1794F9003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all organizations to engage in</a:t>
            </a:r>
          </a:p>
          <a:p>
            <a:r>
              <a:rPr lang="en-US" dirty="0"/>
              <a:t>Multi-stakeholder process</a:t>
            </a:r>
          </a:p>
          <a:p>
            <a:pPr lvl="1"/>
            <a:r>
              <a:rPr lang="en-US" dirty="0"/>
              <a:t>Engineering and IT/DevOps</a:t>
            </a:r>
          </a:p>
          <a:p>
            <a:pPr lvl="1"/>
            <a:r>
              <a:rPr lang="en-US" dirty="0"/>
              <a:t>Legal Counsel</a:t>
            </a:r>
          </a:p>
          <a:p>
            <a:pPr lvl="1"/>
            <a:r>
              <a:rPr lang="en-US" dirty="0"/>
              <a:t>Executives</a:t>
            </a:r>
          </a:p>
          <a:p>
            <a:r>
              <a:rPr lang="en-US" dirty="0"/>
              <a:t>Various methodologies are available</a:t>
            </a:r>
          </a:p>
          <a:p>
            <a:pPr lvl="1"/>
            <a:r>
              <a:rPr lang="en-US" dirty="0"/>
              <a:t>STRIDE/DREAD – from Microsoft</a:t>
            </a:r>
          </a:p>
          <a:p>
            <a:pPr lvl="1"/>
            <a:r>
              <a:rPr lang="en-US" dirty="0"/>
              <a:t>Process for Attack Simulation and Threat Analysis (PASTA)</a:t>
            </a:r>
          </a:p>
          <a:p>
            <a:pPr lvl="1"/>
            <a:r>
              <a:rPr lang="en-US" dirty="0"/>
              <a:t>Trike</a:t>
            </a:r>
          </a:p>
          <a:p>
            <a:pPr lvl="1"/>
            <a:r>
              <a:rPr lang="en-US" dirty="0"/>
              <a:t>Visual, Agile, and Simple Threat (VAST) modeling </a:t>
            </a:r>
          </a:p>
          <a:p>
            <a:pPr lvl="1"/>
            <a:r>
              <a:rPr lang="en-US" dirty="0"/>
              <a:t>AS/NZS 4360:2004 Risk Management</a:t>
            </a:r>
          </a:p>
          <a:p>
            <a:pPr lvl="1"/>
            <a:r>
              <a:rPr lang="en-US" dirty="0"/>
              <a:t>OCTAVE</a:t>
            </a:r>
          </a:p>
        </p:txBody>
      </p:sp>
    </p:spTree>
    <p:extLst>
      <p:ext uri="{BB962C8B-B14F-4D97-AF65-F5344CB8AC3E}">
        <p14:creationId xmlns:p14="http://schemas.microsoft.com/office/powerpoint/2010/main" val="713112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2556-E771-4D83-9321-CF22A5C9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0E49-BD47-4BDF-A9E0-012607838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8"/>
            <a:ext cx="10515600" cy="5467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Designed to model and mitigate threats against software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assets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an architecture overview</a:t>
            </a:r>
          </a:p>
          <a:p>
            <a:pPr lvl="1"/>
            <a:r>
              <a:rPr lang="en-US" dirty="0"/>
              <a:t>Diagrams that map out the target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Decompose the application</a:t>
            </a:r>
          </a:p>
          <a:p>
            <a:pPr lvl="1"/>
            <a:r>
              <a:rPr lang="en-US" dirty="0"/>
              <a:t>Uncover vulnerabilities in design, implementation, or deployment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threats</a:t>
            </a:r>
          </a:p>
          <a:p>
            <a:pPr lvl="1"/>
            <a:r>
              <a:rPr lang="en-US" dirty="0"/>
              <a:t>Keep the goals of attackers in mind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the threats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Rate the threats</a:t>
            </a:r>
          </a:p>
          <a:p>
            <a:pPr lvl="1"/>
            <a:r>
              <a:rPr lang="en-US" dirty="0"/>
              <a:t>Prioritize and address the most significant threats first</a:t>
            </a:r>
          </a:p>
        </p:txBody>
      </p:sp>
    </p:spTree>
    <p:extLst>
      <p:ext uri="{BB962C8B-B14F-4D97-AF65-F5344CB8AC3E}">
        <p14:creationId xmlns:p14="http://schemas.microsoft.com/office/powerpoint/2010/main" val="1910669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26C1-2FEC-4C0D-8767-515691D6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D9669-6407-42AD-A14B-30060E441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Method for calculating risk scores for threats</a:t>
            </a:r>
          </a:p>
          <a:p>
            <a:endParaRPr lang="en-US" b="1" dirty="0"/>
          </a:p>
          <a:p>
            <a:r>
              <a:rPr lang="en-US" b="1" dirty="0"/>
              <a:t>D</a:t>
            </a:r>
            <a:r>
              <a:rPr lang="en-US" dirty="0"/>
              <a:t>amage potential: How great is the damage if the vulnerability is exploited?</a:t>
            </a:r>
          </a:p>
          <a:p>
            <a:r>
              <a:rPr lang="en-US" b="1" dirty="0"/>
              <a:t>R</a:t>
            </a:r>
            <a:r>
              <a:rPr lang="en-US" dirty="0"/>
              <a:t>eproducibility: How easy is it to reproduce the attack?</a:t>
            </a:r>
          </a:p>
          <a:p>
            <a:pPr lvl="1"/>
            <a:r>
              <a:rPr lang="en-US" dirty="0"/>
              <a:t>Works every time </a:t>
            </a:r>
            <a:r>
              <a:rPr lang="en-US" dirty="0">
                <a:sym typeface="Wingdings" panose="05000000000000000000" pitchFamily="2" charset="2"/>
              </a:rPr>
              <a:t> Very difficult to execute</a:t>
            </a:r>
            <a:endParaRPr lang="en-US" dirty="0"/>
          </a:p>
          <a:p>
            <a:r>
              <a:rPr lang="en-US" b="1" dirty="0"/>
              <a:t>E</a:t>
            </a:r>
            <a:r>
              <a:rPr lang="en-US" dirty="0"/>
              <a:t>xploitability: How easy is it to launch an attack?</a:t>
            </a:r>
          </a:p>
          <a:p>
            <a:pPr lvl="1"/>
            <a:r>
              <a:rPr lang="en-US" dirty="0"/>
              <a:t>Novice </a:t>
            </a:r>
            <a:r>
              <a:rPr lang="en-US" dirty="0">
                <a:sym typeface="Wingdings" panose="05000000000000000000" pitchFamily="2" charset="2"/>
              </a:rPr>
              <a:t> Requires deep knowledge and experience</a:t>
            </a:r>
            <a:endParaRPr lang="en-US" dirty="0"/>
          </a:p>
          <a:p>
            <a:r>
              <a:rPr lang="en-US" b="1" dirty="0"/>
              <a:t>A</a:t>
            </a:r>
            <a:r>
              <a:rPr lang="en-US" dirty="0"/>
              <a:t>ffected users: As a rough percentage, how many users are affected?</a:t>
            </a:r>
          </a:p>
          <a:p>
            <a:r>
              <a:rPr lang="en-US" b="1" dirty="0"/>
              <a:t>D</a:t>
            </a:r>
            <a:r>
              <a:rPr lang="en-US" dirty="0"/>
              <a:t>iscoverability: How easy is it to find the vulnerability?</a:t>
            </a:r>
          </a:p>
          <a:p>
            <a:pPr lvl="1"/>
            <a:r>
              <a:rPr lang="en-US" dirty="0"/>
              <a:t>Everybody already knows </a:t>
            </a:r>
            <a:r>
              <a:rPr lang="en-US" dirty="0">
                <a:sym typeface="Wingdings" panose="05000000000000000000" pitchFamily="2" charset="2"/>
              </a:rPr>
              <a:t> Extremely obscure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89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3BF6-15AA-4E57-839D-4D0AD2A5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Disambiguation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A791-29D4-42B1-BF14-8744B9CA3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8"/>
            <a:ext cx="10515600" cy="5782542"/>
          </a:xfrm>
        </p:spPr>
        <p:txBody>
          <a:bodyPr>
            <a:normAutofit/>
          </a:bodyPr>
          <a:lstStyle/>
          <a:p>
            <a:r>
              <a:rPr lang="en-US" i="1" dirty="0"/>
              <a:t>Formal threat models </a:t>
            </a:r>
            <a:r>
              <a:rPr lang="en-US" dirty="0"/>
              <a:t>are often used in cryptography</a:t>
            </a:r>
          </a:p>
          <a:p>
            <a:pPr lvl="1"/>
            <a:r>
              <a:rPr lang="en-US" dirty="0"/>
              <a:t>Captures the capability of an attacker</a:t>
            </a:r>
          </a:p>
          <a:p>
            <a:pPr lvl="1"/>
            <a:r>
              <a:rPr lang="en-US" dirty="0"/>
              <a:t>Specifies the desired security property</a:t>
            </a:r>
          </a:p>
          <a:p>
            <a:pPr lvl="1"/>
            <a:r>
              <a:rPr lang="en-US" dirty="0"/>
              <a:t>All represented mathematically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 err="1"/>
              <a:t>Dolev</a:t>
            </a:r>
            <a:r>
              <a:rPr lang="en-US" dirty="0"/>
              <a:t>-Yao</a:t>
            </a:r>
          </a:p>
          <a:p>
            <a:pPr lvl="2"/>
            <a:r>
              <a:rPr lang="en-US" dirty="0"/>
              <a:t>Attacker may observe and tamper with all messages</a:t>
            </a:r>
          </a:p>
          <a:p>
            <a:pPr lvl="2"/>
            <a:r>
              <a:rPr lang="en-US" dirty="0"/>
              <a:t>May also create new encrypted messages</a:t>
            </a:r>
          </a:p>
          <a:p>
            <a:pPr lvl="2"/>
            <a:r>
              <a:rPr lang="en-US" dirty="0"/>
              <a:t>Very powerful attack model</a:t>
            </a:r>
          </a:p>
          <a:p>
            <a:pPr lvl="1"/>
            <a:r>
              <a:rPr lang="en-US" dirty="0"/>
              <a:t>Indistinguishability under chosen plaintext attack (IND-CPA)</a:t>
            </a:r>
          </a:p>
          <a:p>
            <a:pPr lvl="2"/>
            <a:r>
              <a:rPr lang="en-US" dirty="0"/>
              <a:t>Attacker may encrypt messages and observe the output</a:t>
            </a:r>
          </a:p>
          <a:p>
            <a:pPr lvl="2"/>
            <a:r>
              <a:rPr lang="en-US" dirty="0"/>
              <a:t>Goal: two identical messages should be indistinguishable once encrypted</a:t>
            </a:r>
          </a:p>
          <a:p>
            <a:pPr lvl="1"/>
            <a:r>
              <a:rPr lang="en-US" dirty="0"/>
              <a:t>Indistinguishability under chosen ciphertext attack (IND-CCA)</a:t>
            </a:r>
          </a:p>
          <a:p>
            <a:pPr lvl="2"/>
            <a:r>
              <a:rPr lang="en-US" dirty="0"/>
              <a:t>Same as IND-CPA</a:t>
            </a:r>
          </a:p>
          <a:p>
            <a:pPr lvl="2"/>
            <a:r>
              <a:rPr lang="en-US" dirty="0"/>
              <a:t>Attacker may also decrypt some messages arbitrarily using an oracle</a:t>
            </a:r>
          </a:p>
        </p:txBody>
      </p:sp>
    </p:spTree>
    <p:extLst>
      <p:ext uri="{BB962C8B-B14F-4D97-AF65-F5344CB8AC3E}">
        <p14:creationId xmlns:p14="http://schemas.microsoft.com/office/powerpoint/2010/main" val="22114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5969-082A-4BCB-BFC4-249A0B0F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74A7-D6AE-4A19-9AA5-4463B29A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9"/>
            <a:ext cx="7874577" cy="52422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Threat modeling </a:t>
            </a:r>
            <a:r>
              <a:rPr lang="en-US" dirty="0"/>
              <a:t>is the process of systematically identifying the threats faced by a system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things of value that you want to protect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Enumerate the </a:t>
            </a:r>
            <a:r>
              <a:rPr lang="en-US" dirty="0">
                <a:solidFill>
                  <a:schemeClr val="accent1"/>
                </a:solidFill>
              </a:rPr>
              <a:t>attack surfaces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Hypothesize attackers and map them to</a:t>
            </a:r>
          </a:p>
          <a:p>
            <a:pPr lvl="1"/>
            <a:r>
              <a:rPr lang="en-US" dirty="0"/>
              <a:t>Things of value they want from (1)</a:t>
            </a:r>
          </a:p>
          <a:p>
            <a:pPr lvl="1"/>
            <a:r>
              <a:rPr lang="en-US" dirty="0"/>
              <a:t>Their ability to target vulnerable surfaces from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Survey mitigations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Balance costs versus risks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71784-FCAE-4D50-94C6-CE18A597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4562" y="1720563"/>
            <a:ext cx="6857998" cy="34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A4D8-7769-4FC2-856D-04EDA470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7433235" cy="861002"/>
          </a:xfrm>
        </p:spPr>
        <p:txBody>
          <a:bodyPr/>
          <a:lstStyle/>
          <a:p>
            <a:r>
              <a:rPr lang="en-US" dirty="0"/>
              <a:t>Identify Things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247A-8C1A-4C9C-94F0-0EDF520F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8"/>
            <a:ext cx="7433235" cy="55046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on the phone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Personally identifiable information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PII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Address Book</a:t>
            </a:r>
          </a:p>
          <a:p>
            <a:pPr lvl="1"/>
            <a:r>
              <a:rPr lang="en-US" dirty="0"/>
              <a:t>Saved passwords</a:t>
            </a:r>
          </a:p>
          <a:p>
            <a:pPr lvl="1"/>
            <a:r>
              <a:rPr lang="en-US" dirty="0"/>
              <a:t>Pics, messages, browsing/search history (for blackmail)</a:t>
            </a:r>
          </a:p>
          <a:p>
            <a:pPr lvl="1"/>
            <a:r>
              <a:rPr lang="en-US" dirty="0"/>
              <a:t>Sensitive business documents</a:t>
            </a:r>
          </a:p>
          <a:p>
            <a:r>
              <a:rPr lang="en-US" dirty="0"/>
              <a:t>Data that gets sent over the network</a:t>
            </a:r>
          </a:p>
          <a:p>
            <a:pPr lvl="1"/>
            <a:r>
              <a:rPr lang="en-US" dirty="0"/>
              <a:t>Monetizable credentials (webmail, social networks) Credit card data (e.g. saved in the browser)</a:t>
            </a:r>
          </a:p>
          <a:p>
            <a:pPr lvl="1"/>
            <a:r>
              <a:rPr lang="en-US" dirty="0"/>
              <a:t>Access to bank accounts, </a:t>
            </a:r>
            <a:r>
              <a:rPr lang="en-US" dirty="0" err="1"/>
              <a:t>paypal</a:t>
            </a:r>
            <a:r>
              <a:rPr lang="en-US" dirty="0"/>
              <a:t>, </a:t>
            </a:r>
            <a:r>
              <a:rPr lang="en-US" dirty="0" err="1"/>
              <a:t>venmo</a:t>
            </a:r>
            <a:r>
              <a:rPr lang="en-US" dirty="0"/>
              <a:t>, or other financial services</a:t>
            </a:r>
          </a:p>
          <a:p>
            <a:r>
              <a:rPr lang="en-US" dirty="0"/>
              <a:t>Your personal security</a:t>
            </a:r>
          </a:p>
          <a:p>
            <a:pPr lvl="1"/>
            <a:r>
              <a:rPr lang="en-US" dirty="0"/>
              <a:t>Access to sensors (camera, mic, GPS)</a:t>
            </a:r>
          </a:p>
          <a:p>
            <a:pPr lvl="1"/>
            <a:r>
              <a:rPr lang="en-US" dirty="0"/>
              <a:t>network traffic (for surveillance)</a:t>
            </a:r>
          </a:p>
          <a:p>
            <a:r>
              <a:rPr lang="en-US" dirty="0"/>
              <a:t>The device itself ($$$)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AE1CD-4F55-4D97-B2A3-A526F7EEC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r="33414"/>
          <a:stretch/>
        </p:blipFill>
        <p:spPr>
          <a:xfrm>
            <a:off x="8458201" y="0"/>
            <a:ext cx="3392632" cy="68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2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0C1E-5E7F-4E87-9E83-A2F2000A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Enumerate </a:t>
            </a:r>
            <a:r>
              <a:rPr lang="en-US"/>
              <a:t>Attack Surfaces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A962B-FE24-467F-8C6E-F4BEC0660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458"/>
            <a:ext cx="10515600" cy="53313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Physical proximity</a:t>
            </a:r>
          </a:p>
          <a:p>
            <a:pPr lvl="1"/>
            <a:r>
              <a:rPr lang="en-US" dirty="0"/>
              <a:t>Steal the device and use it</a:t>
            </a:r>
          </a:p>
          <a:p>
            <a:pPr lvl="1"/>
            <a:r>
              <a:rPr lang="en-US" dirty="0"/>
              <a:t>Direct connection via USB</a:t>
            </a:r>
          </a:p>
          <a:p>
            <a:pPr lvl="1"/>
            <a:r>
              <a:rPr lang="en-US" dirty="0"/>
              <a:t>Close proximity radios (Bluetooth, NFC)</a:t>
            </a:r>
          </a:p>
          <a:p>
            <a:r>
              <a:rPr lang="en-US" dirty="0"/>
              <a:t>Social engineering</a:t>
            </a:r>
          </a:p>
          <a:p>
            <a:pPr lvl="1"/>
            <a:r>
              <a:rPr lang="en-US" dirty="0"/>
              <a:t>Trick the user into installing malicious app(s)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Passive eavesdropping on the network</a:t>
            </a:r>
          </a:p>
          <a:p>
            <a:pPr lvl="1"/>
            <a:r>
              <a:rPr lang="en-US" dirty="0"/>
              <a:t>Active network attacks (e.g. man-in-the-middle, SMS of death)</a:t>
            </a:r>
          </a:p>
          <a:p>
            <a:r>
              <a:rPr lang="en-US" dirty="0"/>
              <a:t>The supply chain</a:t>
            </a:r>
          </a:p>
          <a:p>
            <a:pPr lvl="1"/>
            <a:r>
              <a:rPr lang="en-US" dirty="0"/>
              <a:t>Backdoor the OS (Google)</a:t>
            </a:r>
          </a:p>
          <a:p>
            <a:pPr lvl="1"/>
            <a:r>
              <a:rPr lang="en-US" dirty="0"/>
              <a:t>Backdoor the handset (e.g. OnePlus </a:t>
            </a:r>
            <a:r>
              <a:rPr lang="en-US" dirty="0" err="1"/>
              <a:t>EngineeringMode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Intercept and compromise the handset in transit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6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DFF1-D78E-428A-A9C9-9031B4F9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Factors for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044F-C3DE-433C-8485-172D6833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588"/>
            <a:ext cx="1444812" cy="513978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When?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7024C0-3073-4ED4-9E7E-5CFC5411F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259047"/>
              </p:ext>
            </p:extLst>
          </p:nvPr>
        </p:nvGraphicFramePr>
        <p:xfrm>
          <a:off x="2456331" y="2408518"/>
          <a:ext cx="3514162" cy="187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D08324-4F37-4C49-A4AE-387B33E4F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010618"/>
              </p:ext>
            </p:extLst>
          </p:nvPr>
        </p:nvGraphicFramePr>
        <p:xfrm>
          <a:off x="2456331" y="1302349"/>
          <a:ext cx="6586069" cy="71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9A813F7-BC13-48C7-AD92-2F4C17B38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195784"/>
              </p:ext>
            </p:extLst>
          </p:nvPr>
        </p:nvGraphicFramePr>
        <p:xfrm>
          <a:off x="1870635" y="4518032"/>
          <a:ext cx="4685553" cy="187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43FE1D-ECCA-4E50-87ED-242581E6700F}"/>
              </a:ext>
            </a:extLst>
          </p:cNvPr>
          <p:cNvSpPr txBox="1">
            <a:spLocks/>
          </p:cNvSpPr>
          <p:nvPr/>
        </p:nvSpPr>
        <p:spPr>
          <a:xfrm>
            <a:off x="838200" y="3172011"/>
            <a:ext cx="1444812" cy="51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Where?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7CD2F2-0D53-4F6C-AEF3-02E043690970}"/>
              </a:ext>
            </a:extLst>
          </p:cNvPr>
          <p:cNvSpPr txBox="1">
            <a:spLocks/>
          </p:cNvSpPr>
          <p:nvPr/>
        </p:nvSpPr>
        <p:spPr>
          <a:xfrm>
            <a:off x="838200" y="5199597"/>
            <a:ext cx="1444812" cy="51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68277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F7A5-2821-4E42-B75D-60C7E96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Attackers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3555DA-11D2-4BCD-B784-8E9D82374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367879"/>
              </p:ext>
            </p:extLst>
          </p:nvPr>
        </p:nvGraphicFramePr>
        <p:xfrm>
          <a:off x="134217" y="1248057"/>
          <a:ext cx="1190837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33">
                  <a:extLst>
                    <a:ext uri="{9D8B030D-6E8A-4147-A177-3AD203B41FA5}">
                      <a16:colId xmlns:a16="http://schemas.microsoft.com/office/drawing/2014/main" val="119575108"/>
                    </a:ext>
                  </a:extLst>
                </a:gridCol>
                <a:gridCol w="5573469">
                  <a:extLst>
                    <a:ext uri="{9D8B030D-6E8A-4147-A177-3AD203B41FA5}">
                      <a16:colId xmlns:a16="http://schemas.microsoft.com/office/drawing/2014/main" val="407164908"/>
                    </a:ext>
                  </a:extLst>
                </a:gridCol>
                <a:gridCol w="3662470">
                  <a:extLst>
                    <a:ext uri="{9D8B030D-6E8A-4147-A177-3AD203B41FA5}">
                      <a16:colId xmlns:a16="http://schemas.microsoft.com/office/drawing/2014/main" val="117564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Thief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the phone</a:t>
                      </a:r>
                    </a:p>
                    <a:p>
                      <a:r>
                        <a:rPr lang="en-US" sz="2400" dirty="0"/>
                        <a:t>Connect to USB or networks</a:t>
                      </a:r>
                    </a:p>
                    <a:p>
                      <a:r>
                        <a:rPr lang="en-US" sz="2400" dirty="0"/>
                        <a:t>Disconnect the phone from the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device itself</a:t>
                      </a:r>
                    </a:p>
                    <a:p>
                      <a:r>
                        <a:rPr lang="en-US" sz="2400" dirty="0"/>
                        <a:t>Access to financial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Everything the thief can do</a:t>
                      </a:r>
                    </a:p>
                    <a:p>
                      <a:r>
                        <a:rPr lang="en-US" sz="2400" dirty="0"/>
                        <a:t>Legally compel you to do things</a:t>
                      </a:r>
                    </a:p>
                    <a:p>
                      <a:r>
                        <a:rPr lang="en-US" sz="2400" dirty="0"/>
                        <a:t>Infect you with surveillance malware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Evidence from the device (pics, </a:t>
                      </a:r>
                      <a:r>
                        <a:rPr lang="en-US" sz="2400" dirty="0" err="1"/>
                        <a:t>msgs</a:t>
                      </a:r>
                      <a:r>
                        <a:rPr lang="en-US" sz="2400" dirty="0"/>
                        <a:t>, GPS logs)</a:t>
                      </a:r>
                    </a:p>
                    <a:p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Eavesdropper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Passively observe network traffic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Steal PII, passwords, bank account numbers,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Three Letter Agency (TLA)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Passively observe network traffic</a:t>
                      </a:r>
                    </a:p>
                    <a:p>
                      <a:r>
                        <a:rPr lang="en-US" sz="2400" dirty="0"/>
                        <a:t>Active network attacks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026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385DCD-B823-41A9-9283-979D38DC5D4B}"/>
              </a:ext>
            </a:extLst>
          </p:cNvPr>
          <p:cNvSpPr/>
          <p:nvPr/>
        </p:nvSpPr>
        <p:spPr>
          <a:xfrm>
            <a:off x="134217" y="2898588"/>
            <a:ext cx="11938760" cy="283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C2CE-05D7-4862-918F-CB93B446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The Thief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071E7A-4835-4562-9BE6-1CB05621C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140839"/>
            <a:ext cx="3600730" cy="823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56F7-22D1-4277-A5A3-9682E60E0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4751"/>
            <a:ext cx="3600731" cy="43529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Strong authentication</a:t>
            </a:r>
          </a:p>
          <a:p>
            <a:pPr lvl="1"/>
            <a:r>
              <a:rPr lang="en-US" dirty="0"/>
              <a:t>Strong password</a:t>
            </a:r>
          </a:p>
          <a:p>
            <a:pPr lvl="1"/>
            <a:r>
              <a:rPr lang="en-US" dirty="0"/>
              <a:t>Biometrics</a:t>
            </a:r>
          </a:p>
          <a:p>
            <a:pPr marL="0" indent="0">
              <a:buNone/>
            </a:pPr>
            <a:r>
              <a:rPr lang="en-US" dirty="0"/>
              <a:t>Full device encryption</a:t>
            </a:r>
          </a:p>
          <a:p>
            <a:pPr marL="0" indent="0">
              <a:buNone/>
            </a:pPr>
            <a:r>
              <a:rPr lang="en-US" dirty="0"/>
              <a:t>Remote tracking and wiping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90C83A-5AD8-4A42-9E95-C2DC46C6E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916" y="1140839"/>
            <a:ext cx="4250755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Issues?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24546A-086B-4A1E-8CD7-FDB88A652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916" y="2408517"/>
            <a:ext cx="4250755" cy="513977"/>
          </a:xfrm>
        </p:spPr>
        <p:txBody>
          <a:bodyPr/>
          <a:lstStyle/>
          <a:p>
            <a:pPr marL="228600" lvl="1"/>
            <a:r>
              <a:rPr lang="en-US" dirty="0"/>
              <a:t>Annoying to 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22B4-70D1-4771-805C-3B2D2C760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0" r="24611"/>
          <a:stretch/>
        </p:blipFill>
        <p:spPr>
          <a:xfrm>
            <a:off x="9000554" y="0"/>
            <a:ext cx="3185457" cy="6859175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21F39E4-05AB-494F-A913-8EC5C81C8614}"/>
              </a:ext>
            </a:extLst>
          </p:cNvPr>
          <p:cNvSpPr txBox="1">
            <a:spLocks/>
          </p:cNvSpPr>
          <p:nvPr/>
        </p:nvSpPr>
        <p:spPr>
          <a:xfrm>
            <a:off x="4468916" y="3821952"/>
            <a:ext cx="4250755" cy="84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Won’t work if the thief disconnects from the internet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202782-87F4-4351-B0CF-E227B4CE0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r="22390"/>
          <a:stretch/>
        </p:blipFill>
        <p:spPr>
          <a:xfrm>
            <a:off x="1668976" y="4667624"/>
            <a:ext cx="1942353" cy="20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8031</TotalTime>
  <Words>1871</Words>
  <Application>Microsoft Office PowerPoint</Application>
  <PresentationFormat>Widescreen</PresentationFormat>
  <Paragraphs>434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CY 2550 Foundations of Cybersecurity</vt:lpstr>
      <vt:lpstr>Securing Your Phone</vt:lpstr>
      <vt:lpstr>Ad hoc Security Rarely Succeeds</vt:lpstr>
      <vt:lpstr>Threat Modeling</vt:lpstr>
      <vt:lpstr>Identify Things of Value</vt:lpstr>
      <vt:lpstr>Enumerate Attack Surfaces</vt:lpstr>
      <vt:lpstr>Key Factors for Attacks</vt:lpstr>
      <vt:lpstr>Hypothetical Attackers</vt:lpstr>
      <vt:lpstr>Mitigating The Thief</vt:lpstr>
      <vt:lpstr>Hypothetical Attackers</vt:lpstr>
      <vt:lpstr>Mitigating Law Enforcement</vt:lpstr>
      <vt:lpstr>Hypothetical Attackers</vt:lpstr>
      <vt:lpstr>Mitigating The Eavesdropper</vt:lpstr>
      <vt:lpstr>Mitigating The Eavesdropper</vt:lpstr>
      <vt:lpstr>Hypothetical Attackers</vt:lpstr>
      <vt:lpstr>Mitigating The 3LA</vt:lpstr>
      <vt:lpstr>Balancing Cost and Risk</vt:lpstr>
      <vt:lpstr>PowerPoint Presentation</vt:lpstr>
      <vt:lpstr>Threat Modeling</vt:lpstr>
      <vt:lpstr>Identify Things of Value</vt:lpstr>
      <vt:lpstr>Enumerate Attack Surfaces</vt:lpstr>
      <vt:lpstr>Hypothetical Attackers</vt:lpstr>
      <vt:lpstr>PowerPoint Presentation</vt:lpstr>
      <vt:lpstr>PowerPoint Presentation</vt:lpstr>
      <vt:lpstr>PowerPoint Presentation</vt:lpstr>
      <vt:lpstr>Hypothetical Attackers</vt:lpstr>
      <vt:lpstr>PowerPoint Presentation</vt:lpstr>
      <vt:lpstr>Hypothetical Attackers</vt:lpstr>
      <vt:lpstr>PowerPoint Presentation</vt:lpstr>
      <vt:lpstr>PowerPoint Presentation</vt:lpstr>
      <vt:lpstr>PowerPoint Presentation</vt:lpstr>
      <vt:lpstr>Hypothetical Attackers</vt:lpstr>
      <vt:lpstr>Mitigating Attacks</vt:lpstr>
      <vt:lpstr>Threat Modeling in Practice</vt:lpstr>
      <vt:lpstr>STRIDE</vt:lpstr>
      <vt:lpstr>DREAD</vt:lpstr>
      <vt:lpstr>Disambiguation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2550 Foundations of Cybersecurity</dc:title>
  <dc:creator>Wilson, Christo</dc:creator>
  <cp:lastModifiedBy>Wilson, Christo</cp:lastModifiedBy>
  <cp:revision>64</cp:revision>
  <dcterms:created xsi:type="dcterms:W3CDTF">2018-01-10T22:45:43Z</dcterms:created>
  <dcterms:modified xsi:type="dcterms:W3CDTF">2020-10-28T02:34:51Z</dcterms:modified>
</cp:coreProperties>
</file>