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71"/>
  </p:notesMasterIdLst>
  <p:sldIdLst>
    <p:sldId id="256" r:id="rId2"/>
    <p:sldId id="295" r:id="rId3"/>
    <p:sldId id="296" r:id="rId4"/>
    <p:sldId id="297" r:id="rId5"/>
    <p:sldId id="339" r:id="rId6"/>
    <p:sldId id="340" r:id="rId7"/>
    <p:sldId id="324" r:id="rId8"/>
    <p:sldId id="325" r:id="rId9"/>
    <p:sldId id="326" r:id="rId10"/>
    <p:sldId id="272" r:id="rId11"/>
    <p:sldId id="275" r:id="rId12"/>
    <p:sldId id="298" r:id="rId13"/>
    <p:sldId id="276" r:id="rId14"/>
    <p:sldId id="279" r:id="rId15"/>
    <p:sldId id="274" r:id="rId16"/>
    <p:sldId id="277" r:id="rId17"/>
    <p:sldId id="278" r:id="rId18"/>
    <p:sldId id="282" r:id="rId19"/>
    <p:sldId id="283" r:id="rId20"/>
    <p:sldId id="271" r:id="rId21"/>
    <p:sldId id="284" r:id="rId22"/>
    <p:sldId id="285" r:id="rId23"/>
    <p:sldId id="327" r:id="rId24"/>
    <p:sldId id="286" r:id="rId25"/>
    <p:sldId id="328" r:id="rId26"/>
    <p:sldId id="287" r:id="rId27"/>
    <p:sldId id="288" r:id="rId28"/>
    <p:sldId id="289" r:id="rId29"/>
    <p:sldId id="329" r:id="rId30"/>
    <p:sldId id="320" r:id="rId31"/>
    <p:sldId id="330" r:id="rId32"/>
    <p:sldId id="333" r:id="rId33"/>
    <p:sldId id="331" r:id="rId34"/>
    <p:sldId id="332" r:id="rId35"/>
    <p:sldId id="290" r:id="rId36"/>
    <p:sldId id="292" r:id="rId37"/>
    <p:sldId id="334" r:id="rId38"/>
    <p:sldId id="291" r:id="rId39"/>
    <p:sldId id="293" r:id="rId40"/>
    <p:sldId id="294" r:id="rId41"/>
    <p:sldId id="280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6" r:id="rId50"/>
    <p:sldId id="335" r:id="rId51"/>
    <p:sldId id="307" r:id="rId52"/>
    <p:sldId id="308" r:id="rId53"/>
    <p:sldId id="309" r:id="rId54"/>
    <p:sldId id="310" r:id="rId55"/>
    <p:sldId id="311" r:id="rId56"/>
    <p:sldId id="312" r:id="rId57"/>
    <p:sldId id="315" r:id="rId58"/>
    <p:sldId id="316" r:id="rId59"/>
    <p:sldId id="336" r:id="rId60"/>
    <p:sldId id="317" r:id="rId61"/>
    <p:sldId id="337" r:id="rId62"/>
    <p:sldId id="318" r:id="rId63"/>
    <p:sldId id="338" r:id="rId64"/>
    <p:sldId id="319" r:id="rId65"/>
    <p:sldId id="313" r:id="rId66"/>
    <p:sldId id="314" r:id="rId67"/>
    <p:sldId id="321" r:id="rId68"/>
    <p:sldId id="322" r:id="rId69"/>
    <p:sldId id="32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1557FC-C838-4A80-A125-2954C0CA47AA}">
          <p14:sldIdLst>
            <p14:sldId id="256"/>
            <p14:sldId id="295"/>
            <p14:sldId id="296"/>
            <p14:sldId id="297"/>
            <p14:sldId id="339"/>
            <p14:sldId id="340"/>
            <p14:sldId id="324"/>
            <p14:sldId id="325"/>
            <p14:sldId id="326"/>
            <p14:sldId id="272"/>
            <p14:sldId id="275"/>
            <p14:sldId id="298"/>
            <p14:sldId id="276"/>
            <p14:sldId id="279"/>
            <p14:sldId id="274"/>
            <p14:sldId id="277"/>
            <p14:sldId id="278"/>
            <p14:sldId id="282"/>
            <p14:sldId id="283"/>
            <p14:sldId id="271"/>
            <p14:sldId id="284"/>
            <p14:sldId id="285"/>
            <p14:sldId id="327"/>
            <p14:sldId id="286"/>
            <p14:sldId id="328"/>
            <p14:sldId id="287"/>
            <p14:sldId id="288"/>
            <p14:sldId id="289"/>
            <p14:sldId id="329"/>
            <p14:sldId id="320"/>
            <p14:sldId id="330"/>
            <p14:sldId id="333"/>
            <p14:sldId id="331"/>
            <p14:sldId id="332"/>
            <p14:sldId id="290"/>
            <p14:sldId id="292"/>
            <p14:sldId id="334"/>
            <p14:sldId id="291"/>
            <p14:sldId id="293"/>
            <p14:sldId id="294"/>
            <p14:sldId id="280"/>
            <p14:sldId id="299"/>
            <p14:sldId id="300"/>
            <p14:sldId id="302"/>
            <p14:sldId id="301"/>
            <p14:sldId id="303"/>
            <p14:sldId id="304"/>
            <p14:sldId id="305"/>
            <p14:sldId id="306"/>
            <p14:sldId id="335"/>
            <p14:sldId id="307"/>
            <p14:sldId id="308"/>
            <p14:sldId id="309"/>
            <p14:sldId id="310"/>
            <p14:sldId id="311"/>
            <p14:sldId id="312"/>
            <p14:sldId id="315"/>
            <p14:sldId id="316"/>
            <p14:sldId id="336"/>
            <p14:sldId id="317"/>
            <p14:sldId id="337"/>
            <p14:sldId id="318"/>
            <p14:sldId id="338"/>
            <p14:sldId id="319"/>
            <p14:sldId id="313"/>
            <p14:sldId id="314"/>
            <p14:sldId id="321"/>
            <p14:sldId id="322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-74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114-FD0B-48D1-9BEE-5C775F5AB77A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43B6B-4FF1-4DB1-9502-A7BE70E9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1362075"/>
          </a:xfrm>
        </p:spPr>
        <p:txBody>
          <a:bodyPr anchor="ctr">
            <a:noAutofit/>
          </a:bodyPr>
          <a:lstStyle>
            <a:lvl1pPr algn="l">
              <a:buNone/>
              <a:defRPr sz="48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19275"/>
            <a:ext cx="7772400" cy="4657725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6B701E-7DD7-4BEC-ABF2-184AD0404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458200" cy="1814512"/>
          </a:xfrm>
        </p:spPr>
        <p:txBody>
          <a:bodyPr>
            <a:noAutofit/>
          </a:bodyPr>
          <a:lstStyle/>
          <a:p>
            <a:r>
              <a:rPr lang="en-US" sz="6600" dirty="0"/>
              <a:t>CS 4700 / CS 5700</a:t>
            </a:r>
            <a:br>
              <a:rPr lang="en-US" sz="6600" dirty="0"/>
            </a:br>
            <a:r>
              <a:rPr lang="en-US" sz="5400" dirty="0"/>
              <a:t>Network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001000" cy="1080538"/>
          </a:xfrm>
        </p:spPr>
        <p:txBody>
          <a:bodyPr>
            <a:noAutofit/>
          </a:bodyPr>
          <a:lstStyle/>
          <a:p>
            <a:r>
              <a:rPr lang="en-US" sz="3600" dirty="0" smtClean="0"/>
              <a:t>Lecture 14: Datacenter 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4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/>
          <p:cNvCxnSpPr/>
          <p:nvPr/>
        </p:nvCxnSpPr>
        <p:spPr>
          <a:xfrm flipV="1">
            <a:off x="4882575" y="1730620"/>
            <a:ext cx="375225" cy="707230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6292156" y="1730620"/>
            <a:ext cx="348556" cy="707231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152870" y="2685775"/>
            <a:ext cx="2335767" cy="82162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96426" y="2644744"/>
            <a:ext cx="685800" cy="914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30492" y="2639386"/>
            <a:ext cx="2284708" cy="8680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05426" y="4575437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51" idx="0"/>
          </p:cNvCxnSpPr>
          <p:nvPr/>
        </p:nvCxnSpPr>
        <p:spPr>
          <a:xfrm flipV="1">
            <a:off x="3016224" y="3733800"/>
            <a:ext cx="793776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0"/>
          </p:cNvCxnSpPr>
          <p:nvPr/>
        </p:nvCxnSpPr>
        <p:spPr>
          <a:xfrm>
            <a:off x="4129426" y="3733800"/>
            <a:ext cx="394251" cy="533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34026" y="4575437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62626" y="4575436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91226" y="4473511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129426" y="455899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358026" y="455899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586626" y="4558990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15226" y="4457065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990886" y="2612026"/>
            <a:ext cx="690838" cy="914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Datacenter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981" y="5638800"/>
            <a:ext cx="2587811" cy="7620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400" dirty="0" smtClean="0"/>
              <a:t>20-40 Machines Per Rack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26" y="512331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26" y="508192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37" y="4267201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90" y="4267200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22" y="2241306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11" y="330993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V="1">
            <a:off x="6567826" y="4575437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0" idx="0"/>
          </p:cNvCxnSpPr>
          <p:nvPr/>
        </p:nvCxnSpPr>
        <p:spPr>
          <a:xfrm flipV="1">
            <a:off x="6978624" y="3733800"/>
            <a:ext cx="275002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61" idx="0"/>
          </p:cNvCxnSpPr>
          <p:nvPr/>
        </p:nvCxnSpPr>
        <p:spPr>
          <a:xfrm>
            <a:off x="7690338" y="3733800"/>
            <a:ext cx="622851" cy="533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796426" y="4575437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025026" y="4575436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253626" y="4473511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918938" y="455899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147538" y="455899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76138" y="4558990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604738" y="4457065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26" y="512331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508192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37" y="4267201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2" y="4267200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23" y="330993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ontent Placeholder 2"/>
          <p:cNvSpPr txBox="1">
            <a:spLocks/>
          </p:cNvSpPr>
          <p:nvPr/>
        </p:nvSpPr>
        <p:spPr>
          <a:xfrm>
            <a:off x="-152400" y="4177990"/>
            <a:ext cx="2587811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/>
              <a:t>Top of Rack (</a:t>
            </a:r>
            <a:r>
              <a:rPr lang="en-US" sz="2400" dirty="0" err="1" smtClean="0"/>
              <a:t>ToR</a:t>
            </a:r>
            <a:r>
              <a:rPr lang="en-US" sz="2400" dirty="0" smtClean="0"/>
              <a:t>) Switches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825301" y="3101944"/>
            <a:ext cx="2587811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/>
              <a:t>Aggregation Routers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1770215" y="2258386"/>
            <a:ext cx="2587811" cy="38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/>
              <a:t>Core Routers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882575" y="4457065"/>
            <a:ext cx="1526989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Gbps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Ethernet</a:t>
            </a:r>
          </a:p>
        </p:txBody>
      </p:sp>
      <p:pic>
        <p:nvPicPr>
          <p:cNvPr id="72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37" y="227647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ontent Placeholder 2"/>
          <p:cNvSpPr txBox="1">
            <a:spLocks/>
          </p:cNvSpPr>
          <p:nvPr/>
        </p:nvSpPr>
        <p:spPr>
          <a:xfrm>
            <a:off x="4961648" y="3200400"/>
            <a:ext cx="1526989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Gbps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Ethernet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624911" y="1317381"/>
            <a:ext cx="2171515" cy="413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Internet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7003320" y="2403231"/>
            <a:ext cx="2171515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Link Redundancy</a:t>
            </a:r>
          </a:p>
        </p:txBody>
      </p:sp>
    </p:spTree>
    <p:extLst>
      <p:ext uri="{BB962C8B-B14F-4D97-AF65-F5344CB8AC3E}">
        <p14:creationId xmlns:p14="http://schemas.microsoft.com/office/powerpoint/2010/main" val="32814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Current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Cheap, off the shelf, commodity parts</a:t>
            </a:r>
          </a:p>
          <a:p>
            <a:pPr lvl="1"/>
            <a:r>
              <a:rPr lang="en-US" dirty="0" smtClean="0"/>
              <a:t>No need for custom servers or networking kit</a:t>
            </a:r>
          </a:p>
          <a:p>
            <a:pPr lvl="1"/>
            <a:r>
              <a:rPr lang="en-US" dirty="0" smtClean="0"/>
              <a:t>(Sort of) easy to scale horizontally</a:t>
            </a:r>
          </a:p>
          <a:p>
            <a:r>
              <a:rPr lang="en-US" dirty="0" smtClean="0"/>
              <a:t>Runs standard software</a:t>
            </a:r>
          </a:p>
          <a:p>
            <a:pPr lvl="1"/>
            <a:r>
              <a:rPr lang="en-US" dirty="0" smtClean="0"/>
              <a:t>No need for “clusters” or “grid” OSs</a:t>
            </a:r>
          </a:p>
          <a:p>
            <a:pPr lvl="1"/>
            <a:r>
              <a:rPr lang="en-US" dirty="0" smtClean="0"/>
              <a:t>Stock networking protocols</a:t>
            </a:r>
          </a:p>
          <a:p>
            <a:r>
              <a:rPr lang="en-US" dirty="0" smtClean="0"/>
              <a:t>Ideal for VMs</a:t>
            </a:r>
          </a:p>
          <a:p>
            <a:pPr lvl="1"/>
            <a:r>
              <a:rPr lang="en-US" dirty="0" smtClean="0"/>
              <a:t>Highly redundant</a:t>
            </a:r>
          </a:p>
          <a:p>
            <a:pPr lvl="1"/>
            <a:r>
              <a:rPr lang="en-US" dirty="0" smtClean="0"/>
              <a:t>Homogeneous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Datacenters mix customers and applications</a:t>
            </a:r>
          </a:p>
          <a:p>
            <a:pPr lvl="1"/>
            <a:r>
              <a:rPr lang="en-US" dirty="0" smtClean="0"/>
              <a:t>Heterogeneous, unpredictable traffic patterns</a:t>
            </a:r>
          </a:p>
          <a:p>
            <a:pPr lvl="1"/>
            <a:r>
              <a:rPr lang="en-US" dirty="0" smtClean="0"/>
              <a:t>Competition over resources</a:t>
            </a:r>
          </a:p>
          <a:p>
            <a:pPr lvl="1"/>
            <a:r>
              <a:rPr lang="en-US" dirty="0" smtClean="0"/>
              <a:t>How to achieve high-reliability?</a:t>
            </a:r>
            <a:endParaRPr lang="en-US" dirty="0" smtClean="0"/>
          </a:p>
          <a:p>
            <a:pPr lvl="1"/>
            <a:r>
              <a:rPr lang="en-US" dirty="0" smtClean="0"/>
              <a:t>Privacy</a:t>
            </a:r>
          </a:p>
          <a:p>
            <a:r>
              <a:rPr lang="en-US" dirty="0" smtClean="0"/>
              <a:t>Heat and Power</a:t>
            </a:r>
          </a:p>
          <a:p>
            <a:pPr lvl="1"/>
            <a:r>
              <a:rPr lang="en-US" dirty="0" smtClean="0"/>
              <a:t>30 billion watts per year, worldwide</a:t>
            </a:r>
          </a:p>
          <a:p>
            <a:pPr lvl="1"/>
            <a:r>
              <a:rPr lang="en-US" dirty="0" smtClean="0"/>
              <a:t>May cost more than the machines</a:t>
            </a:r>
          </a:p>
          <a:p>
            <a:pPr lvl="1"/>
            <a:r>
              <a:rPr lang="en-US" dirty="0" smtClean="0"/>
              <a:t>Not environmentally friendly</a:t>
            </a:r>
          </a:p>
          <a:p>
            <a:r>
              <a:rPr lang="en-US" dirty="0" smtClean="0"/>
              <a:t>All actively being researched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 : Network Problem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Datacenters are </a:t>
            </a:r>
            <a:r>
              <a:rPr lang="en-US" sz="3200" b="1" dirty="0" smtClean="0"/>
              <a:t>data intensive</a:t>
            </a:r>
            <a:endParaRPr lang="en-US" b="1" dirty="0" smtClean="0"/>
          </a:p>
          <a:p>
            <a:r>
              <a:rPr lang="en-US" dirty="0" smtClean="0"/>
              <a:t>Most hardware can handle this</a:t>
            </a:r>
          </a:p>
          <a:p>
            <a:pPr lvl="1"/>
            <a:r>
              <a:rPr lang="en-US" dirty="0" smtClean="0"/>
              <a:t>CPUs scale with Moore’s Law</a:t>
            </a:r>
          </a:p>
          <a:p>
            <a:pPr lvl="1"/>
            <a:r>
              <a:rPr lang="en-US" dirty="0" smtClean="0"/>
              <a:t>RAM is fast and cheap</a:t>
            </a:r>
          </a:p>
          <a:p>
            <a:pPr lvl="1"/>
            <a:r>
              <a:rPr lang="en-US" dirty="0" smtClean="0"/>
              <a:t>RAID and SSDs are pretty fast</a:t>
            </a:r>
          </a:p>
          <a:p>
            <a:r>
              <a:rPr lang="en-US" dirty="0" smtClean="0"/>
              <a:t>Current networks cannot handle it</a:t>
            </a:r>
          </a:p>
          <a:p>
            <a:pPr lvl="1"/>
            <a:r>
              <a:rPr lang="en-US" dirty="0" smtClean="0"/>
              <a:t>Slow, not keeping pace over time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Wiring is a nightmare</a:t>
            </a:r>
          </a:p>
          <a:p>
            <a:pPr lvl="1"/>
            <a:r>
              <a:rPr lang="en-US" dirty="0" smtClean="0"/>
              <a:t>Hard to manage</a:t>
            </a:r>
          </a:p>
          <a:p>
            <a:pPr lvl="1"/>
            <a:r>
              <a:rPr lang="en-US" dirty="0" smtClean="0"/>
              <a:t>Non-optimal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88620" indent="-342900">
              <a:buFont typeface="Arial" pitchFamily="34" charset="0"/>
              <a:buChar char="•"/>
            </a:pPr>
            <a:r>
              <a:rPr lang="en-US" sz="3600" strike="sngStrike" dirty="0" smtClean="0"/>
              <a:t>Intro</a:t>
            </a:r>
          </a:p>
          <a:p>
            <a:pPr marL="388620" indent="-342900">
              <a:buFont typeface="Arial" pitchFamily="34" charset="0"/>
              <a:buChar char="•"/>
            </a:pPr>
            <a:r>
              <a:rPr lang="en-US" sz="3600" dirty="0" smtClean="0"/>
              <a:t>Network Topology and Routing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200" dirty="0" smtClean="0"/>
              <a:t>Fat Tree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200" dirty="0"/>
              <a:t>60Ghz </a:t>
            </a:r>
            <a:r>
              <a:rPr lang="en-US" sz="3200" dirty="0" smtClean="0"/>
              <a:t>Wireless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200" dirty="0" smtClean="0"/>
              <a:t>Helios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200" dirty="0" smtClean="0"/>
              <a:t>Cam Cube</a:t>
            </a:r>
          </a:p>
          <a:p>
            <a:pPr marL="388620" indent="-342900">
              <a:buFont typeface="Arial" pitchFamily="34" charset="0"/>
              <a:buChar char="•"/>
            </a:pPr>
            <a:r>
              <a:rPr lang="en-US" sz="3600" dirty="0" smtClean="0"/>
              <a:t>Transport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5641250" y="1909465"/>
            <a:ext cx="1055947" cy="1123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70050" y="4343400"/>
            <a:ext cx="0" cy="89795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51" idx="0"/>
          </p:cNvCxnSpPr>
          <p:nvPr/>
        </p:nvCxnSpPr>
        <p:spPr>
          <a:xfrm flipV="1">
            <a:off x="3280848" y="3276600"/>
            <a:ext cx="793776" cy="7620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0"/>
          </p:cNvCxnSpPr>
          <p:nvPr/>
        </p:nvCxnSpPr>
        <p:spPr>
          <a:xfrm>
            <a:off x="4417494" y="3276600"/>
            <a:ext cx="370807" cy="7620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8650" y="4343400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27250" y="4343400"/>
            <a:ext cx="0" cy="897956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55850" y="4244911"/>
            <a:ext cx="0" cy="10128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394050" y="4343400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622650" y="4244911"/>
            <a:ext cx="0" cy="9800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51250" y="4343400"/>
            <a:ext cx="0" cy="88151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79850" y="4244911"/>
            <a:ext cx="0" cy="996444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255510" y="1828800"/>
            <a:ext cx="926090" cy="1273764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Oversubscription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899" y="5334000"/>
            <a:ext cx="2587811" cy="7620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400" dirty="0" smtClean="0"/>
              <a:t>40 Machines</a:t>
            </a:r>
          </a:p>
          <a:p>
            <a:pPr marL="109728" indent="0" algn="ctr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Gbps</a:t>
            </a:r>
            <a:r>
              <a:rPr lang="en-US" sz="2400" dirty="0" smtClean="0"/>
              <a:t>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50" y="512331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50" y="508192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61" y="4038601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14" y="4038600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417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35" y="288607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V="1">
            <a:off x="5720439" y="4322703"/>
            <a:ext cx="0" cy="89795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0" idx="0"/>
          </p:cNvCxnSpPr>
          <p:nvPr/>
        </p:nvCxnSpPr>
        <p:spPr>
          <a:xfrm flipV="1">
            <a:off x="6131237" y="3255903"/>
            <a:ext cx="336576" cy="7620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61" idx="0"/>
          </p:cNvCxnSpPr>
          <p:nvPr/>
        </p:nvCxnSpPr>
        <p:spPr>
          <a:xfrm>
            <a:off x="6772613" y="3255903"/>
            <a:ext cx="693189" cy="7620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9039" y="4322703"/>
            <a:ext cx="0" cy="89795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177639" y="4322703"/>
            <a:ext cx="0" cy="897956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06239" y="4224214"/>
            <a:ext cx="0" cy="10128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71551" y="4322703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300151" y="4322703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528751" y="4322703"/>
            <a:ext cx="0" cy="88151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757351" y="4224214"/>
            <a:ext cx="0" cy="996444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39" y="5102618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51" y="5061226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50" y="4017904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15" y="4017903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6" y="286537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ontent Placeholder 2"/>
          <p:cNvSpPr txBox="1">
            <a:spLocks/>
          </p:cNvSpPr>
          <p:nvPr/>
        </p:nvSpPr>
        <p:spPr>
          <a:xfrm>
            <a:off x="1088380" y="3318135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1:4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110" y="4159952"/>
            <a:ext cx="2470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 algn="ctr">
              <a:buNone/>
            </a:pPr>
            <a:r>
              <a:rPr lang="en-US" sz="2400" dirty="0" smtClean="0"/>
              <a:t>40x1 </a:t>
            </a:r>
            <a:r>
              <a:rPr lang="en-US" sz="2400" dirty="0" err="1"/>
              <a:t>Gbps</a:t>
            </a:r>
            <a:r>
              <a:rPr lang="en-US" sz="2400" dirty="0"/>
              <a:t> Ports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9110" y="2847720"/>
            <a:ext cx="3668626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/>
              <a:t>40x1Gbps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1x10 </a:t>
            </a:r>
            <a:r>
              <a:rPr lang="en-US" sz="2400" dirty="0" err="1" smtClean="0"/>
              <a:t>Gbps</a:t>
            </a:r>
            <a:endParaRPr lang="en-US" sz="2400" dirty="0" smtClean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1959792" y="1961258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1:80-240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-87981" y="1447800"/>
            <a:ext cx="484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 algn="ctr">
              <a:buNone/>
            </a:pPr>
            <a:r>
              <a:rPr lang="en-US" sz="2400" dirty="0" smtClean="0"/>
              <a:t>#Racksx40x1 </a:t>
            </a:r>
            <a:r>
              <a:rPr lang="en-US" sz="2400" dirty="0" err="1"/>
              <a:t>Gbps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 1x10 </a:t>
            </a:r>
            <a:r>
              <a:rPr lang="en-US" sz="2400" dirty="0" err="1" smtClean="0">
                <a:sym typeface="Wingdings" pitchFamily="2" charset="2"/>
              </a:rPr>
              <a:t>Gbps</a:t>
            </a:r>
            <a:endParaRPr lang="en-US" sz="2400" dirty="0"/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540299" y="4558184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1:1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1879450" y="4557416"/>
            <a:ext cx="838200" cy="5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2499830" y="3318799"/>
            <a:ext cx="838200" cy="5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>
            <a:off x="3703800" y="1960490"/>
            <a:ext cx="838200" cy="5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578261" y="4017904"/>
            <a:ext cx="438870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rnd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Bandwidth gets scarce as you move up the 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Locality is key to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All-to-all communication is a very bad idea</a:t>
            </a:r>
          </a:p>
        </p:txBody>
      </p:sp>
    </p:spTree>
    <p:extLst>
      <p:ext uri="{BB962C8B-B14F-4D97-AF65-F5344CB8AC3E}">
        <p14:creationId xmlns:p14="http://schemas.microsoft.com/office/powerpoint/2010/main" val="27029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00400" y="3276600"/>
            <a:ext cx="1598849" cy="3095223"/>
          </a:xfrm>
          <a:prstGeom prst="roundRect">
            <a:avLst/>
          </a:prstGeom>
          <a:noFill/>
          <a:ln w="635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16</a:t>
            </a:fld>
            <a:endParaRPr lang="en-US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079462" y="5867400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10.0.0.*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9762" y="1371600"/>
            <a:ext cx="394883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628" indent="-342900">
              <a:buFont typeface="Arial" pitchFamily="34" charset="0"/>
              <a:buChar char="•"/>
            </a:pPr>
            <a:r>
              <a:rPr lang="en-US" sz="2400" dirty="0" smtClean="0"/>
              <a:t>In a typical datacenter…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Multiple customers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Multiple applications</a:t>
            </a:r>
          </a:p>
          <a:p>
            <a:pPr marL="452628" indent="-342900">
              <a:buFont typeface="Arial" pitchFamily="34" charset="0"/>
              <a:buChar char="•"/>
            </a:pPr>
            <a:r>
              <a:rPr lang="en-US" sz="2400" dirty="0" smtClean="0"/>
              <a:t>VM allocation on demand</a:t>
            </a:r>
          </a:p>
          <a:p>
            <a:pPr marL="452628" indent="-342900">
              <a:buFont typeface="Arial" pitchFamily="34" charset="0"/>
              <a:buChar char="•"/>
            </a:pPr>
            <a:r>
              <a:rPr lang="en-US" sz="2400" dirty="0" smtClean="0"/>
              <a:t>How do we place them?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Performance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Scalability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Load-balancing</a:t>
            </a:r>
          </a:p>
          <a:p>
            <a:pPr marL="909828" lvl="1" indent="-342900">
              <a:buFont typeface="Arial" pitchFamily="34" charset="0"/>
              <a:buChar char="•"/>
            </a:pPr>
            <a:r>
              <a:rPr lang="en-US" sz="2400" dirty="0" smtClean="0"/>
              <a:t>Fragmentation</a:t>
            </a:r>
          </a:p>
          <a:p>
            <a:pPr marL="909828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109728" algn="ctr"/>
            <a:r>
              <a:rPr lang="en-US" sz="2400" b="1" dirty="0" smtClean="0">
                <a:solidFill>
                  <a:schemeClr val="accent2"/>
                </a:solidFill>
              </a:rPr>
              <a:t>VLAN Routing</a:t>
            </a:r>
          </a:p>
          <a:p>
            <a:pPr marL="109728" algn="ctr"/>
            <a:r>
              <a:rPr lang="en-US" sz="2400" b="1" dirty="0" smtClean="0">
                <a:solidFill>
                  <a:schemeClr val="accent2"/>
                </a:solidFill>
              </a:rPr>
              <a:t>is a problem</a:t>
            </a:r>
          </a:p>
        </p:txBody>
      </p:sp>
      <p:sp>
        <p:nvSpPr>
          <p:cNvPr id="95" name="Right Arrow 94"/>
          <p:cNvSpPr/>
          <p:nvPr/>
        </p:nvSpPr>
        <p:spPr>
          <a:xfrm>
            <a:off x="-1143000" y="5029200"/>
            <a:ext cx="838200" cy="5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181600" y="1857100"/>
            <a:ext cx="1570038" cy="82162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56438" y="1816069"/>
            <a:ext cx="1237140" cy="914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94676" y="3746762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0" idx="0"/>
          </p:cNvCxnSpPr>
          <p:nvPr/>
        </p:nvCxnSpPr>
        <p:spPr>
          <a:xfrm flipV="1">
            <a:off x="4005474" y="2905125"/>
            <a:ext cx="793776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81" idx="0"/>
          </p:cNvCxnSpPr>
          <p:nvPr/>
        </p:nvCxnSpPr>
        <p:spPr>
          <a:xfrm>
            <a:off x="5181600" y="2905125"/>
            <a:ext cx="957813" cy="533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23276" y="3746762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051876" y="374676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280476" y="3644836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745162" y="3730316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973762" y="3730316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202362" y="3730315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430962" y="3628390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76" y="4294640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4253248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87" y="343852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26" y="3438525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61" y="248126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/>
          <p:nvPr/>
        </p:nvCxnSpPr>
        <p:spPr>
          <a:xfrm flipV="1">
            <a:off x="7848600" y="3746762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5" idx="0"/>
          </p:cNvCxnSpPr>
          <p:nvPr/>
        </p:nvCxnSpPr>
        <p:spPr>
          <a:xfrm flipV="1">
            <a:off x="8259398" y="2905125"/>
            <a:ext cx="46402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077200" y="3746762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305800" y="3746761"/>
            <a:ext cx="0" cy="66591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534400" y="3644836"/>
            <a:ext cx="0" cy="7842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94640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11" y="343852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75" y="248126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44780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ontent Placeholder 2"/>
          <p:cNvSpPr txBox="1">
            <a:spLocks/>
          </p:cNvSpPr>
          <p:nvPr/>
        </p:nvSpPr>
        <p:spPr>
          <a:xfrm>
            <a:off x="3975676" y="5966895"/>
            <a:ext cx="2235298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10.0.0.*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200401" y="2362201"/>
            <a:ext cx="3657600" cy="4142412"/>
          </a:xfrm>
          <a:prstGeom prst="roundRect">
            <a:avLst/>
          </a:prstGeom>
          <a:noFill/>
          <a:ln w="635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7467600" y="5975577"/>
            <a:ext cx="1669214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13.0.0.*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67600" y="3276599"/>
            <a:ext cx="1568738" cy="3228013"/>
          </a:xfrm>
          <a:prstGeom prst="roundRect">
            <a:avLst/>
          </a:prstGeom>
          <a:noFill/>
          <a:ln w="635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89" grpId="0"/>
      <p:bldP spid="89" grpId="1"/>
      <p:bldP spid="112" grpId="1"/>
      <p:bldP spid="113" grpId="1" animBg="1"/>
      <p:bldP spid="114" grpId="0"/>
      <p:bldP spid="1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6988277" y="3886200"/>
            <a:ext cx="1349899" cy="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429000" y="3894313"/>
            <a:ext cx="1349899" cy="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Layer-2 (VL2)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insert a layer 2.5 into the network stack</a:t>
            </a:r>
          </a:p>
          <a:p>
            <a:pPr lvl="1"/>
            <a:r>
              <a:rPr lang="en-US" dirty="0" smtClean="0"/>
              <a:t>Translate virtual IPs to actual IPs</a:t>
            </a:r>
          </a:p>
          <a:p>
            <a:pPr lvl="1"/>
            <a:r>
              <a:rPr lang="en-US" dirty="0" smtClean="0"/>
              <a:t>Mapping maintained</a:t>
            </a:r>
          </a:p>
          <a:p>
            <a:pPr marL="411480" lvl="1" indent="0">
              <a:buNone/>
              <a:tabLst>
                <a:tab pos="685800" algn="l"/>
              </a:tabLst>
            </a:pPr>
            <a:r>
              <a:rPr lang="en-US" dirty="0" smtClean="0"/>
              <a:t>	using directory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9878" y="5044117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128.0.0.1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61249" y="2923900"/>
            <a:ext cx="1570038" cy="82162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6087" y="2882869"/>
            <a:ext cx="1237140" cy="914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74953" y="4830008"/>
            <a:ext cx="0" cy="332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1" idx="0"/>
          </p:cNvCxnSpPr>
          <p:nvPr/>
        </p:nvCxnSpPr>
        <p:spPr>
          <a:xfrm flipV="1">
            <a:off x="3985123" y="3971925"/>
            <a:ext cx="793776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" idx="0"/>
          </p:cNvCxnSpPr>
          <p:nvPr/>
        </p:nvCxnSpPr>
        <p:spPr>
          <a:xfrm>
            <a:off x="5161249" y="3971925"/>
            <a:ext cx="957813" cy="5334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52509" y="4813562"/>
            <a:ext cx="0" cy="332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36" y="450532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75" y="4505325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0" y="354806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8239047" y="4830008"/>
            <a:ext cx="0" cy="31651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0"/>
          </p:cNvCxnSpPr>
          <p:nvPr/>
        </p:nvCxnSpPr>
        <p:spPr>
          <a:xfrm flipV="1">
            <a:off x="8239047" y="3971925"/>
            <a:ext cx="46402" cy="5334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60" y="450532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24" y="354806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87" y="251460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16" y="525754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5155048" y="5044116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129.0.0.1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225724" y="5061701"/>
            <a:ext cx="1918276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164.0.0.1</a:t>
            </a:r>
          </a:p>
        </p:txBody>
      </p:sp>
      <p:pic>
        <p:nvPicPr>
          <p:cNvPr id="45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00" y="525754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62" y="53168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657036" y="6151682"/>
            <a:ext cx="1978327" cy="630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:\Users\t0ph3r\Desktop\CS 276 Data Center Prez\vm-gr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47" y="6148133"/>
            <a:ext cx="633569" cy="6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3159135" y="6214529"/>
            <a:ext cx="1476228" cy="504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Georgia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10.0.0.1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988277" y="6148132"/>
            <a:ext cx="1978327" cy="633667"/>
            <a:chOff x="6988277" y="6148132"/>
            <a:chExt cx="1978327" cy="633667"/>
          </a:xfrm>
        </p:grpSpPr>
        <p:sp>
          <p:nvSpPr>
            <p:cNvPr id="49" name="Rectangle 48"/>
            <p:cNvSpPr/>
            <p:nvPr/>
          </p:nvSpPr>
          <p:spPr>
            <a:xfrm>
              <a:off x="6988277" y="6151681"/>
              <a:ext cx="1978327" cy="630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8" descr="C:\Users\t0ph3r\Desktop\CS 276 Data Center Prez\vm-gra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088" y="6148132"/>
              <a:ext cx="633569" cy="63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7490376" y="6214528"/>
              <a:ext cx="1476228" cy="504423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r">
                <a:buFont typeface="Georgia"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10.0.0.2</a:t>
              </a:r>
            </a:p>
          </p:txBody>
        </p:sp>
      </p:grpSp>
      <p:sp>
        <p:nvSpPr>
          <p:cNvPr id="41" name="Right Arrow 40"/>
          <p:cNvSpPr/>
          <p:nvPr/>
        </p:nvSpPr>
        <p:spPr>
          <a:xfrm rot="1249485">
            <a:off x="2689577" y="5383393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249485">
            <a:off x="6989543" y="5411453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07" y="32425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56" y="33400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esktop\CS 276 Data Center Prez\databa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23" y="3894312"/>
            <a:ext cx="611013" cy="6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t0ph3r\Desktop\CS 276 Data Center Prez\databa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70" y="3949669"/>
            <a:ext cx="611013" cy="6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ight Arrow 68"/>
          <p:cNvSpPr/>
          <p:nvPr/>
        </p:nvSpPr>
        <p:spPr>
          <a:xfrm rot="12683714">
            <a:off x="3226354" y="4009897"/>
            <a:ext cx="873135" cy="63011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2683714">
            <a:off x="7053808" y="4033490"/>
            <a:ext cx="873135" cy="63011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8831998">
            <a:off x="4265002" y="5532768"/>
            <a:ext cx="564169" cy="40714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8831998">
            <a:off x="8512378" y="5620636"/>
            <a:ext cx="564169" cy="40714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8831998">
            <a:off x="6426685" y="5551210"/>
            <a:ext cx="564169" cy="40714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0573 -2.5925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6" grpId="0" animBg="1"/>
      <p:bldP spid="56" grpId="1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VL2</a:t>
            </a:r>
            <a:r>
              <a:rPr lang="en-US" dirty="0"/>
              <a:t> a</a:t>
            </a:r>
            <a:r>
              <a:rPr lang="en-US" dirty="0" smtClean="0"/>
              <a:t>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No more VLANs</a:t>
            </a:r>
          </a:p>
          <a:p>
            <a:pPr lvl="1"/>
            <a:r>
              <a:rPr lang="en-US" dirty="0"/>
              <a:t>Easy VM migration</a:t>
            </a:r>
          </a:p>
          <a:p>
            <a:pPr lvl="1"/>
            <a:r>
              <a:rPr lang="en-US" dirty="0" smtClean="0"/>
              <a:t>Multi-path </a:t>
            </a:r>
            <a:r>
              <a:rPr lang="en-US" dirty="0"/>
              <a:t>load </a:t>
            </a:r>
            <a:r>
              <a:rPr lang="en-US" dirty="0" smtClean="0"/>
              <a:t>balancing</a:t>
            </a:r>
          </a:p>
          <a:p>
            <a:pPr lvl="2"/>
            <a:r>
              <a:rPr lang="en-US" dirty="0" smtClean="0"/>
              <a:t>OSPF in the core (as opposed to spanning tree)</a:t>
            </a:r>
          </a:p>
          <a:p>
            <a:pPr lvl="2"/>
            <a:r>
              <a:rPr lang="en-US" dirty="0" smtClean="0"/>
              <a:t>Equal cost multipath (ECMP)</a:t>
            </a:r>
            <a:endParaRPr lang="en-US" dirty="0"/>
          </a:p>
          <a:p>
            <a:r>
              <a:rPr lang="en-US" dirty="0" smtClean="0"/>
              <a:t>Semi-easy to deploy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modifications to applications, protocols</a:t>
            </a:r>
          </a:p>
          <a:p>
            <a:pPr lvl="1"/>
            <a:r>
              <a:rPr lang="en-US" dirty="0"/>
              <a:t>Leverage existing switch/router features</a:t>
            </a:r>
          </a:p>
          <a:p>
            <a:pPr lvl="1"/>
            <a:r>
              <a:rPr lang="en-US" dirty="0"/>
              <a:t>No additional </a:t>
            </a:r>
            <a:r>
              <a:rPr lang="en-US" dirty="0" smtClean="0"/>
              <a:t>wires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/>
              <a:t>Must modify host OSs</a:t>
            </a:r>
          </a:p>
          <a:p>
            <a:pPr lvl="1"/>
            <a:r>
              <a:rPr lang="en-US" dirty="0" smtClean="0"/>
              <a:t>Need directory servers (and they need to scale)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Oversubscription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Oversubscription cripples your datacenter</a:t>
            </a:r>
          </a:p>
          <a:p>
            <a:pPr lvl="1"/>
            <a:r>
              <a:rPr lang="en-US" dirty="0" smtClean="0"/>
              <a:t>Limits application scalability</a:t>
            </a:r>
          </a:p>
          <a:p>
            <a:pPr lvl="1"/>
            <a:r>
              <a:rPr lang="en-US" dirty="0" smtClean="0"/>
              <a:t>Bounds the size of your network</a:t>
            </a:r>
          </a:p>
          <a:p>
            <a:r>
              <a:rPr lang="en-US" dirty="0" smtClean="0"/>
              <a:t>Problem is about to get worse</a:t>
            </a:r>
          </a:p>
          <a:p>
            <a:pPr lvl="1"/>
            <a:r>
              <a:rPr lang="en-US" dirty="0" smtClean="0"/>
              <a:t>10 GigE servers are becoming more affordable</a:t>
            </a:r>
          </a:p>
          <a:p>
            <a:pPr lvl="1"/>
            <a:r>
              <a:rPr lang="en-US" dirty="0" smtClean="0"/>
              <a:t>128 port 10 GigE routers are not</a:t>
            </a:r>
          </a:p>
          <a:p>
            <a:r>
              <a:rPr lang="en-US" dirty="0"/>
              <a:t>Oversubscription is a core router issue</a:t>
            </a:r>
          </a:p>
          <a:p>
            <a:pPr lvl="1"/>
            <a:r>
              <a:rPr lang="en-US" dirty="0"/>
              <a:t>Bottlenecking racks of GigE into 10 GigE </a:t>
            </a:r>
            <a:r>
              <a:rPr lang="en-US" dirty="0" smtClean="0"/>
              <a:t>links</a:t>
            </a:r>
            <a:endParaRPr lang="en-US" dirty="0"/>
          </a:p>
          <a:p>
            <a:r>
              <a:rPr lang="en-US" dirty="0" smtClean="0"/>
              <a:t>What if we get rid of the core routers?</a:t>
            </a:r>
          </a:p>
          <a:p>
            <a:pPr lvl="1"/>
            <a:r>
              <a:rPr lang="en-US" dirty="0" smtClean="0"/>
              <a:t>Only use cheap switches</a:t>
            </a:r>
          </a:p>
          <a:p>
            <a:pPr lvl="1"/>
            <a:r>
              <a:rPr lang="en-US" dirty="0" smtClean="0"/>
              <a:t>Maintain 1:1 oversubscription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Network is the Computer”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computing has been around forever</a:t>
            </a:r>
          </a:p>
          <a:p>
            <a:pPr lvl="1"/>
            <a:r>
              <a:rPr lang="en-US" dirty="0" smtClean="0"/>
              <a:t>Grid computing</a:t>
            </a:r>
          </a:p>
          <a:p>
            <a:pPr lvl="1"/>
            <a:r>
              <a:rPr lang="en-US" dirty="0" smtClean="0"/>
              <a:t>High-performance computing</a:t>
            </a:r>
          </a:p>
          <a:p>
            <a:pPr lvl="1"/>
            <a:r>
              <a:rPr lang="en-US" dirty="0" smtClean="0"/>
              <a:t>Clusters (Beowulf)</a:t>
            </a:r>
          </a:p>
          <a:p>
            <a:r>
              <a:rPr lang="en-US" dirty="0" smtClean="0"/>
              <a:t>Highly specialized</a:t>
            </a:r>
          </a:p>
          <a:p>
            <a:pPr lvl="1"/>
            <a:r>
              <a:rPr lang="en-US" dirty="0" smtClean="0"/>
              <a:t>Nuclear simulation</a:t>
            </a:r>
          </a:p>
          <a:p>
            <a:pPr lvl="1"/>
            <a:r>
              <a:rPr lang="en-US" dirty="0" smtClean="0"/>
              <a:t>Stock trading</a:t>
            </a:r>
          </a:p>
          <a:p>
            <a:pPr lvl="1"/>
            <a:r>
              <a:rPr lang="en-US" dirty="0" smtClean="0"/>
              <a:t>Weather prediction</a:t>
            </a:r>
          </a:p>
          <a:p>
            <a:r>
              <a:rPr lang="en-US" dirty="0" smtClean="0"/>
              <a:t>All of a sudden, </a:t>
            </a:r>
            <a:r>
              <a:rPr lang="en-US" dirty="0" smtClean="0"/>
              <a:t>datacenters/the cloud </a:t>
            </a:r>
            <a:r>
              <a:rPr lang="en-US" dirty="0" smtClean="0"/>
              <a:t>are HOT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 flipV="1">
            <a:off x="838200" y="5439196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818973" y="5439196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855079" y="5439197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3835852" y="5439197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4899115" y="5410200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5879888" y="5410200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7043759" y="5439198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8024532" y="5439198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1053732" y="2893681"/>
            <a:ext cx="2406076" cy="150750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1980075" y="2898005"/>
            <a:ext cx="3523769" cy="150750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998840" y="2971800"/>
            <a:ext cx="5649648" cy="14264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3005043" y="2898005"/>
            <a:ext cx="598976" cy="14510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028370" y="2918225"/>
            <a:ext cx="1475474" cy="14510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4029741" y="2971800"/>
            <a:ext cx="3618747" cy="139745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 flipV="1">
            <a:off x="3729553" y="2898005"/>
            <a:ext cx="1276504" cy="14712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5588354" y="2927313"/>
            <a:ext cx="430384" cy="14510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6034377" y="2971800"/>
            <a:ext cx="1614111" cy="1413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3719718" y="2918225"/>
            <a:ext cx="3435905" cy="14975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5612232" y="2927313"/>
            <a:ext cx="2475432" cy="145767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 flipV="1">
            <a:off x="7648488" y="2918225"/>
            <a:ext cx="440547" cy="152239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001146" y="4498678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53732" y="5398674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53732" y="4484273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034505" y="5398674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53732" y="4484273"/>
            <a:ext cx="980773" cy="83130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53732" y="4484273"/>
            <a:ext cx="947414" cy="86049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849"/>
            <a:ext cx="8229600" cy="1066800"/>
          </a:xfrm>
        </p:spPr>
        <p:txBody>
          <a:bodyPr/>
          <a:lstStyle/>
          <a:p>
            <a:r>
              <a:rPr lang="en-US" dirty="0" smtClean="0"/>
              <a:t>Fat Tree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20</a:t>
            </a:fld>
            <a:endParaRPr lang="en-US"/>
          </a:p>
        </p:txBody>
      </p:sp>
      <p:pic>
        <p:nvPicPr>
          <p:cNvPr id="57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31" y="264169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45453" y="5192364"/>
            <a:ext cx="554472" cy="24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6" y="5192365"/>
            <a:ext cx="792314" cy="3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457200" y="5706983"/>
            <a:ext cx="985729" cy="1219200"/>
            <a:chOff x="327695" y="4684923"/>
            <a:chExt cx="1219200" cy="1507969"/>
          </a:xfrm>
        </p:grpSpPr>
        <p:pic>
          <p:nvPicPr>
            <p:cNvPr id="66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505976" y="5714998"/>
            <a:ext cx="985729" cy="1219200"/>
            <a:chOff x="327695" y="4684923"/>
            <a:chExt cx="1219200" cy="1507969"/>
          </a:xfrm>
        </p:grpSpPr>
        <p:pic>
          <p:nvPicPr>
            <p:cNvPr id="71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1577305" y="5192365"/>
            <a:ext cx="792314" cy="333607"/>
            <a:chOff x="468861" y="3255905"/>
            <a:chExt cx="792314" cy="333607"/>
          </a:xfrm>
        </p:grpSpPr>
        <p:sp>
          <p:nvSpPr>
            <p:cNvPr id="119" name="Rectangle 118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8" name="Straight Connector 127"/>
          <p:cNvCxnSpPr/>
          <p:nvPr/>
        </p:nvCxnSpPr>
        <p:spPr>
          <a:xfrm flipV="1">
            <a:off x="4018025" y="4498679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070611" y="5398675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070611" y="4484274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4051384" y="5398675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070611" y="4484274"/>
            <a:ext cx="980773" cy="83130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3070611" y="4484274"/>
            <a:ext cx="947414" cy="86049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2762332" y="5192365"/>
            <a:ext cx="554472" cy="24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45" y="5192366"/>
            <a:ext cx="792314" cy="3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2474079" y="5706984"/>
            <a:ext cx="985729" cy="1219200"/>
            <a:chOff x="327695" y="4684923"/>
            <a:chExt cx="1219200" cy="1507969"/>
          </a:xfrm>
        </p:grpSpPr>
        <p:pic>
          <p:nvPicPr>
            <p:cNvPr id="140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/>
          <p:cNvGrpSpPr/>
          <p:nvPr/>
        </p:nvGrpSpPr>
        <p:grpSpPr>
          <a:xfrm>
            <a:off x="3522855" y="5714999"/>
            <a:ext cx="985729" cy="1219200"/>
            <a:chOff x="327695" y="4684923"/>
            <a:chExt cx="1219200" cy="1507969"/>
          </a:xfrm>
        </p:grpSpPr>
        <p:pic>
          <p:nvPicPr>
            <p:cNvPr id="143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5" name="Group 144"/>
          <p:cNvGrpSpPr/>
          <p:nvPr/>
        </p:nvGrpSpPr>
        <p:grpSpPr>
          <a:xfrm>
            <a:off x="3594184" y="5192366"/>
            <a:ext cx="792314" cy="333607"/>
            <a:chOff x="468861" y="3255905"/>
            <a:chExt cx="792314" cy="333607"/>
          </a:xfrm>
        </p:grpSpPr>
        <p:sp>
          <p:nvSpPr>
            <p:cNvPr id="146" name="Rectangle 145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1" name="Straight Connector 150"/>
          <p:cNvCxnSpPr/>
          <p:nvPr/>
        </p:nvCxnSpPr>
        <p:spPr>
          <a:xfrm flipV="1">
            <a:off x="6062061" y="4469682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114647" y="5369678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114647" y="4455277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6095420" y="5369678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114647" y="4455277"/>
            <a:ext cx="980773" cy="83130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114647" y="4455277"/>
            <a:ext cx="947414" cy="86049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4806368" y="5163368"/>
            <a:ext cx="554472" cy="24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81" y="5163369"/>
            <a:ext cx="792314" cy="3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4518115" y="5677987"/>
            <a:ext cx="985729" cy="1219200"/>
            <a:chOff x="327695" y="4684923"/>
            <a:chExt cx="1219200" cy="1507969"/>
          </a:xfrm>
        </p:grpSpPr>
        <p:pic>
          <p:nvPicPr>
            <p:cNvPr id="163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Group 164"/>
          <p:cNvGrpSpPr/>
          <p:nvPr/>
        </p:nvGrpSpPr>
        <p:grpSpPr>
          <a:xfrm>
            <a:off x="5566891" y="5686002"/>
            <a:ext cx="985729" cy="1219200"/>
            <a:chOff x="327695" y="4684923"/>
            <a:chExt cx="1219200" cy="1507969"/>
          </a:xfrm>
        </p:grpSpPr>
        <p:pic>
          <p:nvPicPr>
            <p:cNvPr id="166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oup 167"/>
          <p:cNvGrpSpPr/>
          <p:nvPr/>
        </p:nvGrpSpPr>
        <p:grpSpPr>
          <a:xfrm>
            <a:off x="5638220" y="5163369"/>
            <a:ext cx="792314" cy="333607"/>
            <a:chOff x="468861" y="3255905"/>
            <a:chExt cx="792314" cy="333607"/>
          </a:xfrm>
        </p:grpSpPr>
        <p:sp>
          <p:nvSpPr>
            <p:cNvPr id="169" name="Rectangle 168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4" name="Straight Connector 173"/>
          <p:cNvCxnSpPr/>
          <p:nvPr/>
        </p:nvCxnSpPr>
        <p:spPr>
          <a:xfrm flipV="1">
            <a:off x="8206705" y="4498680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7259291" y="5398676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7259291" y="4484275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8240064" y="5398676"/>
            <a:ext cx="0" cy="8604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259291" y="4484275"/>
            <a:ext cx="980773" cy="83130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7259291" y="4484275"/>
            <a:ext cx="947414" cy="86049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6951012" y="5192366"/>
            <a:ext cx="554472" cy="24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25" y="5192367"/>
            <a:ext cx="792314" cy="3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6662759" y="5706985"/>
            <a:ext cx="985729" cy="1219200"/>
            <a:chOff x="327695" y="4684923"/>
            <a:chExt cx="1219200" cy="1507969"/>
          </a:xfrm>
        </p:grpSpPr>
        <p:pic>
          <p:nvPicPr>
            <p:cNvPr id="186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/>
          <p:cNvGrpSpPr/>
          <p:nvPr/>
        </p:nvGrpSpPr>
        <p:grpSpPr>
          <a:xfrm>
            <a:off x="7711535" y="5715000"/>
            <a:ext cx="985729" cy="1219200"/>
            <a:chOff x="327695" y="4684923"/>
            <a:chExt cx="1219200" cy="1507969"/>
          </a:xfrm>
        </p:grpSpPr>
        <p:pic>
          <p:nvPicPr>
            <p:cNvPr id="189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97369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" descr="C:\Users\t0ph3r\Desktop\CS 276 Data Center Prez\icon_server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5" y="468492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oup 190"/>
          <p:cNvGrpSpPr/>
          <p:nvPr/>
        </p:nvGrpSpPr>
        <p:grpSpPr>
          <a:xfrm>
            <a:off x="7782864" y="5192367"/>
            <a:ext cx="792314" cy="333607"/>
            <a:chOff x="468861" y="3255905"/>
            <a:chExt cx="792314" cy="333607"/>
          </a:xfrm>
        </p:grpSpPr>
        <p:sp>
          <p:nvSpPr>
            <p:cNvPr id="192" name="Rectangle 191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" name="Group 193"/>
          <p:cNvGrpSpPr/>
          <p:nvPr/>
        </p:nvGrpSpPr>
        <p:grpSpPr>
          <a:xfrm>
            <a:off x="7792699" y="4277966"/>
            <a:ext cx="792314" cy="333607"/>
            <a:chOff x="468861" y="3255905"/>
            <a:chExt cx="792314" cy="333607"/>
          </a:xfrm>
        </p:grpSpPr>
        <p:sp>
          <p:nvSpPr>
            <p:cNvPr id="195" name="Rectangle 194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6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7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46" y="2656427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19" y="2666838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053732" y="2873148"/>
            <a:ext cx="649107" cy="155721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702839" y="2873148"/>
            <a:ext cx="1302204" cy="1542625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2674" y="2848006"/>
            <a:ext cx="3342764" cy="152417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05905" y="2848005"/>
            <a:ext cx="5453386" cy="1524179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2" y="2641696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598366" y="4277964"/>
            <a:ext cx="792314" cy="333607"/>
            <a:chOff x="468861" y="3255905"/>
            <a:chExt cx="792314" cy="333607"/>
          </a:xfrm>
        </p:grpSpPr>
        <p:sp>
          <p:nvSpPr>
            <p:cNvPr id="52" name="Rectangle 51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1587140" y="4277964"/>
            <a:ext cx="792314" cy="333607"/>
            <a:chOff x="468861" y="3255905"/>
            <a:chExt cx="792314" cy="333607"/>
          </a:xfrm>
        </p:grpSpPr>
        <p:sp>
          <p:nvSpPr>
            <p:cNvPr id="122" name="Rectangle 121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/>
          <p:cNvGrpSpPr/>
          <p:nvPr/>
        </p:nvGrpSpPr>
        <p:grpSpPr>
          <a:xfrm>
            <a:off x="2615245" y="4277965"/>
            <a:ext cx="792314" cy="333607"/>
            <a:chOff x="468861" y="3255905"/>
            <a:chExt cx="792314" cy="333607"/>
          </a:xfrm>
        </p:grpSpPr>
        <p:sp>
          <p:nvSpPr>
            <p:cNvPr id="137" name="Rectangle 136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8" name="Group 147"/>
          <p:cNvGrpSpPr/>
          <p:nvPr/>
        </p:nvGrpSpPr>
        <p:grpSpPr>
          <a:xfrm>
            <a:off x="3604019" y="4277965"/>
            <a:ext cx="792314" cy="333607"/>
            <a:chOff x="468861" y="3255905"/>
            <a:chExt cx="792314" cy="333607"/>
          </a:xfrm>
        </p:grpSpPr>
        <p:sp>
          <p:nvSpPr>
            <p:cNvPr id="149" name="Rectangle 148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/>
          <p:cNvGrpSpPr/>
          <p:nvPr/>
        </p:nvGrpSpPr>
        <p:grpSpPr>
          <a:xfrm>
            <a:off x="4659281" y="4248968"/>
            <a:ext cx="792314" cy="333607"/>
            <a:chOff x="468861" y="3255905"/>
            <a:chExt cx="792314" cy="333607"/>
          </a:xfrm>
        </p:grpSpPr>
        <p:sp>
          <p:nvSpPr>
            <p:cNvPr id="160" name="Rectangle 159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/>
          <p:cNvGrpSpPr/>
          <p:nvPr/>
        </p:nvGrpSpPr>
        <p:grpSpPr>
          <a:xfrm>
            <a:off x="5648055" y="4248968"/>
            <a:ext cx="792314" cy="333607"/>
            <a:chOff x="468861" y="3255905"/>
            <a:chExt cx="792314" cy="333607"/>
          </a:xfrm>
        </p:grpSpPr>
        <p:sp>
          <p:nvSpPr>
            <p:cNvPr id="172" name="Rectangle 171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2" name="Group 181"/>
          <p:cNvGrpSpPr/>
          <p:nvPr/>
        </p:nvGrpSpPr>
        <p:grpSpPr>
          <a:xfrm>
            <a:off x="6803925" y="4277966"/>
            <a:ext cx="792314" cy="333607"/>
            <a:chOff x="468861" y="3255905"/>
            <a:chExt cx="792314" cy="333607"/>
          </a:xfrm>
        </p:grpSpPr>
        <p:sp>
          <p:nvSpPr>
            <p:cNvPr id="183" name="Rectangle 182"/>
            <p:cNvSpPr/>
            <p:nvPr/>
          </p:nvSpPr>
          <p:spPr>
            <a:xfrm>
              <a:off x="594395" y="3255905"/>
              <a:ext cx="554472" cy="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3" descr="C:\Users\t0ph3r\Desktop\CS 276 Data Center Prez\cisco-switch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1" y="3255906"/>
              <a:ext cx="792314" cy="33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0" name="TextBox 229"/>
          <p:cNvSpPr txBox="1"/>
          <p:nvPr/>
        </p:nvSpPr>
        <p:spPr>
          <a:xfrm>
            <a:off x="918471" y="1066800"/>
            <a:ext cx="374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build a K-</a:t>
            </a:r>
            <a:r>
              <a:rPr lang="en-US" dirty="0" err="1" smtClean="0"/>
              <a:t>ary</a:t>
            </a:r>
            <a:r>
              <a:rPr lang="en-US" dirty="0" smtClean="0"/>
              <a:t> fat 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K-port switches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</a:t>
            </a:r>
            <a:r>
              <a:rPr lang="en-US" baseline="30000" dirty="0" smtClean="0"/>
              <a:t>3</a:t>
            </a:r>
            <a:r>
              <a:rPr lang="en-US" dirty="0" smtClean="0"/>
              <a:t>/4 servers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(K/2)</a:t>
            </a:r>
            <a:r>
              <a:rPr lang="en-US" baseline="30000" dirty="0" smtClean="0"/>
              <a:t>2</a:t>
            </a:r>
            <a:r>
              <a:rPr lang="en-US" dirty="0" smtClean="0"/>
              <a:t> core switches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 pods, each with K switches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806368" y="1050068"/>
            <a:ext cx="374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example K=4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4-port switches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</a:t>
            </a:r>
            <a:r>
              <a:rPr lang="en-US" baseline="30000" dirty="0" smtClean="0"/>
              <a:t>3</a:t>
            </a:r>
            <a:r>
              <a:rPr lang="en-US" dirty="0" smtClean="0"/>
              <a:t>/4 = 16 servers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(K/2)</a:t>
            </a:r>
            <a:r>
              <a:rPr lang="en-US" baseline="30000" dirty="0" smtClean="0"/>
              <a:t>2</a:t>
            </a:r>
            <a:r>
              <a:rPr lang="en-US" dirty="0" smtClean="0"/>
              <a:t> = 4 core switches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4</a:t>
            </a:r>
            <a:r>
              <a:rPr lang="en-US" dirty="0" smtClean="0"/>
              <a:t> pods, each with  4  switches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667149" y="4141758"/>
            <a:ext cx="2088771" cy="259487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8003884" y="3290269"/>
            <a:ext cx="996681" cy="581044"/>
            <a:chOff x="407055" y="3480742"/>
            <a:chExt cx="1255060" cy="581044"/>
          </a:xfrm>
        </p:grpSpPr>
        <p:sp>
          <p:nvSpPr>
            <p:cNvPr id="206" name="Rectangular Callout 205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33914"/>
                <a:gd name="adj2" fmla="val 8631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 flipH="1">
              <a:off x="407055" y="3525119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Pod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Full bisection bandwidth</a:t>
            </a:r>
          </a:p>
          <a:p>
            <a:pPr lvl="1"/>
            <a:r>
              <a:rPr lang="en-US" dirty="0" smtClean="0"/>
              <a:t>Lots of redundancy for failover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Need custom routing</a:t>
            </a:r>
          </a:p>
          <a:p>
            <a:pPr lvl="2"/>
            <a:r>
              <a:rPr lang="en-US" dirty="0" smtClean="0"/>
              <a:t>Paper uses </a:t>
            </a:r>
            <a:r>
              <a:rPr lang="en-US" dirty="0" err="1" smtClean="0"/>
              <a:t>NetFPGA</a:t>
            </a:r>
            <a:endParaRPr lang="en-US" dirty="0" smtClean="0"/>
          </a:p>
          <a:p>
            <a:pPr lvl="1"/>
            <a:r>
              <a:rPr lang="en-US" dirty="0" smtClean="0"/>
              <a:t>Cost </a:t>
            </a:r>
            <a:r>
              <a:rPr lang="en-US" dirty="0" smtClean="0">
                <a:sym typeface="Wingdings" pitchFamily="2" charset="2"/>
              </a:rPr>
              <a:t> 3</a:t>
            </a:r>
            <a:r>
              <a:rPr lang="en-US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/2 switches</a:t>
            </a:r>
          </a:p>
          <a:p>
            <a:pPr lvl="2"/>
            <a:r>
              <a:rPr lang="en-US" dirty="0" smtClean="0"/>
              <a:t>48 port switches = 3456</a:t>
            </a:r>
          </a:p>
          <a:p>
            <a:r>
              <a:rPr lang="en-US" dirty="0" smtClean="0"/>
              <a:t>The ugly</a:t>
            </a:r>
          </a:p>
          <a:p>
            <a:pPr lvl="1"/>
            <a:r>
              <a:rPr lang="en-US" sz="4000" dirty="0" smtClean="0"/>
              <a:t>OMG THE WIRES!!!!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(</a:t>
            </a:r>
            <a:r>
              <a:rPr lang="en-US" sz="4000" dirty="0"/>
              <a:t>K</a:t>
            </a:r>
            <a:r>
              <a:rPr lang="en-US" sz="4000" baseline="30000" dirty="0"/>
              <a:t>3</a:t>
            </a:r>
            <a:r>
              <a:rPr lang="en-US" sz="4000" dirty="0"/>
              <a:t>+2K</a:t>
            </a:r>
            <a:r>
              <a:rPr lang="en-US" sz="4000" baseline="30000" dirty="0"/>
              <a:t>2</a:t>
            </a:r>
            <a:r>
              <a:rPr lang="en-US" sz="4000" dirty="0"/>
              <a:t>)/</a:t>
            </a:r>
            <a:r>
              <a:rPr lang="en-US" sz="4000" dirty="0" smtClean="0"/>
              <a:t>4</a:t>
            </a:r>
          </a:p>
          <a:p>
            <a:pPr lvl="2"/>
            <a:r>
              <a:rPr lang="en-US" dirty="0" smtClean="0"/>
              <a:t>48 port switches = 28800</a:t>
            </a:r>
            <a:endParaRPr lang="en-US" dirty="0"/>
          </a:p>
          <a:p>
            <a:pPr lvl="1"/>
            <a:endParaRPr lang="en-US" sz="4000" dirty="0" smtClean="0"/>
          </a:p>
          <a:p>
            <a:pPr lvl="1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Oversubscription so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Oversubscription is a worst-case scenario</a:t>
            </a:r>
          </a:p>
          <a:p>
            <a:pPr lvl="1"/>
            <a:r>
              <a:rPr lang="en-US" dirty="0" smtClean="0"/>
              <a:t>If traffic is localized, or short, there is no problem</a:t>
            </a:r>
            <a:endParaRPr lang="en-US" dirty="0"/>
          </a:p>
          <a:p>
            <a:r>
              <a:rPr lang="en-US" dirty="0" smtClean="0"/>
              <a:t>How bad is the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22</a:t>
            </a:fld>
            <a:endParaRPr lang="en-US"/>
          </a:p>
        </p:txBody>
      </p:sp>
      <p:pic>
        <p:nvPicPr>
          <p:cNvPr id="5123" name="Picture 3" descr="C:\Users\t0ph3r\Desktop\CS 276 Data Center Prez\hotspot_c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87091"/>
            <a:ext cx="4800600" cy="35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0ph3r\Desktop\CS 276 Data Center Prez\hotsp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573"/>
            <a:ext cx="4564643" cy="31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>
            <a:off x="4940701" y="4267200"/>
            <a:ext cx="933049" cy="0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Flyways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641250" y="1909465"/>
            <a:ext cx="1055947" cy="1123511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870050" y="4343400"/>
            <a:ext cx="0" cy="897957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9" idx="0"/>
          </p:cNvCxnSpPr>
          <p:nvPr/>
        </p:nvCxnSpPr>
        <p:spPr>
          <a:xfrm flipV="1">
            <a:off x="3280848" y="3276600"/>
            <a:ext cx="793776" cy="762001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0" idx="0"/>
          </p:cNvCxnSpPr>
          <p:nvPr/>
        </p:nvCxnSpPr>
        <p:spPr>
          <a:xfrm>
            <a:off x="4417494" y="3276600"/>
            <a:ext cx="370807" cy="7620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98650" y="4343400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27250" y="4343400"/>
            <a:ext cx="0" cy="897956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55850" y="4244911"/>
            <a:ext cx="0" cy="10128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94050" y="4343400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22650" y="4244911"/>
            <a:ext cx="0" cy="98000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51250" y="4343400"/>
            <a:ext cx="0" cy="88151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79850" y="4244911"/>
            <a:ext cx="0" cy="996444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55510" y="1828800"/>
            <a:ext cx="926090" cy="1273764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50" y="512331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50" y="508192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61" y="4038601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14" y="4038600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417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35" y="288607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5720439" y="4322703"/>
            <a:ext cx="0" cy="89795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5" idx="0"/>
          </p:cNvCxnSpPr>
          <p:nvPr/>
        </p:nvCxnSpPr>
        <p:spPr>
          <a:xfrm flipV="1">
            <a:off x="6131237" y="3255903"/>
            <a:ext cx="336576" cy="76200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6" idx="0"/>
          </p:cNvCxnSpPr>
          <p:nvPr/>
        </p:nvCxnSpPr>
        <p:spPr>
          <a:xfrm>
            <a:off x="6772613" y="3255903"/>
            <a:ext cx="693189" cy="76200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949039" y="4322703"/>
            <a:ext cx="0" cy="89795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77639" y="4322703"/>
            <a:ext cx="0" cy="897956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406239" y="4224214"/>
            <a:ext cx="0" cy="101289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071551" y="4322703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300151" y="4322703"/>
            <a:ext cx="0" cy="88151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528751" y="4322703"/>
            <a:ext cx="0" cy="88151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757351" y="4224214"/>
            <a:ext cx="0" cy="996444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39" y="5102618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51" y="5061226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50" y="4017904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15" y="4017903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6" y="286537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U-Turn Arrow 40"/>
          <p:cNvSpPr/>
          <p:nvPr/>
        </p:nvSpPr>
        <p:spPr>
          <a:xfrm>
            <a:off x="4876800" y="2078096"/>
            <a:ext cx="1326389" cy="1884303"/>
          </a:xfrm>
          <a:prstGeom prst="uturnArrow">
            <a:avLst>
              <a:gd name="adj1" fmla="val 11376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Picture 2" descr="C:\Users\t0ph3r\Desktop\fire-ball-ico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45983" y="1151863"/>
            <a:ext cx="721450" cy="6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rved Down Arrow 44"/>
          <p:cNvSpPr/>
          <p:nvPr/>
        </p:nvSpPr>
        <p:spPr>
          <a:xfrm>
            <a:off x="4876800" y="3429000"/>
            <a:ext cx="1326389" cy="533399"/>
          </a:xfrm>
          <a:prstGeom prst="curvedDownArrow">
            <a:avLst>
              <a:gd name="adj1" fmla="val 49418"/>
              <a:gd name="adj2" fmla="val 99780"/>
              <a:gd name="adj3" fmla="val 60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617424" cy="161284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Additional wiring</a:t>
            </a:r>
          </a:p>
          <a:p>
            <a:pPr lvl="1"/>
            <a:r>
              <a:rPr lang="en-US" dirty="0" smtClean="0"/>
              <a:t>Route switching</a:t>
            </a:r>
          </a:p>
        </p:txBody>
      </p:sp>
    </p:spTree>
    <p:extLst>
      <p:ext uri="{BB962C8B-B14F-4D97-AF65-F5344CB8AC3E}">
        <p14:creationId xmlns:p14="http://schemas.microsoft.com/office/powerpoint/2010/main" val="37845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5" grpId="0" animBg="1"/>
      <p:bldP spid="4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1524000" y="4650545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42600" y="4650545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61200" y="4650545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79800" y="4650545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98400" y="4650545"/>
            <a:ext cx="0" cy="8979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Flyways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wires at all?</a:t>
            </a:r>
          </a:p>
          <a:p>
            <a:r>
              <a:rPr lang="en-US" dirty="0" smtClean="0"/>
              <a:t>Connect </a:t>
            </a:r>
            <a:r>
              <a:rPr lang="en-US" dirty="0" err="1" smtClean="0"/>
              <a:t>ToR</a:t>
            </a:r>
            <a:r>
              <a:rPr lang="en-US" dirty="0" smtClean="0"/>
              <a:t> servers wirelessly</a:t>
            </a:r>
          </a:p>
          <a:p>
            <a:r>
              <a:rPr lang="en-US" dirty="0" smtClean="0"/>
              <a:t>Why can’t we use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Massive interference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774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11" y="506635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5087048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11" y="5045656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6635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1447800" y="3507545"/>
            <a:ext cx="6096000" cy="914400"/>
          </a:xfrm>
          <a:prstGeom prst="curvedDownArrow">
            <a:avLst>
              <a:gd name="adj1" fmla="val 36581"/>
              <a:gd name="adj2" fmla="val 77671"/>
              <a:gd name="adj3" fmla="val 38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flipH="1">
            <a:off x="2743200" y="3886199"/>
            <a:ext cx="3200400" cy="573949"/>
          </a:xfrm>
          <a:prstGeom prst="curvedDownArrow">
            <a:avLst>
              <a:gd name="adj1" fmla="val 36581"/>
              <a:gd name="adj2" fmla="val 77671"/>
              <a:gd name="adj3" fmla="val 38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962400" y="3482892"/>
            <a:ext cx="838200" cy="8382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2160962" y="5850243"/>
            <a:ext cx="5019508" cy="724293"/>
          </a:xfrm>
          <a:prstGeom prst="wedgeRectCallout">
            <a:avLst>
              <a:gd name="adj1" fmla="val -28532"/>
              <a:gd name="adj2" fmla="val 3991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issue: </a:t>
            </a:r>
            <a:r>
              <a:rPr lang="en-US" sz="2800" dirty="0" err="1" smtClean="0"/>
              <a:t>Wifi</a:t>
            </a:r>
            <a:r>
              <a:rPr lang="en-US" sz="2800" dirty="0" smtClean="0"/>
              <a:t> is not directed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2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6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56539" y="3551739"/>
            <a:ext cx="457200" cy="932332"/>
            <a:chOff x="2108256" y="3334868"/>
            <a:chExt cx="457200" cy="932332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17785022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2520" y="3475539"/>
            <a:ext cx="304800" cy="1008532"/>
            <a:chOff x="2184456" y="3258668"/>
            <a:chExt cx="304800" cy="100853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2621247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400" y="3551739"/>
            <a:ext cx="457200" cy="932332"/>
            <a:chOff x="2108256" y="3334868"/>
            <a:chExt cx="457200" cy="93233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620000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60 GHz Wireless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3" descr="C:\Users\t0ph3r\Desktop\CS 276 Data Center Prez\ho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67" y="1371600"/>
            <a:ext cx="4179966" cy="20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0ph3r\Desktop\CS 276 Data Center Prez\wirel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16" y="3648210"/>
            <a:ext cx="30071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11" y="4059297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11" y="4017905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428095" y="4523987"/>
            <a:ext cx="457200" cy="932332"/>
            <a:chOff x="2108256" y="3334868"/>
            <a:chExt cx="457200" cy="93233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696569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4389" y="4523987"/>
            <a:ext cx="457200" cy="932332"/>
            <a:chOff x="2108256" y="3334868"/>
            <a:chExt cx="457200" cy="93233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620000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5163" y="4523987"/>
            <a:ext cx="457200" cy="932332"/>
            <a:chOff x="2108256" y="3334868"/>
            <a:chExt cx="457200" cy="93233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1353263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31545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90153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89" y="5010848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Down Arrow 33"/>
          <p:cNvSpPr/>
          <p:nvPr/>
        </p:nvSpPr>
        <p:spPr>
          <a:xfrm rot="17911439">
            <a:off x="2533957" y="3483721"/>
            <a:ext cx="304800" cy="146292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2996819">
            <a:off x="2604959" y="3799641"/>
            <a:ext cx="304800" cy="83107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60 GHz Flyways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 routes</a:t>
            </a:r>
          </a:p>
          <a:p>
            <a:pPr lvl="1"/>
            <a:r>
              <a:rPr lang="en-US" dirty="0" smtClean="0"/>
              <a:t>Measure the point-to-point bandwidth/interference</a:t>
            </a:r>
          </a:p>
          <a:p>
            <a:pPr lvl="1"/>
            <a:r>
              <a:rPr lang="en-US" dirty="0" smtClean="0"/>
              <a:t>Calculate antenna angles</a:t>
            </a:r>
          </a:p>
          <a:p>
            <a:r>
              <a:rPr lang="en-US" dirty="0" smtClean="0"/>
              <a:t>Measure traffic</a:t>
            </a:r>
          </a:p>
          <a:p>
            <a:pPr lvl="1"/>
            <a:r>
              <a:rPr lang="en-US" dirty="0" smtClean="0"/>
              <a:t>Instrument the network stack per host</a:t>
            </a:r>
          </a:p>
          <a:p>
            <a:pPr lvl="1"/>
            <a:r>
              <a:rPr lang="en-US" dirty="0" smtClean="0"/>
              <a:t>Leverage existing schedulers</a:t>
            </a:r>
          </a:p>
          <a:p>
            <a:r>
              <a:rPr lang="en-US" dirty="0" smtClean="0"/>
              <a:t>Reroute</a:t>
            </a:r>
          </a:p>
          <a:p>
            <a:pPr lvl="1"/>
            <a:r>
              <a:rPr lang="en-US" dirty="0" smtClean="0"/>
              <a:t>Encapsulate (tunnel) packets via the flyway</a:t>
            </a:r>
          </a:p>
          <a:p>
            <a:pPr lvl="1"/>
            <a:r>
              <a:rPr lang="en-US" dirty="0" smtClean="0"/>
              <a:t>No need to modify static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60 GHz Flyways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 descr="C:\Users\t0ph3r\Desktop\CS 276 Data Center Prez\wireless_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18217"/>
            <a:ext cx="4800600" cy="27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0ph3r\Desktop\CS 276 Data Center Prez\wireless_schedul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8842"/>
            <a:ext cx="4800600" cy="27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434" y="1828800"/>
            <a:ext cx="3437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Hotspot fan-out is 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You don’t need that many antennas per rack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162" y="4572000"/>
            <a:ext cx="3496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Prediction/scheduling is super important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Better schedulers could show more improvement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Traffic aware schedulers?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0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radical ideas published is not easy</a:t>
            </a:r>
          </a:p>
          <a:p>
            <a:pPr lvl="1"/>
            <a:r>
              <a:rPr lang="en-US" dirty="0" smtClean="0"/>
              <a:t>Especially at top conferences</a:t>
            </a:r>
          </a:p>
          <a:p>
            <a:r>
              <a:rPr lang="en-US" dirty="0" smtClean="0"/>
              <a:t>This is a good example of paper that </a:t>
            </a:r>
            <a:r>
              <a:rPr lang="en-US" i="1" dirty="0" smtClean="0"/>
              <a:t>almost</a:t>
            </a:r>
            <a:r>
              <a:rPr lang="en-US" dirty="0" smtClean="0"/>
              <a:t> didn’t make it</a:t>
            </a:r>
          </a:p>
          <a:p>
            <a:pPr lvl="1"/>
            <a:r>
              <a:rPr lang="en-US" dirty="0" smtClean="0"/>
              <a:t>Section 7 (Discussion) and Appendix A are all about fighting fires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authors still got tons of flack at SIGCOMM</a:t>
            </a:r>
          </a:p>
          <a:p>
            <a:r>
              <a:rPr lang="en-US" dirty="0" smtClean="0"/>
              <a:t>Takeaways</a:t>
            </a:r>
          </a:p>
          <a:p>
            <a:pPr lvl="1"/>
            <a:r>
              <a:rPr lang="en-US" dirty="0" smtClean="0"/>
              <a:t>Don’t be afraid to be ‘out there’</a:t>
            </a:r>
          </a:p>
          <a:p>
            <a:pPr lvl="1"/>
            <a:r>
              <a:rPr lang="en-US" dirty="0" smtClean="0"/>
              <a:t>But always think defensively!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own Arrow 54"/>
          <p:cNvSpPr/>
          <p:nvPr/>
        </p:nvSpPr>
        <p:spPr>
          <a:xfrm rot="16200000">
            <a:off x="4424071" y="779735"/>
            <a:ext cx="304800" cy="212465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rot="16200000">
            <a:off x="4903898" y="103296"/>
            <a:ext cx="716749" cy="349625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Wireless Flyways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383536"/>
          </a:xfrm>
        </p:spPr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Directed antennas still cause directed interference</a:t>
            </a:r>
          </a:p>
          <a:p>
            <a:pPr lvl="1"/>
            <a:r>
              <a:rPr lang="en-US" dirty="0" smtClean="0"/>
              <a:t>Objects may block the point-to-point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29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928139" y="1689665"/>
            <a:ext cx="457200" cy="932332"/>
            <a:chOff x="2108256" y="3334868"/>
            <a:chExt cx="457200" cy="93233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620000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17920" y="1689665"/>
            <a:ext cx="457200" cy="932332"/>
            <a:chOff x="2108256" y="3334868"/>
            <a:chExt cx="457200" cy="932332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 rot="540000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91200" y="1689665"/>
            <a:ext cx="457200" cy="932332"/>
            <a:chOff x="2108256" y="3334868"/>
            <a:chExt cx="457200" cy="932332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 rot="5400000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11" y="2197223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11" y="2155831"/>
            <a:ext cx="1093177" cy="17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76526"/>
            <a:ext cx="1066800" cy="16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Down Arrow 55"/>
          <p:cNvSpPr/>
          <p:nvPr/>
        </p:nvSpPr>
        <p:spPr>
          <a:xfrm rot="16200000">
            <a:off x="3774120" y="1426526"/>
            <a:ext cx="304800" cy="83107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5549844" y="1432325"/>
            <a:ext cx="838200" cy="8382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4681688" y="1422965"/>
            <a:ext cx="838200" cy="8382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7" grpId="2" animBg="1"/>
      <p:bldP spid="56" grpId="0" animBg="1"/>
      <p:bldP spid="56" grpId="2" animBg="1"/>
      <p:bldP spid="58" grpId="0" animBg="1"/>
      <p:bldP spid="58" grpId="1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Made Me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wants to operate at Internet scale</a:t>
            </a:r>
          </a:p>
          <a:p>
            <a:pPr lvl="1"/>
            <a:r>
              <a:rPr lang="en-US" dirty="0" smtClean="0"/>
              <a:t>Millions of users</a:t>
            </a:r>
          </a:p>
          <a:p>
            <a:pPr lvl="2"/>
            <a:r>
              <a:rPr lang="en-US" dirty="0" smtClean="0"/>
              <a:t>Can your website survive a flash mob?</a:t>
            </a:r>
          </a:p>
          <a:p>
            <a:pPr lvl="1"/>
            <a:r>
              <a:rPr lang="en-US" dirty="0" err="1" smtClean="0"/>
              <a:t>Zetabytes</a:t>
            </a:r>
            <a:r>
              <a:rPr lang="en-US" dirty="0" smtClean="0"/>
              <a:t> of data to analyze</a:t>
            </a:r>
          </a:p>
          <a:p>
            <a:pPr lvl="2"/>
            <a:r>
              <a:rPr lang="en-US" dirty="0" smtClean="0"/>
              <a:t>Webserver logs</a:t>
            </a:r>
          </a:p>
          <a:p>
            <a:pPr lvl="2"/>
            <a:r>
              <a:rPr lang="en-US" dirty="0" smtClean="0"/>
              <a:t>Advertisement clicks</a:t>
            </a:r>
          </a:p>
          <a:p>
            <a:pPr lvl="2"/>
            <a:r>
              <a:rPr lang="en-US" dirty="0" smtClean="0"/>
              <a:t>Social networks, blogs, Twitter, video…</a:t>
            </a:r>
          </a:p>
          <a:p>
            <a:r>
              <a:rPr lang="en-US" dirty="0" smtClean="0"/>
              <a:t>Not everyone has the expertise to build a cluster</a:t>
            </a:r>
          </a:p>
          <a:p>
            <a:pPr lvl="1"/>
            <a:r>
              <a:rPr lang="en-US" dirty="0" smtClean="0"/>
              <a:t>The Internet is the symptom and the cure</a:t>
            </a:r>
          </a:p>
          <a:p>
            <a:pPr lvl="1"/>
            <a:r>
              <a:rPr lang="en-US" dirty="0" smtClean="0"/>
              <a:t>Let someone else do it for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t0ph3r\Desktop\CS 276 Data Center Prez\IMG_20111121_12063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2291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Wireless Flyways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work assumes 2D wireless topology</a:t>
            </a:r>
          </a:p>
          <a:p>
            <a:pPr lvl="1"/>
            <a:r>
              <a:rPr lang="en-US" dirty="0" smtClean="0"/>
              <a:t>Reduce interference by using 3D beams</a:t>
            </a:r>
          </a:p>
          <a:p>
            <a:pPr lvl="1"/>
            <a:r>
              <a:rPr lang="en-US" dirty="0" smtClean="0"/>
              <a:t>Bounce the signal off the ceiling!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657600"/>
            <a:ext cx="6248400" cy="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iped Right Arrow 6"/>
          <p:cNvSpPr/>
          <p:nvPr/>
        </p:nvSpPr>
        <p:spPr>
          <a:xfrm rot="20653431">
            <a:off x="4701171" y="3730673"/>
            <a:ext cx="1608160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900000">
            <a:off x="6315097" y="3771439"/>
            <a:ext cx="1799759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70721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Stainless Steel Mirrors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2057400" y="3777064"/>
            <a:ext cx="762000" cy="564477"/>
          </a:xfrm>
          <a:prstGeom prst="bentUpArrow">
            <a:avLst>
              <a:gd name="adj1" fmla="val 38659"/>
              <a:gd name="adj2" fmla="val 50000"/>
              <a:gd name="adj3" fmla="val 40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82290" y="398521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60 GHz Directional Wireless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09458" y="4068546"/>
            <a:ext cx="457200" cy="932332"/>
            <a:chOff x="2108256" y="3334868"/>
            <a:chExt cx="457200" cy="9323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15391231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74736" y="4068546"/>
            <a:ext cx="457200" cy="932332"/>
            <a:chOff x="2108256" y="3334868"/>
            <a:chExt cx="457200" cy="93233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286000" y="3487267"/>
              <a:ext cx="0" cy="779933"/>
            </a:xfrm>
            <a:prstGeom prst="line">
              <a:avLst/>
            </a:prstGeom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6251325">
              <a:off x="2184456" y="3258668"/>
              <a:ext cx="304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6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12382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esktop\CS 276 Data Center Prez\server-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12382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/>
      <p:bldP spid="11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486400" cy="5050536"/>
          </a:xfrm>
        </p:spPr>
        <p:txBody>
          <a:bodyPr/>
          <a:lstStyle/>
          <a:p>
            <a:r>
              <a:rPr lang="en-US" dirty="0" smtClean="0"/>
              <a:t>2D beam expands as it travels</a:t>
            </a:r>
          </a:p>
          <a:p>
            <a:pPr lvl="1"/>
            <a:r>
              <a:rPr lang="en-US" dirty="0" smtClean="0"/>
              <a:t>Creates a cone of interference</a:t>
            </a:r>
          </a:p>
          <a:p>
            <a:r>
              <a:rPr lang="en-US" dirty="0" smtClean="0"/>
              <a:t>3D beam focuses into a parabola</a:t>
            </a:r>
          </a:p>
          <a:p>
            <a:pPr lvl="1"/>
            <a:r>
              <a:rPr lang="en-US" dirty="0" smtClean="0"/>
              <a:t>Short distances = small footprint</a:t>
            </a:r>
          </a:p>
          <a:p>
            <a:pPr lvl="1"/>
            <a:r>
              <a:rPr lang="en-US" dirty="0" smtClean="0"/>
              <a:t>Long distances = longer footprint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31</a:t>
            </a:fld>
            <a:endParaRPr lang="en-US"/>
          </a:p>
        </p:txBody>
      </p:sp>
      <p:pic>
        <p:nvPicPr>
          <p:cNvPr id="5122" name="Picture 2" descr="C:\Users\t0ph3r\Desktop\beam_inter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73350"/>
            <a:ext cx="426085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Wireless Flyways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50536"/>
          </a:xfrm>
        </p:spPr>
        <p:txBody>
          <a:bodyPr/>
          <a:lstStyle/>
          <a:p>
            <a:r>
              <a:rPr lang="en-US" dirty="0" smtClean="0"/>
              <a:t>Problem: connections are point-to-point</a:t>
            </a:r>
          </a:p>
          <a:p>
            <a:pPr lvl="1"/>
            <a:r>
              <a:rPr lang="en-US" dirty="0" smtClean="0"/>
              <a:t>Antennas must be mechanically angled to form connection</a:t>
            </a:r>
          </a:p>
          <a:p>
            <a:pPr lvl="1"/>
            <a:r>
              <a:rPr lang="en-US" dirty="0" smtClean="0"/>
              <a:t>Each rack can only talk to one other rack at a time</a:t>
            </a:r>
          </a:p>
          <a:p>
            <a:r>
              <a:rPr lang="en-US" dirty="0" smtClean="0"/>
              <a:t>How to schedule the links?</a:t>
            </a:r>
          </a:p>
          <a:p>
            <a:r>
              <a:rPr lang="en-US" dirty="0" smtClean="0"/>
              <a:t>Proposed solution</a:t>
            </a:r>
          </a:p>
          <a:p>
            <a:pPr lvl="1"/>
            <a:r>
              <a:rPr lang="en-US" dirty="0" smtClean="0"/>
              <a:t>Centralized scheduler that monitors traffic</a:t>
            </a:r>
          </a:p>
          <a:p>
            <a:pPr lvl="1"/>
            <a:r>
              <a:rPr lang="en-US" dirty="0" smtClean="0"/>
              <a:t>Based on demand (i.e. hotspots), choose links that:</a:t>
            </a:r>
          </a:p>
          <a:p>
            <a:pPr lvl="2"/>
            <a:r>
              <a:rPr lang="en-US" dirty="0" smtClean="0"/>
              <a:t>Minimizes interference</a:t>
            </a:r>
          </a:p>
          <a:p>
            <a:pPr lvl="2"/>
            <a:r>
              <a:rPr lang="en-US" dirty="0" smtClean="0"/>
              <a:t>Minimizes antenna rotations (i.e. prefer smaller angles)</a:t>
            </a:r>
          </a:p>
          <a:p>
            <a:pPr lvl="2"/>
            <a:r>
              <a:rPr lang="en-US" dirty="0" smtClean="0"/>
              <a:t>Maximizes throughput (i.e. prefer heavily loaded links)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5800" y="2438400"/>
            <a:ext cx="7620000" cy="1229868"/>
          </a:xfrm>
          <a:prstGeom prst="wedgeRectCallout">
            <a:avLst>
              <a:gd name="adj1" fmla="val -28532"/>
              <a:gd name="adj2" fmla="val 3991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NP-Hard scheduling problem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Greedy algorithm for approximate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1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Ceiling height</a:t>
            </a:r>
          </a:p>
          <a:p>
            <a:r>
              <a:rPr lang="en-US" dirty="0" smtClean="0"/>
              <a:t>Antenna targeting errors</a:t>
            </a:r>
          </a:p>
          <a:p>
            <a:r>
              <a:rPr lang="en-US" dirty="0" smtClean="0"/>
              <a:t>Antenna rotational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33</a:t>
            </a:fld>
            <a:endParaRPr lang="en-US"/>
          </a:p>
        </p:txBody>
      </p:sp>
      <p:pic>
        <p:nvPicPr>
          <p:cNvPr id="6146" name="Picture 2" descr="C:\Users\t0ph3r\Desktop\rot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0"/>
          <a:stretch/>
        </p:blipFill>
        <p:spPr bwMode="auto">
          <a:xfrm>
            <a:off x="1371599" y="2971800"/>
            <a:ext cx="6535577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Flyway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 descr="C:\Users\t0ph3r\Desktop\pe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544786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0ph3r\Desktop\per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19600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Shipping container “datacenter in a box”</a:t>
            </a:r>
          </a:p>
          <a:p>
            <a:pPr lvl="1"/>
            <a:r>
              <a:rPr lang="en-US" dirty="0" smtClean="0"/>
              <a:t>1,204 hosts per container</a:t>
            </a:r>
          </a:p>
          <a:p>
            <a:pPr lvl="1"/>
            <a:r>
              <a:rPr lang="en-US" dirty="0" smtClean="0"/>
              <a:t>However many containers you want</a:t>
            </a:r>
          </a:p>
          <a:p>
            <a:r>
              <a:rPr lang="en-US" dirty="0" smtClean="0"/>
              <a:t>How do you connect the containers?</a:t>
            </a:r>
          </a:p>
          <a:p>
            <a:pPr lvl="1"/>
            <a:r>
              <a:rPr lang="en-US" dirty="0" smtClean="0"/>
              <a:t>Oversubscription, power, heat…</a:t>
            </a:r>
          </a:p>
          <a:p>
            <a:pPr lvl="1"/>
            <a:r>
              <a:rPr lang="en-US" dirty="0" smtClean="0"/>
              <a:t>Physical distance matters (10 GigE </a:t>
            </a:r>
            <a:r>
              <a:rPr lang="en-US" dirty="0" smtClean="0">
                <a:sym typeface="Wingdings" pitchFamily="2" charset="2"/>
              </a:rPr>
              <a:t> 10 meters)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35</a:t>
            </a:fld>
            <a:endParaRPr lang="en-US"/>
          </a:p>
        </p:txBody>
      </p:sp>
      <p:pic>
        <p:nvPicPr>
          <p:cNvPr id="8195" name="Picture 3" descr="C:\Users\t0ph3r\Desktop\CS 276 Data Center Prez\sun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476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0ph3r\Desktop\CS 276 Data Center Prez\Sun-M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62" y="942750"/>
            <a:ext cx="4343400" cy="31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Solution: Optical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connect containers using optical networks</a:t>
            </a:r>
          </a:p>
          <a:p>
            <a:pPr lvl="1"/>
            <a:r>
              <a:rPr lang="en-US" dirty="0" smtClean="0"/>
              <a:t>Distance is irrelevant</a:t>
            </a:r>
          </a:p>
          <a:p>
            <a:pPr lvl="1"/>
            <a:r>
              <a:rPr lang="en-US" dirty="0" smtClean="0"/>
              <a:t>Extremely high bandwidth</a:t>
            </a:r>
          </a:p>
          <a:p>
            <a:r>
              <a:rPr lang="en-US" dirty="0" smtClean="0"/>
              <a:t>Optical routers are expensive</a:t>
            </a:r>
          </a:p>
          <a:p>
            <a:pPr lvl="1"/>
            <a:r>
              <a:rPr lang="en-US" dirty="0" smtClean="0"/>
              <a:t>Each port needs a transceiver (light </a:t>
            </a:r>
            <a:r>
              <a:rPr lang="en-US" dirty="0" smtClean="0">
                <a:sym typeface="Wingdings" pitchFamily="2" charset="2"/>
              </a:rPr>
              <a:t> packet)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Cost per port: $10 for 10 GigE, $200 for optical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21" idx="0"/>
          </p:cNvCxnSpPr>
          <p:nvPr/>
        </p:nvCxnSpPr>
        <p:spPr>
          <a:xfrm>
            <a:off x="3100558" y="3276600"/>
            <a:ext cx="575127" cy="37582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Helios: Datacenters at Light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1435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Idea: use optical circuit switches, not routers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Uses mirrors to bounce light from port to port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decoding!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527497" y="3363225"/>
            <a:ext cx="1524573" cy="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riped Right Arrow 5"/>
          <p:cNvSpPr/>
          <p:nvPr/>
        </p:nvSpPr>
        <p:spPr>
          <a:xfrm rot="17848030">
            <a:off x="6433713" y="3707738"/>
            <a:ext cx="975614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3665237">
            <a:off x="7110156" y="3736552"/>
            <a:ext cx="1045056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4953000"/>
            <a:ext cx="90678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 pitchFamily="2" charset="2"/>
              </a:rPr>
              <a:t>Tradeoffs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Router can forward from any port to any other port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Switch is point to point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Mirror must be mechanically angled to make connection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0326" y="443685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543" y="443685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7613" y="299389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Mirror</a:t>
            </a:r>
            <a:endParaRPr lang="en-US" dirty="0"/>
          </a:p>
        </p:txBody>
      </p:sp>
      <p:cxnSp>
        <p:nvCxnSpPr>
          <p:cNvPr id="14" name="Straight Connector 13"/>
          <p:cNvCxnSpPr>
            <a:endCxn id="20" idx="0"/>
          </p:cNvCxnSpPr>
          <p:nvPr/>
        </p:nvCxnSpPr>
        <p:spPr>
          <a:xfrm flipH="1">
            <a:off x="2133314" y="3178559"/>
            <a:ext cx="563320" cy="473862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 rot="16200000">
            <a:off x="1891188" y="4224424"/>
            <a:ext cx="416888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3446009" y="4227321"/>
            <a:ext cx="416887" cy="38100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67463" y="45836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Port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558" y="45836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 Port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47800" y="3652421"/>
            <a:ext cx="1371027" cy="45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Transceiver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90171" y="3652421"/>
            <a:ext cx="1371027" cy="45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Transceiver</a:t>
            </a:r>
            <a:endParaRPr lang="en-US" dirty="0"/>
          </a:p>
        </p:txBody>
      </p:sp>
      <p:pic>
        <p:nvPicPr>
          <p:cNvPr id="22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5" y="2925239"/>
            <a:ext cx="979974" cy="4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4574" y="3464510"/>
            <a:ext cx="114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Optical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Router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464510"/>
            <a:ext cx="114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Optical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Switch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2776197" y="4360239"/>
            <a:ext cx="235438" cy="1239263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6197" y="4485442"/>
            <a:ext cx="1843427" cy="126646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6197" y="4485442"/>
            <a:ext cx="3603816" cy="126646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11635" y="4360239"/>
            <a:ext cx="1230164" cy="1239263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6330" y="4485442"/>
            <a:ext cx="273294" cy="126646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41799" y="4485442"/>
            <a:ext cx="2138214" cy="1266460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301886" y="4485442"/>
            <a:ext cx="78128" cy="1266460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19624" y="4360239"/>
            <a:ext cx="1555506" cy="1391663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11635" y="4360239"/>
            <a:ext cx="3163495" cy="1239263"/>
          </a:xfrm>
          <a:prstGeom prst="line">
            <a:avLst/>
          </a:pr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Optical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69" y="1371600"/>
            <a:ext cx="4372707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Typical, packet switch network</a:t>
            </a:r>
          </a:p>
          <a:p>
            <a:pPr lvl="1"/>
            <a:r>
              <a:rPr lang="en-US" dirty="0" smtClean="0"/>
              <a:t>Connects all containers</a:t>
            </a:r>
          </a:p>
          <a:p>
            <a:pPr lvl="1"/>
            <a:r>
              <a:rPr lang="en-US" dirty="0" smtClean="0"/>
              <a:t>Oversubscribed</a:t>
            </a:r>
          </a:p>
          <a:p>
            <a:pPr lvl="1"/>
            <a:r>
              <a:rPr lang="en-US" dirty="0" smtClean="0"/>
              <a:t>Optical routers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C:\Users\t0ph3r\Desktop\CS 276 Data Center Prez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408877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esktop\CS 276 Data Center Prez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22" y="408877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t0ph3r\Desktop\CS 276 Data Center Prez\black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9" y="3930236"/>
            <a:ext cx="1122214" cy="8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0ph3r\Desktop\CS 276 Data Center Prez\container_red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46" y="5309139"/>
            <a:ext cx="1539578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0ph3r\Desktop\CS 276 Data Center Prez\container_red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39" y="5318422"/>
            <a:ext cx="1539578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0ph3r\Desktop\CS 276 Data Center Prez\container_red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5310280"/>
            <a:ext cx="1539578" cy="15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Bent-Up Arrow 40"/>
          <p:cNvSpPr/>
          <p:nvPr/>
        </p:nvSpPr>
        <p:spPr>
          <a:xfrm rot="5400000">
            <a:off x="1131643" y="3811731"/>
            <a:ext cx="1175046" cy="10512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482976" y="1371600"/>
            <a:ext cx="4372707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Fiber optic flyway</a:t>
            </a:r>
          </a:p>
          <a:p>
            <a:pPr lvl="1"/>
            <a:r>
              <a:rPr lang="en-US" dirty="0" smtClean="0"/>
              <a:t>Optical circuit switch</a:t>
            </a:r>
          </a:p>
          <a:p>
            <a:pPr lvl="1"/>
            <a:r>
              <a:rPr lang="en-US" dirty="0" smtClean="0"/>
              <a:t>Direct container-to-container links, on demand</a:t>
            </a:r>
            <a:endParaRPr lang="en-US" dirty="0"/>
          </a:p>
        </p:txBody>
      </p:sp>
      <p:sp>
        <p:nvSpPr>
          <p:cNvPr id="46" name="Bent-Up Arrow 45"/>
          <p:cNvSpPr/>
          <p:nvPr/>
        </p:nvSpPr>
        <p:spPr>
          <a:xfrm rot="5400000" flipV="1">
            <a:off x="6880077" y="3778385"/>
            <a:ext cx="1175046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Scheduling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topology </a:t>
            </a:r>
            <a:r>
              <a:rPr lang="en-US" dirty="0"/>
              <a:t>m</a:t>
            </a:r>
            <a:r>
              <a:rPr lang="en-US" dirty="0" smtClean="0"/>
              <a:t>anager</a:t>
            </a:r>
          </a:p>
          <a:p>
            <a:pPr lvl="1"/>
            <a:r>
              <a:rPr lang="en-US" dirty="0" smtClean="0"/>
              <a:t>Receives traffic measurements from containers</a:t>
            </a:r>
          </a:p>
          <a:p>
            <a:pPr lvl="1"/>
            <a:r>
              <a:rPr lang="en-US" dirty="0" smtClean="0"/>
              <a:t>Analyzes traffic matrix</a:t>
            </a:r>
          </a:p>
          <a:p>
            <a:pPr lvl="1"/>
            <a:r>
              <a:rPr lang="en-US" dirty="0" smtClean="0"/>
              <a:t>Reconfigures circuit switch</a:t>
            </a:r>
          </a:p>
          <a:p>
            <a:pPr lvl="1"/>
            <a:r>
              <a:rPr lang="en-US" dirty="0" smtClean="0"/>
              <a:t>Notifies in-container routers to change routes</a:t>
            </a:r>
          </a:p>
          <a:p>
            <a:r>
              <a:rPr lang="en-US" dirty="0" smtClean="0"/>
              <a:t>Circuit switching speed</a:t>
            </a:r>
          </a:p>
          <a:p>
            <a:pPr lvl="1"/>
            <a:r>
              <a:rPr lang="en-US" dirty="0" smtClean="0"/>
              <a:t>~100ms for analysis</a:t>
            </a:r>
          </a:p>
          <a:p>
            <a:pPr lvl="1"/>
            <a:r>
              <a:rPr lang="en-US" dirty="0" smtClean="0"/>
              <a:t>~200ms to move the </a:t>
            </a:r>
            <a:r>
              <a:rPr lang="en-US" dirty="0" smtClean="0"/>
              <a:t>mirrors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0ph3r\Desktop\CS 276 Data Center Prez\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51" y="22098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Nebulous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5050536"/>
          </a:xfrm>
        </p:spPr>
        <p:txBody>
          <a:bodyPr/>
          <a:lstStyle/>
          <a:p>
            <a:r>
              <a:rPr lang="en-US" dirty="0" smtClean="0"/>
              <a:t>What is “the cloud”?</a:t>
            </a:r>
          </a:p>
          <a:p>
            <a:r>
              <a:rPr lang="en-US" dirty="0" smtClean="0"/>
              <a:t>Everything as a service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Software</a:t>
            </a:r>
          </a:p>
          <a:p>
            <a:r>
              <a:rPr lang="en-US" dirty="0" smtClean="0"/>
              <a:t>Anyone can rent computing resources</a:t>
            </a:r>
          </a:p>
          <a:p>
            <a:pPr lvl="1"/>
            <a:r>
              <a:rPr lang="en-US" dirty="0" smtClean="0"/>
              <a:t>Cheaply</a:t>
            </a:r>
          </a:p>
          <a:p>
            <a:pPr lvl="1"/>
            <a:r>
              <a:rPr lang="en-US" dirty="0" smtClean="0"/>
              <a:t>At large scale</a:t>
            </a:r>
          </a:p>
          <a:p>
            <a:pPr lvl="1"/>
            <a:r>
              <a:rPr lang="en-US" dirty="0" smtClean="0"/>
              <a:t>On demand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873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V="1">
            <a:off x="7326924" y="3834911"/>
            <a:ext cx="0" cy="109317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Datacenters in 4D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400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Why do datacenters have to be trees?</a:t>
            </a:r>
          </a:p>
          <a:p>
            <a:r>
              <a:rPr lang="en-US" dirty="0" smtClean="0"/>
              <a:t>Cam Cube</a:t>
            </a:r>
          </a:p>
          <a:p>
            <a:pPr lvl="1"/>
            <a:r>
              <a:rPr lang="en-US" dirty="0" smtClean="0"/>
              <a:t>3x3x3 hyper-cube of servers</a:t>
            </a:r>
          </a:p>
          <a:p>
            <a:pPr lvl="1"/>
            <a:r>
              <a:rPr lang="en-US" dirty="0" smtClean="0"/>
              <a:t>Each host directly connects to 6 neighbors</a:t>
            </a:r>
          </a:p>
          <a:p>
            <a:r>
              <a:rPr lang="en-US" dirty="0" smtClean="0"/>
              <a:t>Routing is now hop-by-hop</a:t>
            </a:r>
          </a:p>
          <a:p>
            <a:pPr lvl="1"/>
            <a:r>
              <a:rPr lang="en-US" dirty="0" smtClean="0"/>
              <a:t>No monolithic routers</a:t>
            </a:r>
          </a:p>
          <a:p>
            <a:pPr lvl="1"/>
            <a:r>
              <a:rPr lang="en-US" dirty="0" smtClean="0"/>
              <a:t>Borrows P2P techniques</a:t>
            </a:r>
          </a:p>
          <a:p>
            <a:pPr lvl="1"/>
            <a:r>
              <a:rPr lang="en-US" dirty="0" smtClean="0"/>
              <a:t>New opportunities for applications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25233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7479324" y="3162300"/>
            <a:ext cx="914400" cy="57443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19850" y="3185746"/>
            <a:ext cx="838200" cy="471854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4" y="3162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7315200" y="2546838"/>
            <a:ext cx="0" cy="1093177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83924" y="3867150"/>
            <a:ext cx="914400" cy="574431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4" y="38671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7555524" y="3884735"/>
            <a:ext cx="838200" cy="467458"/>
          </a:xfrm>
          <a:prstGeom prst="line">
            <a:avLst/>
          </a:pr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671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82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88620" indent="-342900">
              <a:buFont typeface="Arial" pitchFamily="34" charset="0"/>
              <a:buChar char="•"/>
            </a:pPr>
            <a:r>
              <a:rPr lang="en-US" sz="4000" strike="sngStrike" dirty="0" smtClean="0"/>
              <a:t>Intro</a:t>
            </a:r>
          </a:p>
          <a:p>
            <a:pPr marL="388620" indent="-342900">
              <a:buFont typeface="Arial" pitchFamily="34" charset="0"/>
              <a:buChar char="•"/>
            </a:pPr>
            <a:r>
              <a:rPr lang="en-US" sz="4000" strike="sngStrike" dirty="0" smtClean="0"/>
              <a:t>Network Topology and Routing</a:t>
            </a:r>
          </a:p>
          <a:p>
            <a:pPr marL="388620" indent="-342900">
              <a:buFont typeface="Arial" pitchFamily="34" charset="0"/>
              <a:buChar char="•"/>
            </a:pPr>
            <a:r>
              <a:rPr lang="en-US" sz="4000" dirty="0" smtClean="0"/>
              <a:t>Transport Protocols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600" dirty="0" smtClean="0"/>
              <a:t>Google and Facebook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600" dirty="0" smtClean="0"/>
              <a:t>DCTCP</a:t>
            </a:r>
          </a:p>
          <a:p>
            <a:pPr marL="1001268" lvl="1" indent="-342900">
              <a:buFont typeface="Arial" pitchFamily="34" charset="0"/>
              <a:buChar char="•"/>
            </a:pPr>
            <a:r>
              <a:rPr lang="en-US" sz="3600" dirty="0" smtClean="0"/>
              <a:t>D3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7241" y="38100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Actually Deployed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4046" y="5304692"/>
            <a:ext cx="226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 </a:t>
            </a:r>
            <a:r>
              <a:rPr lang="en-US" dirty="0" err="1" smtClean="0"/>
              <a:t>Gonna</a:t>
            </a:r>
            <a:r>
              <a:rPr lang="en-US" dirty="0" smtClean="0"/>
              <a:t> Happen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7622661" y="4179332"/>
            <a:ext cx="5862" cy="1125360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on the Internet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TCP is optimized for the WAN</a:t>
            </a:r>
          </a:p>
          <a:p>
            <a:pPr lvl="1"/>
            <a:r>
              <a:rPr lang="en-US" dirty="0" smtClean="0"/>
              <a:t>Fairness</a:t>
            </a:r>
          </a:p>
          <a:p>
            <a:pPr lvl="2"/>
            <a:r>
              <a:rPr lang="en-US" dirty="0" smtClean="0"/>
              <a:t>Slow-start</a:t>
            </a:r>
          </a:p>
          <a:p>
            <a:pPr lvl="2"/>
            <a:r>
              <a:rPr lang="en-US" dirty="0" smtClean="0"/>
              <a:t>AIMD convergence</a:t>
            </a:r>
          </a:p>
          <a:p>
            <a:pPr lvl="1"/>
            <a:r>
              <a:rPr lang="en-US" dirty="0" smtClean="0"/>
              <a:t>Defense against network failures</a:t>
            </a:r>
          </a:p>
          <a:p>
            <a:pPr lvl="2"/>
            <a:r>
              <a:rPr lang="en-US" dirty="0" smtClean="0"/>
              <a:t>Three-way handshake</a:t>
            </a:r>
          </a:p>
          <a:p>
            <a:pPr lvl="2"/>
            <a:r>
              <a:rPr lang="en-US" dirty="0" smtClean="0"/>
              <a:t>Reordering</a:t>
            </a:r>
          </a:p>
          <a:p>
            <a:pPr lvl="1"/>
            <a:r>
              <a:rPr lang="en-US" dirty="0" smtClean="0"/>
              <a:t>Zero knowledge congestion control</a:t>
            </a:r>
          </a:p>
          <a:p>
            <a:pPr lvl="2"/>
            <a:r>
              <a:rPr lang="en-US" dirty="0" smtClean="0"/>
              <a:t>Self-induces congestion</a:t>
            </a:r>
          </a:p>
          <a:p>
            <a:pPr lvl="2"/>
            <a:r>
              <a:rPr lang="en-US" dirty="0" smtClean="0"/>
              <a:t>Loss always equals congestion</a:t>
            </a:r>
          </a:p>
          <a:p>
            <a:pPr lvl="1"/>
            <a:r>
              <a:rPr lang="en-US" dirty="0" smtClean="0"/>
              <a:t>Delay tolerance</a:t>
            </a:r>
          </a:p>
          <a:p>
            <a:pPr lvl="2"/>
            <a:r>
              <a:rPr lang="en-US" dirty="0" smtClean="0"/>
              <a:t>Ethernet, fiber, Wi-Fi, cellular, satellite,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is not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/>
              <a:t>Possibility to make unilateral changes</a:t>
            </a:r>
          </a:p>
          <a:p>
            <a:pPr lvl="2"/>
            <a:r>
              <a:rPr lang="en-US" dirty="0" smtClean="0"/>
              <a:t>Homogeneous hardware/software</a:t>
            </a:r>
          </a:p>
          <a:p>
            <a:pPr lvl="2"/>
            <a:r>
              <a:rPr lang="en-US" dirty="0" smtClean="0"/>
              <a:t>Single administrative domain</a:t>
            </a:r>
          </a:p>
          <a:p>
            <a:pPr lvl="1"/>
            <a:r>
              <a:rPr lang="en-US" dirty="0" smtClean="0"/>
              <a:t>Low error rates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Latencies are </a:t>
            </a:r>
            <a:r>
              <a:rPr lang="en-US" dirty="0"/>
              <a:t>very small (</a:t>
            </a:r>
            <a:r>
              <a:rPr lang="en-US" dirty="0" smtClean="0"/>
              <a:t>250µs)</a:t>
            </a:r>
          </a:p>
          <a:p>
            <a:pPr lvl="2"/>
            <a:r>
              <a:rPr lang="en-US" dirty="0" smtClean="0"/>
              <a:t>Agility is key!</a:t>
            </a:r>
          </a:p>
          <a:p>
            <a:pPr lvl="1"/>
            <a:r>
              <a:rPr lang="en-US" dirty="0" smtClean="0"/>
              <a:t>Little statistical multiplexing</a:t>
            </a:r>
          </a:p>
          <a:p>
            <a:pPr lvl="2"/>
            <a:r>
              <a:rPr lang="en-US" dirty="0" smtClean="0"/>
              <a:t>One long flow may dominate a path</a:t>
            </a:r>
          </a:p>
          <a:p>
            <a:pPr lvl="2"/>
            <a:r>
              <a:rPr lang="en-US" dirty="0" smtClean="0"/>
              <a:t>Cheap switches have queuing issues</a:t>
            </a:r>
          </a:p>
          <a:p>
            <a:pPr lvl="1"/>
            <a:r>
              <a:rPr lang="en-US" dirty="0" err="1" smtClean="0"/>
              <a:t>Incast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Partition/Aggregate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572000" cy="5050536"/>
          </a:xfrm>
        </p:spPr>
        <p:txBody>
          <a:bodyPr/>
          <a:lstStyle/>
          <a:p>
            <a:r>
              <a:rPr lang="en-US" dirty="0" smtClean="0"/>
              <a:t>Common pattern for web applications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E-mail</a:t>
            </a:r>
          </a:p>
          <a:p>
            <a:r>
              <a:rPr lang="en-US" dirty="0" smtClean="0"/>
              <a:t>Responses are under a deadline</a:t>
            </a:r>
          </a:p>
          <a:p>
            <a:pPr lvl="1"/>
            <a:r>
              <a:rPr lang="en-US" dirty="0" smtClean="0"/>
              <a:t>~250ms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44</a:t>
            </a:fld>
            <a:endParaRPr lang="en-US"/>
          </a:p>
        </p:txBody>
      </p:sp>
      <p:pic>
        <p:nvPicPr>
          <p:cNvPr id="31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75" y="21277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60" y="35403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75" y="35403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75" y="56534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75" y="53427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75" y="50438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60" y="56534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60" y="53427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60" y="50438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182615" y="2552700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90760" y="3941857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767726"/>
            <a:ext cx="9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62103" y="1324653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User Request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68775" y="1708666"/>
            <a:ext cx="609600" cy="57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00000">
            <a:off x="6151664" y="3008615"/>
            <a:ext cx="609600" cy="982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9800000">
            <a:off x="7531468" y="2954270"/>
            <a:ext cx="609600" cy="1080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5400000" flipV="1">
            <a:off x="5425017" y="5596303"/>
            <a:ext cx="1380392" cy="685800"/>
          </a:xfrm>
          <a:prstGeom prst="bentUpArrow">
            <a:avLst>
              <a:gd name="adj1" fmla="val 35243"/>
              <a:gd name="adj2" fmla="val 41304"/>
              <a:gd name="adj3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5430879" y="4919296"/>
            <a:ext cx="1380392" cy="685800"/>
          </a:xfrm>
          <a:prstGeom prst="bentUpArrow">
            <a:avLst>
              <a:gd name="adj1" fmla="val 35243"/>
              <a:gd name="adj2" fmla="val 41304"/>
              <a:gd name="adj3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5400000" flipV="1">
            <a:off x="7680165" y="5596303"/>
            <a:ext cx="1380392" cy="685800"/>
          </a:xfrm>
          <a:prstGeom prst="bentUpArrow">
            <a:avLst>
              <a:gd name="adj1" fmla="val 35243"/>
              <a:gd name="adj2" fmla="val 41304"/>
              <a:gd name="adj3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 flipV="1">
            <a:off x="7686027" y="4919296"/>
            <a:ext cx="1380392" cy="685800"/>
          </a:xfrm>
          <a:prstGeom prst="bentUpArrow">
            <a:avLst>
              <a:gd name="adj1" fmla="val 35243"/>
              <a:gd name="adj2" fmla="val 41304"/>
              <a:gd name="adj3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2313" y="5867400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84036" y="5539154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>
            <a:off x="5772313" y="4311189"/>
            <a:ext cx="785447" cy="2089611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2600000">
            <a:off x="6304063" y="2855706"/>
            <a:ext cx="609600" cy="98251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9000000">
            <a:off x="7395268" y="2764280"/>
            <a:ext cx="609600" cy="108051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0800000">
            <a:off x="6780498" y="1718937"/>
            <a:ext cx="609600" cy="57733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00726" y="1367190"/>
            <a:ext cx="11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Response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52451" y="5873262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64174" y="5545016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Bent-Up Arrow 46"/>
          <p:cNvSpPr/>
          <p:nvPr/>
        </p:nvSpPr>
        <p:spPr>
          <a:xfrm>
            <a:off x="8052451" y="4317051"/>
            <a:ext cx="785447" cy="2089611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" grpId="0" animBg="1"/>
      <p:bldP spid="5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7" grpId="0" animBg="1"/>
      <p:bldP spid="7" grpId="1" animBg="1"/>
      <p:bldP spid="24" grpId="0" animBg="1"/>
      <p:bldP spid="24" grpId="1" animBg="1"/>
      <p:bldP spid="25" grpId="0" animBg="1"/>
      <p:bldP spid="25" grpId="1" animBg="1"/>
      <p:bldP spid="10" grpId="0" animBg="1"/>
      <p:bldP spid="29" grpId="0" animBg="1"/>
      <p:bldP spid="9" grpId="0" animBg="1"/>
      <p:bldP spid="37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dirty="0" err="1" smtClean="0"/>
              <a:t>Incast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5050536"/>
          </a:xfrm>
        </p:spPr>
        <p:txBody>
          <a:bodyPr/>
          <a:lstStyle/>
          <a:p>
            <a:r>
              <a:rPr lang="en-US" dirty="0" smtClean="0"/>
              <a:t>Aggregator sends out queries to a rack of workers</a:t>
            </a:r>
          </a:p>
          <a:p>
            <a:pPr lvl="1"/>
            <a:r>
              <a:rPr lang="en-US" dirty="0" smtClean="0"/>
              <a:t>1 Aggregator</a:t>
            </a:r>
          </a:p>
          <a:p>
            <a:pPr lvl="1"/>
            <a:r>
              <a:rPr lang="en-US" dirty="0" smtClean="0"/>
              <a:t>39 Workers</a:t>
            </a:r>
          </a:p>
          <a:p>
            <a:r>
              <a:rPr lang="en-US" dirty="0" smtClean="0"/>
              <a:t>Each query takes the same time to complete</a:t>
            </a:r>
          </a:p>
          <a:p>
            <a:r>
              <a:rPr lang="en-US" dirty="0" smtClean="0"/>
              <a:t>All workers answer at the same time</a:t>
            </a:r>
          </a:p>
          <a:p>
            <a:pPr lvl="1"/>
            <a:r>
              <a:rPr lang="en-US" dirty="0" smtClean="0"/>
              <a:t>39 Flows</a:t>
            </a:r>
            <a:r>
              <a:rPr lang="en-US" dirty="0" smtClean="0">
                <a:sym typeface="Wingdings" pitchFamily="2" charset="2"/>
              </a:rPr>
              <a:t> 1 Port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Limited switch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Limited buffer at aggregator</a:t>
            </a:r>
          </a:p>
          <a:p>
            <a:r>
              <a:rPr lang="en-US" dirty="0" smtClean="0">
                <a:sym typeface="Wingdings" pitchFamily="2" charset="2"/>
              </a:rPr>
              <a:t>Packet losses :(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45</a:t>
            </a:fld>
            <a:endParaRPr lang="en-US"/>
          </a:p>
        </p:txBody>
      </p:sp>
      <p:pic>
        <p:nvPicPr>
          <p:cNvPr id="43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22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5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5" y="53281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5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217883" y="3927203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Aggregator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62840" y="5753072"/>
            <a:ext cx="9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901353" y="5852746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13076" y="5524500"/>
            <a:ext cx="539262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ent-Up Arrow 63"/>
          <p:cNvSpPr/>
          <p:nvPr/>
        </p:nvSpPr>
        <p:spPr>
          <a:xfrm>
            <a:off x="7901353" y="4296535"/>
            <a:ext cx="785447" cy="2089611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Buffer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84336" cy="5050536"/>
          </a:xfrm>
        </p:spPr>
        <p:txBody>
          <a:bodyPr/>
          <a:lstStyle/>
          <a:p>
            <a:r>
              <a:rPr lang="en-US" dirty="0" smtClean="0"/>
              <a:t>In theory, each port on a switch should have its own dedicated memory buffer</a:t>
            </a:r>
          </a:p>
          <a:p>
            <a:r>
              <a:rPr lang="en-US" dirty="0" smtClean="0"/>
              <a:t>Cheap switches share buffer memory across ports</a:t>
            </a:r>
          </a:p>
          <a:p>
            <a:pPr lvl="1"/>
            <a:r>
              <a:rPr lang="en-US" dirty="0" smtClean="0"/>
              <a:t>The fat flow can congest</a:t>
            </a:r>
          </a:p>
          <a:p>
            <a:pPr marL="411480" lvl="1" indent="0">
              <a:buNone/>
              <a:tabLst>
                <a:tab pos="685800" algn="l"/>
              </a:tabLst>
            </a:pPr>
            <a:r>
              <a:rPr lang="en-US" dirty="0"/>
              <a:t>	</a:t>
            </a:r>
            <a:r>
              <a:rPr lang="en-US" dirty="0" smtClean="0"/>
              <a:t>the thin</a:t>
            </a:r>
            <a:r>
              <a:rPr lang="en-US" dirty="0"/>
              <a:t>	</a:t>
            </a:r>
            <a:r>
              <a:rPr lang="en-US" dirty="0" smtClean="0"/>
              <a:t>flow!</a:t>
            </a:r>
          </a:p>
          <a:p>
            <a:pPr marL="118872" indent="0">
              <a:buNone/>
              <a:tabLst>
                <a:tab pos="685800" algn="l"/>
              </a:tabLst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46</a:t>
            </a:fld>
            <a:endParaRPr lang="en-US"/>
          </a:p>
        </p:txBody>
      </p:sp>
      <p:pic>
        <p:nvPicPr>
          <p:cNvPr id="12290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9" y="45720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0ph3r\Desktop\CS 276 Data Center Prez\cisco-switch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14" y="3321539"/>
            <a:ext cx="25336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09" y="45720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09" y="45720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esktop\CS 276 Data Center Prez\icon_server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75" y="45720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ircular Arrow 4"/>
          <p:cNvSpPr/>
          <p:nvPr/>
        </p:nvSpPr>
        <p:spPr>
          <a:xfrm rot="360893">
            <a:off x="4318121" y="3802378"/>
            <a:ext cx="1715966" cy="2209799"/>
          </a:xfrm>
          <a:prstGeom prst="circularArrow">
            <a:avLst>
              <a:gd name="adj1" fmla="val 27458"/>
              <a:gd name="adj2" fmla="val 1812149"/>
              <a:gd name="adj3" fmla="val 19704420"/>
              <a:gd name="adj4" fmla="val 10512595"/>
              <a:gd name="adj5" fmla="val 2026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flipH="1">
            <a:off x="6787294" y="3854939"/>
            <a:ext cx="1611190" cy="2088661"/>
          </a:xfrm>
          <a:prstGeom prst="circularArrow">
            <a:avLst>
              <a:gd name="adj1" fmla="val 4953"/>
              <a:gd name="adj2" fmla="val 1142319"/>
              <a:gd name="adj3" fmla="val 20457683"/>
              <a:gd name="adj4" fmla="val 10800000"/>
              <a:gd name="adj5" fmla="val 10664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Queue Buildup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Long TCP flows congest the network</a:t>
            </a:r>
          </a:p>
          <a:p>
            <a:pPr lvl="1"/>
            <a:r>
              <a:rPr lang="en-US" dirty="0" smtClean="0"/>
              <a:t>Ramp up, past slow start</a:t>
            </a:r>
          </a:p>
          <a:p>
            <a:pPr lvl="1"/>
            <a:r>
              <a:rPr lang="en-US" dirty="0" smtClean="0"/>
              <a:t>Don’t stop until they induce queuing + loss</a:t>
            </a:r>
          </a:p>
          <a:p>
            <a:pPr lvl="1"/>
            <a:r>
              <a:rPr lang="en-US" dirty="0" smtClean="0"/>
              <a:t>Oscillate around max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47</a:t>
            </a:fld>
            <a:endParaRPr lang="en-US"/>
          </a:p>
        </p:txBody>
      </p:sp>
      <p:pic>
        <p:nvPicPr>
          <p:cNvPr id="13314" name="Picture 2" descr="C:\Users\t0ph3r\Desktop\CS 276 Data Center Prez\elephant-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66" y="3411252"/>
            <a:ext cx="4906108" cy="32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352800"/>
            <a:ext cx="3986666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DA1F28"/>
              </a:buClr>
              <a:buFont typeface="Georgia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Short flows can’t compete</a:t>
            </a:r>
          </a:p>
          <a:p>
            <a:pPr marL="658368" lvl="1" indent="-246888">
              <a:spcBef>
                <a:spcPts val="300"/>
              </a:spcBef>
              <a:buClr>
                <a:srgbClr val="DA1F28"/>
              </a:buClr>
              <a:buFont typeface="Georgia"/>
              <a:buChar char="▫"/>
            </a:pPr>
            <a:r>
              <a:rPr lang="en-US" sz="2600" dirty="0">
                <a:solidFill>
                  <a:srgbClr val="DA1F28"/>
                </a:solidFill>
              </a:rPr>
              <a:t>Never get out of slow start</a:t>
            </a:r>
          </a:p>
          <a:p>
            <a:pPr marL="658368" lvl="1" indent="-246888">
              <a:spcBef>
                <a:spcPts val="300"/>
              </a:spcBef>
              <a:buClr>
                <a:srgbClr val="DA1F28"/>
              </a:buClr>
              <a:buFont typeface="Georgia"/>
              <a:buChar char="▫"/>
            </a:pPr>
            <a:r>
              <a:rPr lang="en-US" sz="2600" dirty="0">
                <a:solidFill>
                  <a:srgbClr val="DA1F28"/>
                </a:solidFill>
              </a:rPr>
              <a:t>Deadline sensitive!</a:t>
            </a:r>
          </a:p>
          <a:p>
            <a:pPr marL="658368" lvl="1" indent="-246888">
              <a:spcBef>
                <a:spcPts val="300"/>
              </a:spcBef>
              <a:buClr>
                <a:srgbClr val="DA1F28"/>
              </a:buClr>
              <a:buFont typeface="Georgia"/>
              <a:buChar char="▫"/>
            </a:pPr>
            <a:r>
              <a:rPr lang="en-US" sz="2600" dirty="0">
                <a:solidFill>
                  <a:srgbClr val="DA1F28"/>
                </a:solidFill>
              </a:rPr>
              <a:t>But there is queuing on arrival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7062266">
            <a:off x="7577595" y="3189734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</a:t>
            </a:r>
            <a:r>
              <a:rPr lang="en-US" strike="sngStrike" dirty="0" smtClean="0"/>
              <a:t>Solutions</a:t>
            </a:r>
            <a:r>
              <a:rPr lang="en-US" dirty="0" smtClean="0"/>
              <a:t> 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0505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Limits search worker responses to one TCP packet</a:t>
            </a:r>
          </a:p>
          <a:p>
            <a:pPr lvl="1"/>
            <a:r>
              <a:rPr lang="en-US" dirty="0" smtClean="0"/>
              <a:t>Uses heavy compression to maximize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100" dirty="0"/>
          </a:p>
          <a:p>
            <a:pPr lvl="1"/>
            <a:r>
              <a:rPr lang="en-US" dirty="0" smtClean="0"/>
              <a:t>Largest </a:t>
            </a:r>
            <a:r>
              <a:rPr lang="en-US" dirty="0" err="1" smtClean="0"/>
              <a:t>memcached</a:t>
            </a:r>
            <a:r>
              <a:rPr lang="en-US" dirty="0" smtClean="0"/>
              <a:t> instance on the planet</a:t>
            </a:r>
          </a:p>
          <a:p>
            <a:pPr lvl="1"/>
            <a:r>
              <a:rPr lang="en-US" dirty="0" smtClean="0"/>
              <a:t>Custom engineered to use UDP</a:t>
            </a:r>
          </a:p>
          <a:p>
            <a:pPr lvl="1"/>
            <a:r>
              <a:rPr lang="en-US" dirty="0"/>
              <a:t>Connectionless responses</a:t>
            </a:r>
          </a:p>
          <a:p>
            <a:pPr lvl="1"/>
            <a:r>
              <a:rPr lang="en-US" dirty="0" smtClean="0"/>
              <a:t>Connection pooling, one packet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48</a:t>
            </a:fld>
            <a:endParaRPr lang="en-US"/>
          </a:p>
        </p:txBody>
      </p:sp>
      <p:pic>
        <p:nvPicPr>
          <p:cNvPr id="14338" name="Picture 2" descr="C:\Users\t0ph3r\Desktop\CS 276 Data Center Prez\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8" y="3429000"/>
            <a:ext cx="275809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0ph3r\Desktop\CS 276 Data Center Prez\goo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82177" cy="10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Slate Approach: DCTCP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050536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Alter TCP to achieve low latency, no queue buildup</a:t>
            </a:r>
          </a:p>
          <a:p>
            <a:pPr lvl="1"/>
            <a:r>
              <a:rPr lang="en-US" dirty="0" smtClean="0"/>
              <a:t>Work with shallow buffered switches</a:t>
            </a:r>
          </a:p>
          <a:p>
            <a:pPr lvl="1"/>
            <a:r>
              <a:rPr lang="en-US" dirty="0" smtClean="0"/>
              <a:t>Do not modify applications, switches, or routers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Scale window in proportion to congestion</a:t>
            </a:r>
          </a:p>
          <a:p>
            <a:pPr lvl="1"/>
            <a:r>
              <a:rPr lang="en-US" dirty="0" smtClean="0"/>
              <a:t>Use existing ECN functionality</a:t>
            </a:r>
          </a:p>
          <a:p>
            <a:pPr lvl="1"/>
            <a:r>
              <a:rPr lang="en-US" dirty="0" smtClean="0"/>
              <a:t>Turn single-bit scheme into multi-bit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Amazon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4038600" cy="3983736"/>
          </a:xfrm>
        </p:spPr>
        <p:txBody>
          <a:bodyPr/>
          <a:lstStyle/>
          <a:p>
            <a:r>
              <a:rPr lang="en-US" dirty="0" smtClean="0"/>
              <a:t>Amazon’s Elastic Compute Cloud</a:t>
            </a:r>
          </a:p>
          <a:p>
            <a:pPr lvl="1"/>
            <a:r>
              <a:rPr lang="en-US" dirty="0" smtClean="0"/>
              <a:t>Rent any number of virtual machines</a:t>
            </a:r>
          </a:p>
          <a:p>
            <a:pPr lvl="1"/>
            <a:r>
              <a:rPr lang="en-US" dirty="0" smtClean="0"/>
              <a:t>For as long as you want</a:t>
            </a:r>
          </a:p>
          <a:p>
            <a:r>
              <a:rPr lang="en-US" dirty="0" smtClean="0"/>
              <a:t>Hardware and storage as 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D:\Classes\CS 4700\assets\amazon_e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53143"/>
            <a:ext cx="4775200" cy="60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9271968">
            <a:off x="6747854" y="338087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87243">
            <a:off x="3454833" y="791113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87243">
            <a:off x="3468280" y="1857913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87243">
            <a:off x="3453053" y="3000913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638830">
            <a:off x="3452298" y="4529270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17668">
            <a:off x="3427934" y="6058008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911984" y="185017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062911" y="192034"/>
            <a:ext cx="873135" cy="6301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Congestion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45771"/>
            <a:ext cx="8839200" cy="2340430"/>
          </a:xfrm>
        </p:spPr>
        <p:txBody>
          <a:bodyPr/>
          <a:lstStyle/>
          <a:p>
            <a:r>
              <a:rPr lang="en-US" dirty="0" smtClean="0"/>
              <a:t>Use TCP/IP headers to send ECN signals</a:t>
            </a:r>
          </a:p>
          <a:p>
            <a:pPr lvl="1"/>
            <a:r>
              <a:rPr lang="en-US" dirty="0" smtClean="0"/>
              <a:t>Router sets ECN bit in header if there is congestion</a:t>
            </a:r>
          </a:p>
          <a:p>
            <a:pPr lvl="1"/>
            <a:r>
              <a:rPr lang="en-US" dirty="0" smtClean="0"/>
              <a:t>Host TCP treats ECN marked packets the same as packet drops (i.e. congestion signal)</a:t>
            </a:r>
          </a:p>
          <a:p>
            <a:pPr lvl="2"/>
            <a:r>
              <a:rPr lang="en-US" dirty="0" smtClean="0"/>
              <a:t>But no packets are dropped :)</a:t>
            </a:r>
            <a:endParaRPr lang="en-US" dirty="0"/>
          </a:p>
        </p:txBody>
      </p:sp>
      <p:cxnSp>
        <p:nvCxnSpPr>
          <p:cNvPr id="5" name="Straight Connector 4"/>
          <p:cNvCxnSpPr>
            <a:endCxn id="6" idx="1"/>
          </p:cNvCxnSpPr>
          <p:nvPr/>
        </p:nvCxnSpPr>
        <p:spPr>
          <a:xfrm>
            <a:off x="1740972" y="4684022"/>
            <a:ext cx="127492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94" y="449382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stCxn id="22" idx="1"/>
            <a:endCxn id="6" idx="3"/>
          </p:cNvCxnSpPr>
          <p:nvPr/>
        </p:nvCxnSpPr>
        <p:spPr>
          <a:xfrm flipH="1">
            <a:off x="3661009" y="4684021"/>
            <a:ext cx="195256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91859" y="3886652"/>
            <a:ext cx="859980" cy="35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7900" y="3886200"/>
            <a:ext cx="214995" cy="3537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49" y="438052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72" y="449382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>
            <a:stCxn id="22" idx="3"/>
          </p:cNvCxnSpPr>
          <p:nvPr/>
        </p:nvCxnSpPr>
        <p:spPr>
          <a:xfrm flipV="1">
            <a:off x="6258687" y="4684020"/>
            <a:ext cx="120909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92" y="438052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179002" y="3886652"/>
            <a:ext cx="859980" cy="353786"/>
            <a:chOff x="2155914" y="4718496"/>
            <a:chExt cx="859980" cy="353786"/>
          </a:xfrm>
        </p:grpSpPr>
        <p:sp>
          <p:nvSpPr>
            <p:cNvPr id="30" name="Rectangle 29"/>
            <p:cNvSpPr/>
            <p:nvPr/>
          </p:nvSpPr>
          <p:spPr>
            <a:xfrm>
              <a:off x="2155914" y="4718496"/>
              <a:ext cx="859980" cy="3537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74994" y="4718496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2917920" y="5133041"/>
            <a:ext cx="2021127" cy="954107"/>
            <a:chOff x="1219200" y="4876799"/>
            <a:chExt cx="5181606" cy="1384995"/>
          </a:xfrm>
        </p:grpSpPr>
        <p:sp>
          <p:nvSpPr>
            <p:cNvPr id="34" name="Rectangular Callout 3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320"/>
                <a:gd name="adj2" fmla="val -8663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9204" y="4876799"/>
              <a:ext cx="5181602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 Congestion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576947" y="5106717"/>
            <a:ext cx="2021127" cy="527485"/>
            <a:chOff x="1219200" y="4876799"/>
            <a:chExt cx="5181606" cy="1384995"/>
          </a:xfrm>
        </p:grpSpPr>
        <p:sp>
          <p:nvSpPr>
            <p:cNvPr id="37" name="Rectangular Callout 3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859"/>
                <a:gd name="adj2" fmla="val -11035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4" y="4876799"/>
              <a:ext cx="5181602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Congestion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flipH="1">
            <a:off x="6587512" y="5133041"/>
            <a:ext cx="2021127" cy="954107"/>
            <a:chOff x="1219200" y="4876799"/>
            <a:chExt cx="5181606" cy="1384995"/>
          </a:xfrm>
        </p:grpSpPr>
        <p:sp>
          <p:nvSpPr>
            <p:cNvPr id="44" name="Rectangular Callout 4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7075"/>
                <a:gd name="adj2" fmla="val -8093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ECN-bit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set in ACK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357302" y="5133041"/>
            <a:ext cx="2981146" cy="954107"/>
            <a:chOff x="1219200" y="4876799"/>
            <a:chExt cx="5181606" cy="1384995"/>
          </a:xfrm>
        </p:grpSpPr>
        <p:sp>
          <p:nvSpPr>
            <p:cNvPr id="47" name="Rectangular Callout 4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836"/>
                <a:gd name="adj2" fmla="val -7865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Sender receives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3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9045 -0.000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45 -0.0007 L 0.47031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7.40741E-7 L 0.64791 0.000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4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7.40741E-7 L 0.17552 -0.0006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7 L -0.66545 -0.0013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6" grpId="0" animBg="1"/>
      <p:bldP spid="16" grpId="1" animBg="1"/>
      <p:bldP spid="16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ECN and ECN++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84336" cy="5050536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ECN: feedback is binary</a:t>
            </a:r>
          </a:p>
          <a:p>
            <a:pPr lvl="1"/>
            <a:r>
              <a:rPr lang="en-US" dirty="0" smtClean="0"/>
              <a:t>No concept of proportionality</a:t>
            </a:r>
          </a:p>
          <a:p>
            <a:pPr lvl="1"/>
            <a:r>
              <a:rPr lang="en-US" dirty="0" smtClean="0"/>
              <a:t>Things are either fine, or </a:t>
            </a:r>
            <a:r>
              <a:rPr lang="en-US" dirty="0" err="1" smtClean="0"/>
              <a:t>disasterous</a:t>
            </a:r>
            <a:endParaRPr lang="en-US" dirty="0" smtClean="0"/>
          </a:p>
          <a:p>
            <a:r>
              <a:rPr lang="en-US" dirty="0" smtClean="0"/>
              <a:t>DCTCP scheme</a:t>
            </a:r>
          </a:p>
          <a:p>
            <a:pPr lvl="1"/>
            <a:r>
              <a:rPr lang="en-US" dirty="0" smtClean="0"/>
              <a:t>Receiver echoes the actual EC bits</a:t>
            </a:r>
          </a:p>
          <a:p>
            <a:pPr lvl="1"/>
            <a:r>
              <a:rPr lang="en-US" dirty="0" smtClean="0"/>
              <a:t>Sender estimates congestion (0 </a:t>
            </a:r>
            <a:r>
              <a:rPr lang="en-US" dirty="0"/>
              <a:t>≤</a:t>
            </a:r>
            <a:r>
              <a:rPr lang="en-US" dirty="0" smtClean="0"/>
              <a:t> </a:t>
            </a:r>
            <a:r>
              <a:rPr lang="el-GR" dirty="0"/>
              <a:t>α</a:t>
            </a:r>
            <a:r>
              <a:rPr lang="en-US" dirty="0" smtClean="0"/>
              <a:t> ≤ 1) each RTT based on fraction of marked packets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wnd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 * (1 – </a:t>
            </a:r>
            <a:r>
              <a:rPr lang="el-GR" dirty="0"/>
              <a:t>α</a:t>
            </a:r>
            <a:r>
              <a:rPr lang="en-US" dirty="0" smtClean="0"/>
              <a:t>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DCTCP vs. TCP+RED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52</a:t>
            </a:fld>
            <a:endParaRPr lang="en-US"/>
          </a:p>
        </p:txBody>
      </p:sp>
      <p:pic>
        <p:nvPicPr>
          <p:cNvPr id="15362" name="Picture 2" descr="C:\Users\t0ph3r\Desktop\CS 276 Data Center Prez\dctcp_vs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76400"/>
            <a:ext cx="87320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Flow/Query Completion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53</a:t>
            </a:fld>
            <a:endParaRPr lang="en-US"/>
          </a:p>
        </p:txBody>
      </p:sp>
      <p:pic>
        <p:nvPicPr>
          <p:cNvPr id="16386" name="Picture 2" descr="C:\Users\t0ph3r\Desktop\CS 276 Data Center Prez\query_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44298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t0ph3r\Desktop\CS 276 Data Center Prez\background_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66" y="2414588"/>
            <a:ext cx="4664334" cy="35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DCTCP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Benefits of DCTCP</a:t>
            </a:r>
          </a:p>
          <a:p>
            <a:pPr lvl="1"/>
            <a:r>
              <a:rPr lang="en-US" dirty="0" smtClean="0"/>
              <a:t>Better performance than TCP</a:t>
            </a:r>
          </a:p>
          <a:p>
            <a:pPr lvl="1"/>
            <a:r>
              <a:rPr lang="en-US" dirty="0" smtClean="0"/>
              <a:t>Alleviates losses due to buffer pressure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Actually deployable</a:t>
            </a:r>
          </a:p>
          <a:p>
            <a:r>
              <a:rPr lang="en-US" dirty="0"/>
              <a:t>B</a:t>
            </a:r>
            <a:r>
              <a:rPr lang="en-US" dirty="0" smtClean="0"/>
              <a:t>ut…</a:t>
            </a:r>
          </a:p>
          <a:p>
            <a:pPr lvl="1"/>
            <a:r>
              <a:rPr lang="en-US" dirty="0" smtClean="0"/>
              <a:t>No scheduling, cannot solve </a:t>
            </a:r>
            <a:r>
              <a:rPr lang="en-US" dirty="0" err="1" smtClean="0"/>
              <a:t>incast</a:t>
            </a:r>
            <a:endParaRPr lang="en-US" dirty="0" smtClean="0"/>
          </a:p>
          <a:p>
            <a:pPr lvl="1"/>
            <a:r>
              <a:rPr lang="en-US" dirty="0" smtClean="0"/>
              <a:t>Competition between mice and elephants</a:t>
            </a:r>
          </a:p>
          <a:p>
            <a:pPr lvl="1"/>
            <a:r>
              <a:rPr lang="en-US" dirty="0" smtClean="0"/>
              <a:t>Queries may still miss deadlines</a:t>
            </a:r>
          </a:p>
          <a:p>
            <a:r>
              <a:rPr lang="en-US" dirty="0" smtClean="0"/>
              <a:t>Network throughput is not the right metric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 err="1" smtClean="0"/>
              <a:t>goodput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Flows don’t help if they miss the deadline</a:t>
            </a:r>
          </a:p>
          <a:p>
            <a:pPr lvl="1"/>
            <a:r>
              <a:rPr lang="en-US" dirty="0" smtClean="0"/>
              <a:t>Zombie flows actually hurt performance!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55</a:t>
            </a:fld>
            <a:endParaRPr lang="en-US"/>
          </a:p>
        </p:txBody>
      </p:sp>
      <p:pic>
        <p:nvPicPr>
          <p:cNvPr id="17410" name="Picture 2" descr="C:\Users\t0ph3r\Desktop\CS 276 Data Center Prez\e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81" y="1600200"/>
            <a:ext cx="5406119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0ph3r\Desktop\CS 276 Data Center Prez\ex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23" y="4216854"/>
            <a:ext cx="51040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3856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Two flows, two deadlines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Fair share causes both to fail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Unfairness enables both to succeed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Many flows, untenable deadline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If they all go, they all fail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Quenching one flow results in higher </a:t>
            </a:r>
            <a:r>
              <a:rPr lang="en-US" sz="2000" dirty="0" err="1" smtClean="0"/>
              <a:t>goodput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49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Slate Approach: D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610600" cy="5050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Combine </a:t>
            </a:r>
            <a:r>
              <a:rPr lang="en-US" dirty="0" smtClean="0"/>
              <a:t>XCP </a:t>
            </a:r>
            <a:r>
              <a:rPr lang="en-US" dirty="0" smtClean="0"/>
              <a:t>with deadline information</a:t>
            </a:r>
          </a:p>
          <a:p>
            <a:pPr lvl="1"/>
            <a:r>
              <a:rPr lang="en-US" dirty="0" smtClean="0"/>
              <a:t>Hosts use </a:t>
            </a:r>
            <a:r>
              <a:rPr lang="en-US" b="1" i="1" dirty="0" smtClean="0"/>
              <a:t>flow size </a:t>
            </a:r>
            <a:r>
              <a:rPr lang="en-US" dirty="0" smtClean="0"/>
              <a:t>and </a:t>
            </a:r>
            <a:r>
              <a:rPr lang="en-US" b="1" i="1" dirty="0" smtClean="0"/>
              <a:t>deadline</a:t>
            </a:r>
            <a:r>
              <a:rPr lang="en-US" i="1" dirty="0" smtClean="0"/>
              <a:t> </a:t>
            </a:r>
            <a:r>
              <a:rPr lang="en-US" dirty="0" smtClean="0"/>
              <a:t>to request bandwidth</a:t>
            </a:r>
          </a:p>
          <a:p>
            <a:pPr lvl="1"/>
            <a:r>
              <a:rPr lang="en-US" dirty="0" smtClean="0"/>
              <a:t>Routers measure utilization and make soft-reservations</a:t>
            </a:r>
          </a:p>
          <a:p>
            <a:r>
              <a:rPr lang="en-US" dirty="0" smtClean="0"/>
              <a:t>RCP ensures low queuing, almost zero drops</a:t>
            </a:r>
          </a:p>
          <a:p>
            <a:pPr lvl="1"/>
            <a:r>
              <a:rPr lang="en-US" dirty="0" smtClean="0"/>
              <a:t>Guaranteed to perform better than DCTCP</a:t>
            </a:r>
          </a:p>
          <a:p>
            <a:pPr lvl="1"/>
            <a:r>
              <a:rPr lang="en-US" dirty="0" smtClean="0"/>
              <a:t>High-utilization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soft state</a:t>
            </a:r>
            <a:r>
              <a:rPr lang="en-US" dirty="0" smtClean="0"/>
              <a:t> for rate reservations</a:t>
            </a:r>
          </a:p>
          <a:p>
            <a:pPr lvl="1"/>
            <a:r>
              <a:rPr lang="en-US" dirty="0" err="1" smtClean="0"/>
              <a:t>IntServe</a:t>
            </a:r>
            <a:r>
              <a:rPr lang="en-US" dirty="0" smtClean="0"/>
              <a:t>/</a:t>
            </a:r>
            <a:r>
              <a:rPr lang="en-US" dirty="0" err="1" smtClean="0"/>
              <a:t>DiffServe</a:t>
            </a:r>
            <a:r>
              <a:rPr lang="en-US" dirty="0" smtClean="0"/>
              <a:t> to slow/heavy weight</a:t>
            </a:r>
          </a:p>
          <a:p>
            <a:pPr lvl="2"/>
            <a:r>
              <a:rPr lang="en-US" dirty="0" smtClean="0"/>
              <a:t>Deadline flows are small, &lt; 10 packets, w/ 250µs RTT</a:t>
            </a:r>
          </a:p>
          <a:p>
            <a:pPr lvl="1"/>
            <a:r>
              <a:rPr lang="en-US" dirty="0" smtClean="0"/>
              <a:t>rate = </a:t>
            </a:r>
            <a:r>
              <a:rPr lang="en-US" dirty="0" err="1" smtClean="0"/>
              <a:t>flow_size</a:t>
            </a:r>
            <a:r>
              <a:rPr lang="en-US" dirty="0" smtClean="0"/>
              <a:t> / deadline</a:t>
            </a:r>
          </a:p>
          <a:p>
            <a:pPr lvl="1"/>
            <a:r>
              <a:rPr lang="en-US" dirty="0" smtClean="0"/>
              <a:t>Routers greedily assign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Rate 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05053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Don’t want per flow state in the router</a:t>
            </a:r>
          </a:p>
          <a:p>
            <a:pPr lvl="1"/>
            <a:r>
              <a:rPr lang="en-US" dirty="0" smtClean="0"/>
              <a:t>Use a </a:t>
            </a:r>
            <a:r>
              <a:rPr lang="en-US" dirty="0" err="1" smtClean="0"/>
              <a:t>malloc</a:t>
            </a:r>
            <a:r>
              <a:rPr lang="en-US" dirty="0" smtClean="0"/>
              <a:t>/free approach</a:t>
            </a:r>
          </a:p>
          <a:p>
            <a:r>
              <a:rPr lang="en-US" dirty="0" smtClean="0"/>
              <a:t>Once per RTT, hosts send RRQ packets</a:t>
            </a:r>
          </a:p>
          <a:p>
            <a:pPr lvl="1"/>
            <a:r>
              <a:rPr lang="en-US" dirty="0" smtClean="0"/>
              <a:t>Include desired rate</a:t>
            </a:r>
          </a:p>
          <a:p>
            <a:pPr lvl="1"/>
            <a:r>
              <a:rPr lang="en-US" dirty="0" smtClean="0"/>
              <a:t>Routers insert feedback into packet header</a:t>
            </a:r>
          </a:p>
          <a:p>
            <a:endParaRPr lang="en-US" dirty="0"/>
          </a:p>
          <a:p>
            <a:r>
              <a:rPr lang="en-US" dirty="0" smtClean="0"/>
              <a:t>Vector Fields</a:t>
            </a:r>
          </a:p>
          <a:p>
            <a:pPr lvl="1"/>
            <a:r>
              <a:rPr lang="en-US" dirty="0" smtClean="0"/>
              <a:t>Previous feedback</a:t>
            </a:r>
          </a:p>
          <a:p>
            <a:pPr lvl="1"/>
            <a:r>
              <a:rPr lang="en-US" dirty="0" smtClean="0"/>
              <a:t>Vector of new feedback</a:t>
            </a:r>
          </a:p>
          <a:p>
            <a:pPr lvl="1"/>
            <a:r>
              <a:rPr lang="en-US" dirty="0" err="1" smtClean="0"/>
              <a:t>ACKed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57</a:t>
            </a:fld>
            <a:endParaRPr lang="en-US"/>
          </a:p>
        </p:txBody>
      </p:sp>
      <p:pic>
        <p:nvPicPr>
          <p:cNvPr id="18434" name="Picture 2" descr="C:\Users\t0ph3r\Desktop\CS 276 Data Center Prez\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47529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Rate Reservations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Router keeps track of</a:t>
            </a:r>
          </a:p>
          <a:p>
            <a:pPr lvl="1"/>
            <a:r>
              <a:rPr lang="en-US" dirty="0" smtClean="0"/>
              <a:t>Number of active flows</a:t>
            </a:r>
          </a:p>
          <a:p>
            <a:pPr lvl="1"/>
            <a:r>
              <a:rPr lang="en-US" dirty="0" smtClean="0"/>
              <a:t>Available capacity</a:t>
            </a:r>
          </a:p>
          <a:p>
            <a:r>
              <a:rPr lang="en-US" dirty="0" smtClean="0"/>
              <a:t>At each hop, router…</a:t>
            </a:r>
          </a:p>
          <a:p>
            <a:pPr lvl="1"/>
            <a:r>
              <a:rPr lang="en-US" dirty="0" smtClean="0"/>
              <a:t>Frees the bandwidth already in use</a:t>
            </a:r>
          </a:p>
          <a:p>
            <a:pPr lvl="1"/>
            <a:r>
              <a:rPr lang="en-US" dirty="0" smtClean="0"/>
              <a:t>Adjust available capacity based on new rate request</a:t>
            </a:r>
          </a:p>
          <a:p>
            <a:pPr lvl="2"/>
            <a:r>
              <a:rPr lang="en-US" dirty="0" smtClean="0"/>
              <a:t>If no deadline, give fair share</a:t>
            </a:r>
          </a:p>
          <a:p>
            <a:pPr lvl="2"/>
            <a:r>
              <a:rPr lang="en-US" dirty="0" smtClean="0"/>
              <a:t>If deadline, give fair share + requested rate</a:t>
            </a:r>
          </a:p>
          <a:p>
            <a:pPr lvl="2"/>
            <a:r>
              <a:rPr lang="en-US" dirty="0" smtClean="0"/>
              <a:t>If bandwidth isn’t available, go into header-only mode</a:t>
            </a:r>
          </a:p>
          <a:p>
            <a:pPr lvl="1"/>
            <a:r>
              <a:rPr lang="en-US" dirty="0" smtClean="0"/>
              <a:t>Insert new feedback, increment index</a:t>
            </a:r>
          </a:p>
          <a:p>
            <a:r>
              <a:rPr lang="en-US" dirty="0" smtClean="0"/>
              <a:t>Why give fair share + requested rate?</a:t>
            </a:r>
          </a:p>
          <a:p>
            <a:pPr lvl="1"/>
            <a:r>
              <a:rPr lang="en-US" dirty="0" smtClean="0"/>
              <a:t>You want rate requests to be </a:t>
            </a:r>
            <a:r>
              <a:rPr lang="en-US" i="1" dirty="0" smtClean="0"/>
              <a:t>falling</a:t>
            </a:r>
          </a:p>
          <a:p>
            <a:pPr lvl="1"/>
            <a:r>
              <a:rPr lang="en-US" dirty="0" smtClean="0"/>
              <a:t>Failsafe against future changes in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3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59</a:t>
            </a:fld>
            <a:endParaRPr lang="en-US"/>
          </a:p>
        </p:txBody>
      </p:sp>
      <p:cxnSp>
        <p:nvCxnSpPr>
          <p:cNvPr id="5" name="Straight Connector 4"/>
          <p:cNvCxnSpPr>
            <a:endCxn id="6" idx="1"/>
          </p:cNvCxnSpPr>
          <p:nvPr/>
        </p:nvCxnSpPr>
        <p:spPr>
          <a:xfrm>
            <a:off x="1761324" y="2435182"/>
            <a:ext cx="127492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6" y="22449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12" idx="1"/>
            <a:endCxn id="6" idx="3"/>
          </p:cNvCxnSpPr>
          <p:nvPr/>
        </p:nvCxnSpPr>
        <p:spPr>
          <a:xfrm flipH="1">
            <a:off x="3681361" y="2435181"/>
            <a:ext cx="195256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12211" y="1637812"/>
            <a:ext cx="1055199" cy="353786"/>
            <a:chOff x="1212211" y="1637812"/>
            <a:chExt cx="1055199" cy="353786"/>
          </a:xfrm>
        </p:grpSpPr>
        <p:sp>
          <p:nvSpPr>
            <p:cNvPr id="9" name="Rectangle 8"/>
            <p:cNvSpPr/>
            <p:nvPr/>
          </p:nvSpPr>
          <p:spPr>
            <a:xfrm>
              <a:off x="1212211" y="1637812"/>
              <a:ext cx="859980" cy="3537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415" y="1637812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01" y="213168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24" y="22449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6279039" y="2435180"/>
            <a:ext cx="120909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44" y="213168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199354" y="1637812"/>
            <a:ext cx="1074975" cy="353786"/>
            <a:chOff x="7199354" y="1637812"/>
            <a:chExt cx="1074975" cy="353786"/>
          </a:xfrm>
        </p:grpSpPr>
        <p:sp>
          <p:nvSpPr>
            <p:cNvPr id="16" name="Rectangle 15"/>
            <p:cNvSpPr/>
            <p:nvPr/>
          </p:nvSpPr>
          <p:spPr>
            <a:xfrm>
              <a:off x="7199354" y="1637812"/>
              <a:ext cx="859980" cy="3537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59334" y="1637812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9706" y="4648200"/>
            <a:ext cx="159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Header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 flipH="1">
            <a:off x="6687641" y="2971022"/>
            <a:ext cx="2109383" cy="1384995"/>
            <a:chOff x="1219200" y="4876799"/>
            <a:chExt cx="5181606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9468"/>
                <a:gd name="adj2" fmla="val -1273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4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Feedback copied into ACK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437227" y="3051466"/>
            <a:ext cx="4196697" cy="572144"/>
            <a:chOff x="1219200" y="4876799"/>
            <a:chExt cx="5181606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1229"/>
                <a:gd name="adj2" fmla="val -129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4" y="4876799"/>
              <a:ext cx="5181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= </a:t>
              </a:r>
              <a:r>
                <a:rPr lang="en-US" sz="2800" i="1" kern="0" dirty="0" err="1" smtClean="0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+ feedback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8908" y="2972945"/>
            <a:ext cx="3942007" cy="1617075"/>
            <a:chOff x="2988911" y="4936124"/>
            <a:chExt cx="3942007" cy="1617075"/>
          </a:xfrm>
        </p:grpSpPr>
        <p:sp>
          <p:nvSpPr>
            <p:cNvPr id="26" name="Rectangular Callout 25"/>
            <p:cNvSpPr/>
            <p:nvPr/>
          </p:nvSpPr>
          <p:spPr>
            <a:xfrm flipH="1">
              <a:off x="2988911" y="4936124"/>
              <a:ext cx="3894673" cy="1617075"/>
            </a:xfrm>
            <a:prstGeom prst="wedgeRectCallout">
              <a:avLst>
                <a:gd name="adj1" fmla="val -769"/>
                <a:gd name="adj2" fmla="val -115899"/>
              </a:avLst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2988911" y="4936124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Previous Rates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3036246" y="5715000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Desired Rate = 20 Mbps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43483"/>
              </p:ext>
            </p:extLst>
          </p:nvPr>
        </p:nvGraphicFramePr>
        <p:xfrm>
          <a:off x="300343" y="4145344"/>
          <a:ext cx="24478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9446"/>
              </p:ext>
            </p:extLst>
          </p:nvPr>
        </p:nvGraphicFramePr>
        <p:xfrm>
          <a:off x="300343" y="3337538"/>
          <a:ext cx="3671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4343400" y="2971022"/>
            <a:ext cx="3942007" cy="1617075"/>
            <a:chOff x="2988911" y="4936124"/>
            <a:chExt cx="3942007" cy="1617075"/>
          </a:xfrm>
        </p:grpSpPr>
        <p:sp>
          <p:nvSpPr>
            <p:cNvPr id="46" name="Rectangular Callout 45"/>
            <p:cNvSpPr/>
            <p:nvPr/>
          </p:nvSpPr>
          <p:spPr>
            <a:xfrm flipH="1">
              <a:off x="2988911" y="4936124"/>
              <a:ext cx="3894673" cy="1617075"/>
            </a:xfrm>
            <a:prstGeom prst="wedgeRectCallout">
              <a:avLst>
                <a:gd name="adj1" fmla="val -769"/>
                <a:gd name="adj2" fmla="val -115899"/>
              </a:avLst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2988911" y="4936124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Previous Rates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3036246" y="5715000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Desired Rate = 20 Mbps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35156"/>
              </p:ext>
            </p:extLst>
          </p:nvPr>
        </p:nvGraphicFramePr>
        <p:xfrm>
          <a:off x="4454835" y="3337538"/>
          <a:ext cx="3671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4495800" y="4278701"/>
            <a:ext cx="1131028" cy="154632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500282" y="3445609"/>
            <a:ext cx="1131028" cy="154632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828800" y="2972945"/>
            <a:ext cx="3942007" cy="1617075"/>
            <a:chOff x="2988911" y="4936124"/>
            <a:chExt cx="3942007" cy="1617075"/>
          </a:xfrm>
        </p:grpSpPr>
        <p:sp>
          <p:nvSpPr>
            <p:cNvPr id="40" name="Rectangular Callout 39"/>
            <p:cNvSpPr/>
            <p:nvPr/>
          </p:nvSpPr>
          <p:spPr>
            <a:xfrm flipH="1">
              <a:off x="2988911" y="4936124"/>
              <a:ext cx="3894673" cy="1617075"/>
            </a:xfrm>
            <a:prstGeom prst="wedgeRectCallout">
              <a:avLst>
                <a:gd name="adj1" fmla="val -769"/>
                <a:gd name="adj2" fmla="val -115899"/>
              </a:avLst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2988911" y="4936124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Previous Rates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3036246" y="5715000"/>
              <a:ext cx="3894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/>
                <a:t>Desired Rate = 20 Mbps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25533"/>
              </p:ext>
            </p:extLst>
          </p:nvPr>
        </p:nvGraphicFramePr>
        <p:xfrm>
          <a:off x="1940235" y="4145344"/>
          <a:ext cx="24478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28 Mbps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19677"/>
              </p:ext>
            </p:extLst>
          </p:nvPr>
        </p:nvGraphicFramePr>
        <p:xfrm>
          <a:off x="1940235" y="3337538"/>
          <a:ext cx="3671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4" name="Straight Connector 53"/>
          <p:cNvCxnSpPr/>
          <p:nvPr/>
        </p:nvCxnSpPr>
        <p:spPr>
          <a:xfrm flipV="1">
            <a:off x="4454835" y="3445609"/>
            <a:ext cx="1131028" cy="154632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69670"/>
              </p:ext>
            </p:extLst>
          </p:nvPr>
        </p:nvGraphicFramePr>
        <p:xfrm>
          <a:off x="4454835" y="4145344"/>
          <a:ext cx="24478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34"/>
                <a:gridCol w="1223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28 Mbps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23 Mbps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This example is for a deadline flow</a:t>
            </a:r>
          </a:p>
          <a:p>
            <a:pPr lvl="1"/>
            <a:r>
              <a:rPr lang="en-US" dirty="0" smtClean="0"/>
              <a:t>Non-deadline flows have desired rate = 0</a:t>
            </a:r>
          </a:p>
          <a:p>
            <a:r>
              <a:rPr lang="en-US" dirty="0" smtClean="0"/>
              <a:t>This process occurs every RTT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75 0.0009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00093 L 0.45937 0.0002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0.00023 L 0.64861 0.00093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0092 L -0.66077 0.00023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5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Google App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Platform</a:t>
            </a:r>
            <a:r>
              <a:rPr lang="en-US" dirty="0" smtClean="0"/>
              <a:t> for deploying applications</a:t>
            </a:r>
          </a:p>
          <a:p>
            <a:r>
              <a:rPr lang="en-US" dirty="0" smtClean="0"/>
              <a:t>From the developers perspective:</a:t>
            </a:r>
          </a:p>
          <a:p>
            <a:pPr lvl="1"/>
            <a:r>
              <a:rPr lang="en-US" dirty="0" smtClean="0"/>
              <a:t>Write an application</a:t>
            </a:r>
          </a:p>
          <a:p>
            <a:pPr lvl="1"/>
            <a:r>
              <a:rPr lang="en-US" dirty="0" smtClean="0"/>
              <a:t>Use Google’s Java/Python APIs</a:t>
            </a:r>
          </a:p>
          <a:p>
            <a:pPr lvl="1"/>
            <a:r>
              <a:rPr lang="en-US" dirty="0" smtClean="0"/>
              <a:t>Deploy app to App Engine</a:t>
            </a:r>
          </a:p>
          <a:p>
            <a:r>
              <a:rPr lang="en-US" dirty="0" smtClean="0"/>
              <a:t>From Google’s perspective:</a:t>
            </a:r>
          </a:p>
          <a:p>
            <a:pPr lvl="1"/>
            <a:r>
              <a:rPr lang="en-US" dirty="0" smtClean="0"/>
              <a:t>Manage a datacenter full of machines and storage</a:t>
            </a:r>
          </a:p>
          <a:p>
            <a:pPr lvl="1"/>
            <a:r>
              <a:rPr lang="en-US" dirty="0" smtClean="0"/>
              <a:t>All machines execute the App Engine runtime</a:t>
            </a:r>
          </a:p>
          <a:p>
            <a:pPr lvl="1"/>
            <a:r>
              <a:rPr lang="en-US" dirty="0" smtClean="0"/>
              <a:t>Deploy apps from customers</a:t>
            </a:r>
          </a:p>
          <a:p>
            <a:pPr lvl="1"/>
            <a:r>
              <a:rPr lang="en-US" dirty="0" smtClean="0"/>
              <a:t>Load balance incoming requests</a:t>
            </a:r>
          </a:p>
          <a:p>
            <a:pPr lvl="1"/>
            <a:r>
              <a:rPr lang="en-US" dirty="0" smtClean="0"/>
              <a:t>Scale up customer apps as needed</a:t>
            </a:r>
          </a:p>
          <a:p>
            <a:pPr lvl="2"/>
            <a:r>
              <a:rPr lang="en-US" dirty="0" smtClean="0"/>
              <a:t>Execute multiple instances of the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D:\Classes\CS 4700\assets\appengin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18" y="1066800"/>
            <a:ext cx="2129118" cy="2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Separate capacity from demand</a:t>
            </a:r>
          </a:p>
          <a:p>
            <a:pPr lvl="1"/>
            <a:r>
              <a:rPr lang="en-US" dirty="0" smtClean="0"/>
              <a:t>Demand increases irrespective of utilization</a:t>
            </a:r>
          </a:p>
          <a:p>
            <a:pPr lvl="1"/>
            <a:r>
              <a:rPr lang="en-US" dirty="0" smtClean="0"/>
              <a:t>Fair share rate is based on demand</a:t>
            </a:r>
          </a:p>
          <a:p>
            <a:pPr lvl="1"/>
            <a:r>
              <a:rPr lang="en-US" dirty="0" smtClean="0"/>
              <a:t>As deadline flows arrive, even if all bandwidth is used, demand increases</a:t>
            </a:r>
          </a:p>
          <a:p>
            <a:pPr lvl="2"/>
            <a:r>
              <a:rPr lang="en-US" dirty="0" smtClean="0"/>
              <a:t>During the next RTT, fair share is reduced</a:t>
            </a:r>
          </a:p>
          <a:p>
            <a:pPr lvl="2"/>
            <a:r>
              <a:rPr lang="en-US" dirty="0" smtClean="0"/>
              <a:t>Frees bandwidth for satisfying deadlines</a:t>
            </a:r>
          </a:p>
          <a:p>
            <a:r>
              <a:rPr lang="en-US" dirty="0" smtClean="0"/>
              <a:t>Capacity is virtual</a:t>
            </a:r>
          </a:p>
          <a:p>
            <a:pPr lvl="1"/>
            <a:r>
              <a:rPr lang="en-US" smtClean="0"/>
              <a:t>Like </a:t>
            </a:r>
            <a:r>
              <a:rPr lang="en-US" smtClean="0"/>
              <a:t>XCP, </a:t>
            </a:r>
            <a:r>
              <a:rPr lang="en-US" dirty="0" smtClean="0"/>
              <a:t>multi-hop bottleneck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1447800"/>
            <a:ext cx="3283589" cy="353786"/>
            <a:chOff x="1212211" y="1637812"/>
            <a:chExt cx="1055199" cy="353786"/>
          </a:xfrm>
        </p:grpSpPr>
        <p:sp>
          <p:nvSpPr>
            <p:cNvPr id="6" name="Rectangle 5"/>
            <p:cNvSpPr/>
            <p:nvPr/>
          </p:nvSpPr>
          <p:spPr>
            <a:xfrm>
              <a:off x="1212211" y="1637812"/>
              <a:ext cx="859980" cy="3537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Desired Rate = 10 Mbps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2415" y="1637812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1943100"/>
            <a:ext cx="3283589" cy="353786"/>
            <a:chOff x="1212211" y="1637812"/>
            <a:chExt cx="1055199" cy="353786"/>
          </a:xfrm>
        </p:grpSpPr>
        <p:sp>
          <p:nvSpPr>
            <p:cNvPr id="9" name="Rectangle 8"/>
            <p:cNvSpPr/>
            <p:nvPr/>
          </p:nvSpPr>
          <p:spPr>
            <a:xfrm>
              <a:off x="1212211" y="1637812"/>
              <a:ext cx="859980" cy="3537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Desired Rate = 10 Mbps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415" y="1637812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1282" y="2438400"/>
            <a:ext cx="3283589" cy="353786"/>
            <a:chOff x="1212211" y="1637812"/>
            <a:chExt cx="1055199" cy="353786"/>
          </a:xfrm>
        </p:grpSpPr>
        <p:sp>
          <p:nvSpPr>
            <p:cNvPr id="12" name="Rectangle 11"/>
            <p:cNvSpPr/>
            <p:nvPr/>
          </p:nvSpPr>
          <p:spPr>
            <a:xfrm>
              <a:off x="1212211" y="1637812"/>
              <a:ext cx="859980" cy="3537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Desired Rate = 10 Mbps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415" y="1637812"/>
              <a:ext cx="214995" cy="3537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0" y="1794800"/>
            <a:ext cx="1139978" cy="6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>
            <a:endCxn id="14" idx="3"/>
          </p:cNvCxnSpPr>
          <p:nvPr/>
        </p:nvCxnSpPr>
        <p:spPr>
          <a:xfrm flipH="1">
            <a:off x="5705098" y="2130896"/>
            <a:ext cx="1457702" cy="1"/>
          </a:xfrm>
          <a:prstGeom prst="line">
            <a:avLst/>
          </a:prstGeom>
          <a:ln w="571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1298" y="1752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3 </a:t>
            </a:r>
            <a:r>
              <a:rPr lang="en-US" dirty="0" smtClean="0"/>
              <a:t>vs.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21536"/>
          </a:xfrm>
        </p:spPr>
        <p:txBody>
          <a:bodyPr/>
          <a:lstStyle/>
          <a:p>
            <a:r>
              <a:rPr lang="en-US" dirty="0" smtClean="0"/>
              <a:t>Flows that make 99% of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61</a:t>
            </a:fld>
            <a:endParaRPr lang="en-US"/>
          </a:p>
        </p:txBody>
      </p:sp>
      <p:pic>
        <p:nvPicPr>
          <p:cNvPr id="8194" name="Picture 2" descr="C:\Users\t0ph3r\Desktop\d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086294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Under Heavy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5050536"/>
          </a:xfrm>
        </p:spPr>
        <p:txBody>
          <a:bodyPr/>
          <a:lstStyle/>
          <a:p>
            <a:r>
              <a:rPr lang="en-US" dirty="0" smtClean="0"/>
              <a:t>With just short flows, 4x as many flows with 99% </a:t>
            </a:r>
            <a:r>
              <a:rPr lang="en-US" dirty="0" err="1" smtClean="0"/>
              <a:t>goodput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background flows, results are even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62</a:t>
            </a:fld>
            <a:endParaRPr lang="en-US"/>
          </a:p>
        </p:txBody>
      </p:sp>
      <p:pic>
        <p:nvPicPr>
          <p:cNvPr id="19458" name="Picture 2" descr="C:\Users\t0ph3r\Desktop\CS 276 Data Center Prez\deadline_al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30" y="1600200"/>
            <a:ext cx="510257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0ph3r\Desktop\CS 276 Data Center Prez\dead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30" y="4038600"/>
            <a:ext cx="508141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Level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63</a:t>
            </a:fld>
            <a:endParaRPr lang="en-US"/>
          </a:p>
        </p:txBody>
      </p:sp>
      <p:pic>
        <p:nvPicPr>
          <p:cNvPr id="9218" name="Picture 2" descr="C:\Users\t0ph3r\Desktop\d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5376"/>
            <a:ext cx="71541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54129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4129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41290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591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Quenching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kill useless flows rather</a:t>
            </a:r>
          </a:p>
          <a:p>
            <a:pPr lvl="1"/>
            <a:r>
              <a:rPr lang="en-US" dirty="0"/>
              <a:t>Deadline is missed</a:t>
            </a:r>
          </a:p>
          <a:p>
            <a:pPr lvl="1"/>
            <a:r>
              <a:rPr lang="en-US" dirty="0" smtClean="0"/>
              <a:t>Needed rate exceeds capacity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Prevents performance drop-off under insane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64</a:t>
            </a:fld>
            <a:endParaRPr lang="en-US"/>
          </a:p>
        </p:txBody>
      </p:sp>
      <p:pic>
        <p:nvPicPr>
          <p:cNvPr id="20482" name="Picture 2" descr="C:\Users\t0ph3r\Desktop\CS 276 Data Center Prez\qu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5970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50536"/>
          </a:xfrm>
        </p:spPr>
        <p:txBody>
          <a:bodyPr/>
          <a:lstStyle/>
          <a:p>
            <a:r>
              <a:rPr lang="en-US" dirty="0" smtClean="0"/>
              <a:t>Higher </a:t>
            </a:r>
            <a:r>
              <a:rPr lang="en-US" dirty="0" err="1" smtClean="0"/>
              <a:t>goodput</a:t>
            </a:r>
            <a:r>
              <a:rPr lang="en-US" dirty="0" smtClean="0"/>
              <a:t> under heavy load</a:t>
            </a:r>
          </a:p>
          <a:p>
            <a:pPr lvl="1"/>
            <a:r>
              <a:rPr lang="en-US" dirty="0" smtClean="0"/>
              <a:t>TCP can not operate at 99% utilization</a:t>
            </a:r>
          </a:p>
          <a:p>
            <a:pPr lvl="1"/>
            <a:r>
              <a:rPr lang="en-US" dirty="0" smtClean="0"/>
              <a:t>Network provisioning can be tighter</a:t>
            </a:r>
          </a:p>
          <a:p>
            <a:r>
              <a:rPr lang="en-US" dirty="0" smtClean="0"/>
              <a:t>More freedom for application designers</a:t>
            </a:r>
          </a:p>
          <a:p>
            <a:pPr lvl="1"/>
            <a:r>
              <a:rPr lang="en-US" dirty="0" smtClean="0"/>
              <a:t>Recall Google and Facebook</a:t>
            </a:r>
          </a:p>
          <a:p>
            <a:pPr lvl="1"/>
            <a:r>
              <a:rPr lang="en-US" dirty="0" smtClean="0"/>
              <a:t>Current networks can barely support tight deadlines</a:t>
            </a:r>
          </a:p>
          <a:p>
            <a:pPr lvl="1"/>
            <a:r>
              <a:rPr lang="en-US" dirty="0" smtClean="0"/>
              <a:t>Deadline-bound apps can:</a:t>
            </a:r>
          </a:p>
          <a:p>
            <a:pPr lvl="2"/>
            <a:r>
              <a:rPr lang="en-US" dirty="0" smtClean="0"/>
              <a:t>Send more packets</a:t>
            </a:r>
          </a:p>
          <a:p>
            <a:pPr lvl="2"/>
            <a:r>
              <a:rPr lang="en-US" dirty="0" smtClean="0"/>
              <a:t>Operate under tighter constraints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</a:t>
            </a:r>
            <a:r>
              <a:rPr lang="en-US" dirty="0"/>
              <a:t>D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All-or-nothing deployment</a:t>
            </a:r>
          </a:p>
          <a:p>
            <a:pPr lvl="1"/>
            <a:r>
              <a:rPr lang="en-US" dirty="0" smtClean="0"/>
              <a:t>Not designed for incremental deployment</a:t>
            </a:r>
          </a:p>
          <a:p>
            <a:pPr lvl="1"/>
            <a:r>
              <a:rPr lang="en-US" dirty="0" smtClean="0"/>
              <a:t>May not play nice with TCP</a:t>
            </a:r>
          </a:p>
          <a:p>
            <a:r>
              <a:rPr lang="en-US" dirty="0" smtClean="0"/>
              <a:t>Significant complexity in the switch?</a:t>
            </a:r>
          </a:p>
          <a:p>
            <a:pPr lvl="1"/>
            <a:r>
              <a:rPr lang="en-US" dirty="0" smtClean="0"/>
              <a:t>XCP ran in an FPGA 2005</a:t>
            </a:r>
          </a:p>
          <a:p>
            <a:pPr lvl="1"/>
            <a:r>
              <a:rPr lang="en-US" dirty="0" err="1" smtClean="0"/>
              <a:t>NetFPGAs</a:t>
            </a:r>
            <a:r>
              <a:rPr lang="en-US" dirty="0" smtClean="0"/>
              <a:t> are still expensive</a:t>
            </a:r>
          </a:p>
          <a:p>
            <a:r>
              <a:rPr lang="en-US" dirty="0" smtClean="0"/>
              <a:t>Application level changes</a:t>
            </a:r>
          </a:p>
          <a:p>
            <a:pPr lvl="1"/>
            <a:r>
              <a:rPr lang="en-US" dirty="0" smtClean="0"/>
              <a:t>For most apps, just switch socket type</a:t>
            </a:r>
          </a:p>
          <a:p>
            <a:pPr lvl="1"/>
            <a:r>
              <a:rPr lang="en-US" dirty="0" smtClean="0"/>
              <a:t>For deadline aware, need to know the flow size</a:t>
            </a:r>
          </a:p>
          <a:p>
            <a:pPr lvl="2"/>
            <a:r>
              <a:rPr lang="en-US" dirty="0" smtClean="0"/>
              <a:t>Current deadline apps do this!</a:t>
            </a:r>
          </a:p>
          <a:p>
            <a:r>
              <a:rPr lang="en-US" dirty="0" smtClean="0"/>
              <a:t>Periodic state flushes at the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Datacenters are a super hot topic right now</a:t>
            </a:r>
          </a:p>
          <a:p>
            <a:pPr lvl="1"/>
            <a:r>
              <a:rPr lang="en-US" dirty="0" smtClean="0"/>
              <a:t>Lots of angles for research/improvement</a:t>
            </a:r>
          </a:p>
          <a:p>
            <a:pPr lvl="2"/>
            <a:r>
              <a:rPr lang="en-US" dirty="0" smtClean="0"/>
              <a:t>Heat, power</a:t>
            </a:r>
          </a:p>
          <a:p>
            <a:pPr lvl="2"/>
            <a:r>
              <a:rPr lang="en-US" dirty="0" smtClean="0"/>
              <a:t>Topology, routing</a:t>
            </a:r>
          </a:p>
          <a:p>
            <a:pPr lvl="2"/>
            <a:r>
              <a:rPr lang="en-US" dirty="0" smtClean="0"/>
              <a:t>Network stack</a:t>
            </a:r>
          </a:p>
          <a:p>
            <a:pPr lvl="2"/>
            <a:r>
              <a:rPr lang="en-US" dirty="0" smtClean="0"/>
              <a:t>VM migration, management</a:t>
            </a:r>
          </a:p>
          <a:p>
            <a:pPr lvl="2"/>
            <a:r>
              <a:rPr lang="en-US" dirty="0" smtClean="0"/>
              <a:t>Applications: </a:t>
            </a:r>
            <a:r>
              <a:rPr lang="en-US" dirty="0" err="1" smtClean="0"/>
              <a:t>NoSQL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Cassandra, Dynamo</a:t>
            </a:r>
          </a:p>
          <a:p>
            <a:r>
              <a:rPr lang="en-US" dirty="0" smtClean="0"/>
              <a:t>Space is getting crowded</a:t>
            </a:r>
          </a:p>
          <a:p>
            <a:r>
              <a:rPr lang="en-US" dirty="0" smtClean="0"/>
              <a:t>Tough to bootstrap research</a:t>
            </a:r>
          </a:p>
          <a:p>
            <a:pPr lvl="1"/>
            <a:r>
              <a:rPr lang="en-US" dirty="0" smtClean="0"/>
              <a:t>All but one of today’s papers were from Microsoft</a:t>
            </a:r>
          </a:p>
          <a:p>
            <a:pPr lvl="1"/>
            <a:r>
              <a:rPr lang="en-US" dirty="0" smtClean="0"/>
              <a:t>Who else has the hardware to do the research?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data</a:t>
            </a:r>
          </a:p>
          <a:p>
            <a:pPr lvl="1"/>
            <a:r>
              <a:rPr lang="en-US" dirty="0" smtClean="0"/>
              <a:t>Real datacenter traces are very hard to get</a:t>
            </a:r>
          </a:p>
          <a:p>
            <a:pPr lvl="1"/>
            <a:r>
              <a:rPr lang="en-US" dirty="0" smtClean="0"/>
              <a:t>Are they representative?</a:t>
            </a:r>
          </a:p>
          <a:p>
            <a:pPr lvl="2"/>
            <a:r>
              <a:rPr lang="en-US" dirty="0" smtClean="0"/>
              <a:t>Really, what is a ‘canonical’ datacenter?</a:t>
            </a:r>
          </a:p>
          <a:p>
            <a:pPr lvl="2"/>
            <a:r>
              <a:rPr lang="en-US" dirty="0" smtClean="0"/>
              <a:t>Application dependent</a:t>
            </a:r>
          </a:p>
          <a:p>
            <a:r>
              <a:rPr lang="en-US" dirty="0" smtClean="0"/>
              <a:t>Makes results very hard to quantify</a:t>
            </a:r>
          </a:p>
          <a:p>
            <a:pPr lvl="1"/>
            <a:r>
              <a:rPr lang="en-US" dirty="0" smtClean="0"/>
              <a:t>Cross-paper comparisons</a:t>
            </a:r>
          </a:p>
          <a:p>
            <a:pPr lvl="1"/>
            <a:r>
              <a:rPr lang="en-US" dirty="0" smtClean="0"/>
              <a:t>Reproducibility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0ph3r\Desktop\CS 276 Data Center Prez\192_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98" y="3899938"/>
            <a:ext cx="3944082" cy="29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we’re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t0ph3r\Desktop\CBF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8311"/>
            <a:ext cx="9052722" cy="60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C:\Users\t0ph3r\Desktop\CBF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60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701E-7DD7-4BEC-ABF2-184AD04044AC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C:\Users\t0ph3r\Desktop\IDI_0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85800"/>
            <a:ext cx="9067800" cy="60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88900"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9731</TotalTime>
  <Words>2648</Words>
  <Application>Microsoft Office PowerPoint</Application>
  <PresentationFormat>On-screen Show (4:3)</PresentationFormat>
  <Paragraphs>666</Paragraphs>
  <Slides>69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Urban</vt:lpstr>
      <vt:lpstr>CS 4700 / CS 5700 Network Fundamentals</vt:lpstr>
      <vt:lpstr>“The Network is the Computer”</vt:lpstr>
      <vt:lpstr>The Internet Made Me Do It</vt:lpstr>
      <vt:lpstr>The Nebulous Cloud</vt:lpstr>
      <vt:lpstr>Example: Amazon EC2</vt:lpstr>
      <vt:lpstr>Example: Google App Engine</vt:lpstr>
      <vt:lpstr>PowerPoint Presentation</vt:lpstr>
      <vt:lpstr>PowerPoint Presentation</vt:lpstr>
      <vt:lpstr>PowerPoint Presentation</vt:lpstr>
      <vt:lpstr>Typical Datacenter Topology</vt:lpstr>
      <vt:lpstr>Advantages of Current Designs</vt:lpstr>
      <vt:lpstr>Lots of Problems</vt:lpstr>
      <vt:lpstr>Today’s Topic : Network Problems</vt:lpstr>
      <vt:lpstr>Outline</vt:lpstr>
      <vt:lpstr>Problem: Oversubscription</vt:lpstr>
      <vt:lpstr>Problem: Routing</vt:lpstr>
      <vt:lpstr>Virtual Layer-2 (VL2)</vt:lpstr>
      <vt:lpstr>VL2 at a Glance</vt:lpstr>
      <vt:lpstr>Consequences of Oversubscription</vt:lpstr>
      <vt:lpstr>Fat Tree Topology</vt:lpstr>
      <vt:lpstr>Fat Tree at a Glance</vt:lpstr>
      <vt:lpstr>Is Oversubscription so Bad?</vt:lpstr>
      <vt:lpstr>Idea: Flyways</vt:lpstr>
      <vt:lpstr>Wireless Flyways</vt:lpstr>
      <vt:lpstr>Direction 60 GHz Wireless</vt:lpstr>
      <vt:lpstr>Implementing 60 GHz Flyways </vt:lpstr>
      <vt:lpstr>Results for 60 GHz Flyways</vt:lpstr>
      <vt:lpstr>Random Thoughts</vt:lpstr>
      <vt:lpstr>Problems with Wireless Flyways</vt:lpstr>
      <vt:lpstr>3D Wireless Flyways</vt:lpstr>
      <vt:lpstr>Comparing Interference</vt:lpstr>
      <vt:lpstr>Scheduling Wireless Flyways</vt:lpstr>
      <vt:lpstr>Other issues</vt:lpstr>
      <vt:lpstr>3D Flyway Performance</vt:lpstr>
      <vt:lpstr>Modular Datacenters</vt:lpstr>
      <vt:lpstr>Possible Solution: Optical Networks</vt:lpstr>
      <vt:lpstr>Helios: Datacenters at Light Speed</vt:lpstr>
      <vt:lpstr>Dual Optical Networks</vt:lpstr>
      <vt:lpstr>Circuit Scheduling and Performance</vt:lpstr>
      <vt:lpstr>Datacenters in 4D</vt:lpstr>
      <vt:lpstr>Outline</vt:lpstr>
      <vt:lpstr>Transport on the Internet</vt:lpstr>
      <vt:lpstr>Datacenter is not the Internet</vt:lpstr>
      <vt:lpstr>Partition/Aggregate Pattern</vt:lpstr>
      <vt:lpstr>Problem: Incast</vt:lpstr>
      <vt:lpstr>Problem: Buffer Pressure</vt:lpstr>
      <vt:lpstr>Problem: Queue Buildup</vt:lpstr>
      <vt:lpstr>Industry Solutions Hacks</vt:lpstr>
      <vt:lpstr>Dirty Slate Approach: DCTCP</vt:lpstr>
      <vt:lpstr>Explicit Congestion Notification</vt:lpstr>
      <vt:lpstr>ECN and ECN++</vt:lpstr>
      <vt:lpstr>DCTCP vs. TCP+RED</vt:lpstr>
      <vt:lpstr>Flow/Query Completion Times</vt:lpstr>
      <vt:lpstr>Shortcomings of DCTCP</vt:lpstr>
      <vt:lpstr>Poor Decision Making</vt:lpstr>
      <vt:lpstr>Clean Slate Approach: D3</vt:lpstr>
      <vt:lpstr>Soft Rate Reservations</vt:lpstr>
      <vt:lpstr>Soft Rate Reservations (cont.)</vt:lpstr>
      <vt:lpstr>D3 Example</vt:lpstr>
      <vt:lpstr>Router Internals</vt:lpstr>
      <vt:lpstr>D3 vs. TCP</vt:lpstr>
      <vt:lpstr>Results Under Heavy Load</vt:lpstr>
      <vt:lpstr>Flow Level Behavior</vt:lpstr>
      <vt:lpstr>Flow Quenching</vt:lpstr>
      <vt:lpstr>Benefits of D3</vt:lpstr>
      <vt:lpstr>Challenges with D3</vt:lpstr>
      <vt:lpstr>Conclusions</vt:lpstr>
      <vt:lpstr>Big Open Problem</vt:lpstr>
      <vt:lpstr>And we’re done.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Social Network Sybils in the Wild</dc:title>
  <dc:creator>Christo Wilson</dc:creator>
  <cp:lastModifiedBy>bowlinearl@live.com</cp:lastModifiedBy>
  <cp:revision>279</cp:revision>
  <dcterms:created xsi:type="dcterms:W3CDTF">2011-10-05T19:08:33Z</dcterms:created>
  <dcterms:modified xsi:type="dcterms:W3CDTF">2013-04-08T23:35:25Z</dcterms:modified>
</cp:coreProperties>
</file>