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89"/>
  </p:notesMasterIdLst>
  <p:handoutMasterIdLst>
    <p:handoutMasterId r:id="rId90"/>
  </p:handoutMasterIdLst>
  <p:sldIdLst>
    <p:sldId id="388" r:id="rId2"/>
    <p:sldId id="428" r:id="rId3"/>
    <p:sldId id="518" r:id="rId4"/>
    <p:sldId id="429" r:id="rId5"/>
    <p:sldId id="431" r:id="rId6"/>
    <p:sldId id="519" r:id="rId7"/>
    <p:sldId id="430" r:id="rId8"/>
    <p:sldId id="432" r:id="rId9"/>
    <p:sldId id="433" r:id="rId10"/>
    <p:sldId id="434" r:id="rId11"/>
    <p:sldId id="436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8" r:id="rId21"/>
    <p:sldId id="450" r:id="rId22"/>
    <p:sldId id="451" r:id="rId23"/>
    <p:sldId id="452" r:id="rId24"/>
    <p:sldId id="454" r:id="rId25"/>
    <p:sldId id="455" r:id="rId26"/>
    <p:sldId id="456" r:id="rId27"/>
    <p:sldId id="458" r:id="rId28"/>
    <p:sldId id="459" r:id="rId29"/>
    <p:sldId id="527" r:id="rId30"/>
    <p:sldId id="460" r:id="rId31"/>
    <p:sldId id="520" r:id="rId32"/>
    <p:sldId id="467" r:id="rId33"/>
    <p:sldId id="468" r:id="rId34"/>
    <p:sldId id="469" r:id="rId35"/>
    <p:sldId id="470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4" r:id="rId46"/>
    <p:sldId id="486" r:id="rId47"/>
    <p:sldId id="487" r:id="rId48"/>
    <p:sldId id="489" r:id="rId49"/>
    <p:sldId id="490" r:id="rId50"/>
    <p:sldId id="491" r:id="rId51"/>
    <p:sldId id="492" r:id="rId52"/>
    <p:sldId id="493" r:id="rId53"/>
    <p:sldId id="530" r:id="rId54"/>
    <p:sldId id="521" r:id="rId55"/>
    <p:sldId id="522" r:id="rId56"/>
    <p:sldId id="523" r:id="rId57"/>
    <p:sldId id="517" r:id="rId58"/>
    <p:sldId id="524" r:id="rId59"/>
    <p:sldId id="525" r:id="rId60"/>
    <p:sldId id="531" r:id="rId61"/>
    <p:sldId id="532" r:id="rId62"/>
    <p:sldId id="533" r:id="rId63"/>
    <p:sldId id="536" r:id="rId64"/>
    <p:sldId id="534" r:id="rId65"/>
    <p:sldId id="538" r:id="rId66"/>
    <p:sldId id="539" r:id="rId67"/>
    <p:sldId id="540" r:id="rId68"/>
    <p:sldId id="535" r:id="rId69"/>
    <p:sldId id="541" r:id="rId70"/>
    <p:sldId id="537" r:id="rId71"/>
    <p:sldId id="494" r:id="rId72"/>
    <p:sldId id="495" r:id="rId73"/>
    <p:sldId id="542" r:id="rId74"/>
    <p:sldId id="503" r:id="rId75"/>
    <p:sldId id="544" r:id="rId76"/>
    <p:sldId id="504" r:id="rId77"/>
    <p:sldId id="505" r:id="rId78"/>
    <p:sldId id="506" r:id="rId79"/>
    <p:sldId id="507" r:id="rId80"/>
    <p:sldId id="508" r:id="rId81"/>
    <p:sldId id="509" r:id="rId82"/>
    <p:sldId id="510" r:id="rId83"/>
    <p:sldId id="511" r:id="rId84"/>
    <p:sldId id="512" r:id="rId85"/>
    <p:sldId id="545" r:id="rId86"/>
    <p:sldId id="515" r:id="rId87"/>
    <p:sldId id="516" r:id="rId8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28"/>
            <p14:sldId id="518"/>
            <p14:sldId id="429"/>
            <p14:sldId id="431"/>
            <p14:sldId id="519"/>
            <p14:sldId id="430"/>
            <p14:sldId id="432"/>
            <p14:sldId id="433"/>
            <p14:sldId id="434"/>
            <p14:sldId id="436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8"/>
            <p14:sldId id="450"/>
            <p14:sldId id="451"/>
            <p14:sldId id="452"/>
            <p14:sldId id="454"/>
            <p14:sldId id="455"/>
            <p14:sldId id="456"/>
            <p14:sldId id="458"/>
            <p14:sldId id="459"/>
            <p14:sldId id="527"/>
            <p14:sldId id="460"/>
            <p14:sldId id="520"/>
            <p14:sldId id="467"/>
            <p14:sldId id="468"/>
            <p14:sldId id="469"/>
            <p14:sldId id="470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6"/>
            <p14:sldId id="487"/>
            <p14:sldId id="489"/>
            <p14:sldId id="490"/>
            <p14:sldId id="491"/>
            <p14:sldId id="492"/>
            <p14:sldId id="493"/>
            <p14:sldId id="530"/>
            <p14:sldId id="521"/>
            <p14:sldId id="522"/>
            <p14:sldId id="523"/>
            <p14:sldId id="517"/>
            <p14:sldId id="524"/>
            <p14:sldId id="525"/>
            <p14:sldId id="531"/>
            <p14:sldId id="532"/>
            <p14:sldId id="533"/>
            <p14:sldId id="536"/>
            <p14:sldId id="534"/>
            <p14:sldId id="538"/>
            <p14:sldId id="539"/>
            <p14:sldId id="540"/>
            <p14:sldId id="535"/>
            <p14:sldId id="541"/>
            <p14:sldId id="537"/>
            <p14:sldId id="494"/>
            <p14:sldId id="495"/>
            <p14:sldId id="542"/>
            <p14:sldId id="503"/>
            <p14:sldId id="544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45"/>
            <p14:sldId id="515"/>
            <p14:sldId id="5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1037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E755E-2171-43D8-A0A8-E5ABD848DE89}" type="slidenum">
              <a:rPr lang="en-US"/>
              <a:pPr/>
              <a:t>12</a:t>
            </a:fld>
            <a:endParaRPr lang="en-US"/>
          </a:p>
        </p:txBody>
      </p:sp>
      <p:sp>
        <p:nvSpPr>
          <p:cNvPr id="184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5CE8B-C9CF-40CC-ABF7-3FE6FA22F1E9}" type="slidenum">
              <a:rPr lang="en-US"/>
              <a:pPr/>
              <a:t>13</a:t>
            </a:fld>
            <a:endParaRPr lang="en-US"/>
          </a:p>
        </p:txBody>
      </p:sp>
      <p:sp>
        <p:nvSpPr>
          <p:cNvPr id="184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F4DD1-2127-47AC-BF2A-9215BAF959D7}" type="slidenum">
              <a:rPr lang="en-US"/>
              <a:pPr/>
              <a:t>14</a:t>
            </a:fld>
            <a:endParaRPr lang="en-US"/>
          </a:p>
        </p:txBody>
      </p:sp>
      <p:sp>
        <p:nvSpPr>
          <p:cNvPr id="184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471E5-490B-4F40-84E7-49367467815C}" type="slidenum">
              <a:rPr lang="en-US"/>
              <a:pPr/>
              <a:t>15</a:t>
            </a:fld>
            <a:endParaRPr lang="en-US"/>
          </a:p>
        </p:txBody>
      </p:sp>
      <p:sp>
        <p:nvSpPr>
          <p:cNvPr id="185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7A851-B88D-4B1F-B520-0249144F7469}" type="slidenum">
              <a:rPr lang="en-US"/>
              <a:pPr/>
              <a:t>16</a:t>
            </a:fld>
            <a:endParaRPr lang="en-US"/>
          </a:p>
        </p:txBody>
      </p:sp>
      <p:sp>
        <p:nvSpPr>
          <p:cNvPr id="185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D53ED-6FB3-48A3-BF24-05E9D216D2CA}" type="slidenum">
              <a:rPr lang="en-US"/>
              <a:pPr/>
              <a:t>20</a:t>
            </a:fld>
            <a:endParaRPr lang="en-US"/>
          </a:p>
        </p:txBody>
      </p:sp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20983-C87A-4456-9BAF-C2EF42257AC0}" type="slidenum">
              <a:rPr lang="en-US"/>
              <a:pPr/>
              <a:t>21</a:t>
            </a:fld>
            <a:endParaRPr lang="en-US"/>
          </a:p>
        </p:txBody>
      </p:sp>
      <p:sp>
        <p:nvSpPr>
          <p:cNvPr id="19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5DACA-333B-404A-A534-8411D6E80302}" type="slidenum">
              <a:rPr lang="en-US"/>
              <a:pPr/>
              <a:t>22</a:t>
            </a:fld>
            <a:endParaRPr lang="en-US"/>
          </a:p>
        </p:txBody>
      </p:sp>
      <p:sp>
        <p:nvSpPr>
          <p:cNvPr id="19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8467D-CA48-46EB-B3AA-2DAB73B94A68}" type="slidenum">
              <a:rPr lang="en-US"/>
              <a:pPr/>
              <a:t>23</a:t>
            </a:fld>
            <a:endParaRPr lang="en-US"/>
          </a:p>
        </p:txBody>
      </p:sp>
      <p:sp>
        <p:nvSpPr>
          <p:cNvPr id="19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95894-929E-4666-A101-A7ABF045AC6E}" type="slidenum">
              <a:rPr lang="en-US"/>
              <a:pPr/>
              <a:t>32</a:t>
            </a:fld>
            <a:endParaRPr lang="en-US"/>
          </a:p>
        </p:txBody>
      </p:sp>
      <p:sp>
        <p:nvSpPr>
          <p:cNvPr id="195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5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A49B3-07C0-49EA-8F0A-157F4D7F2624}" type="slidenum">
              <a:rPr lang="en-US"/>
              <a:pPr/>
              <a:t>2</a:t>
            </a:fld>
            <a:endParaRPr lang="en-US"/>
          </a:p>
        </p:txBody>
      </p:sp>
      <p:sp>
        <p:nvSpPr>
          <p:cNvPr id="179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3437" cy="3484563"/>
          </a:xfrm>
          <a:ln/>
        </p:spPr>
      </p:sp>
      <p:sp>
        <p:nvSpPr>
          <p:cNvPr id="179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93981" tIns="46990" rIns="93981" bIns="46990" anchor="t"/>
          <a:lstStyle/>
          <a:p>
            <a:r>
              <a:rPr lang="en-US"/>
              <a:t>script kiddies</a:t>
            </a:r>
          </a:p>
          <a:p>
            <a:r>
              <a:rPr lang="en-US"/>
              <a:t>foreign governments</a:t>
            </a:r>
          </a:p>
          <a:p>
            <a:r>
              <a:rPr lang="en-US"/>
              <a:t>domestic government</a:t>
            </a:r>
          </a:p>
          <a:p>
            <a:r>
              <a:rPr lang="en-US"/>
              <a:t>competitors</a:t>
            </a:r>
          </a:p>
          <a:p>
            <a:r>
              <a:rPr lang="en-US"/>
              <a:t>criminals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629A-AD26-46EF-8578-E2EA6FD702F1}" type="slidenum">
              <a:rPr lang="en-US"/>
              <a:pPr/>
              <a:t>33</a:t>
            </a:fld>
            <a:endParaRPr lang="en-US"/>
          </a:p>
        </p:txBody>
      </p:sp>
      <p:sp>
        <p:nvSpPr>
          <p:cNvPr id="188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07CAA-2296-4490-BD59-5502C21317A9}" type="slidenum">
              <a:rPr lang="en-US"/>
              <a:pPr/>
              <a:t>34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2C782-A9BE-4E2D-A322-7C2933EF49E7}" type="slidenum">
              <a:rPr lang="en-US"/>
              <a:pPr/>
              <a:t>35</a:t>
            </a:fld>
            <a:endParaRPr lang="en-US"/>
          </a:p>
        </p:txBody>
      </p:sp>
      <p:sp>
        <p:nvSpPr>
          <p:cNvPr id="18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691F9-0597-4C98-B811-828A7E7BFCB7}" type="slidenum">
              <a:rPr lang="en-US"/>
              <a:pPr/>
              <a:t>36</a:t>
            </a:fld>
            <a:endParaRPr lang="en-US"/>
          </a:p>
        </p:txBody>
      </p:sp>
      <p:sp>
        <p:nvSpPr>
          <p:cNvPr id="189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89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AE197-0D91-4097-880C-A93B0C85601B}" type="slidenum">
              <a:rPr lang="en-US"/>
              <a:pPr/>
              <a:t>37</a:t>
            </a:fld>
            <a:endParaRPr lang="en-US"/>
          </a:p>
        </p:txBody>
      </p:sp>
      <p:sp>
        <p:nvSpPr>
          <p:cNvPr id="189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BB176-CE35-46F9-AFC0-0C804FCE54A6}" type="slidenum">
              <a:rPr lang="en-US"/>
              <a:pPr/>
              <a:t>38</a:t>
            </a:fld>
            <a:endParaRPr lang="en-US"/>
          </a:p>
        </p:txBody>
      </p:sp>
      <p:sp>
        <p:nvSpPr>
          <p:cNvPr id="190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5F0B7-F0F3-4CE8-A069-C7AB87F3CC3C}" type="slidenum">
              <a:rPr lang="en-US"/>
              <a:pPr/>
              <a:t>39</a:t>
            </a:fld>
            <a:endParaRPr lang="en-US"/>
          </a:p>
        </p:txBody>
      </p:sp>
      <p:sp>
        <p:nvSpPr>
          <p:cNvPr id="190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0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76007-2986-4C2F-AAAC-0460AC0E48AC}" type="slidenum">
              <a:rPr lang="en-US"/>
              <a:pPr/>
              <a:t>40</a:t>
            </a:fld>
            <a:endParaRPr lang="en-US"/>
          </a:p>
        </p:txBody>
      </p:sp>
      <p:sp>
        <p:nvSpPr>
          <p:cNvPr id="190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7AF7-E218-4E0A-AC82-6FA6963B679F}" type="slidenum">
              <a:rPr lang="en-US"/>
              <a:pPr/>
              <a:t>41</a:t>
            </a:fld>
            <a:endParaRPr lang="en-US"/>
          </a:p>
        </p:txBody>
      </p:sp>
      <p:sp>
        <p:nvSpPr>
          <p:cNvPr id="190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C70CD-F511-4391-8A48-3DA70B60A4C0}" type="slidenum">
              <a:rPr lang="en-US"/>
              <a:pPr/>
              <a:t>42</a:t>
            </a:fld>
            <a:endParaRPr lang="en-US"/>
          </a:p>
        </p:txBody>
      </p:sp>
      <p:sp>
        <p:nvSpPr>
          <p:cNvPr id="19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05A70-5AEA-4CE3-92DD-AE21D573343F}" type="slidenum">
              <a:rPr lang="en-US"/>
              <a:pPr/>
              <a:t>4</a:t>
            </a:fld>
            <a:endParaRPr lang="en-US"/>
          </a:p>
        </p:txBody>
      </p:sp>
      <p:sp>
        <p:nvSpPr>
          <p:cNvPr id="183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790E7-E51C-43E5-B5A0-83BD90131011}" type="slidenum">
              <a:rPr lang="en-US"/>
              <a:pPr/>
              <a:t>43</a:t>
            </a:fld>
            <a:endParaRPr lang="en-US"/>
          </a:p>
        </p:txBody>
      </p:sp>
      <p:sp>
        <p:nvSpPr>
          <p:cNvPr id="191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1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9942E-6CA4-48FD-9163-C8B3FF49CD3B}" type="slidenum">
              <a:rPr lang="en-US"/>
              <a:pPr/>
              <a:t>44</a:t>
            </a:fld>
            <a:endParaRPr lang="en-US"/>
          </a:p>
        </p:txBody>
      </p:sp>
      <p:sp>
        <p:nvSpPr>
          <p:cNvPr id="19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6538"/>
            <a:ext cx="5046450" cy="4182517"/>
          </a:xfrm>
        </p:spPr>
        <p:txBody>
          <a:bodyPr wrap="square" lIns="90876" tIns="45437" rIns="90876" bIns="45437" anchor="t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F383E-77D5-40AE-A835-225870E2E341}" type="slidenum">
              <a:rPr lang="en-US"/>
              <a:pPr/>
              <a:t>45</a:t>
            </a:fld>
            <a:endParaRPr lang="en-US"/>
          </a:p>
        </p:txBody>
      </p:sp>
      <p:sp>
        <p:nvSpPr>
          <p:cNvPr id="191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E941-5684-47D2-B5D2-055F568D3671}" type="slidenum">
              <a:rPr lang="en-US"/>
              <a:pPr/>
              <a:t>46</a:t>
            </a:fld>
            <a:endParaRPr lang="en-US"/>
          </a:p>
        </p:txBody>
      </p:sp>
      <p:sp>
        <p:nvSpPr>
          <p:cNvPr id="19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A9617-3AE4-49C4-8123-888B443AC5F4}" type="slidenum">
              <a:rPr lang="en-US"/>
              <a:pPr/>
              <a:t>47</a:t>
            </a:fld>
            <a:endParaRPr lang="en-US"/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81497-1D6E-40FD-9642-156549C4E222}" type="slidenum">
              <a:rPr lang="en-US"/>
              <a:pPr/>
              <a:t>48</a:t>
            </a:fld>
            <a:endParaRPr lang="en-US"/>
          </a:p>
        </p:txBody>
      </p:sp>
      <p:sp>
        <p:nvSpPr>
          <p:cNvPr id="192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2EAA3-F6FB-4ACE-987B-888F17DDE347}" type="slidenum">
              <a:rPr lang="en-US"/>
              <a:pPr/>
              <a:t>49</a:t>
            </a:fld>
            <a:endParaRPr lang="en-US"/>
          </a:p>
        </p:txBody>
      </p:sp>
      <p:sp>
        <p:nvSpPr>
          <p:cNvPr id="192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19D7D-6970-4999-9C45-FDFBEF5A2102}" type="slidenum">
              <a:rPr lang="en-US"/>
              <a:pPr/>
              <a:t>50</a:t>
            </a:fld>
            <a:endParaRPr lang="en-US"/>
          </a:p>
        </p:txBody>
      </p:sp>
      <p:sp>
        <p:nvSpPr>
          <p:cNvPr id="19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3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878B4-8B5F-42D3-8DED-FF0EF4032049}" type="slidenum">
              <a:rPr lang="en-US"/>
              <a:pPr/>
              <a:t>51</a:t>
            </a:fld>
            <a:endParaRPr lang="en-US"/>
          </a:p>
        </p:txBody>
      </p:sp>
      <p:sp>
        <p:nvSpPr>
          <p:cNvPr id="193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8500"/>
            <a:ext cx="4648200" cy="3486150"/>
          </a:xfrm>
          <a:ln/>
        </p:spPr>
      </p:sp>
      <p:sp>
        <p:nvSpPr>
          <p:cNvPr id="193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A464-A1E0-49F7-8DD1-80F7BCF5362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1E3EF-4625-4884-B11A-33E2D0F63C0C}" type="slidenum">
              <a:rPr lang="en-US"/>
              <a:pPr/>
              <a:t>5</a:t>
            </a:fld>
            <a:endParaRPr lang="en-US"/>
          </a:p>
        </p:txBody>
      </p:sp>
      <p:sp>
        <p:nvSpPr>
          <p:cNvPr id="184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A464-A1E0-49F7-8DD1-80F7BCF5362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A464-A1E0-49F7-8DD1-80F7BCF5362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A464-A1E0-49F7-8DD1-80F7BCF5362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err="1"/>
              <a:t>Therearenoapparentmethodsforindirectly</a:t>
            </a:r>
            <a:r>
              <a:rPr lang="en-US" sz="1100" dirty="0"/>
              <a:t> measuring spam conversion</a:t>
            </a:r>
          </a:p>
          <a:p>
            <a:r>
              <a:rPr lang="en-US" sz="1100" dirty="0"/>
              <a:t>– Best way is to be a spammer</a:t>
            </a:r>
          </a:p>
          <a:p>
            <a:r>
              <a:rPr lang="en-US" sz="1100" dirty="0"/>
              <a:t>• </a:t>
            </a:r>
            <a:r>
              <a:rPr lang="en-US" sz="1100" dirty="0" err="1"/>
              <a:t>Authorsconductedstudyby</a:t>
            </a:r>
            <a:r>
              <a:rPr lang="en-US" sz="1100" i="1" dirty="0" err="1"/>
              <a:t>“sidesteppingthe</a:t>
            </a:r>
            <a:r>
              <a:rPr lang="en-US" sz="1100" i="1" dirty="0"/>
              <a:t> obvious legal and ethical problems associated with sending spam”</a:t>
            </a:r>
          </a:p>
          <a:p>
            <a:r>
              <a:rPr lang="en-US" sz="1100" dirty="0"/>
              <a:t>– Ensuring </a:t>
            </a:r>
            <a:r>
              <a:rPr lang="en-US" sz="1100" b="1" i="1" dirty="0"/>
              <a:t>neutral actions </a:t>
            </a:r>
            <a:r>
              <a:rPr lang="en-US" sz="1100" dirty="0"/>
              <a:t>so users never are worse off due to researchers activities</a:t>
            </a:r>
          </a:p>
          <a:p>
            <a:r>
              <a:rPr lang="en-US" sz="1100" dirty="0"/>
              <a:t>– </a:t>
            </a:r>
            <a:r>
              <a:rPr lang="en-US" sz="1100" b="1" i="1" dirty="0"/>
              <a:t>Reducing harm </a:t>
            </a:r>
            <a:r>
              <a:rPr lang="en-US" sz="1100" dirty="0"/>
              <a:t>for cases in which user property is at risk</a:t>
            </a:r>
          </a:p>
          <a:p>
            <a:r>
              <a:rPr lang="en-US" sz="1100" dirty="0"/>
              <a:t>• </a:t>
            </a:r>
            <a:r>
              <a:rPr lang="en-US" sz="1100" dirty="0" err="1"/>
              <a:t>Method:infiltrateexistingspammingbotnet</a:t>
            </a:r>
            <a:r>
              <a:rPr lang="en-US" sz="1100" dirty="0"/>
              <a:t>, modifying sent spam and directing recipients to authors’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A464-A1E0-49F7-8DD1-80F7BCF5362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64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AE7D2-FE41-44A9-9266-31DCE1F15369}" type="slidenum">
              <a:rPr lang="en-US"/>
              <a:pPr/>
              <a:t>7</a:t>
            </a:fld>
            <a:endParaRPr lang="en-US"/>
          </a:p>
        </p:txBody>
      </p:sp>
      <p:sp>
        <p:nvSpPr>
          <p:cNvPr id="18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1C679-96DA-4073-89D1-D12D36B1E447}" type="slidenum">
              <a:rPr lang="en-US"/>
              <a:pPr/>
              <a:t>8</a:t>
            </a:fld>
            <a:endParaRPr lang="en-US"/>
          </a:p>
        </p:txBody>
      </p:sp>
      <p:sp>
        <p:nvSpPr>
          <p:cNvPr id="184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4061B-AC8D-4389-AEA4-952ABBA8E376}" type="slidenum">
              <a:rPr lang="en-US"/>
              <a:pPr/>
              <a:t>9</a:t>
            </a:fld>
            <a:endParaRPr lang="en-US"/>
          </a:p>
        </p:txBody>
      </p:sp>
      <p:sp>
        <p:nvSpPr>
          <p:cNvPr id="184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0935F-3460-44E4-A783-8D0263EA70DE}" type="slidenum">
              <a:rPr lang="en-US"/>
              <a:pPr/>
              <a:t>10</a:t>
            </a:fld>
            <a:endParaRPr lang="en-US"/>
          </a:p>
        </p:txBody>
      </p:sp>
      <p:sp>
        <p:nvSpPr>
          <p:cNvPr id="184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84EF0-9C5A-444E-B6EF-87A2896C76BA}" type="slidenum">
              <a:rPr lang="en-US"/>
              <a:pPr/>
              <a:t>11</a:t>
            </a:fld>
            <a:endParaRPr lang="en-US"/>
          </a:p>
        </p:txBody>
      </p:sp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8240487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20: Malware, Botnets, Spam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</a:rPr>
              <a:t>Wanna</a:t>
            </a:r>
            <a:r>
              <a:rPr lang="en-US" sz="3600" b="1" dirty="0" smtClean="0">
                <a:solidFill>
                  <a:schemeClr val="tx1"/>
                </a:solidFill>
              </a:rPr>
              <a:t> buy some v14gr4?)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Slides stolen from Vern </a:t>
            </a:r>
            <a:r>
              <a:rPr lang="en-US" sz="1600" dirty="0" err="1" smtClean="0"/>
              <a:t>Paxson</a:t>
            </a:r>
            <a:r>
              <a:rPr lang="en-US" sz="1600" dirty="0" smtClean="0"/>
              <a:t> (ICSI) and Stefan Savage (UCSD)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ChangeArrowheads="1"/>
          </p:cNvSpPr>
          <p:nvPr/>
        </p:nvSpPr>
        <p:spPr bwMode="auto">
          <a:xfrm>
            <a:off x="6096000" y="5334000"/>
            <a:ext cx="2775858" cy="533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03267" name="Rectangle 3"/>
          <p:cNvSpPr>
            <a:spLocks noChangeArrowheads="1"/>
          </p:cNvSpPr>
          <p:nvPr/>
        </p:nvSpPr>
        <p:spPr bwMode="auto">
          <a:xfrm>
            <a:off x="6096000" y="4114800"/>
            <a:ext cx="2775858" cy="1219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>
            <a:off x="6096000" y="3581400"/>
            <a:ext cx="2775858" cy="533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03269" name="Rectangle 5"/>
          <p:cNvSpPr>
            <a:spLocks noChangeArrowheads="1"/>
          </p:cNvSpPr>
          <p:nvPr/>
        </p:nvSpPr>
        <p:spPr bwMode="auto">
          <a:xfrm>
            <a:off x="6096000" y="3048000"/>
            <a:ext cx="2775858" cy="533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03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803271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2895600"/>
            <a:ext cx="5029200" cy="3276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void </a:t>
            </a:r>
            <a:r>
              <a:rPr lang="en-US" sz="1600" b="1" dirty="0" err="1">
                <a:latin typeface="Courier New" pitchFamily="49" charset="0"/>
              </a:rPr>
              <a:t>foo(packet</a:t>
            </a:r>
            <a:r>
              <a:rPr lang="en-US" sz="16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#define MAXNAMELEN 64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offset = OFFSET_USERNAME;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char </a:t>
            </a:r>
            <a:r>
              <a:rPr lang="en-US" sz="1600" b="1" dirty="0" err="1">
                <a:latin typeface="Courier New" pitchFamily="49" charset="0"/>
              </a:rPr>
              <a:t>username[MAXNAMELEN</a:t>
            </a:r>
            <a:r>
              <a:rPr lang="en-US" sz="1600" b="1" dirty="0">
                <a:latin typeface="Courier New" pitchFamily="49" charset="0"/>
              </a:rPr>
              <a:t>];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name_len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1600" b="1" dirty="0">
              <a:latin typeface="Courier New" pitchFamily="49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name_len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packet[offset</a:t>
            </a:r>
            <a:r>
              <a:rPr lang="en-US" sz="1600" b="1" dirty="0">
                <a:latin typeface="Courier New" pitchFamily="49" charset="0"/>
              </a:rPr>
              <a:t>];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memcpy(&amp;username</a:t>
            </a:r>
            <a:r>
              <a:rPr lang="en-US" sz="1600" b="1" dirty="0">
                <a:latin typeface="Courier New" pitchFamily="49" charset="0"/>
              </a:rPr>
              <a:t>, 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       </a:t>
            </a:r>
            <a:r>
              <a:rPr lang="en-US" sz="1600" b="1" dirty="0" err="1">
                <a:latin typeface="Courier New" pitchFamily="49" charset="0"/>
              </a:rPr>
              <a:t>packet[offset</a:t>
            </a:r>
            <a:r>
              <a:rPr lang="en-US" sz="1600" b="1" dirty="0">
                <a:latin typeface="Courier New" pitchFamily="49" charset="0"/>
              </a:rPr>
              <a:t> + 1],name_len);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…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}</a:t>
            </a:r>
          </a:p>
        </p:txBody>
      </p:sp>
      <p:sp>
        <p:nvSpPr>
          <p:cNvPr id="1803276" name="Text Box 12"/>
          <p:cNvSpPr txBox="1">
            <a:spLocks noChangeArrowheads="1"/>
          </p:cNvSpPr>
          <p:nvPr/>
        </p:nvSpPr>
        <p:spPr bwMode="auto">
          <a:xfrm>
            <a:off x="6119584" y="3150053"/>
            <a:ext cx="19685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/>
              <a:t>“foo” return address</a:t>
            </a:r>
          </a:p>
        </p:txBody>
      </p:sp>
      <p:sp>
        <p:nvSpPr>
          <p:cNvPr id="1803278" name="Text Box 14"/>
          <p:cNvSpPr txBox="1">
            <a:spLocks noChangeArrowheads="1"/>
          </p:cNvSpPr>
          <p:nvPr/>
        </p:nvSpPr>
        <p:spPr bwMode="auto">
          <a:xfrm>
            <a:off x="6105081" y="4543425"/>
            <a:ext cx="184986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har username[]</a:t>
            </a:r>
            <a:endParaRPr lang="en-US" dirty="0"/>
          </a:p>
        </p:txBody>
      </p:sp>
      <p:sp>
        <p:nvSpPr>
          <p:cNvPr id="1803280" name="Text Box 16"/>
          <p:cNvSpPr txBox="1">
            <a:spLocks noChangeArrowheads="1"/>
          </p:cNvSpPr>
          <p:nvPr/>
        </p:nvSpPr>
        <p:spPr bwMode="auto">
          <a:xfrm>
            <a:off x="6108618" y="3657600"/>
            <a:ext cx="105061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offset</a:t>
            </a:r>
            <a:endParaRPr lang="en-US" dirty="0"/>
          </a:p>
        </p:txBody>
      </p:sp>
      <p:sp>
        <p:nvSpPr>
          <p:cNvPr id="1803282" name="Text Box 18"/>
          <p:cNvSpPr txBox="1">
            <a:spLocks noChangeArrowheads="1"/>
          </p:cNvSpPr>
          <p:nvPr/>
        </p:nvSpPr>
        <p:spPr bwMode="auto">
          <a:xfrm>
            <a:off x="6099493" y="5425169"/>
            <a:ext cx="1503618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name_len</a:t>
            </a:r>
            <a:endParaRPr lang="en-US" dirty="0"/>
          </a:p>
        </p:txBody>
      </p:sp>
      <p:sp>
        <p:nvSpPr>
          <p:cNvPr id="1803283" name="Text Box 19"/>
          <p:cNvSpPr txBox="1">
            <a:spLocks noChangeArrowheads="1"/>
          </p:cNvSpPr>
          <p:nvPr/>
        </p:nvSpPr>
        <p:spPr bwMode="auto">
          <a:xfrm>
            <a:off x="6769893" y="2273300"/>
            <a:ext cx="81597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Stack</a:t>
            </a:r>
          </a:p>
        </p:txBody>
      </p:sp>
      <p:sp>
        <p:nvSpPr>
          <p:cNvPr id="1803284" name="Text Box 20"/>
          <p:cNvSpPr txBox="1">
            <a:spLocks noChangeArrowheads="1"/>
          </p:cNvSpPr>
          <p:nvPr/>
        </p:nvSpPr>
        <p:spPr bwMode="auto">
          <a:xfrm>
            <a:off x="5414281" y="2825979"/>
            <a:ext cx="3333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/>
              <a:t>X</a:t>
            </a:r>
          </a:p>
        </p:txBody>
      </p:sp>
      <p:sp>
        <p:nvSpPr>
          <p:cNvPr id="1803285" name="Line 21"/>
          <p:cNvSpPr>
            <a:spLocks noChangeShapeType="1"/>
          </p:cNvSpPr>
          <p:nvPr/>
        </p:nvSpPr>
        <p:spPr bwMode="auto">
          <a:xfrm>
            <a:off x="5747656" y="3037116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86" name="Text Box 22"/>
          <p:cNvSpPr txBox="1">
            <a:spLocks noChangeArrowheads="1"/>
          </p:cNvSpPr>
          <p:nvPr/>
        </p:nvSpPr>
        <p:spPr bwMode="auto">
          <a:xfrm>
            <a:off x="5287835" y="3359379"/>
            <a:ext cx="54181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dirty="0" smtClean="0"/>
              <a:t>X-4</a:t>
            </a:r>
            <a:endParaRPr lang="en-US" sz="1800" dirty="0"/>
          </a:p>
        </p:txBody>
      </p:sp>
      <p:sp>
        <p:nvSpPr>
          <p:cNvPr id="1803287" name="Line 23"/>
          <p:cNvSpPr>
            <a:spLocks noChangeShapeType="1"/>
          </p:cNvSpPr>
          <p:nvPr/>
        </p:nvSpPr>
        <p:spPr bwMode="auto">
          <a:xfrm>
            <a:off x="5747656" y="3570516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88" name="Text Box 24"/>
          <p:cNvSpPr txBox="1">
            <a:spLocks noChangeArrowheads="1"/>
          </p:cNvSpPr>
          <p:nvPr/>
        </p:nvSpPr>
        <p:spPr bwMode="auto">
          <a:xfrm>
            <a:off x="5290456" y="3892779"/>
            <a:ext cx="536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/>
              <a:t>X-8</a:t>
            </a:r>
          </a:p>
        </p:txBody>
      </p:sp>
      <p:sp>
        <p:nvSpPr>
          <p:cNvPr id="1803289" name="Line 25"/>
          <p:cNvSpPr>
            <a:spLocks noChangeShapeType="1"/>
          </p:cNvSpPr>
          <p:nvPr/>
        </p:nvSpPr>
        <p:spPr bwMode="auto">
          <a:xfrm>
            <a:off x="5747656" y="4103916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90" name="Text Box 26"/>
          <p:cNvSpPr txBox="1">
            <a:spLocks noChangeArrowheads="1"/>
          </p:cNvSpPr>
          <p:nvPr/>
        </p:nvSpPr>
        <p:spPr bwMode="auto">
          <a:xfrm>
            <a:off x="5138056" y="5111979"/>
            <a:ext cx="663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/>
              <a:t>X-72</a:t>
            </a:r>
          </a:p>
        </p:txBody>
      </p:sp>
      <p:sp>
        <p:nvSpPr>
          <p:cNvPr id="1803291" name="Line 27"/>
          <p:cNvSpPr>
            <a:spLocks noChangeShapeType="1"/>
          </p:cNvSpPr>
          <p:nvPr/>
        </p:nvSpPr>
        <p:spPr bwMode="auto">
          <a:xfrm>
            <a:off x="5747656" y="5323116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92" name="Text Box 28"/>
          <p:cNvSpPr txBox="1">
            <a:spLocks noChangeArrowheads="1"/>
          </p:cNvSpPr>
          <p:nvPr/>
        </p:nvSpPr>
        <p:spPr bwMode="auto">
          <a:xfrm>
            <a:off x="5138056" y="5645379"/>
            <a:ext cx="663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/>
              <a:t>X-76</a:t>
            </a:r>
          </a:p>
        </p:txBody>
      </p:sp>
      <p:sp>
        <p:nvSpPr>
          <p:cNvPr id="1803293" name="Line 29"/>
          <p:cNvSpPr>
            <a:spLocks noChangeShapeType="1"/>
          </p:cNvSpPr>
          <p:nvPr/>
        </p:nvSpPr>
        <p:spPr bwMode="auto">
          <a:xfrm>
            <a:off x="5747656" y="5856516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94" name="Line 30"/>
          <p:cNvSpPr>
            <a:spLocks noChangeShapeType="1"/>
          </p:cNvSpPr>
          <p:nvPr/>
        </p:nvSpPr>
        <p:spPr bwMode="auto">
          <a:xfrm>
            <a:off x="76200" y="4800600"/>
            <a:ext cx="304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161368" y="2120900"/>
            <a:ext cx="44196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34380" y="2106613"/>
            <a:ext cx="1051846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 b="1" dirty="0" err="1"/>
              <a:t>name_len</a:t>
            </a:r>
            <a:endParaRPr lang="en-US" sz="1400" b="1" dirty="0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2151968" y="21209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556905" y="2092325"/>
            <a:ext cx="6889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name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015318" y="1816100"/>
            <a:ext cx="2936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086880" y="1816100"/>
            <a:ext cx="2936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923368" y="1816100"/>
            <a:ext cx="2936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81554" y="2092324"/>
            <a:ext cx="888065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acket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7821384" y="4283527"/>
            <a:ext cx="1230084" cy="87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Christo Wilson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000996" y="5334000"/>
            <a:ext cx="870862" cy="522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95997" y="3581402"/>
            <a:ext cx="2775857" cy="1752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[Malicious assembly instructions]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0" y="5344883"/>
            <a:ext cx="2763238" cy="511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72 (MAXNAMELEN + 8)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095998" y="3058886"/>
            <a:ext cx="2775857" cy="5225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Address: X-72</a:t>
            </a:r>
            <a:endParaRPr lang="en-US" dirty="0"/>
          </a:p>
        </p:txBody>
      </p:sp>
      <p:sp>
        <p:nvSpPr>
          <p:cNvPr id="1803272" name="Line 8"/>
          <p:cNvSpPr>
            <a:spLocks noChangeShapeType="1"/>
          </p:cNvSpPr>
          <p:nvPr/>
        </p:nvSpPr>
        <p:spPr bwMode="auto">
          <a:xfrm>
            <a:off x="6096000" y="27432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73" name="Line 9"/>
          <p:cNvSpPr>
            <a:spLocks noChangeShapeType="1"/>
          </p:cNvSpPr>
          <p:nvPr/>
        </p:nvSpPr>
        <p:spPr bwMode="auto">
          <a:xfrm>
            <a:off x="8871858" y="2743200"/>
            <a:ext cx="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74" name="Line 10"/>
          <p:cNvSpPr>
            <a:spLocks noChangeShapeType="1"/>
          </p:cNvSpPr>
          <p:nvPr/>
        </p:nvSpPr>
        <p:spPr bwMode="auto">
          <a:xfrm>
            <a:off x="6096000" y="3048000"/>
            <a:ext cx="27758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75" name="Line 11"/>
          <p:cNvSpPr>
            <a:spLocks noChangeShapeType="1"/>
          </p:cNvSpPr>
          <p:nvPr/>
        </p:nvSpPr>
        <p:spPr bwMode="auto">
          <a:xfrm>
            <a:off x="6095999" y="3581400"/>
            <a:ext cx="27758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81" name="Line 17"/>
          <p:cNvSpPr>
            <a:spLocks noChangeShapeType="1"/>
          </p:cNvSpPr>
          <p:nvPr/>
        </p:nvSpPr>
        <p:spPr bwMode="auto">
          <a:xfrm>
            <a:off x="6096000" y="5867400"/>
            <a:ext cx="27758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77" name="Line 13"/>
          <p:cNvSpPr>
            <a:spLocks noChangeShapeType="1"/>
          </p:cNvSpPr>
          <p:nvPr/>
        </p:nvSpPr>
        <p:spPr bwMode="auto">
          <a:xfrm>
            <a:off x="6096000" y="5334000"/>
            <a:ext cx="27758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3279" name="Line 15"/>
          <p:cNvSpPr>
            <a:spLocks noChangeShapeType="1"/>
          </p:cNvSpPr>
          <p:nvPr/>
        </p:nvSpPr>
        <p:spPr bwMode="auto">
          <a:xfrm>
            <a:off x="6095999" y="4114800"/>
            <a:ext cx="27758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0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 animBg="1"/>
      <p:bldP spid="41" grpId="1" animBg="1"/>
      <p:bldP spid="42" grpId="0" animBg="1"/>
      <p:bldP spid="43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Stack Overflow</a:t>
            </a:r>
          </a:p>
        </p:txBody>
      </p:sp>
      <p:sp>
        <p:nvSpPr>
          <p:cNvPr id="1805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Write into part of the stack or heap</a:t>
            </a:r>
          </a:p>
          <a:p>
            <a:pPr lvl="1"/>
            <a:r>
              <a:rPr lang="en-US"/>
              <a:t>Write arbitrary code to part of memory</a:t>
            </a:r>
          </a:p>
          <a:p>
            <a:pPr lvl="1"/>
            <a:r>
              <a:rPr lang="en-US"/>
              <a:t>Cause program execution to jump to arbitrary code</a:t>
            </a:r>
          </a:p>
          <a:p>
            <a:r>
              <a:rPr lang="en-US"/>
              <a:t>Worm</a:t>
            </a:r>
          </a:p>
          <a:p>
            <a:pPr lvl="1"/>
            <a:r>
              <a:rPr lang="en-US"/>
              <a:t>Probes host for vulnerable software</a:t>
            </a:r>
          </a:p>
          <a:p>
            <a:pPr lvl="1"/>
            <a:r>
              <a:rPr lang="en-US"/>
              <a:t>Sends bogus input</a:t>
            </a:r>
          </a:p>
          <a:p>
            <a:pPr lvl="1"/>
            <a:r>
              <a:rPr lang="en-US"/>
              <a:t>Attacker can do anything that the privileges of the buggy program allows</a:t>
            </a:r>
          </a:p>
          <a:p>
            <a:pPr lvl="2"/>
            <a:r>
              <a:rPr lang="en-US"/>
              <a:t>Launches copy of itself on compromised host</a:t>
            </a:r>
          </a:p>
          <a:p>
            <a:pPr lvl="1"/>
            <a:r>
              <a:rPr lang="en-US"/>
              <a:t>Spread at exponential rate</a:t>
            </a:r>
          </a:p>
          <a:p>
            <a:pPr lvl="1"/>
            <a:r>
              <a:rPr lang="en-US"/>
              <a:t>10M hosts in &lt; 5 minutes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Worm Spreading</a:t>
            </a:r>
            <a:endParaRPr lang="en-US"/>
          </a:p>
        </p:txBody>
      </p:sp>
      <p:sp>
        <p:nvSpPr>
          <p:cNvPr id="1806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491" y="1571613"/>
            <a:ext cx="4038600" cy="190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i="1" dirty="0" smtClean="0">
                <a:latin typeface="Times New Roman" pitchFamily="18" charset="0"/>
              </a:rPr>
              <a:t>f</a:t>
            </a:r>
            <a:r>
              <a:rPr lang="en-US" sz="2000" dirty="0" smtClean="0"/>
              <a:t> = (</a:t>
            </a:r>
            <a:r>
              <a:rPr lang="en-US" sz="2000" i="1" dirty="0" smtClean="0">
                <a:latin typeface="Times New Roman" pitchFamily="18" charset="0"/>
              </a:rPr>
              <a:t>e </a:t>
            </a:r>
            <a:r>
              <a:rPr lang="en-US" sz="2000" i="1" baseline="30000" dirty="0" smtClean="0">
                <a:latin typeface="Times New Roman" pitchFamily="18" charset="0"/>
              </a:rPr>
              <a:t>K</a:t>
            </a:r>
            <a:r>
              <a:rPr lang="en-US" sz="2000" baseline="30000" dirty="0" smtClean="0">
                <a:latin typeface="Times New Roman" pitchFamily="18" charset="0"/>
              </a:rPr>
              <a:t>(</a:t>
            </a:r>
            <a:r>
              <a:rPr lang="en-US" sz="2000" i="1" baseline="30000" dirty="0" smtClean="0">
                <a:latin typeface="Times New Roman" pitchFamily="18" charset="0"/>
              </a:rPr>
              <a:t>t-T</a:t>
            </a:r>
            <a:r>
              <a:rPr lang="en-US" sz="2000" baseline="30000" dirty="0" smtClean="0">
                <a:latin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</a:rPr>
              <a:t>1) </a:t>
            </a:r>
            <a:r>
              <a:rPr lang="en-US" sz="2000" i="1" dirty="0" smtClean="0">
                <a:latin typeface="Times New Roman" pitchFamily="18" charset="0"/>
              </a:rPr>
              <a:t>/ </a:t>
            </a:r>
            <a:r>
              <a:rPr lang="en-US" sz="2000" dirty="0" smtClean="0">
                <a:latin typeface="Times New Roman" pitchFamily="18" charset="0"/>
              </a:rPr>
              <a:t>(1</a:t>
            </a:r>
            <a:r>
              <a:rPr lang="en-US" sz="2000" i="1" dirty="0" smtClean="0">
                <a:latin typeface="Times New Roman" pitchFamily="18" charset="0"/>
              </a:rPr>
              <a:t>+ e </a:t>
            </a:r>
            <a:r>
              <a:rPr lang="en-US" sz="2000" i="1" baseline="30000" dirty="0" smtClean="0">
                <a:latin typeface="Times New Roman" pitchFamily="18" charset="0"/>
              </a:rPr>
              <a:t>K</a:t>
            </a:r>
            <a:r>
              <a:rPr lang="en-US" sz="2000" baseline="30000" dirty="0" smtClean="0">
                <a:latin typeface="Times New Roman" pitchFamily="18" charset="0"/>
              </a:rPr>
              <a:t>(</a:t>
            </a:r>
            <a:r>
              <a:rPr lang="en-US" sz="2000" i="1" baseline="30000" dirty="0" smtClean="0">
                <a:latin typeface="Times New Roman" pitchFamily="18" charset="0"/>
              </a:rPr>
              <a:t>t-T</a:t>
            </a:r>
            <a:r>
              <a:rPr lang="en-US" sz="2000" baseline="30000" dirty="0" smtClean="0">
                <a:latin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  <a:p>
            <a:r>
              <a:rPr lang="en-US" sz="2000" i="1" dirty="0" smtClean="0">
                <a:latin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</a:rPr>
              <a:t> – fraction of hosts infected</a:t>
            </a:r>
          </a:p>
          <a:p>
            <a:r>
              <a:rPr lang="en-US" sz="2000" i="1" dirty="0" smtClean="0">
                <a:latin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</a:rPr>
              <a:t> – rate at which one host can compromise others</a:t>
            </a:r>
          </a:p>
          <a:p>
            <a:r>
              <a:rPr lang="en-US" sz="2000" i="1" dirty="0" smtClean="0">
                <a:latin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</a:rPr>
              <a:t> – start time of the attack</a:t>
            </a:r>
          </a:p>
          <a:p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64636" y="2722112"/>
            <a:ext cx="1143000" cy="2447925"/>
            <a:chOff x="3264" y="1653"/>
            <a:chExt cx="720" cy="1542"/>
          </a:xfrm>
        </p:grpSpPr>
        <p:pic>
          <p:nvPicPr>
            <p:cNvPr id="1806343" name="Picture 7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2832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44" name="Picture 8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2208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45" name="Picture 9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1653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06346" name="Line 10"/>
            <p:cNvSpPr>
              <a:spLocks noChangeShapeType="1"/>
            </p:cNvSpPr>
            <p:nvPr/>
          </p:nvSpPr>
          <p:spPr bwMode="auto">
            <a:xfrm flipV="1">
              <a:off x="3264" y="2016"/>
              <a:ext cx="384" cy="384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47" name="Line 11"/>
            <p:cNvSpPr>
              <a:spLocks noChangeShapeType="1"/>
            </p:cNvSpPr>
            <p:nvPr/>
          </p:nvSpPr>
          <p:spPr bwMode="auto">
            <a:xfrm flipV="1">
              <a:off x="3264" y="2400"/>
              <a:ext cx="384" cy="9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48" name="Line 12"/>
            <p:cNvSpPr>
              <a:spLocks noChangeShapeType="1"/>
            </p:cNvSpPr>
            <p:nvPr/>
          </p:nvSpPr>
          <p:spPr bwMode="auto">
            <a:xfrm>
              <a:off x="3264" y="2592"/>
              <a:ext cx="432" cy="28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31436" y="1621974"/>
            <a:ext cx="2514600" cy="4843463"/>
            <a:chOff x="3936" y="960"/>
            <a:chExt cx="1584" cy="3051"/>
          </a:xfrm>
        </p:grpSpPr>
        <p:pic>
          <p:nvPicPr>
            <p:cNvPr id="1806350" name="Picture 14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6" y="1632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51" name="Picture 15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1248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52" name="Picture 16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960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06353" name="Line 17"/>
            <p:cNvSpPr>
              <a:spLocks noChangeShapeType="1"/>
            </p:cNvSpPr>
            <p:nvPr/>
          </p:nvSpPr>
          <p:spPr bwMode="auto">
            <a:xfrm flipV="1">
              <a:off x="3936" y="1248"/>
              <a:ext cx="528" cy="411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54" name="Line 18"/>
            <p:cNvSpPr>
              <a:spLocks noChangeShapeType="1"/>
            </p:cNvSpPr>
            <p:nvPr/>
          </p:nvSpPr>
          <p:spPr bwMode="auto">
            <a:xfrm flipV="1">
              <a:off x="3936" y="1440"/>
              <a:ext cx="960" cy="31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55" name="Line 19"/>
            <p:cNvSpPr>
              <a:spLocks noChangeShapeType="1"/>
            </p:cNvSpPr>
            <p:nvPr/>
          </p:nvSpPr>
          <p:spPr bwMode="auto">
            <a:xfrm flipV="1">
              <a:off x="3936" y="1824"/>
              <a:ext cx="576" cy="27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pic>
          <p:nvPicPr>
            <p:cNvPr id="1806356" name="Picture 20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592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57" name="Picture 21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2" y="2208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58" name="Picture 22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6" y="1920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06359" name="Line 23"/>
            <p:cNvSpPr>
              <a:spLocks noChangeShapeType="1"/>
            </p:cNvSpPr>
            <p:nvPr/>
          </p:nvSpPr>
          <p:spPr bwMode="auto">
            <a:xfrm flipV="1">
              <a:off x="3984" y="2208"/>
              <a:ext cx="672" cy="9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60" name="Line 24"/>
            <p:cNvSpPr>
              <a:spLocks noChangeShapeType="1"/>
            </p:cNvSpPr>
            <p:nvPr/>
          </p:nvSpPr>
          <p:spPr bwMode="auto">
            <a:xfrm flipV="1">
              <a:off x="3984" y="2400"/>
              <a:ext cx="1104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61" name="Line 25"/>
            <p:cNvSpPr>
              <a:spLocks noChangeShapeType="1"/>
            </p:cNvSpPr>
            <p:nvPr/>
          </p:nvSpPr>
          <p:spPr bwMode="auto">
            <a:xfrm>
              <a:off x="3984" y="2544"/>
              <a:ext cx="720" cy="24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pic>
          <p:nvPicPr>
            <p:cNvPr id="1806362" name="Picture 26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0" y="3648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06363" name="Picture 27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8" y="3408"/>
              <a:ext cx="432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06364" name="Line 28"/>
            <p:cNvSpPr>
              <a:spLocks noChangeShapeType="1"/>
            </p:cNvSpPr>
            <p:nvPr/>
          </p:nvSpPr>
          <p:spPr bwMode="auto">
            <a:xfrm>
              <a:off x="3984" y="2928"/>
              <a:ext cx="864" cy="19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65" name="Line 29"/>
            <p:cNvSpPr>
              <a:spLocks noChangeShapeType="1"/>
            </p:cNvSpPr>
            <p:nvPr/>
          </p:nvSpPr>
          <p:spPr bwMode="auto">
            <a:xfrm>
              <a:off x="3984" y="3024"/>
              <a:ext cx="1200" cy="57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806366" name="Line 30"/>
            <p:cNvSpPr>
              <a:spLocks noChangeShapeType="1"/>
            </p:cNvSpPr>
            <p:nvPr/>
          </p:nvSpPr>
          <p:spPr bwMode="auto">
            <a:xfrm>
              <a:off x="3984" y="3120"/>
              <a:ext cx="768" cy="624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pic>
          <p:nvPicPr>
            <p:cNvPr id="1806367" name="Picture 31" descr="sqmowduf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" y="3024"/>
              <a:ext cx="421" cy="3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806368" name="Line 32"/>
          <p:cNvSpPr>
            <a:spLocks noChangeShapeType="1"/>
          </p:cNvSpPr>
          <p:nvPr/>
        </p:nvSpPr>
        <p:spPr bwMode="auto">
          <a:xfrm flipV="1">
            <a:off x="444268" y="3574587"/>
            <a:ext cx="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6369" name="Line 33"/>
          <p:cNvSpPr>
            <a:spLocks noChangeShapeType="1"/>
          </p:cNvSpPr>
          <p:nvPr/>
        </p:nvSpPr>
        <p:spPr bwMode="auto">
          <a:xfrm>
            <a:off x="444268" y="5784387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6370" name="Line 34"/>
          <p:cNvSpPr>
            <a:spLocks noChangeShapeType="1"/>
          </p:cNvSpPr>
          <p:nvPr/>
        </p:nvSpPr>
        <p:spPr bwMode="auto">
          <a:xfrm>
            <a:off x="468080" y="3803187"/>
            <a:ext cx="3124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6371" name="Freeform 35"/>
          <p:cNvSpPr>
            <a:spLocks/>
          </p:cNvSpPr>
          <p:nvPr/>
        </p:nvSpPr>
        <p:spPr bwMode="auto">
          <a:xfrm>
            <a:off x="444268" y="3803187"/>
            <a:ext cx="3276600" cy="19939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336" y="1248"/>
              </a:cxn>
              <a:cxn ang="0">
                <a:pos x="624" y="1200"/>
              </a:cxn>
              <a:cxn ang="0">
                <a:pos x="960" y="1008"/>
              </a:cxn>
              <a:cxn ang="0">
                <a:pos x="1152" y="768"/>
              </a:cxn>
              <a:cxn ang="0">
                <a:pos x="1248" y="528"/>
              </a:cxn>
              <a:cxn ang="0">
                <a:pos x="1344" y="288"/>
              </a:cxn>
              <a:cxn ang="0">
                <a:pos x="1632" y="96"/>
              </a:cxn>
              <a:cxn ang="0">
                <a:pos x="2064" y="0"/>
              </a:cxn>
            </a:cxnLst>
            <a:rect l="0" t="0" r="r" b="b"/>
            <a:pathLst>
              <a:path w="2064" h="1256">
                <a:moveTo>
                  <a:pt x="0" y="1248"/>
                </a:moveTo>
                <a:cubicBezTo>
                  <a:pt x="116" y="1252"/>
                  <a:pt x="232" y="1256"/>
                  <a:pt x="336" y="1248"/>
                </a:cubicBezTo>
                <a:cubicBezTo>
                  <a:pt x="440" y="1240"/>
                  <a:pt x="520" y="1240"/>
                  <a:pt x="624" y="1200"/>
                </a:cubicBezTo>
                <a:cubicBezTo>
                  <a:pt x="728" y="1160"/>
                  <a:pt x="872" y="1080"/>
                  <a:pt x="960" y="1008"/>
                </a:cubicBezTo>
                <a:cubicBezTo>
                  <a:pt x="1048" y="936"/>
                  <a:pt x="1104" y="848"/>
                  <a:pt x="1152" y="768"/>
                </a:cubicBezTo>
                <a:cubicBezTo>
                  <a:pt x="1200" y="688"/>
                  <a:pt x="1216" y="608"/>
                  <a:pt x="1248" y="528"/>
                </a:cubicBezTo>
                <a:cubicBezTo>
                  <a:pt x="1280" y="448"/>
                  <a:pt x="1280" y="360"/>
                  <a:pt x="1344" y="288"/>
                </a:cubicBezTo>
                <a:cubicBezTo>
                  <a:pt x="1408" y="216"/>
                  <a:pt x="1512" y="144"/>
                  <a:pt x="1632" y="96"/>
                </a:cubicBezTo>
                <a:cubicBezTo>
                  <a:pt x="1752" y="48"/>
                  <a:pt x="1908" y="24"/>
                  <a:pt x="2064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6372" name="Text Box 36"/>
          <p:cNvSpPr txBox="1">
            <a:spLocks noChangeArrowheads="1"/>
          </p:cNvSpPr>
          <p:nvPr/>
        </p:nvSpPr>
        <p:spPr bwMode="auto">
          <a:xfrm>
            <a:off x="1060218" y="5787562"/>
            <a:ext cx="322262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</a:rPr>
              <a:t>T</a:t>
            </a:r>
          </a:p>
        </p:txBody>
      </p:sp>
      <p:sp>
        <p:nvSpPr>
          <p:cNvPr id="1806373" name="Text Box 37"/>
          <p:cNvSpPr txBox="1">
            <a:spLocks noChangeArrowheads="1"/>
          </p:cNvSpPr>
          <p:nvPr/>
        </p:nvSpPr>
        <p:spPr bwMode="auto">
          <a:xfrm>
            <a:off x="163280" y="4539349"/>
            <a:ext cx="25082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</a:rPr>
              <a:t>f</a:t>
            </a:r>
            <a:endParaRPr lang="en-US" sz="2000" dirty="0"/>
          </a:p>
        </p:txBody>
      </p:sp>
      <p:sp>
        <p:nvSpPr>
          <p:cNvPr id="1806374" name="Text Box 38"/>
          <p:cNvSpPr txBox="1">
            <a:spLocks noChangeArrowheads="1"/>
          </p:cNvSpPr>
          <p:nvPr/>
        </p:nvSpPr>
        <p:spPr bwMode="auto">
          <a:xfrm>
            <a:off x="3595455" y="5788711"/>
            <a:ext cx="25082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</a:rPr>
              <a:t>t</a:t>
            </a:r>
          </a:p>
        </p:txBody>
      </p:sp>
      <p:sp>
        <p:nvSpPr>
          <p:cNvPr id="1806375" name="Text Box 39"/>
          <p:cNvSpPr txBox="1">
            <a:spLocks noChangeArrowheads="1"/>
          </p:cNvSpPr>
          <p:nvPr/>
        </p:nvSpPr>
        <p:spPr bwMode="auto">
          <a:xfrm>
            <a:off x="163280" y="3619037"/>
            <a:ext cx="307975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pic>
        <p:nvPicPr>
          <p:cNvPr id="41" name="Picture 5" descr="sqmowduf[1]"/>
          <p:cNvPicPr>
            <a:picLocks noChangeAspect="1" noChangeArrowheads="1"/>
          </p:cNvPicPr>
          <p:nvPr/>
        </p:nvPicPr>
        <p:blipFill>
          <a:blip r:embed="rId3"/>
          <a:srcRect l="-31284" r="-31284"/>
          <a:stretch>
            <a:fillRect/>
          </a:stretch>
        </p:blipFill>
        <p:spPr>
          <a:xfrm>
            <a:off x="3254836" y="3298374"/>
            <a:ext cx="2895600" cy="1503250"/>
          </a:xfrm>
          <a:prstGeom prst="rect">
            <a:avLst/>
          </a:prstGeom>
        </p:spPr>
      </p:pic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 Examples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Morris worm (1988)</a:t>
            </a:r>
          </a:p>
          <a:p>
            <a:r>
              <a:rPr lang="en-US"/>
              <a:t>Code Red (2001)</a:t>
            </a:r>
          </a:p>
          <a:p>
            <a:r>
              <a:rPr lang="en-US"/>
              <a:t>MS Slammer (January 2003)</a:t>
            </a:r>
          </a:p>
          <a:p>
            <a:r>
              <a:rPr lang="en-US"/>
              <a:t>MS Blaster (August 2003)</a:t>
            </a:r>
          </a:p>
          <a:p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Morris Worm (1988)</a:t>
            </a:r>
            <a:endParaRPr lang="en-US"/>
          </a:p>
        </p:txBody>
      </p:sp>
      <p:sp>
        <p:nvSpPr>
          <p:cNvPr id="1808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Infect multiple types of machines (Sun 3 and VAX)</a:t>
            </a:r>
          </a:p>
          <a:p>
            <a:pPr lvl="1"/>
            <a:r>
              <a:rPr lang="en-US" smtClean="0"/>
              <a:t>Spread using a Sendmail bug</a:t>
            </a:r>
          </a:p>
          <a:p>
            <a:r>
              <a:rPr lang="en-US" smtClean="0"/>
              <a:t>Attack multiple security holes including </a:t>
            </a:r>
          </a:p>
          <a:p>
            <a:pPr lvl="1"/>
            <a:r>
              <a:rPr lang="en-US" smtClean="0"/>
              <a:t>Buffer overflow in fingerd</a:t>
            </a:r>
          </a:p>
          <a:p>
            <a:pPr lvl="1"/>
            <a:r>
              <a:rPr lang="en-US" smtClean="0"/>
              <a:t>Debugging routines in Sendmail</a:t>
            </a:r>
          </a:p>
          <a:p>
            <a:pPr lvl="1"/>
            <a:r>
              <a:rPr lang="en-US" smtClean="0"/>
              <a:t>Password cracking</a:t>
            </a:r>
          </a:p>
          <a:p>
            <a:r>
              <a:rPr lang="en-US" smtClean="0"/>
              <a:t>Intend to be benign but it had a bug</a:t>
            </a:r>
          </a:p>
          <a:p>
            <a:pPr lvl="1"/>
            <a:r>
              <a:rPr lang="en-US" smtClean="0"/>
              <a:t>Fixed chance the worm wouldn’t quit when reinfecting a machine </a:t>
            </a:r>
            <a:r>
              <a:rPr lang="en-US" smtClean="0">
                <a:sym typeface="Wingdings" pitchFamily="2" charset="2"/>
              </a:rPr>
              <a:t> number of worm on a host built up rendering the machine unusable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Red Worm (2001)</a:t>
            </a:r>
            <a:endParaRPr lang="en-US"/>
          </a:p>
        </p:txBody>
      </p:sp>
      <p:sp>
        <p:nvSpPr>
          <p:cNvPr id="1809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Attempts to connect to TCP port 80 on a randomly chosen host</a:t>
            </a:r>
          </a:p>
          <a:p>
            <a:r>
              <a:rPr lang="en-US" dirty="0" smtClean="0"/>
              <a:t>If successful, the attacking host sends a crafted HTTP GET request to the victim, attempting to exploit a buffer overflow </a:t>
            </a:r>
          </a:p>
          <a:p>
            <a:r>
              <a:rPr lang="en-US" dirty="0" smtClean="0"/>
              <a:t>Worm “bug”: all copies of the worm use the same random seed to scanning new hosts</a:t>
            </a:r>
          </a:p>
          <a:p>
            <a:pPr lvl="1"/>
            <a:r>
              <a:rPr lang="en-US" dirty="0" err="1" smtClean="0"/>
              <a:t>DoS</a:t>
            </a:r>
            <a:r>
              <a:rPr lang="en-US" dirty="0" smtClean="0"/>
              <a:t> attack on those hosts</a:t>
            </a:r>
          </a:p>
          <a:p>
            <a:pPr lvl="1"/>
            <a:r>
              <a:rPr lang="en-US" dirty="0" smtClean="0"/>
              <a:t>Slow to infect new hosts 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of Code Red fixed the bug!</a:t>
            </a:r>
          </a:p>
          <a:p>
            <a:pPr lvl="1"/>
            <a:r>
              <a:rPr lang="en-US" dirty="0" smtClean="0"/>
              <a:t>It spread much faster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0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 SQL Slammer (January 2003)</a:t>
            </a:r>
            <a:endParaRPr lang="en-US" dirty="0"/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UDP port 1434 to exploit a buffer overflow in MS SQL server </a:t>
            </a:r>
          </a:p>
          <a:p>
            <a:pPr lvl="1"/>
            <a:r>
              <a:rPr lang="en-US" dirty="0" smtClean="0"/>
              <a:t>Generate massive amounts of network packets </a:t>
            </a:r>
          </a:p>
          <a:p>
            <a:pPr lvl="1"/>
            <a:r>
              <a:rPr lang="en-US" dirty="0" smtClean="0"/>
              <a:t>Brought down as many as 5 of the 13 internet root name servers</a:t>
            </a:r>
          </a:p>
          <a:p>
            <a:r>
              <a:rPr lang="en-US" dirty="0" smtClean="0"/>
              <a:t>Stealth Feature</a:t>
            </a:r>
          </a:p>
          <a:p>
            <a:pPr lvl="1"/>
            <a:r>
              <a:rPr lang="en-US" dirty="0" smtClean="0"/>
              <a:t>The worm only spreads as an in-memory process: it never writes itself to the hard drive </a:t>
            </a:r>
          </a:p>
          <a:p>
            <a:pPr lvl="2"/>
            <a:r>
              <a:rPr lang="en-US" dirty="0" smtClean="0"/>
              <a:t>Solution: close UDP port on firewall and reboot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SQL Slammer (January 2003)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Slammer exploited a connectionless UDP service, rather than connection-oriented TCP.</a:t>
            </a:r>
          </a:p>
          <a:p>
            <a:pPr lvl="1"/>
            <a:r>
              <a:rPr lang="en-US" dirty="0" smtClean="0"/>
              <a:t>Entire worm fit in a single packet!</a:t>
            </a:r>
          </a:p>
          <a:p>
            <a:pPr lvl="1"/>
            <a:r>
              <a:rPr lang="en-US" dirty="0" smtClean="0"/>
              <a:t>When scanning, worm could “fire and forget”.</a:t>
            </a:r>
          </a:p>
          <a:p>
            <a:r>
              <a:rPr lang="en-US" dirty="0" smtClean="0"/>
              <a:t>Worm infected 75,000+ hosts in 10 minutes (despite broken random number generator).</a:t>
            </a:r>
          </a:p>
          <a:p>
            <a:pPr lvl="1"/>
            <a:r>
              <a:rPr lang="en-US" dirty="0" smtClean="0"/>
              <a:t>At its peak, doubled every 8.5 seconds</a:t>
            </a:r>
          </a:p>
          <a:p>
            <a:r>
              <a:rPr lang="en-US" dirty="0" smtClean="0"/>
              <a:t>Progress limited by the Internet’s carrying capacity!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Life Just Before Slammer</a:t>
            </a:r>
            <a:endParaRPr lang="en-US"/>
          </a:p>
        </p:txBody>
      </p:sp>
      <p:pic>
        <p:nvPicPr>
          <p:cNvPr id="43012" name="Picture 4" descr="sql-before.gif                                                 000BA4C2 Hard Disk                      B7464D7A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2" y="1828800"/>
            <a:ext cx="8991600" cy="4495800"/>
          </a:xfrm>
        </p:spPr>
      </p:pic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48336" y="5780322"/>
            <a:ext cx="2209800" cy="304800"/>
          </a:xfrm>
          <a:prstGeom prst="ellipse">
            <a:avLst/>
          </a:prstGeom>
          <a:solidFill>
            <a:srgbClr val="FF8000">
              <a:alpha val="0"/>
            </a:srgbClr>
          </a:solidFill>
          <a:ln w="28575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Life Just After Slammer</a:t>
            </a:r>
            <a:endParaRPr lang="en-US"/>
          </a:p>
        </p:txBody>
      </p:sp>
      <p:pic>
        <p:nvPicPr>
          <p:cNvPr id="44036" name="Picture 4" descr="&#10;sql-after.gif                                                  000BA4C2 Hard Disk                      B7464D7A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086" y="1812471"/>
            <a:ext cx="8980714" cy="4490357"/>
          </a:xfrm>
        </p:spPr>
      </p:pic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348342" y="5758544"/>
            <a:ext cx="2209800" cy="304800"/>
          </a:xfrm>
          <a:prstGeom prst="ellipse">
            <a:avLst/>
          </a:prstGeom>
          <a:solidFill>
            <a:srgbClr val="FF8000">
              <a:alpha val="0"/>
            </a:srgbClr>
          </a:solidFill>
          <a:ln w="28575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3015343" y="5987142"/>
            <a:ext cx="685800" cy="304800"/>
          </a:xfrm>
          <a:prstGeom prst="ellipse">
            <a:avLst/>
          </a:prstGeom>
          <a:solidFill>
            <a:srgbClr val="FF8000">
              <a:alpha val="0"/>
            </a:srgbClr>
          </a:solidFill>
          <a:ln w="28575">
            <a:solidFill>
              <a:srgbClr val="FF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96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Internet currently used for important services</a:t>
            </a:r>
          </a:p>
          <a:p>
            <a:pPr marL="742950" lvl="1" indent="-285750"/>
            <a:r>
              <a:rPr lang="en-US" dirty="0"/>
              <a:t>Financial transactions, medical records</a:t>
            </a:r>
          </a:p>
          <a:p>
            <a:pPr marL="342900" indent="-342900"/>
            <a:r>
              <a:rPr lang="en-US" dirty="0" smtClean="0"/>
              <a:t>Increasingly used for </a:t>
            </a:r>
            <a:r>
              <a:rPr lang="en-US" dirty="0" smtClean="0">
                <a:solidFill>
                  <a:schemeClr val="accent1"/>
                </a:solidFill>
              </a:rPr>
              <a:t>critical </a:t>
            </a:r>
            <a:r>
              <a:rPr lang="en-US" dirty="0"/>
              <a:t>services</a:t>
            </a:r>
          </a:p>
          <a:p>
            <a:pPr marL="742950" lvl="1" indent="-285750"/>
            <a:r>
              <a:rPr lang="en-US" dirty="0"/>
              <a:t>911, surgical operations, </a:t>
            </a:r>
            <a:r>
              <a:rPr lang="en-US" dirty="0" smtClean="0"/>
              <a:t>water/electrical system control, remote controlled drones, etc.</a:t>
            </a:r>
            <a:endParaRPr lang="en-US" dirty="0"/>
          </a:p>
          <a:p>
            <a:pPr marL="342900" indent="-342900"/>
            <a:r>
              <a:rPr lang="en-US" dirty="0"/>
              <a:t>Networks more open than ever before</a:t>
            </a:r>
          </a:p>
          <a:p>
            <a:pPr marL="742950" lvl="1" indent="-285750"/>
            <a:r>
              <a:rPr lang="en-US" dirty="0"/>
              <a:t>Global, ubiquitous Internet, </a:t>
            </a:r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 Blaster (August 2003)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Exploits </a:t>
            </a:r>
            <a:r>
              <a:rPr lang="en-US" dirty="0"/>
              <a:t>a buffer overflow vulnerability of the RPC (Remote Procedure Call) </a:t>
            </a:r>
            <a:r>
              <a:rPr lang="en-US" dirty="0" smtClean="0"/>
              <a:t>service in Win 200 and XP</a:t>
            </a:r>
            <a:endParaRPr lang="en-US" dirty="0"/>
          </a:p>
          <a:p>
            <a:r>
              <a:rPr lang="en-US" dirty="0" smtClean="0"/>
              <a:t>Scans </a:t>
            </a:r>
            <a:r>
              <a:rPr lang="en-US" dirty="0"/>
              <a:t>a random IP range to look for vulnerable systems on TCP port 135</a:t>
            </a:r>
          </a:p>
          <a:p>
            <a:r>
              <a:rPr lang="en-US" dirty="0" smtClean="0"/>
              <a:t>Opens </a:t>
            </a:r>
            <a:r>
              <a:rPr lang="en-US" dirty="0"/>
              <a:t>TCP port 4444, which could allow an attacker to execute commands on the system </a:t>
            </a:r>
          </a:p>
          <a:p>
            <a:r>
              <a:rPr lang="en-US" dirty="0" err="1" smtClean="0"/>
              <a:t>DDoS</a:t>
            </a:r>
            <a:r>
              <a:rPr lang="en-US" dirty="0" smtClean="0"/>
              <a:t> windowsupdate.com </a:t>
            </a:r>
            <a:r>
              <a:rPr lang="en-US" dirty="0"/>
              <a:t>on certain versions of Windows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Spreading Faster</a:t>
            </a:r>
            <a:endParaRPr lang="en-US" dirty="0"/>
          </a:p>
        </p:txBody>
      </p:sp>
      <p:sp>
        <p:nvSpPr>
          <p:cNvPr id="193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1: </a:t>
            </a:r>
            <a:r>
              <a:rPr lang="en-US" i="1" dirty="0"/>
              <a:t>R</a:t>
            </a:r>
            <a:r>
              <a:rPr lang="en-US" i="1" dirty="0" smtClean="0"/>
              <a:t>educe </a:t>
            </a:r>
            <a:r>
              <a:rPr lang="en-US" i="1" dirty="0"/>
              <a:t>R</a:t>
            </a:r>
            <a:r>
              <a:rPr lang="en-US" i="1" dirty="0" smtClean="0"/>
              <a:t>edundant </a:t>
            </a:r>
            <a:r>
              <a:rPr lang="en-US" i="1" dirty="0"/>
              <a:t>S</a:t>
            </a:r>
            <a:r>
              <a:rPr lang="en-US" i="1" dirty="0" smtClean="0"/>
              <a:t>canning</a:t>
            </a:r>
          </a:p>
          <a:p>
            <a:pPr lvl="1"/>
            <a:r>
              <a:rPr lang="en-US" dirty="0" smtClean="0"/>
              <a:t>Construct permutation of address space.</a:t>
            </a:r>
          </a:p>
          <a:p>
            <a:pPr lvl="1"/>
            <a:r>
              <a:rPr lang="en-US" dirty="0" smtClean="0"/>
              <a:t>Each new worm instance starts at random point</a:t>
            </a:r>
          </a:p>
          <a:p>
            <a:pPr lvl="1"/>
            <a:r>
              <a:rPr lang="en-US" dirty="0" smtClean="0"/>
              <a:t>Worm instance that “encounters” another instance re-randomizes</a:t>
            </a:r>
          </a:p>
          <a:p>
            <a:r>
              <a:rPr lang="en-US" dirty="0" smtClean="0"/>
              <a:t>Idea 2: </a:t>
            </a:r>
            <a:r>
              <a:rPr lang="en-US" i="1" dirty="0"/>
              <a:t>R</a:t>
            </a:r>
            <a:r>
              <a:rPr lang="en-US" i="1" dirty="0" smtClean="0"/>
              <a:t>educe </a:t>
            </a:r>
            <a:r>
              <a:rPr lang="en-US" i="1" dirty="0"/>
              <a:t>S</a:t>
            </a:r>
            <a:r>
              <a:rPr lang="en-US" i="1" dirty="0" smtClean="0"/>
              <a:t>low </a:t>
            </a:r>
            <a:r>
              <a:rPr lang="en-US" i="1" dirty="0"/>
              <a:t>S</a:t>
            </a:r>
            <a:r>
              <a:rPr lang="en-US" i="1" dirty="0" smtClean="0"/>
              <a:t>tartup </a:t>
            </a:r>
            <a:r>
              <a:rPr lang="en-US" i="1" dirty="0"/>
              <a:t>P</a:t>
            </a:r>
            <a:r>
              <a:rPr lang="en-US" i="1" dirty="0" smtClean="0"/>
              <a:t>hase</a:t>
            </a:r>
          </a:p>
          <a:p>
            <a:pPr lvl="1"/>
            <a:r>
              <a:rPr lang="en-US" dirty="0" smtClean="0"/>
              <a:t>Construct a “hit-list” of vulnerable servers in advance</a:t>
            </a:r>
          </a:p>
          <a:p>
            <a:pPr lvl="1"/>
            <a:r>
              <a:rPr lang="en-US" dirty="0" smtClean="0"/>
              <a:t>Assume 1M vulnerable hosts, 10K hit-list, 100 scans/worm/sec, 1 sec to infect</a:t>
            </a:r>
          </a:p>
          <a:p>
            <a:pPr lvl="2"/>
            <a:r>
              <a:rPr lang="en-US" dirty="0" smtClean="0"/>
              <a:t>99% infection rate in 5 minutes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Spreading Even Faster — Flash Worms</a:t>
            </a:r>
            <a:endParaRPr lang="en-US" sz="3800" dirty="0"/>
          </a:p>
        </p:txBody>
      </p:sp>
      <p:sp>
        <p:nvSpPr>
          <p:cNvPr id="194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use an </a:t>
            </a:r>
            <a:r>
              <a:rPr lang="en-US" i="1" dirty="0" smtClean="0"/>
              <a:t>Internet-sized</a:t>
            </a:r>
            <a:r>
              <a:rPr lang="en-US" dirty="0" smtClean="0"/>
              <a:t> hit list.</a:t>
            </a:r>
          </a:p>
          <a:p>
            <a:pPr lvl="1"/>
            <a:r>
              <a:rPr lang="en-US" dirty="0" smtClean="0"/>
              <a:t>Initial copy of the worm has the entire hit list</a:t>
            </a:r>
          </a:p>
          <a:p>
            <a:pPr lvl="1"/>
            <a:r>
              <a:rPr lang="en-US" dirty="0" smtClean="0"/>
              <a:t>Each generation…</a:t>
            </a:r>
          </a:p>
          <a:p>
            <a:pPr lvl="2"/>
            <a:r>
              <a:rPr lang="en-US" dirty="0" smtClean="0"/>
              <a:t>Infect </a:t>
            </a:r>
            <a:r>
              <a:rPr lang="en-US" i="1" dirty="0" smtClean="0"/>
              <a:t>n</a:t>
            </a:r>
            <a:r>
              <a:rPr lang="en-US" dirty="0" smtClean="0"/>
              <a:t> hosts from the list</a:t>
            </a:r>
          </a:p>
          <a:p>
            <a:pPr lvl="2"/>
            <a:r>
              <a:rPr lang="en-US" dirty="0" smtClean="0"/>
              <a:t>Give each new infection 1/</a:t>
            </a:r>
            <a:r>
              <a:rPr lang="en-US" i="1" dirty="0" smtClean="0"/>
              <a:t>n</a:t>
            </a:r>
            <a:r>
              <a:rPr lang="en-US" dirty="0" smtClean="0"/>
              <a:t> of the list</a:t>
            </a:r>
          </a:p>
          <a:p>
            <a:pPr lvl="1"/>
            <a:r>
              <a:rPr lang="en-US" dirty="0" smtClean="0"/>
              <a:t>Need to engineer for locality, failure &amp; redundancy</a:t>
            </a:r>
            <a:endParaRPr lang="en-US" dirty="0"/>
          </a:p>
          <a:p>
            <a:pPr lvl="1"/>
            <a:r>
              <a:rPr lang="en-US" dirty="0" smtClean="0"/>
              <a:t>~10 seconds to infect the whole Internet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Contagion worms</a:t>
            </a:r>
            <a:endParaRPr lang="en-US" dirty="0"/>
          </a:p>
        </p:txBody>
      </p:sp>
      <p:sp>
        <p:nvSpPr>
          <p:cNvPr id="194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you have two exploits: </a:t>
            </a:r>
            <a:r>
              <a:rPr lang="en-US" i="1" dirty="0" smtClean="0"/>
              <a:t>Es</a:t>
            </a:r>
            <a:r>
              <a:rPr lang="en-US" dirty="0" smtClean="0"/>
              <a:t> (Web server) and </a:t>
            </a:r>
            <a:r>
              <a:rPr lang="en-US" i="1" dirty="0" err="1" smtClean="0"/>
              <a:t>Ec</a:t>
            </a:r>
            <a:r>
              <a:rPr lang="en-US" dirty="0" smtClean="0"/>
              <a:t> (Web client)</a:t>
            </a:r>
          </a:p>
          <a:p>
            <a:r>
              <a:rPr lang="en-US" dirty="0" smtClean="0"/>
              <a:t>You infect a server (or client) with </a:t>
            </a:r>
            <a:r>
              <a:rPr lang="en-US" i="1" dirty="0" smtClean="0"/>
              <a:t>Es</a:t>
            </a:r>
            <a:r>
              <a:rPr lang="en-US" dirty="0" smtClean="0"/>
              <a:t> (</a:t>
            </a:r>
            <a:r>
              <a:rPr lang="en-US" i="1" dirty="0" err="1" smtClean="0"/>
              <a:t>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Then you . . . wait (Perhaps you bait, e.g., host porn)</a:t>
            </a:r>
          </a:p>
          <a:p>
            <a:r>
              <a:rPr lang="en-US" dirty="0" smtClean="0"/>
              <a:t>When vulnerable client arrives, infect it</a:t>
            </a:r>
          </a:p>
          <a:p>
            <a:r>
              <a:rPr lang="en-US" dirty="0" smtClean="0"/>
              <a:t>You send over both </a:t>
            </a:r>
            <a:r>
              <a:rPr lang="en-US" i="1" dirty="0" smtClean="0"/>
              <a:t>Es</a:t>
            </a:r>
            <a:r>
              <a:rPr lang="en-US" dirty="0" smtClean="0"/>
              <a:t> and </a:t>
            </a:r>
            <a:r>
              <a:rPr lang="en-US" i="1" dirty="0" err="1" smtClean="0"/>
              <a:t>Ec</a:t>
            </a:r>
            <a:endParaRPr lang="en-US" i="1" dirty="0" smtClean="0"/>
          </a:p>
          <a:p>
            <a:r>
              <a:rPr lang="en-US" dirty="0" smtClean="0"/>
              <a:t>As client happens to visit other vulnerable servers, infect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Incidental Damage … Today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Today’s worms have significant real-world impact:</a:t>
            </a:r>
          </a:p>
          <a:p>
            <a:pPr lvl="1"/>
            <a:r>
              <a:rPr lang="en-US" dirty="0" smtClean="0"/>
              <a:t>Code Red disrupted routing</a:t>
            </a:r>
          </a:p>
          <a:p>
            <a:pPr lvl="1"/>
            <a:r>
              <a:rPr lang="en-US" dirty="0" smtClean="0"/>
              <a:t>Slammer disrupted root DNS, elections, ATMs, airlines, operations at an off-line nuclear power plant …</a:t>
            </a:r>
          </a:p>
          <a:p>
            <a:pPr lvl="1"/>
            <a:r>
              <a:rPr lang="en-US" dirty="0" smtClean="0"/>
              <a:t>Blaster possibly contributed to Great Blackout of Aug. 2003 … ?</a:t>
            </a:r>
          </a:p>
          <a:p>
            <a:pPr lvl="1"/>
            <a:r>
              <a:rPr lang="en-US" dirty="0" smtClean="0"/>
              <a:t>Plus major clean-up costs</a:t>
            </a:r>
          </a:p>
          <a:p>
            <a:r>
              <a:rPr lang="en-US" dirty="0" smtClean="0"/>
              <a:t>But most worms are </a:t>
            </a:r>
            <a:r>
              <a:rPr lang="en-US" u="sng" dirty="0" smtClean="0"/>
              <a:t>amateurish</a:t>
            </a:r>
          </a:p>
          <a:p>
            <a:pPr lvl="1"/>
            <a:r>
              <a:rPr lang="en-US" u="sng" dirty="0" smtClean="0"/>
              <a:t>Unimaginative </a:t>
            </a:r>
            <a:r>
              <a:rPr lang="en-US" dirty="0" smtClean="0"/>
              <a:t>payloads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the Nastier Worms??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Botched propagation the norm</a:t>
            </a:r>
          </a:p>
          <a:p>
            <a:r>
              <a:rPr lang="en-US" dirty="0" smtClean="0"/>
              <a:t>Doesn’t anyone read the literature?</a:t>
            </a:r>
          </a:p>
          <a:p>
            <a:pPr lvl="1"/>
            <a:r>
              <a:rPr lang="en-US" dirty="0" smtClean="0"/>
              <a:t>e.g. permutation scanning, flash worms, </a:t>
            </a:r>
            <a:r>
              <a:rPr lang="en-US" dirty="0" err="1" smtClean="0"/>
              <a:t>metaserver</a:t>
            </a:r>
            <a:r>
              <a:rPr lang="en-US" dirty="0" smtClean="0"/>
              <a:t> worms, topological, contagion</a:t>
            </a:r>
          </a:p>
          <a:p>
            <a:r>
              <a:rPr lang="en-US" dirty="0" smtClean="0"/>
              <a:t>Botched payloads the norm</a:t>
            </a:r>
            <a:endParaRPr lang="en-US" dirty="0"/>
          </a:p>
          <a:p>
            <a:pPr lvl="1"/>
            <a:r>
              <a:rPr lang="en-US" dirty="0" smtClean="0"/>
              <a:t>e.g. Flooding-attack fizzles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Some worm </a:t>
            </a:r>
            <a:r>
              <a:rPr lang="en-US" dirty="0" smtClean="0"/>
              <a:t>authors are in it for kicks …</a:t>
            </a:r>
          </a:p>
          <a:p>
            <a:pPr lvl="1"/>
            <a:r>
              <a:rPr lang="en-US" dirty="0" smtClean="0"/>
              <a:t>No arms race.                  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Next-Generation Worm Authors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43" y="1632857"/>
            <a:ext cx="8763000" cy="5094514"/>
          </a:xfrm>
        </p:spPr>
        <p:txBody>
          <a:bodyPr>
            <a:normAutofit/>
          </a:bodyPr>
          <a:lstStyle/>
          <a:p>
            <a:r>
              <a:rPr lang="en-US" dirty="0" smtClean="0"/>
              <a:t>Military (e.g. </a:t>
            </a:r>
            <a:r>
              <a:rPr lang="en-US" dirty="0" err="1"/>
              <a:t>S</a:t>
            </a:r>
            <a:r>
              <a:rPr lang="en-US" dirty="0" err="1" smtClean="0"/>
              <a:t>tuxnet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Worm spread in 2010 (courtesy of US/Israel)</a:t>
            </a:r>
            <a:endParaRPr lang="en-US" dirty="0"/>
          </a:p>
          <a:p>
            <a:pPr lvl="1"/>
            <a:r>
              <a:rPr lang="en-US" dirty="0" smtClean="0"/>
              <a:t>Targets Siemens industrial (SCADA) systems</a:t>
            </a:r>
          </a:p>
          <a:p>
            <a:pPr lvl="1"/>
            <a:r>
              <a:rPr lang="en-US" dirty="0" smtClean="0"/>
              <a:t>Target: Iranian uranium enrichment infrastructure</a:t>
            </a:r>
          </a:p>
          <a:p>
            <a:r>
              <a:rPr lang="en-US" dirty="0" smtClean="0"/>
              <a:t>Crooks:</a:t>
            </a:r>
          </a:p>
          <a:p>
            <a:pPr lvl="1"/>
            <a:r>
              <a:rPr lang="en-US" dirty="0" smtClean="0"/>
              <a:t>Very worrisome onset of blended threats</a:t>
            </a:r>
          </a:p>
          <a:p>
            <a:pPr lvl="2"/>
            <a:r>
              <a:rPr lang="en-US" dirty="0" smtClean="0"/>
              <a:t>Worms + viruses + spamming + phishing + DOS-for-hire + </a:t>
            </a:r>
            <a:r>
              <a:rPr lang="en-US" dirty="0" err="1" smtClean="0"/>
              <a:t>botnets</a:t>
            </a:r>
            <a:r>
              <a:rPr lang="en-US" dirty="0" smtClean="0"/>
              <a:t> + spyware</a:t>
            </a:r>
          </a:p>
          <a:p>
            <a:pPr lvl="1"/>
            <a:r>
              <a:rPr lang="en-US" dirty="0" smtClean="0"/>
              <a:t>Money on the table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accent2"/>
                </a:solidFill>
                <a:sym typeface="Wingdings" pitchFamily="2" charset="2"/>
              </a:rPr>
              <a:t>a</a:t>
            </a:r>
            <a:r>
              <a:rPr lang="en-US" b="1" dirty="0" smtClean="0">
                <a:solidFill>
                  <a:schemeClr val="accent2"/>
                </a:solidFill>
                <a:sym typeface="Symbol" charset="2"/>
              </a:rPr>
              <a:t>rms race</a:t>
            </a:r>
          </a:p>
          <a:p>
            <a:pPr lvl="2"/>
            <a:r>
              <a:rPr lang="en-US" dirty="0" smtClean="0">
                <a:sym typeface="Symbol" charset="2"/>
              </a:rPr>
              <a:t>(market price for spam proxies: 3-10¢/host/week)</a:t>
            </a:r>
            <a:endParaRPr lang="en-US" dirty="0">
              <a:sym typeface="Symbol" charset="2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Witty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Released March 19, </a:t>
            </a:r>
            <a:r>
              <a:rPr lang="en-US" dirty="0" smtClean="0"/>
              <a:t>2004</a:t>
            </a:r>
            <a:endParaRPr lang="en-US" dirty="0" smtClean="0"/>
          </a:p>
          <a:p>
            <a:r>
              <a:rPr lang="en-US" dirty="0" smtClean="0"/>
              <a:t>Single UDP packet exploits flaw in the passive analysis of Internet Security Systems </a:t>
            </a:r>
            <a:r>
              <a:rPr lang="en-US" dirty="0" smtClean="0"/>
              <a:t>products</a:t>
            </a:r>
            <a:endParaRPr lang="en-US" dirty="0" smtClean="0"/>
          </a:p>
          <a:p>
            <a:r>
              <a:rPr lang="en-US" dirty="0" smtClean="0"/>
              <a:t>“Bandwidth-limited” UDP worm </a:t>
            </a:r>
            <a:r>
              <a:rPr lang="en-US" dirty="0" err="1" smtClean="0"/>
              <a:t>ala</a:t>
            </a:r>
            <a:r>
              <a:rPr lang="en-US" dirty="0" smtClean="0"/>
              <a:t>’ </a:t>
            </a:r>
            <a:r>
              <a:rPr lang="en-US" dirty="0" smtClean="0"/>
              <a:t>Slammer</a:t>
            </a:r>
            <a:endParaRPr lang="en-US" dirty="0" smtClean="0"/>
          </a:p>
          <a:p>
            <a:r>
              <a:rPr lang="en-US" dirty="0" smtClean="0"/>
              <a:t>Vulnerable pop. (12K) attained in 75 </a:t>
            </a:r>
            <a:r>
              <a:rPr lang="en-US" dirty="0" smtClean="0"/>
              <a:t>minutes</a:t>
            </a:r>
            <a:endParaRPr lang="en-US" dirty="0" smtClean="0"/>
          </a:p>
          <a:p>
            <a:r>
              <a:rPr lang="en-US" dirty="0" smtClean="0"/>
              <a:t>Payload: slowly corrupt random disk </a:t>
            </a:r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Witty, con’t</a:t>
            </a: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Flaw had been announced the </a:t>
            </a:r>
            <a:r>
              <a:rPr lang="en-US" i="1" dirty="0" smtClean="0">
                <a:solidFill>
                  <a:srgbClr val="FF0000"/>
                </a:solidFill>
              </a:rPr>
              <a:t>previous </a:t>
            </a:r>
            <a:r>
              <a:rPr lang="en-US" i="1" dirty="0" smtClean="0">
                <a:solidFill>
                  <a:srgbClr val="FF0000"/>
                </a:solidFill>
              </a:rPr>
              <a:t>day</a:t>
            </a:r>
            <a:endParaRPr lang="en-US" dirty="0" smtClean="0"/>
          </a:p>
          <a:p>
            <a:r>
              <a:rPr lang="en-US" dirty="0" smtClean="0"/>
              <a:t>Telescope analysis reveals:</a:t>
            </a:r>
          </a:p>
          <a:p>
            <a:pPr lvl="1"/>
            <a:r>
              <a:rPr lang="en-US" dirty="0" smtClean="0"/>
              <a:t>Initial spread seeded via a </a:t>
            </a:r>
            <a:r>
              <a:rPr lang="en-US" dirty="0" smtClean="0"/>
              <a:t>hit-list</a:t>
            </a:r>
            <a:endParaRPr lang="en-US" dirty="0" smtClean="0"/>
          </a:p>
          <a:p>
            <a:pPr lvl="1"/>
            <a:r>
              <a:rPr lang="en-US" dirty="0" smtClean="0"/>
              <a:t>In fact, targeted a U.S. military </a:t>
            </a:r>
            <a:r>
              <a:rPr lang="en-US" dirty="0" smtClean="0"/>
              <a:t>base</a:t>
            </a:r>
            <a:endParaRPr lang="en-US" dirty="0" smtClean="0"/>
          </a:p>
          <a:p>
            <a:pPr lvl="1"/>
            <a:r>
              <a:rPr lang="en-US" dirty="0" smtClean="0"/>
              <a:t>Analysis also reveals “Patient Zero”, a European retail </a:t>
            </a:r>
            <a:r>
              <a:rPr lang="en-US" dirty="0" smtClean="0"/>
              <a:t>ISP</a:t>
            </a:r>
            <a:endParaRPr lang="en-US" dirty="0" smtClean="0"/>
          </a:p>
          <a:p>
            <a:r>
              <a:rPr lang="en-US" dirty="0" smtClean="0"/>
              <a:t>Written by a </a:t>
            </a:r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Shamoon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 August 16, 2012</a:t>
            </a:r>
          </a:p>
          <a:p>
            <a:r>
              <a:rPr lang="en-US" dirty="0" smtClean="0"/>
              <a:t>Targeted computers from Saudi Aramco</a:t>
            </a:r>
          </a:p>
          <a:p>
            <a:pPr lvl="1"/>
            <a:r>
              <a:rPr lang="en-US" dirty="0" smtClean="0"/>
              <a:t>Largest company/oil producer in the world</a:t>
            </a:r>
          </a:p>
          <a:p>
            <a:r>
              <a:rPr lang="en-US" dirty="0" smtClean="0"/>
              <a:t>Infected 30,000 desktop machines</a:t>
            </a:r>
          </a:p>
          <a:p>
            <a:pPr lvl="1"/>
            <a:r>
              <a:rPr lang="en-US" dirty="0" smtClean="0"/>
              <a:t>Took one week to clean and restore</a:t>
            </a:r>
          </a:p>
          <a:p>
            <a:r>
              <a:rPr lang="en-US" dirty="0" smtClean="0"/>
              <a:t>Could have been </a:t>
            </a:r>
            <a:r>
              <a:rPr lang="en-US" dirty="0" smtClean="0">
                <a:solidFill>
                  <a:schemeClr val="accent1"/>
                </a:solidFill>
              </a:rPr>
              <a:t>much worse</a:t>
            </a:r>
          </a:p>
          <a:p>
            <a:pPr lvl="1"/>
            <a:r>
              <a:rPr lang="en-US" dirty="0" smtClean="0"/>
              <a:t>Attack was not stealthy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tolen data slowly over time</a:t>
            </a:r>
          </a:p>
          <a:p>
            <a:pPr lvl="2"/>
            <a:r>
              <a:rPr lang="en-US" dirty="0" smtClean="0"/>
              <a:t>Slowly corrupt random disk blocks, spreadsheets, etc.</a:t>
            </a:r>
          </a:p>
          <a:p>
            <a:pPr lvl="1"/>
            <a:r>
              <a:rPr lang="en-US" dirty="0" smtClean="0"/>
              <a:t>Did not target SCADA or production control systems</a:t>
            </a:r>
          </a:p>
        </p:txBody>
      </p:sp>
    </p:spTree>
    <p:extLst>
      <p:ext uri="{BB962C8B-B14F-4D97-AF65-F5344CB8AC3E}">
        <p14:creationId xmlns:p14="http://schemas.microsoft.com/office/powerpoint/2010/main" val="3043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Users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Miscreants, e.g. </a:t>
            </a:r>
            <a:r>
              <a:rPr lang="en-US" dirty="0" err="1" smtClean="0"/>
              <a:t>LulzSec</a:t>
            </a:r>
            <a:endParaRPr lang="en-US" dirty="0" smtClean="0"/>
          </a:p>
          <a:p>
            <a:pPr lvl="1"/>
            <a:r>
              <a:rPr lang="en-US" dirty="0" smtClean="0"/>
              <a:t>In it for thrills, street cred, or just to learn</a:t>
            </a:r>
          </a:p>
          <a:p>
            <a:pPr lvl="1"/>
            <a:r>
              <a:rPr lang="en-US" dirty="0" smtClean="0"/>
              <a:t>Defacing web pages, spreading viruses, etc.</a:t>
            </a:r>
          </a:p>
          <a:p>
            <a:r>
              <a:rPr lang="en-US" dirty="0" err="1" smtClean="0"/>
              <a:t>Hacktivists</a:t>
            </a:r>
            <a:r>
              <a:rPr lang="en-US" dirty="0" smtClean="0"/>
              <a:t>, e.g. Anonymous</a:t>
            </a:r>
          </a:p>
          <a:p>
            <a:pPr lvl="1"/>
            <a:r>
              <a:rPr lang="en-US" dirty="0" smtClean="0"/>
              <a:t>Online political protests</a:t>
            </a:r>
          </a:p>
          <a:p>
            <a:pPr lvl="1"/>
            <a:r>
              <a:rPr lang="en-US" dirty="0" smtClean="0"/>
              <a:t>Stealing and revealing classified information</a:t>
            </a:r>
          </a:p>
          <a:p>
            <a:r>
              <a:rPr lang="en-US" dirty="0" smtClean="0"/>
              <a:t>Organized Crime</a:t>
            </a:r>
          </a:p>
          <a:p>
            <a:pPr lvl="1"/>
            <a:r>
              <a:rPr lang="en-US" dirty="0" smtClean="0"/>
              <a:t>Profit driven, online criminals</a:t>
            </a:r>
          </a:p>
          <a:p>
            <a:pPr lvl="1"/>
            <a:r>
              <a:rPr lang="en-US" dirty="0" smtClean="0"/>
              <a:t>Well organized, divisions of labor, highly 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Cheery Thoughts</a:t>
            </a:r>
            <a:endParaRPr lang="en-US" sz="2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3998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Imagine the following species:</a:t>
            </a:r>
          </a:p>
          <a:p>
            <a:pPr lvl="1"/>
            <a:r>
              <a:rPr lang="en-US" dirty="0" smtClean="0"/>
              <a:t>Poor genetic diversity; heavily inbred</a:t>
            </a:r>
          </a:p>
          <a:p>
            <a:pPr lvl="1"/>
            <a:r>
              <a:rPr lang="en-US" dirty="0" smtClean="0"/>
              <a:t>Lives in “hot zone”; thriving ecosystem of infectious pathogens</a:t>
            </a:r>
          </a:p>
          <a:p>
            <a:pPr lvl="1"/>
            <a:r>
              <a:rPr lang="en-US" dirty="0" smtClean="0"/>
              <a:t>Instantaneous transmission of disease</a:t>
            </a:r>
          </a:p>
          <a:p>
            <a:pPr lvl="1"/>
            <a:r>
              <a:rPr lang="en-US" dirty="0" smtClean="0"/>
              <a:t>Immune response 10-1M times slower</a:t>
            </a:r>
          </a:p>
          <a:p>
            <a:pPr lvl="1"/>
            <a:r>
              <a:rPr lang="en-US" dirty="0" smtClean="0"/>
              <a:t>Poor hygiene practices</a:t>
            </a:r>
          </a:p>
          <a:p>
            <a:r>
              <a:rPr lang="en-US" dirty="0"/>
              <a:t>What if diseases were… </a:t>
            </a:r>
          </a:p>
          <a:p>
            <a:pPr lvl="1"/>
            <a:r>
              <a:rPr lang="en-US" dirty="0"/>
              <a:t>Trivial to create</a:t>
            </a:r>
          </a:p>
          <a:p>
            <a:pPr lvl="1"/>
            <a:r>
              <a:rPr lang="en-US" dirty="0"/>
              <a:t>Highly profitable to create and spread</a:t>
            </a:r>
          </a:p>
          <a:p>
            <a:pPr marL="365760" lvl="1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What would its long-term prognosis be?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1665513"/>
            <a:ext cx="8338782" cy="486591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Worms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Detection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Botnets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err="1" smtClean="0"/>
              <a:t>Torpig</a:t>
            </a:r>
            <a:r>
              <a:rPr lang="en-US" sz="3400" dirty="0" smtClean="0"/>
              <a:t> – fast flux and phishing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Storm – P2P and spam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 Detection</a:t>
            </a:r>
            <a:endParaRPr lang="en-US"/>
          </a:p>
        </p:txBody>
      </p:sp>
      <p:sp>
        <p:nvSpPr>
          <p:cNvPr id="195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Both defense and deterrence are predicated on getting </a:t>
            </a:r>
            <a:r>
              <a:rPr lang="en-US" i="1" dirty="0" smtClean="0">
                <a:solidFill>
                  <a:srgbClr val="FF0000"/>
                </a:solidFill>
              </a:rPr>
              <a:t>good intelligence</a:t>
            </a:r>
          </a:p>
          <a:p>
            <a:pPr lvl="1"/>
            <a:r>
              <a:rPr lang="en-US" dirty="0" smtClean="0"/>
              <a:t>Need to detect, characterize and analyze new malware threats </a:t>
            </a:r>
          </a:p>
          <a:p>
            <a:pPr lvl="1"/>
            <a:r>
              <a:rPr lang="en-US" dirty="0" smtClean="0"/>
              <a:t>Need to be do it quickly across a very large number of events</a:t>
            </a:r>
          </a:p>
          <a:p>
            <a:r>
              <a:rPr lang="en-US" dirty="0" smtClean="0"/>
              <a:t>Classes of monitors</a:t>
            </a:r>
          </a:p>
          <a:p>
            <a:pPr lvl="1"/>
            <a:r>
              <a:rPr lang="en-US" dirty="0" smtClean="0"/>
              <a:t>Network-based</a:t>
            </a:r>
          </a:p>
          <a:p>
            <a:pPr lvl="1"/>
            <a:r>
              <a:rPr lang="en-US" dirty="0" smtClean="0"/>
              <a:t>Host/Endpoint-based</a:t>
            </a:r>
          </a:p>
          <a:p>
            <a:r>
              <a:rPr lang="en-US" dirty="0" smtClean="0"/>
              <a:t>Monitoring environments</a:t>
            </a:r>
          </a:p>
          <a:p>
            <a:pPr lvl="1"/>
            <a:r>
              <a:rPr lang="en-US" dirty="0" smtClean="0"/>
              <a:t>In-situ: real activity as it happens </a:t>
            </a:r>
          </a:p>
          <a:p>
            <a:pPr lvl="2"/>
            <a:r>
              <a:rPr lang="en-US" dirty="0" smtClean="0"/>
              <a:t>Network/host IDS</a:t>
            </a:r>
          </a:p>
          <a:p>
            <a:pPr lvl="1"/>
            <a:r>
              <a:rPr lang="en-US" dirty="0" smtClean="0"/>
              <a:t>Ex-situ: “canary in the coal mine”</a:t>
            </a:r>
          </a:p>
          <a:p>
            <a:pPr lvl="2"/>
            <a:r>
              <a:rPr lang="en-US" dirty="0" err="1" smtClean="0"/>
              <a:t>HoneyNets</a:t>
            </a:r>
            <a:r>
              <a:rPr lang="en-US" dirty="0" smtClean="0"/>
              <a:t>/</a:t>
            </a:r>
            <a:r>
              <a:rPr lang="en-US" dirty="0" err="1" smtClean="0"/>
              <a:t>Honeypots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 Signature Inference</a:t>
            </a:r>
            <a:endParaRPr lang="en-US" dirty="0"/>
          </a:p>
        </p:txBody>
      </p:sp>
      <p:sp>
        <p:nvSpPr>
          <p:cNvPr id="1880067" name="Rectangle 3"/>
          <p:cNvSpPr>
            <a:spLocks noGrp="1" noChangeArrowheads="1"/>
          </p:cNvSpPr>
          <p:nvPr>
            <p:ph idx="1"/>
          </p:nvPr>
        </p:nvSpPr>
        <p:spPr>
          <a:xfrm>
            <a:off x="95250" y="1600200"/>
            <a:ext cx="889635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Challenge: need to automatically </a:t>
            </a:r>
            <a:r>
              <a:rPr lang="en-US" sz="2000" i="1" dirty="0" smtClean="0">
                <a:solidFill>
                  <a:srgbClr val="FF0000"/>
                </a:solidFill>
              </a:rPr>
              <a:t>learn</a:t>
            </a:r>
            <a:r>
              <a:rPr lang="en-US" sz="2000" dirty="0" smtClean="0"/>
              <a:t> a content “signature” for each new worm – in less than a second!</a:t>
            </a:r>
          </a:p>
          <a:p>
            <a:r>
              <a:rPr lang="en-US" sz="2000" dirty="0" smtClean="0"/>
              <a:t>Approach: Monitor network and look for strings common to traffic with </a:t>
            </a:r>
            <a:r>
              <a:rPr lang="en-US" sz="2000" i="1" dirty="0" smtClean="0"/>
              <a:t>worm-like</a:t>
            </a:r>
            <a:r>
              <a:rPr lang="en-US" sz="2000" dirty="0" smtClean="0"/>
              <a:t> behavior</a:t>
            </a:r>
          </a:p>
          <a:p>
            <a:r>
              <a:rPr lang="en-US" sz="2000" dirty="0" smtClean="0"/>
              <a:t>Signatures can then be used for content filtering </a:t>
            </a:r>
            <a:endParaRPr lang="en-US" sz="2000" dirty="0"/>
          </a:p>
        </p:txBody>
      </p:sp>
      <p:sp>
        <p:nvSpPr>
          <p:cNvPr id="1880068" name="Rectangle 4"/>
          <p:cNvSpPr>
            <a:spLocks noChangeArrowheads="1"/>
          </p:cNvSpPr>
          <p:nvPr/>
        </p:nvSpPr>
        <p:spPr bwMode="auto">
          <a:xfrm>
            <a:off x="101600" y="4267200"/>
            <a:ext cx="8915400" cy="19812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0069" name="Rectangle 5"/>
          <p:cNvSpPr>
            <a:spLocks noChangeArrowheads="1"/>
          </p:cNvSpPr>
          <p:nvPr/>
        </p:nvSpPr>
        <p:spPr bwMode="auto">
          <a:xfrm>
            <a:off x="101600" y="3733800"/>
            <a:ext cx="8915400" cy="533400"/>
          </a:xfrm>
          <a:prstGeom prst="rect">
            <a:avLst/>
          </a:prstGeom>
          <a:solidFill>
            <a:srgbClr val="E6EBF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0070" name="Rectangle 6"/>
          <p:cNvSpPr>
            <a:spLocks noChangeArrowheads="1"/>
          </p:cNvSpPr>
          <p:nvPr/>
        </p:nvSpPr>
        <p:spPr bwMode="auto">
          <a:xfrm>
            <a:off x="101600" y="3733800"/>
            <a:ext cx="8915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82880" rIns="182880" bIns="182880"/>
          <a:lstStyle/>
          <a:p>
            <a:pPr eaLnBrk="1" hangingPunct="1"/>
            <a:r>
              <a:rPr lang="en-US" b="1" dirty="0">
                <a:latin typeface="CourierPS" pitchFamily="49" charset="0"/>
                <a:cs typeface="Arial" pitchFamily="34" charset="0"/>
              </a:rPr>
              <a:t>SRC: 11.12.13.14.3920 DST: 132.239.13.24.5000 PROT: TCP</a:t>
            </a:r>
          </a:p>
          <a:p>
            <a:pPr eaLnBrk="1" hangingPunct="1"/>
            <a:endParaRPr lang="en-US" sz="2000" b="1" dirty="0">
              <a:cs typeface="Arial" pitchFamily="34" charset="0"/>
            </a:endParaRPr>
          </a:p>
          <a:p>
            <a:pPr eaLnBrk="1" hangingPunct="1"/>
            <a:r>
              <a:rPr lang="en-US" b="1" dirty="0">
                <a:latin typeface="CourierPS" pitchFamily="49" charset="0"/>
                <a:cs typeface="Arial" pitchFamily="34" charset="0"/>
              </a:rPr>
              <a:t>00F0  90 90 90 90 90 90 90 90 90 90 90 90 90 90 90 90 ................</a:t>
            </a:r>
            <a:br>
              <a:rPr lang="en-US" b="1" dirty="0">
                <a:latin typeface="CourierPS" pitchFamily="49" charset="0"/>
                <a:cs typeface="Arial" pitchFamily="34" charset="0"/>
              </a:rPr>
            </a:br>
            <a:r>
              <a:rPr lang="en-US" b="1" dirty="0">
                <a:latin typeface="CourierPS" pitchFamily="49" charset="0"/>
                <a:cs typeface="Arial" pitchFamily="34" charset="0"/>
              </a:rPr>
              <a:t>0100  90 90 90 90 90 90 90 90 90 90 90 90 4D 3F E3 77 ............M?.w</a:t>
            </a:r>
            <a:br>
              <a:rPr lang="en-US" b="1" dirty="0">
                <a:latin typeface="CourierPS" pitchFamily="49" charset="0"/>
                <a:cs typeface="Arial" pitchFamily="34" charset="0"/>
              </a:rPr>
            </a:br>
            <a:r>
              <a:rPr lang="en-US" b="1" dirty="0">
                <a:latin typeface="CourierPS" pitchFamily="49" charset="0"/>
                <a:cs typeface="Arial" pitchFamily="34" charset="0"/>
              </a:rPr>
              <a:t>0110  90 90 90 90 FF 63 64 90 90 90 90 90 90 90 90 90 .....</a:t>
            </a:r>
            <a:r>
              <a:rPr lang="en-US" b="1" dirty="0" err="1">
                <a:latin typeface="CourierPS" pitchFamily="49" charset="0"/>
                <a:cs typeface="Arial" pitchFamily="34" charset="0"/>
              </a:rPr>
              <a:t>cd</a:t>
            </a:r>
            <a:r>
              <a:rPr lang="en-US" b="1" dirty="0">
                <a:latin typeface="CourierPS" pitchFamily="49" charset="0"/>
                <a:cs typeface="Arial" pitchFamily="34" charset="0"/>
              </a:rPr>
              <a:t>.........</a:t>
            </a:r>
            <a:br>
              <a:rPr lang="en-US" b="1" dirty="0">
                <a:latin typeface="CourierPS" pitchFamily="49" charset="0"/>
                <a:cs typeface="Arial" pitchFamily="34" charset="0"/>
              </a:rPr>
            </a:br>
            <a:r>
              <a:rPr lang="en-US" b="1" dirty="0">
                <a:latin typeface="CourierPS" pitchFamily="49" charset="0"/>
                <a:cs typeface="Arial" pitchFamily="34" charset="0"/>
              </a:rPr>
              <a:t>0120  90 90 90 90 90 90 90 90 90 90 90 90 90 90 90 90 ................</a:t>
            </a:r>
            <a:br>
              <a:rPr lang="en-US" b="1" dirty="0">
                <a:latin typeface="CourierPS" pitchFamily="49" charset="0"/>
                <a:cs typeface="Arial" pitchFamily="34" charset="0"/>
              </a:rPr>
            </a:br>
            <a:r>
              <a:rPr lang="en-US" b="1" dirty="0">
                <a:latin typeface="CourierPS" pitchFamily="49" charset="0"/>
                <a:cs typeface="Arial" pitchFamily="34" charset="0"/>
              </a:rPr>
              <a:t>0130  90 90 90 90 90 90 90 90 EB 10 5A 4A 33 C9 66 B9 ..........ZJ3.f.</a:t>
            </a:r>
            <a:br>
              <a:rPr lang="en-US" b="1" dirty="0">
                <a:latin typeface="CourierPS" pitchFamily="49" charset="0"/>
                <a:cs typeface="Arial" pitchFamily="34" charset="0"/>
              </a:rPr>
            </a:br>
            <a:r>
              <a:rPr lang="en-US" b="1" dirty="0">
                <a:latin typeface="CourierPS" pitchFamily="49" charset="0"/>
                <a:cs typeface="Arial" pitchFamily="34" charset="0"/>
              </a:rPr>
              <a:t>0140  66 01 80 34 0A 99 E2 FA EB 05 E8 EB FF </a:t>
            </a:r>
            <a:r>
              <a:rPr lang="en-US" b="1" dirty="0" err="1">
                <a:latin typeface="CourierPS" pitchFamily="49" charset="0"/>
                <a:cs typeface="Arial" pitchFamily="34" charset="0"/>
              </a:rPr>
              <a:t>FF</a:t>
            </a:r>
            <a:r>
              <a:rPr lang="en-US" b="1" dirty="0">
                <a:latin typeface="CourierPS" pitchFamily="49" charset="0"/>
                <a:cs typeface="Arial" pitchFamily="34" charset="0"/>
              </a:rPr>
              <a:t> </a:t>
            </a:r>
            <a:r>
              <a:rPr lang="en-US" b="1" dirty="0" err="1">
                <a:latin typeface="CourierPS" pitchFamily="49" charset="0"/>
                <a:cs typeface="Arial" pitchFamily="34" charset="0"/>
              </a:rPr>
              <a:t>FF</a:t>
            </a:r>
            <a:r>
              <a:rPr lang="en-US" b="1" dirty="0">
                <a:latin typeface="CourierPS" pitchFamily="49" charset="0"/>
                <a:cs typeface="Arial" pitchFamily="34" charset="0"/>
              </a:rPr>
              <a:t> 70 f..4...........p</a:t>
            </a:r>
            <a:br>
              <a:rPr lang="en-US" b="1" dirty="0">
                <a:latin typeface="CourierPS" pitchFamily="49" charset="0"/>
                <a:cs typeface="Arial" pitchFamily="34" charset="0"/>
              </a:rPr>
            </a:br>
            <a:r>
              <a:rPr lang="en-US" sz="1800" b="1" dirty="0">
                <a:cs typeface="Arial" pitchFamily="34" charset="0"/>
              </a:rPr>
              <a:t>.  .  .</a:t>
            </a:r>
            <a:endParaRPr lang="en-US" sz="2000" b="1" dirty="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14083" y="3886202"/>
            <a:ext cx="5978525" cy="2016126"/>
            <a:chOff x="840" y="2247"/>
            <a:chExt cx="3766" cy="1270"/>
          </a:xfrm>
        </p:grpSpPr>
        <p:sp>
          <p:nvSpPr>
            <p:cNvPr id="1880072" name="Rectangle 8"/>
            <p:cNvSpPr>
              <a:spLocks noChangeArrowheads="1"/>
            </p:cNvSpPr>
            <p:nvPr/>
          </p:nvSpPr>
          <p:spPr bwMode="auto">
            <a:xfrm>
              <a:off x="840" y="3282"/>
              <a:ext cx="3562" cy="235"/>
            </a:xfrm>
            <a:prstGeom prst="rect">
              <a:avLst/>
            </a:prstGeom>
            <a:solidFill>
              <a:srgbClr val="FF7C80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073" name="Rectangle 9"/>
            <p:cNvSpPr>
              <a:spLocks noChangeArrowheads="1"/>
            </p:cNvSpPr>
            <p:nvPr/>
          </p:nvSpPr>
          <p:spPr bwMode="auto">
            <a:xfrm>
              <a:off x="4222" y="2247"/>
              <a:ext cx="384" cy="192"/>
            </a:xfrm>
            <a:prstGeom prst="rect">
              <a:avLst/>
            </a:prstGeom>
            <a:solidFill>
              <a:srgbClr val="FF7C80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074" name="Rectangle 10"/>
            <p:cNvSpPr>
              <a:spLocks noChangeArrowheads="1"/>
            </p:cNvSpPr>
            <p:nvPr/>
          </p:nvSpPr>
          <p:spPr bwMode="auto">
            <a:xfrm>
              <a:off x="3353" y="2256"/>
              <a:ext cx="336" cy="192"/>
            </a:xfrm>
            <a:prstGeom prst="rect">
              <a:avLst/>
            </a:prstGeom>
            <a:solidFill>
              <a:srgbClr val="FF7C80">
                <a:alpha val="56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0075" name="Text Box 11"/>
          <p:cNvSpPr txBox="1">
            <a:spLocks noChangeArrowheads="1"/>
          </p:cNvSpPr>
          <p:nvPr/>
        </p:nvSpPr>
        <p:spPr bwMode="auto">
          <a:xfrm>
            <a:off x="95250" y="36718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rgbClr val="0033CC"/>
                </a:solidFill>
                <a:cs typeface="Arial" pitchFamily="34" charset="0"/>
              </a:rPr>
              <a:t>PACKET HEADER</a:t>
            </a:r>
          </a:p>
        </p:txBody>
      </p:sp>
      <p:sp>
        <p:nvSpPr>
          <p:cNvPr id="1880076" name="Text Box 12"/>
          <p:cNvSpPr txBox="1">
            <a:spLocks noChangeArrowheads="1"/>
          </p:cNvSpPr>
          <p:nvPr/>
        </p:nvSpPr>
        <p:spPr bwMode="auto">
          <a:xfrm>
            <a:off x="101600" y="4191000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rgbClr val="0033CC"/>
                </a:solidFill>
                <a:cs typeface="Arial" pitchFamily="34" charset="0"/>
              </a:rPr>
              <a:t>PACKET PAYLOAD (CONTENT)</a:t>
            </a:r>
          </a:p>
        </p:txBody>
      </p:sp>
      <p:sp>
        <p:nvSpPr>
          <p:cNvPr id="1880077" name="Line 13"/>
          <p:cNvSpPr>
            <a:spLocks noChangeShapeType="1"/>
          </p:cNvSpPr>
          <p:nvPr/>
        </p:nvSpPr>
        <p:spPr bwMode="auto">
          <a:xfrm>
            <a:off x="139700" y="424815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09157" y="4457700"/>
            <a:ext cx="5562600" cy="914400"/>
            <a:chOff x="1152" y="2496"/>
            <a:chExt cx="3504" cy="576"/>
          </a:xfrm>
        </p:grpSpPr>
        <p:sp>
          <p:nvSpPr>
            <p:cNvPr id="1880079" name="AutoShape 15"/>
            <p:cNvSpPr>
              <a:spLocks noChangeArrowheads="1"/>
            </p:cNvSpPr>
            <p:nvPr/>
          </p:nvSpPr>
          <p:spPr bwMode="auto">
            <a:xfrm>
              <a:off x="3360" y="2592"/>
              <a:ext cx="672" cy="48"/>
            </a:xfrm>
            <a:prstGeom prst="wedgeRoundRectCallout">
              <a:avLst>
                <a:gd name="adj1" fmla="val -21875"/>
                <a:gd name="adj2" fmla="val -74583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 sz="1800">
                <a:cs typeface="Arial" pitchFamily="34" charset="0"/>
              </a:endParaRPr>
            </a:p>
          </p:txBody>
        </p:sp>
        <p:sp>
          <p:nvSpPr>
            <p:cNvPr id="1880080" name="AutoShape 16"/>
            <p:cNvSpPr>
              <a:spLocks noChangeArrowheads="1"/>
            </p:cNvSpPr>
            <p:nvPr/>
          </p:nvSpPr>
          <p:spPr bwMode="auto">
            <a:xfrm>
              <a:off x="3792" y="2592"/>
              <a:ext cx="624" cy="96"/>
            </a:xfrm>
            <a:prstGeom prst="wedgeRoundRectCallout">
              <a:avLst>
                <a:gd name="adj1" fmla="val 24519"/>
                <a:gd name="adj2" fmla="val -347917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 sz="1800">
                <a:cs typeface="Arial" pitchFamily="34" charset="0"/>
              </a:endParaRPr>
            </a:p>
          </p:txBody>
        </p:sp>
        <p:sp>
          <p:nvSpPr>
            <p:cNvPr id="1880081" name="AutoShape 17"/>
            <p:cNvSpPr>
              <a:spLocks noChangeArrowheads="1"/>
            </p:cNvSpPr>
            <p:nvPr/>
          </p:nvSpPr>
          <p:spPr bwMode="auto">
            <a:xfrm>
              <a:off x="1152" y="2544"/>
              <a:ext cx="3504" cy="528"/>
            </a:xfrm>
            <a:prstGeom prst="wedgeRoundRectCallout">
              <a:avLst>
                <a:gd name="adj1" fmla="val -12583"/>
                <a:gd name="adj2" fmla="val 75949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2400" b="1" dirty="0" err="1">
                  <a:latin typeface="Lucida Sans" pitchFamily="34" charset="0"/>
                  <a:cs typeface="Arial" pitchFamily="34" charset="0"/>
                </a:rPr>
                <a:t>Kibvu.B</a:t>
              </a:r>
              <a:r>
                <a:rPr lang="en-US" sz="2400" dirty="0">
                  <a:latin typeface="Lucida Sans" pitchFamily="34" charset="0"/>
                  <a:cs typeface="Arial" pitchFamily="34" charset="0"/>
                </a:rPr>
                <a:t> signature captured by </a:t>
              </a:r>
              <a:r>
                <a:rPr lang="en-US" sz="2400" dirty="0" err="1">
                  <a:latin typeface="Lucida Sans" pitchFamily="34" charset="0"/>
                  <a:cs typeface="Arial" pitchFamily="34" charset="0"/>
                </a:rPr>
                <a:t>Earlybird</a:t>
              </a:r>
              <a:r>
                <a:rPr lang="en-US" sz="2400" dirty="0">
                  <a:latin typeface="Lucida Sans" pitchFamily="34" charset="0"/>
                  <a:cs typeface="Arial" pitchFamily="34" charset="0"/>
                </a:rPr>
                <a:t> on May 14</a:t>
              </a:r>
              <a:r>
                <a:rPr lang="en-US" sz="2400" baseline="30000" dirty="0">
                  <a:latin typeface="Lucida Sans" pitchFamily="34" charset="0"/>
                  <a:cs typeface="Arial" pitchFamily="34" charset="0"/>
                </a:rPr>
                <a:t>th</a:t>
              </a:r>
              <a:r>
                <a:rPr lang="en-US" sz="2400" dirty="0">
                  <a:latin typeface="Lucida Sans" pitchFamily="34" charset="0"/>
                  <a:cs typeface="Arial" pitchFamily="34" charset="0"/>
                </a:rPr>
                <a:t>, 2004</a:t>
              </a:r>
            </a:p>
          </p:txBody>
        </p:sp>
        <p:sp>
          <p:nvSpPr>
            <p:cNvPr id="1880082" name="Rectangle 18"/>
            <p:cNvSpPr>
              <a:spLocks noChangeArrowheads="1"/>
            </p:cNvSpPr>
            <p:nvPr/>
          </p:nvSpPr>
          <p:spPr bwMode="auto">
            <a:xfrm>
              <a:off x="4191" y="2517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083" name="Rectangle 19"/>
            <p:cNvSpPr>
              <a:spLocks noChangeArrowheads="1"/>
            </p:cNvSpPr>
            <p:nvPr/>
          </p:nvSpPr>
          <p:spPr bwMode="auto">
            <a:xfrm flipV="1">
              <a:off x="3504" y="2496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Sifting</a:t>
            </a:r>
            <a:endParaRPr lang="en-US" dirty="0"/>
          </a:p>
        </p:txBody>
      </p:sp>
      <p:sp>
        <p:nvSpPr>
          <p:cNvPr id="1882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there exists some (relatively) unique invariant </a:t>
            </a:r>
            <a:r>
              <a:rPr lang="en-US" dirty="0" err="1" smtClean="0"/>
              <a:t>bitstring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dirty="0" smtClean="0"/>
              <a:t> across all instances of a particular worm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consequences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Content Prevalence</a:t>
            </a:r>
            <a:r>
              <a:rPr lang="en-US" dirty="0" smtClean="0"/>
              <a:t>: </a:t>
            </a:r>
            <a:r>
              <a:rPr lang="en-US" i="1" dirty="0" smtClean="0"/>
              <a:t>W</a:t>
            </a:r>
            <a:r>
              <a:rPr lang="en-US" dirty="0" smtClean="0"/>
              <a:t> will be more common in traffic than other </a:t>
            </a:r>
            <a:r>
              <a:rPr lang="en-US" dirty="0" err="1" smtClean="0"/>
              <a:t>bitstrings</a:t>
            </a:r>
            <a:r>
              <a:rPr lang="en-US" dirty="0" smtClean="0"/>
              <a:t> of the same length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Address Dispersion</a:t>
            </a:r>
            <a:r>
              <a:rPr lang="en-US" dirty="0" smtClean="0"/>
              <a:t>: the set of packets containing </a:t>
            </a:r>
            <a:r>
              <a:rPr lang="en-US" i="1" dirty="0" smtClean="0"/>
              <a:t>W</a:t>
            </a:r>
            <a:r>
              <a:rPr lang="en-US" dirty="0" smtClean="0"/>
              <a:t> will address a disproportionate number of distinct sources and destinations</a:t>
            </a:r>
          </a:p>
          <a:p>
            <a:pPr lvl="2"/>
            <a:endParaRPr lang="en-US" dirty="0" smtClean="0"/>
          </a:p>
          <a:p>
            <a:r>
              <a:rPr lang="en-US" i="1" dirty="0" smtClean="0"/>
              <a:t>Content sifting</a:t>
            </a:r>
            <a:r>
              <a:rPr lang="en-US" dirty="0" smtClean="0"/>
              <a:t>: find </a:t>
            </a:r>
            <a:r>
              <a:rPr lang="en-US" i="1" dirty="0" smtClean="0"/>
              <a:t>W</a:t>
            </a:r>
            <a:r>
              <a:rPr lang="en-US" dirty="0" smtClean="0"/>
              <a:t>’s with high content prevalence and high address dispersion and drop that traffic</a:t>
            </a:r>
          </a:p>
          <a:p>
            <a:pPr lvl="1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5105400"/>
            <a:ext cx="3200400" cy="1447800"/>
            <a:chOff x="3312" y="3312"/>
            <a:chExt cx="1920" cy="834"/>
          </a:xfrm>
        </p:grpSpPr>
        <p:sp>
          <p:nvSpPr>
            <p:cNvPr id="1884163" name="Text Box 3"/>
            <p:cNvSpPr txBox="1">
              <a:spLocks noChangeArrowheads="1"/>
            </p:cNvSpPr>
            <p:nvPr/>
          </p:nvSpPr>
          <p:spPr bwMode="auto">
            <a:xfrm>
              <a:off x="3312" y="3408"/>
              <a:ext cx="19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800">
                <a:cs typeface="Arial" pitchFamily="34" charset="0"/>
              </a:endParaRPr>
            </a:p>
          </p:txBody>
        </p:sp>
        <p:sp>
          <p:nvSpPr>
            <p:cNvPr id="1884164" name="Rectangle 4"/>
            <p:cNvSpPr>
              <a:spLocks noChangeArrowheads="1"/>
            </p:cNvSpPr>
            <p:nvPr/>
          </p:nvSpPr>
          <p:spPr bwMode="auto">
            <a:xfrm>
              <a:off x="4272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5" name="Rectangle 5"/>
            <p:cNvSpPr>
              <a:spLocks noChangeArrowheads="1"/>
            </p:cNvSpPr>
            <p:nvPr/>
          </p:nvSpPr>
          <p:spPr bwMode="auto">
            <a:xfrm>
              <a:off x="3360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6" name="Rectangle 6"/>
            <p:cNvSpPr>
              <a:spLocks noChangeArrowheads="1"/>
            </p:cNvSpPr>
            <p:nvPr/>
          </p:nvSpPr>
          <p:spPr bwMode="auto">
            <a:xfrm>
              <a:off x="4272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7" name="Rectangle 7"/>
            <p:cNvSpPr>
              <a:spLocks noChangeArrowheads="1"/>
            </p:cNvSpPr>
            <p:nvPr/>
          </p:nvSpPr>
          <p:spPr bwMode="auto">
            <a:xfrm>
              <a:off x="3360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8" name="Line 8"/>
            <p:cNvSpPr>
              <a:spLocks noChangeShapeType="1"/>
            </p:cNvSpPr>
            <p:nvPr/>
          </p:nvSpPr>
          <p:spPr bwMode="auto">
            <a:xfrm>
              <a:off x="3360" y="388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69" name="Line 9"/>
            <p:cNvSpPr>
              <a:spLocks noChangeShapeType="1"/>
            </p:cNvSpPr>
            <p:nvPr/>
          </p:nvSpPr>
          <p:spPr bwMode="auto">
            <a:xfrm>
              <a:off x="3360" y="4146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0" name="Line 10"/>
            <p:cNvSpPr>
              <a:spLocks noChangeShapeType="1"/>
            </p:cNvSpPr>
            <p:nvPr/>
          </p:nvSpPr>
          <p:spPr bwMode="auto">
            <a:xfrm>
              <a:off x="3360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1" name="Line 11"/>
            <p:cNvSpPr>
              <a:spLocks noChangeShapeType="1"/>
            </p:cNvSpPr>
            <p:nvPr/>
          </p:nvSpPr>
          <p:spPr bwMode="auto">
            <a:xfrm>
              <a:off x="4272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2" name="Line 12"/>
            <p:cNvSpPr>
              <a:spLocks noChangeShapeType="1"/>
            </p:cNvSpPr>
            <p:nvPr/>
          </p:nvSpPr>
          <p:spPr bwMode="auto">
            <a:xfrm>
              <a:off x="5184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3" name="Line 13"/>
            <p:cNvSpPr>
              <a:spLocks noChangeShapeType="1"/>
            </p:cNvSpPr>
            <p:nvPr/>
          </p:nvSpPr>
          <p:spPr bwMode="auto">
            <a:xfrm>
              <a:off x="3360" y="364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4" name="Text Box 14"/>
            <p:cNvSpPr txBox="1">
              <a:spLocks noChangeArrowheads="1"/>
            </p:cNvSpPr>
            <p:nvPr/>
          </p:nvSpPr>
          <p:spPr bwMode="auto">
            <a:xfrm>
              <a:off x="3312" y="3312"/>
              <a:ext cx="192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cs typeface="Arial" pitchFamily="34" charset="0"/>
                </a:rPr>
                <a:t>   Address </a:t>
              </a:r>
              <a:r>
                <a:rPr lang="en-US" sz="1800" b="1">
                  <a:cs typeface="Arial" pitchFamily="34" charset="0"/>
                </a:rPr>
                <a:t>Dispersion</a:t>
              </a:r>
              <a:r>
                <a:rPr lang="en-US" sz="1800">
                  <a:cs typeface="Arial" pitchFamily="34" charset="0"/>
                </a:rPr>
                <a:t> Table</a:t>
              </a:r>
              <a:br>
                <a:rPr lang="en-US" sz="1800">
                  <a:cs typeface="Arial" pitchFamily="34" charset="0"/>
                </a:rPr>
              </a:br>
              <a:r>
                <a:rPr lang="en-US" sz="1800">
                  <a:cs typeface="Arial" pitchFamily="34" charset="0"/>
                </a:rPr>
                <a:t>     Sources       Destinations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" y="5257800"/>
            <a:ext cx="3124200" cy="1295400"/>
            <a:chOff x="480" y="3408"/>
            <a:chExt cx="1920" cy="738"/>
          </a:xfrm>
        </p:grpSpPr>
        <p:sp>
          <p:nvSpPr>
            <p:cNvPr id="1884176" name="Text Box 16"/>
            <p:cNvSpPr txBox="1">
              <a:spLocks noChangeArrowheads="1"/>
            </p:cNvSpPr>
            <p:nvPr/>
          </p:nvSpPr>
          <p:spPr bwMode="auto">
            <a:xfrm>
              <a:off x="480" y="3408"/>
              <a:ext cx="192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800">
                <a:cs typeface="Arial" pitchFamily="34" charset="0"/>
              </a:endParaRPr>
            </a:p>
          </p:txBody>
        </p:sp>
        <p:sp>
          <p:nvSpPr>
            <p:cNvPr id="1884177" name="Rectangle 17"/>
            <p:cNvSpPr>
              <a:spLocks noChangeArrowheads="1"/>
            </p:cNvSpPr>
            <p:nvPr/>
          </p:nvSpPr>
          <p:spPr bwMode="auto">
            <a:xfrm>
              <a:off x="1440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78" name="Rectangle 18"/>
            <p:cNvSpPr>
              <a:spLocks noChangeArrowheads="1"/>
            </p:cNvSpPr>
            <p:nvPr/>
          </p:nvSpPr>
          <p:spPr bwMode="auto">
            <a:xfrm>
              <a:off x="528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1884179" name="Rectangle 19"/>
            <p:cNvSpPr>
              <a:spLocks noChangeArrowheads="1"/>
            </p:cNvSpPr>
            <p:nvPr/>
          </p:nvSpPr>
          <p:spPr bwMode="auto">
            <a:xfrm>
              <a:off x="1440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80" name="Rectangle 20"/>
            <p:cNvSpPr>
              <a:spLocks noChangeArrowheads="1"/>
            </p:cNvSpPr>
            <p:nvPr/>
          </p:nvSpPr>
          <p:spPr bwMode="auto">
            <a:xfrm>
              <a:off x="528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1800"/>
            </a:p>
          </p:txBody>
        </p:sp>
        <p:sp>
          <p:nvSpPr>
            <p:cNvPr id="1884181" name="Line 21"/>
            <p:cNvSpPr>
              <a:spLocks noChangeShapeType="1"/>
            </p:cNvSpPr>
            <p:nvPr/>
          </p:nvSpPr>
          <p:spPr bwMode="auto">
            <a:xfrm>
              <a:off x="528" y="388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2" name="Line 22"/>
            <p:cNvSpPr>
              <a:spLocks noChangeShapeType="1"/>
            </p:cNvSpPr>
            <p:nvPr/>
          </p:nvSpPr>
          <p:spPr bwMode="auto">
            <a:xfrm>
              <a:off x="528" y="4146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3" name="Line 23"/>
            <p:cNvSpPr>
              <a:spLocks noChangeShapeType="1"/>
            </p:cNvSpPr>
            <p:nvPr/>
          </p:nvSpPr>
          <p:spPr bwMode="auto">
            <a:xfrm>
              <a:off x="528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4" name="Line 24"/>
            <p:cNvSpPr>
              <a:spLocks noChangeShapeType="1"/>
            </p:cNvSpPr>
            <p:nvPr/>
          </p:nvSpPr>
          <p:spPr bwMode="auto">
            <a:xfrm>
              <a:off x="1440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5" name="Line 25"/>
            <p:cNvSpPr>
              <a:spLocks noChangeShapeType="1"/>
            </p:cNvSpPr>
            <p:nvPr/>
          </p:nvSpPr>
          <p:spPr bwMode="auto">
            <a:xfrm>
              <a:off x="2352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6" name="Line 26"/>
            <p:cNvSpPr>
              <a:spLocks noChangeShapeType="1"/>
            </p:cNvSpPr>
            <p:nvPr/>
          </p:nvSpPr>
          <p:spPr bwMode="auto">
            <a:xfrm>
              <a:off x="528" y="364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7" name="Text Box 27"/>
            <p:cNvSpPr txBox="1">
              <a:spLocks noChangeArrowheads="1"/>
            </p:cNvSpPr>
            <p:nvPr/>
          </p:nvSpPr>
          <p:spPr bwMode="auto">
            <a:xfrm>
              <a:off x="480" y="3417"/>
              <a:ext cx="192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cs typeface="Arial" pitchFamily="34" charset="0"/>
                </a:rPr>
                <a:t>        </a:t>
              </a:r>
              <a:r>
                <a:rPr lang="en-US" sz="1800" b="1">
                  <a:cs typeface="Arial" pitchFamily="34" charset="0"/>
                </a:rPr>
                <a:t>Prevalence</a:t>
              </a:r>
              <a:r>
                <a:rPr lang="en-US" sz="1800">
                  <a:cs typeface="Arial" pitchFamily="34" charset="0"/>
                </a:rPr>
                <a:t> Table</a:t>
              </a:r>
            </a:p>
          </p:txBody>
        </p:sp>
      </p:grpSp>
      <p:sp>
        <p:nvSpPr>
          <p:cNvPr id="1884188" name="Rectangle 28"/>
          <p:cNvSpPr>
            <a:spLocks noGrp="1" noChangeArrowheads="1"/>
          </p:cNvSpPr>
          <p:nvPr>
            <p:ph type="title"/>
          </p:nvPr>
        </p:nvSpPr>
        <p:spPr>
          <a:xfrm>
            <a:off x="244196" y="76200"/>
            <a:ext cx="83058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Basic </a:t>
            </a:r>
            <a:r>
              <a:rPr lang="en-US" dirty="0"/>
              <a:t>A</a:t>
            </a:r>
            <a:r>
              <a:rPr lang="en-US" dirty="0" smtClean="0"/>
              <a:t>lgorithm</a:t>
            </a:r>
            <a:endParaRPr lang="en-US" dirty="0"/>
          </a:p>
        </p:txBody>
      </p:sp>
      <p:sp>
        <p:nvSpPr>
          <p:cNvPr id="1884189" name="AutoShape 29"/>
          <p:cNvSpPr>
            <a:spLocks noChangeArrowheads="1"/>
          </p:cNvSpPr>
          <p:nvPr/>
        </p:nvSpPr>
        <p:spPr bwMode="auto">
          <a:xfrm>
            <a:off x="3962400" y="2590800"/>
            <a:ext cx="1066800" cy="609600"/>
          </a:xfrm>
          <a:prstGeom prst="roundRect">
            <a:avLst>
              <a:gd name="adj" fmla="val 3515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619500" y="1524000"/>
            <a:ext cx="1676400" cy="1143000"/>
            <a:chOff x="2280" y="960"/>
            <a:chExt cx="1056" cy="720"/>
          </a:xfrm>
        </p:grpSpPr>
        <p:sp>
          <p:nvSpPr>
            <p:cNvPr id="1884191" name="AutoShape 31"/>
            <p:cNvSpPr>
              <a:spLocks noChangeArrowheads="1"/>
            </p:cNvSpPr>
            <p:nvPr/>
          </p:nvSpPr>
          <p:spPr bwMode="auto">
            <a:xfrm>
              <a:off x="2652" y="1392"/>
              <a:ext cx="336" cy="288"/>
            </a:xfrm>
            <a:prstGeom prst="downArrow">
              <a:avLst>
                <a:gd name="adj1" fmla="val 50000"/>
                <a:gd name="adj2" fmla="val 41319"/>
              </a:avLst>
            </a:prstGeom>
            <a:solidFill>
              <a:srgbClr val="990099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/>
              <a:endParaRPr lang="en-US" sz="1800">
                <a:cs typeface="Arial" pitchFamily="34" charset="0"/>
              </a:endParaRPr>
            </a:p>
          </p:txBody>
        </p:sp>
        <p:sp>
          <p:nvSpPr>
            <p:cNvPr id="1884192" name="Text Box 32"/>
            <p:cNvSpPr txBox="1">
              <a:spLocks noChangeArrowheads="1"/>
            </p:cNvSpPr>
            <p:nvPr/>
          </p:nvSpPr>
          <p:spPr bwMode="auto">
            <a:xfrm>
              <a:off x="2280" y="96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cs typeface="Arial" pitchFamily="34" charset="0"/>
                </a:rPr>
                <a:t>Detector in network</a:t>
              </a:r>
            </a:p>
          </p:txBody>
        </p:sp>
      </p:grpSp>
      <p:sp>
        <p:nvSpPr>
          <p:cNvPr id="1884193" name="Line 33"/>
          <p:cNvSpPr>
            <a:spLocks noChangeShapeType="1"/>
          </p:cNvSpPr>
          <p:nvPr/>
        </p:nvSpPr>
        <p:spPr bwMode="auto">
          <a:xfrm>
            <a:off x="3941763" y="5867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" y="1525247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9" y="3898333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5" y="1578426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58" y="4028961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0" name="Picture 50" descr="j023224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" y="17526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30"/>
          <p:cNvSpPr>
            <a:spLocks/>
          </p:cNvSpPr>
          <p:nvPr/>
        </p:nvSpPr>
        <p:spPr bwMode="auto">
          <a:xfrm>
            <a:off x="1981200" y="1905000"/>
            <a:ext cx="5400676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624"/>
              </a:cxn>
              <a:cxn ang="0">
                <a:pos x="2976" y="0"/>
              </a:cxn>
            </a:cxnLst>
            <a:rect l="0" t="0" r="r" b="b"/>
            <a:pathLst>
              <a:path w="2976" h="624">
                <a:moveTo>
                  <a:pt x="0" y="0"/>
                </a:moveTo>
                <a:cubicBezTo>
                  <a:pt x="592" y="312"/>
                  <a:pt x="1184" y="624"/>
                  <a:pt x="1680" y="624"/>
                </a:cubicBezTo>
                <a:cubicBezTo>
                  <a:pt x="2176" y="624"/>
                  <a:pt x="2576" y="312"/>
                  <a:pt x="2976" y="0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8" name="Picture 31" descr="j023224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733800" y="25908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22776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254458" y="24003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346254" y="391563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91350" y="379812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pic>
        <p:nvPicPr>
          <p:cNvPr id="1026" name="Picture 2" descr="D:\Classes\CS 4700\assets\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09" y="2694707"/>
            <a:ext cx="1011386" cy="10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7559126" y="30143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06709" y="361346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nn.com</a:t>
            </a:r>
            <a:endParaRPr lang="en-US" dirty="0"/>
          </a:p>
        </p:txBody>
      </p:sp>
      <p:pic>
        <p:nvPicPr>
          <p:cNvPr id="66" name="Picture 35" descr="j0232246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90600" y="5694363"/>
            <a:ext cx="12192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2888003" y="56544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691205" y="566434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(A)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7237651" y="567398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(B)</a:t>
            </a:r>
            <a:endParaRPr lang="en-US" sz="2400" dirty="0"/>
          </a:p>
        </p:txBody>
      </p:sp>
      <p:grpSp>
        <p:nvGrpSpPr>
          <p:cNvPr id="72" name="Group 53"/>
          <p:cNvGrpSpPr>
            <a:grpSpLocks/>
          </p:cNvGrpSpPr>
          <p:nvPr/>
        </p:nvGrpSpPr>
        <p:grpSpPr bwMode="auto">
          <a:xfrm>
            <a:off x="1910431" y="2163309"/>
            <a:ext cx="4800600" cy="1050925"/>
            <a:chOff x="1200" y="1392"/>
            <a:chExt cx="3024" cy="662"/>
          </a:xfrm>
        </p:grpSpPr>
        <p:sp>
          <p:nvSpPr>
            <p:cNvPr id="73" name="Freeform 54"/>
            <p:cNvSpPr>
              <a:spLocks/>
            </p:cNvSpPr>
            <p:nvPr/>
          </p:nvSpPr>
          <p:spPr bwMode="auto">
            <a:xfrm>
              <a:off x="1200" y="1392"/>
              <a:ext cx="3024" cy="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2" y="480"/>
                </a:cxn>
                <a:cxn ang="0">
                  <a:pos x="3024" y="528"/>
                </a:cxn>
              </a:cxnLst>
              <a:rect l="0" t="0" r="r" b="b"/>
              <a:pathLst>
                <a:path w="3024" h="568">
                  <a:moveTo>
                    <a:pt x="0" y="0"/>
                  </a:moveTo>
                  <a:cubicBezTo>
                    <a:pt x="564" y="196"/>
                    <a:pt x="1128" y="392"/>
                    <a:pt x="1632" y="480"/>
                  </a:cubicBezTo>
                  <a:cubicBezTo>
                    <a:pt x="2136" y="568"/>
                    <a:pt x="2784" y="520"/>
                    <a:pt x="3024" y="528"/>
                  </a:cubicBezTo>
                </a:path>
              </a:pathLst>
            </a:custGeom>
            <a:noFill/>
            <a:ln w="19050" cmpd="sng">
              <a:solidFill>
                <a:srgbClr val="009900"/>
              </a:solidFill>
              <a:round/>
              <a:headEnd type="arrow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74" name="Picture 55" descr="MCj0371064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0" y="1632"/>
              <a:ext cx="480" cy="422"/>
            </a:xfrm>
            <a:prstGeom prst="rect">
              <a:avLst/>
            </a:prstGeom>
            <a:noFill/>
          </p:spPr>
        </p:pic>
      </p:grpSp>
      <p:pic>
        <p:nvPicPr>
          <p:cNvPr id="75" name="Picture 53" descr="MCj0371064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6113463"/>
            <a:ext cx="457200" cy="401637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2888003" y="611106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1205" y="612094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(C)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7237651" y="613057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(A)</a:t>
            </a:r>
            <a:endParaRPr lang="en-US" sz="2400" dirty="0"/>
          </a:p>
        </p:txBody>
      </p:sp>
      <p:sp>
        <p:nvSpPr>
          <p:cNvPr id="79" name="Freeform 54"/>
          <p:cNvSpPr>
            <a:spLocks/>
          </p:cNvSpPr>
          <p:nvPr/>
        </p:nvSpPr>
        <p:spPr bwMode="auto">
          <a:xfrm>
            <a:off x="4787899" y="2057397"/>
            <a:ext cx="2771227" cy="2319907"/>
          </a:xfrm>
          <a:custGeom>
            <a:avLst/>
            <a:gdLst/>
            <a:ahLst/>
            <a:cxnLst>
              <a:cxn ang="0">
                <a:pos x="1304" y="0"/>
              </a:cxn>
              <a:cxn ang="0">
                <a:pos x="8" y="528"/>
              </a:cxn>
              <a:cxn ang="0">
                <a:pos x="1352" y="1248"/>
              </a:cxn>
            </a:cxnLst>
            <a:rect l="0" t="0" r="r" b="b"/>
            <a:pathLst>
              <a:path w="1352" h="1248">
                <a:moveTo>
                  <a:pt x="1304" y="0"/>
                </a:moveTo>
                <a:cubicBezTo>
                  <a:pt x="652" y="160"/>
                  <a:pt x="0" y="320"/>
                  <a:pt x="8" y="528"/>
                </a:cubicBezTo>
                <a:cubicBezTo>
                  <a:pt x="16" y="736"/>
                  <a:pt x="684" y="992"/>
                  <a:pt x="1352" y="1248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0" name="Picture 55" descr="j0232246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886200" y="27432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Freeform 55"/>
          <p:cNvSpPr>
            <a:spLocks/>
          </p:cNvSpPr>
          <p:nvPr/>
        </p:nvSpPr>
        <p:spPr bwMode="auto">
          <a:xfrm>
            <a:off x="1850571" y="2905692"/>
            <a:ext cx="5708555" cy="1359089"/>
          </a:xfrm>
          <a:custGeom>
            <a:avLst/>
            <a:gdLst/>
            <a:ahLst/>
            <a:cxnLst>
              <a:cxn ang="0">
                <a:pos x="2592" y="784"/>
              </a:cxn>
              <a:cxn ang="0">
                <a:pos x="1248" y="16"/>
              </a:cxn>
              <a:cxn ang="0">
                <a:pos x="0" y="880"/>
              </a:cxn>
            </a:cxnLst>
            <a:rect l="0" t="0" r="r" b="b"/>
            <a:pathLst>
              <a:path w="2592" h="880">
                <a:moveTo>
                  <a:pt x="2592" y="784"/>
                </a:moveTo>
                <a:cubicBezTo>
                  <a:pt x="2136" y="392"/>
                  <a:pt x="1680" y="0"/>
                  <a:pt x="1248" y="16"/>
                </a:cubicBezTo>
                <a:cubicBezTo>
                  <a:pt x="816" y="32"/>
                  <a:pt x="408" y="456"/>
                  <a:pt x="0" y="880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3733800" y="2626292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5484596" y="5651798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 (A, B)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031042" y="566143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(B, D)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5279576" y="5640452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(A, B, D)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6826022" y="5650085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 (B, D, E)</a:t>
            </a:r>
            <a:endParaRPr lang="en-US" sz="2400" dirty="0"/>
          </a:p>
        </p:txBody>
      </p:sp>
      <p:sp>
        <p:nvSpPr>
          <p:cNvPr id="87" name="AutoShape 56"/>
          <p:cNvSpPr>
            <a:spLocks noChangeArrowheads="1"/>
          </p:cNvSpPr>
          <p:nvPr/>
        </p:nvSpPr>
        <p:spPr bwMode="auto">
          <a:xfrm>
            <a:off x="762000" y="5715000"/>
            <a:ext cx="7683376" cy="361950"/>
          </a:xfrm>
          <a:prstGeom prst="roundRect">
            <a:avLst>
              <a:gd name="adj" fmla="val 16667"/>
            </a:avLst>
          </a:prstGeom>
          <a:solidFill>
            <a:srgbClr val="FF5050">
              <a:alpha val="46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8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204610" y="1993332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170329" y="4412455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685800" y="4264781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7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7" grpId="0"/>
      <p:bldP spid="68" grpId="0"/>
      <p:bldP spid="68" grpId="1"/>
      <p:bldP spid="69" grpId="0"/>
      <p:bldP spid="69" grpId="1"/>
      <p:bldP spid="76" grpId="0"/>
      <p:bldP spid="77" grpId="0"/>
      <p:bldP spid="78" grpId="0"/>
      <p:bldP spid="79" grpId="0" animBg="1"/>
      <p:bldP spid="79" grpId="1" animBg="1"/>
      <p:bldP spid="81" grpId="0" animBg="1"/>
      <p:bldP spid="83" grpId="0"/>
      <p:bldP spid="83" grpId="1"/>
      <p:bldP spid="84" grpId="0"/>
      <p:bldP spid="84" grpId="1"/>
      <p:bldP spid="85" grpId="0"/>
      <p:bldP spid="86" grpId="0"/>
      <p:bldP spid="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/>
          </a:p>
        </p:txBody>
      </p:sp>
      <p:sp>
        <p:nvSpPr>
          <p:cNvPr id="1894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To support a 1Gbps line rate we have 12us to process each packet, at 10Gbps 1.2us, at 40Gbps…</a:t>
            </a:r>
          </a:p>
          <a:p>
            <a:pPr lvl="2"/>
            <a:r>
              <a:rPr lang="en-US" dirty="0" smtClean="0"/>
              <a:t>Dominated by memory references; state expensive</a:t>
            </a:r>
          </a:p>
          <a:p>
            <a:pPr lvl="1"/>
            <a:r>
              <a:rPr lang="en-US" dirty="0" smtClean="0"/>
              <a:t>Content sifting requires looking at </a:t>
            </a:r>
            <a:r>
              <a:rPr lang="en-US" dirty="0" smtClean="0">
                <a:solidFill>
                  <a:srgbClr val="FF0000"/>
                </a:solidFill>
              </a:rPr>
              <a:t>every</a:t>
            </a:r>
            <a:r>
              <a:rPr lang="en-US" dirty="0" smtClean="0"/>
              <a:t> byte in a packet</a:t>
            </a:r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On a fully-loaded 1Gbps link a naïve implementation can easily consume 100MB/sec for table</a:t>
            </a:r>
          </a:p>
          <a:p>
            <a:pPr lvl="1"/>
            <a:r>
              <a:rPr lang="en-US" dirty="0" smtClean="0"/>
              <a:t>Computation/memory duality: on high-speed (ASIC) implementation, latency requirements may limit state to </a:t>
            </a:r>
            <a:br>
              <a:rPr lang="en-US" dirty="0" smtClean="0"/>
            </a:br>
            <a:r>
              <a:rPr lang="en-US" dirty="0" smtClean="0"/>
              <a:t>on-chip SRAM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substrings to index?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Approach 1: </a:t>
            </a:r>
            <a:r>
              <a:rPr lang="en-US" sz="2000" dirty="0" smtClean="0">
                <a:solidFill>
                  <a:srgbClr val="FF0000"/>
                </a:solidFill>
              </a:rPr>
              <a:t>Index all substrings</a:t>
            </a:r>
          </a:p>
          <a:p>
            <a:pPr lvl="1"/>
            <a:r>
              <a:rPr lang="en-US" sz="1800" dirty="0" smtClean="0"/>
              <a:t>Way too many substrings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too much computation </a:t>
            </a:r>
            <a:r>
              <a:rPr lang="en-US" sz="1800" dirty="0" smtClean="0">
                <a:sym typeface="Wingdings" pitchFamily="2" charset="2"/>
              </a:rPr>
              <a:t> too much </a:t>
            </a:r>
            <a:r>
              <a:rPr lang="en-US" sz="1800" dirty="0" smtClean="0"/>
              <a:t>state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Approach 2: </a:t>
            </a:r>
            <a:r>
              <a:rPr lang="en-US" sz="2000" dirty="0" smtClean="0">
                <a:solidFill>
                  <a:srgbClr val="FF0000"/>
                </a:solidFill>
              </a:rPr>
              <a:t>Index whole packet</a:t>
            </a:r>
          </a:p>
          <a:p>
            <a:pPr lvl="1"/>
            <a:r>
              <a:rPr lang="en-US" sz="1800" dirty="0" smtClean="0"/>
              <a:t>Very fast but trivially evadable (e.g. shift a string by one byte…)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Approach 3: </a:t>
            </a:r>
            <a:r>
              <a:rPr lang="en-US" sz="2000" dirty="0" smtClean="0">
                <a:solidFill>
                  <a:srgbClr val="FF0000"/>
                </a:solidFill>
              </a:rPr>
              <a:t>Index all contiguous substrings of a fixed length ‘S’</a:t>
            </a:r>
          </a:p>
          <a:p>
            <a:pPr lvl="1"/>
            <a:r>
              <a:rPr lang="en-US" sz="1800" dirty="0" smtClean="0"/>
              <a:t>Can capture all signatures of length ‘S’ and larger</a:t>
            </a:r>
          </a:p>
        </p:txBody>
      </p:sp>
      <p:sp>
        <p:nvSpPr>
          <p:cNvPr id="1898500" name="Rectangle 4"/>
          <p:cNvSpPr>
            <a:spLocks noChangeArrowheads="1"/>
          </p:cNvSpPr>
          <p:nvPr/>
        </p:nvSpPr>
        <p:spPr bwMode="auto">
          <a:xfrm>
            <a:off x="685800" y="5410200"/>
            <a:ext cx="7620000" cy="457200"/>
          </a:xfrm>
          <a:prstGeom prst="rect">
            <a:avLst/>
          </a:prstGeom>
          <a:solidFill>
            <a:srgbClr val="EBE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 dirty="0">
                <a:latin typeface="Lucida Console" pitchFamily="49" charset="0"/>
                <a:cs typeface="Arial" pitchFamily="34" charset="0"/>
              </a:rPr>
              <a:t>A B C D E F G H I J K</a:t>
            </a:r>
          </a:p>
        </p:txBody>
      </p:sp>
      <p:sp>
        <p:nvSpPr>
          <p:cNvPr id="1898501" name="Rectangle 5"/>
          <p:cNvSpPr>
            <a:spLocks noChangeArrowheads="1"/>
          </p:cNvSpPr>
          <p:nvPr/>
        </p:nvSpPr>
        <p:spPr bwMode="auto">
          <a:xfrm>
            <a:off x="838200" y="5410200"/>
            <a:ext cx="2667000" cy="457200"/>
          </a:xfrm>
          <a:prstGeom prst="rect">
            <a:avLst/>
          </a:prstGeom>
          <a:solidFill>
            <a:srgbClr val="FC8C1C">
              <a:alpha val="3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8502" name="Rectangle 6"/>
          <p:cNvSpPr>
            <a:spLocks noChangeArrowheads="1"/>
          </p:cNvSpPr>
          <p:nvPr/>
        </p:nvSpPr>
        <p:spPr bwMode="auto">
          <a:xfrm>
            <a:off x="1524000" y="5410200"/>
            <a:ext cx="2667000" cy="457200"/>
          </a:xfrm>
          <a:prstGeom prst="rect">
            <a:avLst/>
          </a:prstGeom>
          <a:solidFill>
            <a:srgbClr val="FC8C1C">
              <a:alpha val="3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8503" name="Rectangle 7"/>
          <p:cNvSpPr>
            <a:spLocks noChangeArrowheads="1"/>
          </p:cNvSpPr>
          <p:nvPr/>
        </p:nvSpPr>
        <p:spPr bwMode="auto">
          <a:xfrm>
            <a:off x="2209800" y="5410200"/>
            <a:ext cx="2590800" cy="457200"/>
          </a:xfrm>
          <a:prstGeom prst="rect">
            <a:avLst/>
          </a:prstGeom>
          <a:solidFill>
            <a:srgbClr val="FC8C1C">
              <a:alpha val="3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6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8501" grpId="0" animBg="1"/>
      <p:bldP spid="1898501" grpId="1" animBg="1"/>
      <p:bldP spid="1898502" grpId="0" animBg="1"/>
      <p:bldP spid="1898502" grpId="1" animBg="1"/>
      <p:bldP spid="18985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represent substrings?</a:t>
            </a:r>
            <a:endParaRPr lang="en-US"/>
          </a:p>
        </p:txBody>
      </p:sp>
      <p:sp>
        <p:nvSpPr>
          <p:cNvPr id="1900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Store hash instead of literal to reduce state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Incremental hash to reduce computation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Rabin fingerprint is one such efficient incremental hash function [Rabin81,Manber94] </a:t>
            </a:r>
          </a:p>
          <a:p>
            <a:pPr lvl="1"/>
            <a:r>
              <a:rPr lang="en-US" dirty="0" smtClean="0"/>
              <a:t>One multiplication, addition and mask per byte</a:t>
            </a:r>
            <a:endParaRPr lang="en-US" dirty="0"/>
          </a:p>
        </p:txBody>
      </p:sp>
      <p:sp>
        <p:nvSpPr>
          <p:cNvPr id="1900548" name="Rectangle 4"/>
          <p:cNvSpPr>
            <a:spLocks noChangeArrowheads="1"/>
          </p:cNvSpPr>
          <p:nvPr/>
        </p:nvSpPr>
        <p:spPr bwMode="auto">
          <a:xfrm>
            <a:off x="914400" y="4175125"/>
            <a:ext cx="7620000" cy="457200"/>
          </a:xfrm>
          <a:prstGeom prst="rect">
            <a:avLst/>
          </a:prstGeom>
          <a:solidFill>
            <a:srgbClr val="EBE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Lucida Console" pitchFamily="49" charset="0"/>
                <a:cs typeface="Arial" pitchFamily="34" charset="0"/>
              </a:rPr>
              <a:t>R A N D A B C D O M</a:t>
            </a:r>
            <a:endParaRPr lang="en-US" sz="1800">
              <a:cs typeface="Arial" pitchFamily="34" charset="0"/>
            </a:endParaRPr>
          </a:p>
        </p:txBody>
      </p:sp>
      <p:sp>
        <p:nvSpPr>
          <p:cNvPr id="1900549" name="Rectangle 5"/>
          <p:cNvSpPr>
            <a:spLocks noChangeArrowheads="1"/>
          </p:cNvSpPr>
          <p:nvPr/>
        </p:nvSpPr>
        <p:spPr bwMode="auto">
          <a:xfrm>
            <a:off x="4114800" y="4194175"/>
            <a:ext cx="2667000" cy="457200"/>
          </a:xfrm>
          <a:prstGeom prst="rect">
            <a:avLst/>
          </a:prstGeom>
          <a:solidFill>
            <a:srgbClr val="FF99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0550" name="Rectangle 6"/>
          <p:cNvSpPr>
            <a:spLocks noChangeArrowheads="1"/>
          </p:cNvSpPr>
          <p:nvPr/>
        </p:nvSpPr>
        <p:spPr bwMode="auto">
          <a:xfrm>
            <a:off x="914400" y="5486400"/>
            <a:ext cx="7620000" cy="457200"/>
          </a:xfrm>
          <a:prstGeom prst="rect">
            <a:avLst/>
          </a:prstGeom>
          <a:solidFill>
            <a:srgbClr val="C6FED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Lucida Console" pitchFamily="49" charset="0"/>
                <a:cs typeface="Arial" pitchFamily="34" charset="0"/>
              </a:rPr>
              <a:t>R </a:t>
            </a:r>
            <a:r>
              <a:rPr lang="en-US" sz="4400" b="1">
                <a:solidFill>
                  <a:schemeClr val="accent2"/>
                </a:solidFill>
                <a:latin typeface="Lucida Console" pitchFamily="49" charset="0"/>
                <a:cs typeface="Arial" pitchFamily="34" charset="0"/>
              </a:rPr>
              <a:t>A B C D</a:t>
            </a:r>
            <a:r>
              <a:rPr lang="en-US" sz="4400" b="1">
                <a:latin typeface="Lucida Console" pitchFamily="49" charset="0"/>
                <a:cs typeface="Arial" pitchFamily="34" charset="0"/>
              </a:rPr>
              <a:t> A N D O M</a:t>
            </a:r>
          </a:p>
        </p:txBody>
      </p:sp>
      <p:sp>
        <p:nvSpPr>
          <p:cNvPr id="1900551" name="Rectangle 7"/>
          <p:cNvSpPr>
            <a:spLocks noChangeArrowheads="1"/>
          </p:cNvSpPr>
          <p:nvPr/>
        </p:nvSpPr>
        <p:spPr bwMode="auto">
          <a:xfrm>
            <a:off x="2057400" y="5486400"/>
            <a:ext cx="2667000" cy="457200"/>
          </a:xfrm>
          <a:prstGeom prst="rect">
            <a:avLst/>
          </a:prstGeom>
          <a:solidFill>
            <a:srgbClr val="FF9900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204788" y="4178300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cs typeface="Arial" pitchFamily="34" charset="0"/>
              </a:rPr>
              <a:t>P1</a:t>
            </a:r>
          </a:p>
        </p:txBody>
      </p:sp>
      <p:sp>
        <p:nvSpPr>
          <p:cNvPr id="1900553" name="Text Box 9"/>
          <p:cNvSpPr txBox="1">
            <a:spLocks noChangeArrowheads="1"/>
          </p:cNvSpPr>
          <p:nvPr/>
        </p:nvSpPr>
        <p:spPr bwMode="auto">
          <a:xfrm>
            <a:off x="204788" y="5470525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cs typeface="Arial" pitchFamily="34" charset="0"/>
              </a:rPr>
              <a:t>P2</a:t>
            </a:r>
          </a:p>
        </p:txBody>
      </p:sp>
      <p:sp>
        <p:nvSpPr>
          <p:cNvPr id="1900554" name="Text Box 10"/>
          <p:cNvSpPr txBox="1">
            <a:spLocks noChangeArrowheads="1"/>
          </p:cNvSpPr>
          <p:nvPr/>
        </p:nvSpPr>
        <p:spPr bwMode="auto">
          <a:xfrm>
            <a:off x="1447800" y="6019800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Lucida Sans" pitchFamily="34" charset="0"/>
                <a:cs typeface="Arial" pitchFamily="34" charset="0"/>
              </a:rPr>
              <a:t>Fingerprint = 11000000</a:t>
            </a:r>
          </a:p>
        </p:txBody>
      </p:sp>
      <p:sp>
        <p:nvSpPr>
          <p:cNvPr id="1900555" name="Text Box 11"/>
          <p:cNvSpPr txBox="1">
            <a:spLocks noChangeArrowheads="1"/>
          </p:cNvSpPr>
          <p:nvPr/>
        </p:nvSpPr>
        <p:spPr bwMode="auto">
          <a:xfrm>
            <a:off x="3505200" y="4708525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Lucida Sans" pitchFamily="34" charset="0"/>
                <a:cs typeface="Arial" pitchFamily="34" charset="0"/>
              </a:rPr>
              <a:t>Fingerprint = 11000000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6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0548" grpId="0" animBg="1"/>
      <p:bldP spid="1900549" grpId="0" animBg="1"/>
      <p:bldP spid="1900550" grpId="0" animBg="1"/>
      <p:bldP spid="1900551" grpId="0" animBg="1"/>
      <p:bldP spid="1900552" grpId="0"/>
      <p:bldP spid="1900553" grpId="0"/>
      <p:bldP spid="1900554" grpId="0"/>
      <p:bldP spid="19005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subsample?</a:t>
            </a:r>
            <a:endParaRPr lang="en-US"/>
          </a:p>
        </p:txBody>
      </p:sp>
      <p:sp>
        <p:nvSpPr>
          <p:cNvPr id="1902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 1: index all strings, but sample packets</a:t>
            </a:r>
          </a:p>
          <a:p>
            <a:pPr lvl="1"/>
            <a:r>
              <a:rPr lang="en-US" dirty="0" smtClean="0"/>
              <a:t>If we chose 1 in </a:t>
            </a:r>
            <a:r>
              <a:rPr lang="en-US" i="1" dirty="0" smtClean="0"/>
              <a:t>N</a:t>
            </a:r>
            <a:r>
              <a:rPr lang="en-US" dirty="0" smtClean="0"/>
              <a:t>, detection will be slowed by </a:t>
            </a:r>
            <a:r>
              <a:rPr lang="en-US" i="1" dirty="0" smtClean="0"/>
              <a:t>N</a:t>
            </a:r>
          </a:p>
          <a:p>
            <a:r>
              <a:rPr lang="en-US" dirty="0" smtClean="0"/>
              <a:t>Approach 2: sample at particular byte offsets </a:t>
            </a:r>
          </a:p>
          <a:p>
            <a:pPr lvl="1"/>
            <a:r>
              <a:rPr lang="en-US" dirty="0" smtClean="0"/>
              <a:t>Susceptible to simple evasion attacks</a:t>
            </a:r>
          </a:p>
          <a:p>
            <a:pPr lvl="1"/>
            <a:r>
              <a:rPr lang="en-US" dirty="0" smtClean="0"/>
              <a:t>No guarantee that we will sample same sub-string in every packet</a:t>
            </a:r>
          </a:p>
          <a:p>
            <a:r>
              <a:rPr lang="en-US" dirty="0" smtClean="0"/>
              <a:t>Approach 3: sample based on the hash of the substring</a:t>
            </a:r>
          </a:p>
          <a:p>
            <a:pPr lvl="1"/>
            <a:r>
              <a:rPr lang="en-US" dirty="0" smtClean="0"/>
              <a:t>i.e. a probabilistic approach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8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 Problems</a:t>
            </a:r>
          </a:p>
        </p:txBody>
      </p:sp>
      <p:sp>
        <p:nvSpPr>
          <p:cNvPr id="1798147" name="Rectangle 3"/>
          <p:cNvSpPr>
            <a:spLocks noGrp="1" noChangeArrowheads="1"/>
          </p:cNvSpPr>
          <p:nvPr>
            <p:ph idx="1"/>
          </p:nvPr>
        </p:nvSpPr>
        <p:spPr>
          <a:xfrm>
            <a:off x="315686" y="1665514"/>
            <a:ext cx="8621485" cy="4887686"/>
          </a:xfrm>
        </p:spPr>
        <p:txBody>
          <a:bodyPr>
            <a:normAutofit/>
          </a:bodyPr>
          <a:lstStyle/>
          <a:p>
            <a:r>
              <a:rPr lang="en-US" dirty="0"/>
              <a:t>Host Compromise</a:t>
            </a:r>
          </a:p>
          <a:p>
            <a:pPr lvl="1"/>
            <a:r>
              <a:rPr lang="en-US" dirty="0"/>
              <a:t>Attacker gains control of a </a:t>
            </a:r>
            <a:r>
              <a:rPr lang="en-US" dirty="0" smtClean="0"/>
              <a:t>host</a:t>
            </a:r>
          </a:p>
          <a:p>
            <a:pPr lvl="1"/>
            <a:r>
              <a:rPr lang="en-US" dirty="0" smtClean="0"/>
              <a:t>Can then be used to try and compromise others</a:t>
            </a:r>
            <a:endParaRPr lang="en-US" dirty="0"/>
          </a:p>
          <a:p>
            <a:r>
              <a:rPr lang="en-US" dirty="0"/>
              <a:t>Denial-of-Service</a:t>
            </a:r>
          </a:p>
          <a:p>
            <a:pPr lvl="1"/>
            <a:r>
              <a:rPr lang="en-US" dirty="0"/>
              <a:t>Attacker prevents legitimate users from gaining service</a:t>
            </a:r>
          </a:p>
          <a:p>
            <a:r>
              <a:rPr lang="en-US" dirty="0"/>
              <a:t>Attack can be both</a:t>
            </a:r>
          </a:p>
          <a:p>
            <a:pPr lvl="1"/>
            <a:r>
              <a:rPr lang="en-US" dirty="0"/>
              <a:t>E.g., host compromise that provides resources for </a:t>
            </a:r>
            <a:r>
              <a:rPr lang="en-US" dirty="0" smtClean="0"/>
              <a:t>denial-of-service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sampling [Manber ’94]</a:t>
            </a:r>
            <a:endParaRPr lang="en-US"/>
          </a:p>
        </p:txBody>
      </p:sp>
      <p:sp>
        <p:nvSpPr>
          <p:cNvPr id="1904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Sample hash if last </a:t>
            </a:r>
            <a:r>
              <a:rPr lang="en-US" i="1" dirty="0" smtClean="0"/>
              <a:t>N</a:t>
            </a:r>
            <a:r>
              <a:rPr lang="en-US" dirty="0" smtClean="0"/>
              <a:t> bits of the hash are equal to the value </a:t>
            </a:r>
            <a:r>
              <a:rPr lang="en-US" i="1" dirty="0" smtClean="0"/>
              <a:t>V</a:t>
            </a:r>
            <a:endParaRPr lang="en-US" dirty="0" smtClean="0"/>
          </a:p>
          <a:p>
            <a:pPr lvl="1"/>
            <a:r>
              <a:rPr lang="en-US" dirty="0" smtClean="0"/>
              <a:t>The number of bits </a:t>
            </a:r>
            <a:r>
              <a:rPr lang="en-US" i="1" dirty="0" smtClean="0"/>
              <a:t>N</a:t>
            </a:r>
            <a:r>
              <a:rPr lang="en-US" dirty="0" smtClean="0"/>
              <a:t> can be dynamically set</a:t>
            </a:r>
          </a:p>
          <a:p>
            <a:pPr lvl="1"/>
            <a:r>
              <a:rPr lang="en-US" dirty="0" smtClean="0"/>
              <a:t>The value </a:t>
            </a:r>
            <a:r>
              <a:rPr lang="en-US" i="1" dirty="0" smtClean="0"/>
              <a:t>V</a:t>
            </a:r>
            <a:r>
              <a:rPr lang="en-US" dirty="0" smtClean="0"/>
              <a:t> can be randomized for resiliency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err="1" smtClean="0"/>
              <a:t>P</a:t>
            </a:r>
            <a:r>
              <a:rPr lang="en-US" baseline="-25000" dirty="0" err="1" smtClean="0"/>
              <a:t>track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Probability of selecting &gt;=1 substring of length </a:t>
            </a:r>
            <a:r>
              <a:rPr lang="en-US" i="1" dirty="0" smtClean="0"/>
              <a:t>S</a:t>
            </a:r>
            <a:r>
              <a:rPr lang="en-US" dirty="0" smtClean="0"/>
              <a:t> in a </a:t>
            </a:r>
            <a:r>
              <a:rPr lang="en-US" i="1" dirty="0" smtClean="0"/>
              <a:t>L</a:t>
            </a:r>
            <a:r>
              <a:rPr lang="en-US" dirty="0" smtClean="0"/>
              <a:t> byte invariant</a:t>
            </a:r>
          </a:p>
          <a:p>
            <a:pPr lvl="1"/>
            <a:r>
              <a:rPr lang="en-US" dirty="0" smtClean="0"/>
              <a:t>For 1/64 sampling (last 6 bits equal to 0), and 40 byte substrings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track</a:t>
            </a:r>
            <a:r>
              <a:rPr lang="en-US" dirty="0" smtClean="0">
                <a:solidFill>
                  <a:srgbClr val="FF0000"/>
                </a:solidFill>
              </a:rPr>
              <a:t> = 99.64% for a 400 byte invariant</a:t>
            </a:r>
          </a:p>
        </p:txBody>
      </p:sp>
      <p:sp>
        <p:nvSpPr>
          <p:cNvPr id="1904644" name="Rectangle 4"/>
          <p:cNvSpPr>
            <a:spLocks noChangeArrowheads="1"/>
          </p:cNvSpPr>
          <p:nvPr/>
        </p:nvSpPr>
        <p:spPr bwMode="auto">
          <a:xfrm>
            <a:off x="828675" y="3271838"/>
            <a:ext cx="7620000" cy="457200"/>
          </a:xfrm>
          <a:prstGeom prst="rect">
            <a:avLst/>
          </a:prstGeom>
          <a:solidFill>
            <a:srgbClr val="EBEB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b="1">
                <a:latin typeface="Lucida Console" pitchFamily="49" charset="0"/>
                <a:cs typeface="Arial" pitchFamily="34" charset="0"/>
              </a:rPr>
              <a:t>A B C D E F G H I J 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2475" y="3271838"/>
            <a:ext cx="3276600" cy="1614487"/>
            <a:chOff x="336" y="3168"/>
            <a:chExt cx="2064" cy="1017"/>
          </a:xfrm>
        </p:grpSpPr>
        <p:sp>
          <p:nvSpPr>
            <p:cNvPr id="1904646" name="Rectangle 6"/>
            <p:cNvSpPr>
              <a:spLocks noChangeArrowheads="1"/>
            </p:cNvSpPr>
            <p:nvPr/>
          </p:nvSpPr>
          <p:spPr bwMode="auto">
            <a:xfrm>
              <a:off x="528" y="3168"/>
              <a:ext cx="1632" cy="288"/>
            </a:xfrm>
            <a:prstGeom prst="rect">
              <a:avLst/>
            </a:prstGeom>
            <a:solidFill>
              <a:srgbClr val="29EF29">
                <a:alpha val="3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47" name="Text Box 7"/>
            <p:cNvSpPr txBox="1">
              <a:spLocks noChangeArrowheads="1"/>
            </p:cNvSpPr>
            <p:nvPr/>
          </p:nvSpPr>
          <p:spPr bwMode="auto">
            <a:xfrm>
              <a:off x="336" y="3590"/>
              <a:ext cx="206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Lucida Sans" pitchFamily="34" charset="0"/>
                  <a:cs typeface="Arial" pitchFamily="34" charset="0"/>
                </a:rPr>
                <a:t>Fingerprint = 11</a:t>
              </a:r>
              <a:r>
                <a:rPr lang="en-US" sz="2000" b="1" u="sng">
                  <a:latin typeface="Lucida Sans" pitchFamily="34" charset="0"/>
                  <a:cs typeface="Arial" pitchFamily="34" charset="0"/>
                </a:rPr>
                <a:t>000000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339933"/>
                  </a:solidFill>
                  <a:latin typeface="Lucida Sans" pitchFamily="34" charset="0"/>
                  <a:cs typeface="Arial" pitchFamily="34" charset="0"/>
                </a:rPr>
                <a:t>SAMPLE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33675" y="3271838"/>
            <a:ext cx="3276600" cy="1630362"/>
            <a:chOff x="1584" y="3168"/>
            <a:chExt cx="2064" cy="1027"/>
          </a:xfrm>
        </p:grpSpPr>
        <p:sp>
          <p:nvSpPr>
            <p:cNvPr id="1904649" name="Rectangle 9"/>
            <p:cNvSpPr>
              <a:spLocks noChangeArrowheads="1"/>
            </p:cNvSpPr>
            <p:nvPr/>
          </p:nvSpPr>
          <p:spPr bwMode="auto">
            <a:xfrm>
              <a:off x="1776" y="3168"/>
              <a:ext cx="1632" cy="288"/>
            </a:xfrm>
            <a:prstGeom prst="rect">
              <a:avLst/>
            </a:prstGeom>
            <a:solidFill>
              <a:srgbClr val="29EF29">
                <a:alpha val="3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50" name="Text Box 10"/>
            <p:cNvSpPr txBox="1">
              <a:spLocks noChangeArrowheads="1"/>
            </p:cNvSpPr>
            <p:nvPr/>
          </p:nvSpPr>
          <p:spPr bwMode="auto">
            <a:xfrm>
              <a:off x="1584" y="3600"/>
              <a:ext cx="206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Lucida Sans" pitchFamily="34" charset="0"/>
                  <a:cs typeface="Arial" pitchFamily="34" charset="0"/>
                </a:rPr>
                <a:t>Fingerprint = 10</a:t>
              </a:r>
              <a:r>
                <a:rPr lang="en-US" sz="2000" b="1" u="sng">
                  <a:latin typeface="Lucida Sans" pitchFamily="34" charset="0"/>
                  <a:cs typeface="Arial" pitchFamily="34" charset="0"/>
                </a:rPr>
                <a:t>000000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339933"/>
                  </a:solidFill>
                  <a:latin typeface="Lucida Sans" pitchFamily="34" charset="0"/>
                  <a:cs typeface="Arial" pitchFamily="34" charset="0"/>
                </a:rPr>
                <a:t>SAMPLE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362075" y="3257550"/>
            <a:ext cx="3276600" cy="1630363"/>
            <a:chOff x="672" y="3168"/>
            <a:chExt cx="2064" cy="1027"/>
          </a:xfrm>
        </p:grpSpPr>
        <p:sp>
          <p:nvSpPr>
            <p:cNvPr id="1904652" name="Rectangle 12"/>
            <p:cNvSpPr>
              <a:spLocks noChangeArrowheads="1"/>
            </p:cNvSpPr>
            <p:nvPr/>
          </p:nvSpPr>
          <p:spPr bwMode="auto">
            <a:xfrm>
              <a:off x="864" y="3168"/>
              <a:ext cx="1632" cy="288"/>
            </a:xfrm>
            <a:prstGeom prst="rect">
              <a:avLst/>
            </a:prstGeom>
            <a:solidFill>
              <a:srgbClr val="0B3A87">
                <a:alpha val="3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53" name="Text Box 13"/>
            <p:cNvSpPr txBox="1">
              <a:spLocks noChangeArrowheads="1"/>
            </p:cNvSpPr>
            <p:nvPr/>
          </p:nvSpPr>
          <p:spPr bwMode="auto">
            <a:xfrm>
              <a:off x="672" y="3600"/>
              <a:ext cx="206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Lucida Sans" pitchFamily="34" charset="0"/>
                  <a:cs typeface="Arial" pitchFamily="34" charset="0"/>
                </a:rPr>
                <a:t>Fingerprint = 11</a:t>
              </a:r>
              <a:r>
                <a:rPr lang="en-US" sz="2000" b="1" u="sng">
                  <a:latin typeface="Lucida Sans" pitchFamily="34" charset="0"/>
                  <a:cs typeface="Arial" pitchFamily="34" charset="0"/>
                </a:rPr>
                <a:t>000001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2B75ED"/>
                  </a:solidFill>
                  <a:latin typeface="Lucida Sans" pitchFamily="34" charset="0"/>
                  <a:cs typeface="Arial" pitchFamily="34" charset="0"/>
                </a:rPr>
                <a:t>IGNORE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47875" y="3257550"/>
            <a:ext cx="3276600" cy="1630363"/>
            <a:chOff x="1152" y="3168"/>
            <a:chExt cx="2064" cy="1027"/>
          </a:xfrm>
        </p:grpSpPr>
        <p:sp>
          <p:nvSpPr>
            <p:cNvPr id="1904655" name="Rectangle 15"/>
            <p:cNvSpPr>
              <a:spLocks noChangeArrowheads="1"/>
            </p:cNvSpPr>
            <p:nvPr/>
          </p:nvSpPr>
          <p:spPr bwMode="auto">
            <a:xfrm>
              <a:off x="1344" y="3168"/>
              <a:ext cx="1632" cy="288"/>
            </a:xfrm>
            <a:prstGeom prst="rect">
              <a:avLst/>
            </a:prstGeom>
            <a:solidFill>
              <a:srgbClr val="0B3A87">
                <a:alpha val="3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656" name="Text Box 16"/>
            <p:cNvSpPr txBox="1">
              <a:spLocks noChangeArrowheads="1"/>
            </p:cNvSpPr>
            <p:nvPr/>
          </p:nvSpPr>
          <p:spPr bwMode="auto">
            <a:xfrm>
              <a:off x="1152" y="3600"/>
              <a:ext cx="206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Lucida Sans" pitchFamily="34" charset="0"/>
                  <a:cs typeface="Arial" pitchFamily="34" charset="0"/>
                </a:rPr>
                <a:t>Fingerprint = 11</a:t>
              </a:r>
              <a:r>
                <a:rPr lang="en-US" sz="2000" b="1" u="sng">
                  <a:latin typeface="Lucida Sans" pitchFamily="34" charset="0"/>
                  <a:cs typeface="Arial" pitchFamily="34" charset="0"/>
                </a:rPr>
                <a:t>000010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2B75ED"/>
                  </a:solidFill>
                  <a:latin typeface="Lucida Sans" pitchFamily="34" charset="0"/>
                  <a:cs typeface="Arial" pitchFamily="34" charset="0"/>
                </a:rPr>
                <a:t>IGNORE</a:t>
              </a:r>
            </a:p>
          </p:txBody>
        </p:sp>
      </p:grp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53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High-prevalence strings are rare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graph all signatures, and show a CDF of how often they repeat…</a:t>
            </a:r>
          </a:p>
          <a:p>
            <a:r>
              <a:rPr lang="en-US" dirty="0" smtClean="0"/>
              <a:t>Only 0.6% of the 40 byte substrings repeat more than 3 times in a minute</a:t>
            </a:r>
          </a:p>
          <a:p>
            <a:r>
              <a:rPr lang="en-US" dirty="0"/>
              <a:t>Only want to keep state for prevalent substrings</a:t>
            </a:r>
          </a:p>
          <a:p>
            <a:r>
              <a:rPr lang="en-US" dirty="0"/>
              <a:t>Chicken vs. egg: how to count strings without maintaining state for them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Efficient high-pass filters for content</a:t>
            </a:r>
            <a:endParaRPr lang="en-US"/>
          </a:p>
        </p:txBody>
      </p:sp>
      <p:sp>
        <p:nvSpPr>
          <p:cNvPr id="1908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r>
              <a:rPr lang="en-US" dirty="0" smtClean="0"/>
              <a:t>Multi Stage Filters: randomized technique for counting “heavy hitter” network flows with low state and few false positives [Estan02]</a:t>
            </a:r>
          </a:p>
          <a:p>
            <a:pPr lvl="1"/>
            <a:r>
              <a:rPr lang="en-US" dirty="0" smtClean="0"/>
              <a:t>Instead of using flow id, use </a:t>
            </a:r>
            <a:r>
              <a:rPr lang="en-US" dirty="0" smtClean="0">
                <a:solidFill>
                  <a:srgbClr val="FF0000"/>
                </a:solidFill>
              </a:rPr>
              <a:t>content hash</a:t>
            </a:r>
          </a:p>
          <a:p>
            <a:pPr lvl="2"/>
            <a:r>
              <a:rPr lang="en-US" dirty="0" smtClean="0"/>
              <a:t>Rabin Fingerprints with </a:t>
            </a:r>
            <a:r>
              <a:rPr lang="en-US" dirty="0" err="1" smtClean="0"/>
              <a:t>Manber’s</a:t>
            </a:r>
            <a:r>
              <a:rPr lang="en-US" dirty="0" smtClean="0"/>
              <a:t> Value sampling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Three orders of magnitude </a:t>
            </a:r>
            <a:r>
              <a:rPr lang="en-US" dirty="0" smtClean="0"/>
              <a:t>memory savings</a:t>
            </a:r>
          </a:p>
          <a:p>
            <a:r>
              <a:rPr lang="en-US" dirty="0" smtClean="0"/>
              <a:t>Very similar to a Counting </a:t>
            </a:r>
            <a:r>
              <a:rPr lang="en-US" dirty="0"/>
              <a:t>B</a:t>
            </a:r>
            <a:r>
              <a:rPr lang="en-US" dirty="0" smtClean="0"/>
              <a:t>loom </a:t>
            </a:r>
            <a:r>
              <a:rPr lang="en-US" dirty="0"/>
              <a:t>F</a:t>
            </a:r>
            <a:r>
              <a:rPr lang="en-US" dirty="0" smtClean="0"/>
              <a:t>ilter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852" name="Rectangle 68"/>
          <p:cNvSpPr>
            <a:spLocks noGrp="1" noChangeArrowheads="1"/>
          </p:cNvSpPr>
          <p:nvPr>
            <p:ph type="title"/>
          </p:nvPr>
        </p:nvSpPr>
        <p:spPr>
          <a:xfrm>
            <a:off x="266700" y="119742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Finding “heavy hitters”</a:t>
            </a:r>
            <a:endParaRPr lang="en-US" dirty="0"/>
          </a:p>
        </p:txBody>
      </p:sp>
      <p:sp>
        <p:nvSpPr>
          <p:cNvPr id="1910787" name="Rectangle 3"/>
          <p:cNvSpPr>
            <a:spLocks noChangeArrowheads="1"/>
          </p:cNvSpPr>
          <p:nvPr/>
        </p:nvSpPr>
        <p:spPr bwMode="auto">
          <a:xfrm>
            <a:off x="3123526" y="2251951"/>
            <a:ext cx="3333919" cy="3910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88" name="Line 4"/>
          <p:cNvSpPr>
            <a:spLocks noChangeShapeType="1"/>
          </p:cNvSpPr>
          <p:nvPr/>
        </p:nvSpPr>
        <p:spPr bwMode="auto">
          <a:xfrm rot="5400000">
            <a:off x="4035026" y="2121602"/>
            <a:ext cx="2606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89" name="Line 5"/>
          <p:cNvSpPr>
            <a:spLocks noChangeShapeType="1"/>
          </p:cNvSpPr>
          <p:nvPr/>
        </p:nvSpPr>
        <p:spPr bwMode="auto">
          <a:xfrm flipH="1">
            <a:off x="4998855" y="3620615"/>
            <a:ext cx="0" cy="1955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0" name="Rectangle 6"/>
          <p:cNvSpPr>
            <a:spLocks noChangeArrowheads="1"/>
          </p:cNvSpPr>
          <p:nvPr/>
        </p:nvSpPr>
        <p:spPr bwMode="auto">
          <a:xfrm>
            <a:off x="119526" y="3359917"/>
            <a:ext cx="1677088" cy="104279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 smtClean="0"/>
              <a:t>Content Hash</a:t>
            </a:r>
          </a:p>
          <a:p>
            <a:pPr algn="ctr" eaLnBrk="1" hangingPunct="1"/>
            <a:r>
              <a:rPr lang="en-US" dirty="0" smtClean="0"/>
              <a:t>(Rabin</a:t>
            </a:r>
          </a:p>
          <a:p>
            <a:pPr algn="ctr" eaLnBrk="1" hangingPunct="1"/>
            <a:r>
              <a:rPr lang="en-US" dirty="0" smtClean="0"/>
              <a:t>Fingerprint)</a:t>
            </a:r>
            <a:endParaRPr lang="en-US" sz="1800" dirty="0"/>
          </a:p>
        </p:txBody>
      </p:sp>
      <p:sp>
        <p:nvSpPr>
          <p:cNvPr id="1910791" name="AutoShape 7"/>
          <p:cNvSpPr>
            <a:spLocks noChangeArrowheads="1"/>
          </p:cNvSpPr>
          <p:nvPr/>
        </p:nvSpPr>
        <p:spPr bwMode="auto">
          <a:xfrm>
            <a:off x="1873306" y="3750964"/>
            <a:ext cx="347283" cy="260698"/>
          </a:xfrm>
          <a:prstGeom prst="rightArrow">
            <a:avLst>
              <a:gd name="adj1" fmla="val 50000"/>
              <a:gd name="adj2" fmla="val 31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92" name="Line 8"/>
          <p:cNvSpPr>
            <a:spLocks noChangeShapeType="1"/>
          </p:cNvSpPr>
          <p:nvPr/>
        </p:nvSpPr>
        <p:spPr bwMode="auto">
          <a:xfrm>
            <a:off x="3540265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3" name="Line 9"/>
          <p:cNvSpPr>
            <a:spLocks noChangeShapeType="1"/>
          </p:cNvSpPr>
          <p:nvPr/>
        </p:nvSpPr>
        <p:spPr bwMode="auto">
          <a:xfrm>
            <a:off x="3957005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4" name="Line 10"/>
          <p:cNvSpPr>
            <a:spLocks noChangeShapeType="1"/>
          </p:cNvSpPr>
          <p:nvPr/>
        </p:nvSpPr>
        <p:spPr bwMode="auto">
          <a:xfrm>
            <a:off x="4373745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5" name="Line 11"/>
          <p:cNvSpPr>
            <a:spLocks noChangeShapeType="1"/>
          </p:cNvSpPr>
          <p:nvPr/>
        </p:nvSpPr>
        <p:spPr bwMode="auto">
          <a:xfrm>
            <a:off x="4790485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6" name="Line 12"/>
          <p:cNvSpPr>
            <a:spLocks noChangeShapeType="1"/>
          </p:cNvSpPr>
          <p:nvPr/>
        </p:nvSpPr>
        <p:spPr bwMode="auto">
          <a:xfrm>
            <a:off x="5207225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7" name="Line 13"/>
          <p:cNvSpPr>
            <a:spLocks noChangeShapeType="1"/>
          </p:cNvSpPr>
          <p:nvPr/>
        </p:nvSpPr>
        <p:spPr bwMode="auto">
          <a:xfrm>
            <a:off x="5623965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8" name="Line 14"/>
          <p:cNvSpPr>
            <a:spLocks noChangeShapeType="1"/>
          </p:cNvSpPr>
          <p:nvPr/>
        </p:nvSpPr>
        <p:spPr bwMode="auto">
          <a:xfrm>
            <a:off x="6040704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799" name="Line 15"/>
          <p:cNvSpPr>
            <a:spLocks noChangeShapeType="1"/>
          </p:cNvSpPr>
          <p:nvPr/>
        </p:nvSpPr>
        <p:spPr bwMode="auto">
          <a:xfrm>
            <a:off x="6457444" y="2251951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0" name="Rectangle 16"/>
          <p:cNvSpPr>
            <a:spLocks noChangeArrowheads="1"/>
          </p:cNvSpPr>
          <p:nvPr/>
        </p:nvSpPr>
        <p:spPr bwMode="auto">
          <a:xfrm>
            <a:off x="3123526" y="3816138"/>
            <a:ext cx="3333919" cy="39104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01" name="Line 17"/>
          <p:cNvSpPr>
            <a:spLocks noChangeShapeType="1"/>
          </p:cNvSpPr>
          <p:nvPr/>
        </p:nvSpPr>
        <p:spPr bwMode="auto">
          <a:xfrm>
            <a:off x="3540265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2" name="Line 18"/>
          <p:cNvSpPr>
            <a:spLocks noChangeShapeType="1"/>
          </p:cNvSpPr>
          <p:nvPr/>
        </p:nvSpPr>
        <p:spPr bwMode="auto">
          <a:xfrm>
            <a:off x="3957005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3" name="Line 19"/>
          <p:cNvSpPr>
            <a:spLocks noChangeShapeType="1"/>
          </p:cNvSpPr>
          <p:nvPr/>
        </p:nvSpPr>
        <p:spPr bwMode="auto">
          <a:xfrm>
            <a:off x="4373745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4" name="Line 20"/>
          <p:cNvSpPr>
            <a:spLocks noChangeShapeType="1"/>
          </p:cNvSpPr>
          <p:nvPr/>
        </p:nvSpPr>
        <p:spPr bwMode="auto">
          <a:xfrm>
            <a:off x="4790485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5" name="Line 21"/>
          <p:cNvSpPr>
            <a:spLocks noChangeShapeType="1"/>
          </p:cNvSpPr>
          <p:nvPr/>
        </p:nvSpPr>
        <p:spPr bwMode="auto">
          <a:xfrm>
            <a:off x="5207225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6" name="Line 22"/>
          <p:cNvSpPr>
            <a:spLocks noChangeShapeType="1"/>
          </p:cNvSpPr>
          <p:nvPr/>
        </p:nvSpPr>
        <p:spPr bwMode="auto">
          <a:xfrm>
            <a:off x="5623965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7" name="Line 23"/>
          <p:cNvSpPr>
            <a:spLocks noChangeShapeType="1"/>
          </p:cNvSpPr>
          <p:nvPr/>
        </p:nvSpPr>
        <p:spPr bwMode="auto">
          <a:xfrm>
            <a:off x="6040704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8" name="Line 24"/>
          <p:cNvSpPr>
            <a:spLocks noChangeShapeType="1"/>
          </p:cNvSpPr>
          <p:nvPr/>
        </p:nvSpPr>
        <p:spPr bwMode="auto">
          <a:xfrm>
            <a:off x="6457444" y="3816138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09" name="Rectangle 25"/>
          <p:cNvSpPr>
            <a:spLocks noChangeArrowheads="1"/>
          </p:cNvSpPr>
          <p:nvPr/>
        </p:nvSpPr>
        <p:spPr bwMode="auto">
          <a:xfrm>
            <a:off x="3123526" y="5445500"/>
            <a:ext cx="3333919" cy="391047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10" name="Line 26"/>
          <p:cNvSpPr>
            <a:spLocks noChangeShapeType="1"/>
          </p:cNvSpPr>
          <p:nvPr/>
        </p:nvSpPr>
        <p:spPr bwMode="auto">
          <a:xfrm>
            <a:off x="3540265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1" name="Line 27"/>
          <p:cNvSpPr>
            <a:spLocks noChangeShapeType="1"/>
          </p:cNvSpPr>
          <p:nvPr/>
        </p:nvSpPr>
        <p:spPr bwMode="auto">
          <a:xfrm>
            <a:off x="3957005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2" name="Line 28"/>
          <p:cNvSpPr>
            <a:spLocks noChangeShapeType="1"/>
          </p:cNvSpPr>
          <p:nvPr/>
        </p:nvSpPr>
        <p:spPr bwMode="auto">
          <a:xfrm>
            <a:off x="4373745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3" name="Line 29"/>
          <p:cNvSpPr>
            <a:spLocks noChangeShapeType="1"/>
          </p:cNvSpPr>
          <p:nvPr/>
        </p:nvSpPr>
        <p:spPr bwMode="auto">
          <a:xfrm>
            <a:off x="4790485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4" name="Line 30"/>
          <p:cNvSpPr>
            <a:spLocks noChangeShapeType="1"/>
          </p:cNvSpPr>
          <p:nvPr/>
        </p:nvSpPr>
        <p:spPr bwMode="auto">
          <a:xfrm>
            <a:off x="5207225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5" name="Line 31"/>
          <p:cNvSpPr>
            <a:spLocks noChangeShapeType="1"/>
          </p:cNvSpPr>
          <p:nvPr/>
        </p:nvSpPr>
        <p:spPr bwMode="auto">
          <a:xfrm>
            <a:off x="5623965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6" name="Line 32"/>
          <p:cNvSpPr>
            <a:spLocks noChangeShapeType="1"/>
          </p:cNvSpPr>
          <p:nvPr/>
        </p:nvSpPr>
        <p:spPr bwMode="auto">
          <a:xfrm>
            <a:off x="6040704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7" name="Line 33"/>
          <p:cNvSpPr>
            <a:spLocks noChangeShapeType="1"/>
          </p:cNvSpPr>
          <p:nvPr/>
        </p:nvSpPr>
        <p:spPr bwMode="auto">
          <a:xfrm>
            <a:off x="6457444" y="5445500"/>
            <a:ext cx="0" cy="391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18" name="Rectangle 34" descr="Light upward diagonal"/>
          <p:cNvSpPr>
            <a:spLocks noChangeArrowheads="1"/>
          </p:cNvSpPr>
          <p:nvPr/>
        </p:nvSpPr>
        <p:spPr bwMode="auto">
          <a:xfrm>
            <a:off x="3957005" y="2251951"/>
            <a:ext cx="416740" cy="39104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19" name="Rectangle 35" descr="Light upward diagonal"/>
          <p:cNvSpPr>
            <a:spLocks noChangeArrowheads="1"/>
          </p:cNvSpPr>
          <p:nvPr/>
        </p:nvSpPr>
        <p:spPr bwMode="auto">
          <a:xfrm>
            <a:off x="4790485" y="3816138"/>
            <a:ext cx="416740" cy="39104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20" name="Rectangle 36" descr="Light upward diagonal"/>
          <p:cNvSpPr>
            <a:spLocks noChangeArrowheads="1"/>
          </p:cNvSpPr>
          <p:nvPr/>
        </p:nvSpPr>
        <p:spPr bwMode="auto">
          <a:xfrm>
            <a:off x="3540265" y="5445500"/>
            <a:ext cx="416740" cy="39104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27" name="Line 43"/>
          <p:cNvSpPr>
            <a:spLocks noChangeShapeType="1"/>
          </p:cNvSpPr>
          <p:nvPr/>
        </p:nvSpPr>
        <p:spPr bwMode="auto">
          <a:xfrm>
            <a:off x="2567872" y="1991253"/>
            <a:ext cx="15975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28" name="Line 44"/>
          <p:cNvSpPr>
            <a:spLocks noChangeShapeType="1"/>
          </p:cNvSpPr>
          <p:nvPr/>
        </p:nvSpPr>
        <p:spPr bwMode="auto">
          <a:xfrm>
            <a:off x="2567872" y="3620615"/>
            <a:ext cx="24309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29" name="Line 45"/>
          <p:cNvSpPr>
            <a:spLocks noChangeShapeType="1"/>
          </p:cNvSpPr>
          <p:nvPr/>
        </p:nvSpPr>
        <p:spPr bwMode="auto">
          <a:xfrm>
            <a:off x="2567872" y="5249977"/>
            <a:ext cx="1180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30" name="Line 46"/>
          <p:cNvSpPr>
            <a:spLocks noChangeShapeType="1"/>
          </p:cNvSpPr>
          <p:nvPr/>
        </p:nvSpPr>
        <p:spPr bwMode="auto">
          <a:xfrm>
            <a:off x="3748635" y="5249977"/>
            <a:ext cx="0" cy="1955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31" name="Rectangle 47"/>
          <p:cNvSpPr>
            <a:spLocks noChangeArrowheads="1"/>
          </p:cNvSpPr>
          <p:nvPr/>
        </p:nvSpPr>
        <p:spPr bwMode="auto">
          <a:xfrm>
            <a:off x="2220589" y="1795729"/>
            <a:ext cx="347283" cy="42363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910832" name="Text Box 48"/>
          <p:cNvSpPr txBox="1">
            <a:spLocks noChangeArrowheads="1"/>
          </p:cNvSpPr>
          <p:nvPr/>
        </p:nvSpPr>
        <p:spPr bwMode="auto">
          <a:xfrm>
            <a:off x="2845699" y="1600206"/>
            <a:ext cx="1151823" cy="4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/>
              <a:t>Hash 1</a:t>
            </a:r>
            <a:endParaRPr lang="en-US" sz="1800" dirty="0"/>
          </a:p>
        </p:txBody>
      </p:sp>
      <p:sp>
        <p:nvSpPr>
          <p:cNvPr id="1910833" name="Text Box 49"/>
          <p:cNvSpPr txBox="1">
            <a:spLocks noChangeArrowheads="1"/>
          </p:cNvSpPr>
          <p:nvPr/>
        </p:nvSpPr>
        <p:spPr bwMode="auto">
          <a:xfrm>
            <a:off x="2845699" y="3229568"/>
            <a:ext cx="1151823" cy="4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/>
              <a:t>Hash 2</a:t>
            </a:r>
            <a:endParaRPr lang="en-US" sz="1800" dirty="0"/>
          </a:p>
        </p:txBody>
      </p:sp>
      <p:sp>
        <p:nvSpPr>
          <p:cNvPr id="1910834" name="Text Box 50"/>
          <p:cNvSpPr txBox="1">
            <a:spLocks noChangeArrowheads="1"/>
          </p:cNvSpPr>
          <p:nvPr/>
        </p:nvSpPr>
        <p:spPr bwMode="auto">
          <a:xfrm>
            <a:off x="2845699" y="4858930"/>
            <a:ext cx="1151823" cy="4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Hash 3</a:t>
            </a:r>
            <a:endParaRPr lang="en-US" sz="1800"/>
          </a:p>
        </p:txBody>
      </p:sp>
      <p:sp>
        <p:nvSpPr>
          <p:cNvPr id="1910835" name="Text Box 51"/>
          <p:cNvSpPr txBox="1">
            <a:spLocks noChangeArrowheads="1"/>
          </p:cNvSpPr>
          <p:nvPr/>
        </p:nvSpPr>
        <p:spPr bwMode="auto">
          <a:xfrm>
            <a:off x="6467572" y="2246519"/>
            <a:ext cx="2341268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/>
              <a:t>Counter Array 1</a:t>
            </a:r>
            <a:endParaRPr lang="en-US" sz="2400" dirty="0"/>
          </a:p>
        </p:txBody>
      </p:sp>
      <p:sp>
        <p:nvSpPr>
          <p:cNvPr id="1910836" name="Text Box 52"/>
          <p:cNvSpPr txBox="1">
            <a:spLocks noChangeArrowheads="1"/>
          </p:cNvSpPr>
          <p:nvPr/>
        </p:nvSpPr>
        <p:spPr bwMode="auto">
          <a:xfrm>
            <a:off x="6467572" y="3780835"/>
            <a:ext cx="2341268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/>
              <a:t>Counter Array 2</a:t>
            </a:r>
            <a:endParaRPr lang="en-US" sz="2400" dirty="0"/>
          </a:p>
        </p:txBody>
      </p:sp>
      <p:sp>
        <p:nvSpPr>
          <p:cNvPr id="1910837" name="Text Box 53"/>
          <p:cNvSpPr txBox="1">
            <a:spLocks noChangeArrowheads="1"/>
          </p:cNvSpPr>
          <p:nvPr/>
        </p:nvSpPr>
        <p:spPr bwMode="auto">
          <a:xfrm>
            <a:off x="6467896" y="5410196"/>
            <a:ext cx="2341268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/>
              <a:t>Counter Array 3</a:t>
            </a:r>
            <a:endParaRPr lang="en-US" sz="2400" dirty="0"/>
          </a:p>
        </p:txBody>
      </p:sp>
      <p:sp>
        <p:nvSpPr>
          <p:cNvPr id="1910845" name="AutoShape 61"/>
          <p:cNvSpPr>
            <a:spLocks noChangeArrowheads="1"/>
          </p:cNvSpPr>
          <p:nvPr/>
        </p:nvSpPr>
        <p:spPr bwMode="auto">
          <a:xfrm>
            <a:off x="6977835" y="4533057"/>
            <a:ext cx="416740" cy="521396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47" name="Line 63"/>
          <p:cNvSpPr>
            <a:spLocks noChangeShapeType="1"/>
          </p:cNvSpPr>
          <p:nvPr/>
        </p:nvSpPr>
        <p:spPr bwMode="auto">
          <a:xfrm>
            <a:off x="7394575" y="4793755"/>
            <a:ext cx="2349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48" name="Text Box 64"/>
          <p:cNvSpPr txBox="1">
            <a:spLocks noChangeArrowheads="1"/>
          </p:cNvSpPr>
          <p:nvPr/>
        </p:nvSpPr>
        <p:spPr bwMode="auto">
          <a:xfrm>
            <a:off x="7629478" y="4242488"/>
            <a:ext cx="1383894" cy="120032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chemeClr val="bg1"/>
                </a:solidFill>
              </a:rPr>
              <a:t>ALERT! If</a:t>
            </a:r>
            <a:endParaRPr lang="en-US" sz="18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all counters</a:t>
            </a:r>
          </a:p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above threshold</a:t>
            </a:r>
          </a:p>
        </p:txBody>
      </p:sp>
      <p:sp>
        <p:nvSpPr>
          <p:cNvPr id="1910853" name="Line 69"/>
          <p:cNvSpPr>
            <a:spLocks noChangeShapeType="1"/>
          </p:cNvSpPr>
          <p:nvPr/>
        </p:nvSpPr>
        <p:spPr bwMode="auto">
          <a:xfrm flipH="1">
            <a:off x="4267200" y="1828806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0854" name="Text Box 70"/>
          <p:cNvSpPr txBox="1">
            <a:spLocks noChangeArrowheads="1"/>
          </p:cNvSpPr>
          <p:nvPr/>
        </p:nvSpPr>
        <p:spPr bwMode="auto">
          <a:xfrm>
            <a:off x="4245621" y="152686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Increment</a:t>
            </a:r>
          </a:p>
        </p:txBody>
      </p:sp>
      <p:sp>
        <p:nvSpPr>
          <p:cNvPr id="7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4" name="Elbow Connector 3"/>
          <p:cNvCxnSpPr>
            <a:stCxn id="1910820" idx="2"/>
          </p:cNvCxnSpPr>
          <p:nvPr/>
        </p:nvCxnSpPr>
        <p:spPr>
          <a:xfrm rot="5400000" flipH="1" flipV="1">
            <a:off x="4932347" y="3791059"/>
            <a:ext cx="861776" cy="3229200"/>
          </a:xfrm>
          <a:prstGeom prst="bentConnector4">
            <a:avLst>
              <a:gd name="adj1" fmla="val -44211"/>
              <a:gd name="adj2" fmla="val 909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1910845" idx="1"/>
          </p:cNvCxnSpPr>
          <p:nvPr/>
        </p:nvCxnSpPr>
        <p:spPr>
          <a:xfrm>
            <a:off x="4998855" y="4207185"/>
            <a:ext cx="1978980" cy="586570"/>
          </a:xfrm>
          <a:prstGeom prst="bentConnector3">
            <a:avLst>
              <a:gd name="adj1" fmla="val -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207225" y="3102429"/>
            <a:ext cx="1770610" cy="1513114"/>
          </a:xfrm>
          <a:prstGeom prst="bentConnector3">
            <a:avLst>
              <a:gd name="adj1" fmla="val 850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910818" idx="2"/>
          </p:cNvCxnSpPr>
          <p:nvPr/>
        </p:nvCxnSpPr>
        <p:spPr>
          <a:xfrm rot="16200000" flipH="1">
            <a:off x="4803001" y="2005372"/>
            <a:ext cx="459431" cy="173468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0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1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1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1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10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0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1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1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1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1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1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1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1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1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1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0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1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788" grpId="0" animBg="1"/>
      <p:bldP spid="1910789" grpId="0" animBg="1"/>
      <p:bldP spid="1910818" grpId="0" animBg="1"/>
      <p:bldP spid="1910819" grpId="0" animBg="1"/>
      <p:bldP spid="1910820" grpId="0" animBg="1"/>
      <p:bldP spid="1910827" grpId="0" animBg="1"/>
      <p:bldP spid="1910828" grpId="0" animBg="1"/>
      <p:bldP spid="1910829" grpId="0" animBg="1"/>
      <p:bldP spid="1910830" grpId="0" animBg="1"/>
      <p:bldP spid="1910832" grpId="0"/>
      <p:bldP spid="1910833" grpId="0"/>
      <p:bldP spid="1910834" grpId="0"/>
      <p:bldP spid="1910845" grpId="0" animBg="1"/>
      <p:bldP spid="1910847" grpId="0" animBg="1"/>
      <p:bldP spid="1910848" grpId="0" animBg="1"/>
      <p:bldP spid="1910853" grpId="0" animBg="1"/>
      <p:bldP spid="19108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8" name="Rectangle 6"/>
          <p:cNvSpPr>
            <a:spLocks noGrp="1" noChangeArrowheads="1"/>
          </p:cNvSpPr>
          <p:nvPr>
            <p:ph type="title"/>
          </p:nvPr>
        </p:nvSpPr>
        <p:spPr>
          <a:xfrm>
            <a:off x="266700" y="141514"/>
            <a:ext cx="8305800" cy="1143000"/>
          </a:xfrm>
        </p:spPr>
        <p:txBody>
          <a:bodyPr/>
          <a:lstStyle/>
          <a:p>
            <a:r>
              <a:rPr lang="en-US" dirty="0" smtClean="0"/>
              <a:t>Multistage filters in action</a:t>
            </a:r>
            <a:endParaRPr lang="en-US" dirty="0"/>
          </a:p>
        </p:txBody>
      </p:sp>
      <p:sp>
        <p:nvSpPr>
          <p:cNvPr id="1912834" name="Line 2"/>
          <p:cNvSpPr>
            <a:spLocks noChangeShapeType="1"/>
          </p:cNvSpPr>
          <p:nvPr/>
        </p:nvSpPr>
        <p:spPr bwMode="auto">
          <a:xfrm flipH="1">
            <a:off x="4212766" y="1981206"/>
            <a:ext cx="7620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35" name="Rectangle 3"/>
          <p:cNvSpPr>
            <a:spLocks noChangeArrowheads="1"/>
          </p:cNvSpPr>
          <p:nvPr/>
        </p:nvSpPr>
        <p:spPr bwMode="auto">
          <a:xfrm>
            <a:off x="5965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36" name="Rectangle 4"/>
          <p:cNvSpPr>
            <a:spLocks noChangeArrowheads="1"/>
          </p:cNvSpPr>
          <p:nvPr/>
        </p:nvSpPr>
        <p:spPr bwMode="auto">
          <a:xfrm>
            <a:off x="4060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37" name="Rectangle 5"/>
          <p:cNvSpPr>
            <a:spLocks noChangeArrowheads="1"/>
          </p:cNvSpPr>
          <p:nvPr/>
        </p:nvSpPr>
        <p:spPr bwMode="auto">
          <a:xfrm>
            <a:off x="5584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39" name="Rectangle 7"/>
          <p:cNvSpPr>
            <a:spLocks noChangeArrowheads="1"/>
          </p:cNvSpPr>
          <p:nvPr/>
        </p:nvSpPr>
        <p:spPr bwMode="auto">
          <a:xfrm>
            <a:off x="2688766" y="4267206"/>
            <a:ext cx="3810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0" name="Rectangle 8"/>
          <p:cNvSpPr>
            <a:spLocks noChangeArrowheads="1"/>
          </p:cNvSpPr>
          <p:nvPr/>
        </p:nvSpPr>
        <p:spPr bwMode="auto">
          <a:xfrm>
            <a:off x="4060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1" name="Rectangle 9"/>
          <p:cNvSpPr>
            <a:spLocks noChangeArrowheads="1"/>
          </p:cNvSpPr>
          <p:nvPr/>
        </p:nvSpPr>
        <p:spPr bwMode="auto">
          <a:xfrm>
            <a:off x="6346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2" name="Rectangle 10"/>
          <p:cNvSpPr>
            <a:spLocks noChangeArrowheads="1"/>
          </p:cNvSpPr>
          <p:nvPr/>
        </p:nvSpPr>
        <p:spPr bwMode="auto">
          <a:xfrm>
            <a:off x="5584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3" name="Rectangle 11"/>
          <p:cNvSpPr>
            <a:spLocks noChangeArrowheads="1"/>
          </p:cNvSpPr>
          <p:nvPr/>
        </p:nvSpPr>
        <p:spPr bwMode="auto">
          <a:xfrm>
            <a:off x="4822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4" name="Rectangle 12"/>
          <p:cNvSpPr>
            <a:spLocks noChangeArrowheads="1"/>
          </p:cNvSpPr>
          <p:nvPr/>
        </p:nvSpPr>
        <p:spPr bwMode="auto">
          <a:xfrm>
            <a:off x="6727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5" name="Rectangle 13"/>
          <p:cNvSpPr>
            <a:spLocks noChangeArrowheads="1"/>
          </p:cNvSpPr>
          <p:nvPr/>
        </p:nvSpPr>
        <p:spPr bwMode="auto">
          <a:xfrm>
            <a:off x="4060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6" name="Rectangle 14"/>
          <p:cNvSpPr>
            <a:spLocks noChangeArrowheads="1"/>
          </p:cNvSpPr>
          <p:nvPr/>
        </p:nvSpPr>
        <p:spPr bwMode="auto">
          <a:xfrm>
            <a:off x="6346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7" name="Rectangle 15"/>
          <p:cNvSpPr>
            <a:spLocks noChangeArrowheads="1"/>
          </p:cNvSpPr>
          <p:nvPr/>
        </p:nvSpPr>
        <p:spPr bwMode="auto">
          <a:xfrm>
            <a:off x="5584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8" name="Rectangle 16"/>
          <p:cNvSpPr>
            <a:spLocks noChangeArrowheads="1"/>
          </p:cNvSpPr>
          <p:nvPr/>
        </p:nvSpPr>
        <p:spPr bwMode="auto">
          <a:xfrm>
            <a:off x="4822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9" name="Rectangle 17"/>
          <p:cNvSpPr>
            <a:spLocks noChangeArrowheads="1"/>
          </p:cNvSpPr>
          <p:nvPr/>
        </p:nvSpPr>
        <p:spPr bwMode="auto">
          <a:xfrm>
            <a:off x="6346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0" name="Rectangle 18"/>
          <p:cNvSpPr>
            <a:spLocks noChangeArrowheads="1"/>
          </p:cNvSpPr>
          <p:nvPr/>
        </p:nvSpPr>
        <p:spPr bwMode="auto">
          <a:xfrm>
            <a:off x="4822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1" name="Rectangle 19"/>
          <p:cNvSpPr>
            <a:spLocks noChangeArrowheads="1"/>
          </p:cNvSpPr>
          <p:nvPr/>
        </p:nvSpPr>
        <p:spPr bwMode="auto">
          <a:xfrm>
            <a:off x="6727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2" name="Rectangle 20"/>
          <p:cNvSpPr>
            <a:spLocks noChangeArrowheads="1"/>
          </p:cNvSpPr>
          <p:nvPr/>
        </p:nvSpPr>
        <p:spPr bwMode="auto">
          <a:xfrm>
            <a:off x="4822366" y="5791206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3" name="Rectangle 21"/>
          <p:cNvSpPr>
            <a:spLocks noChangeArrowheads="1"/>
          </p:cNvSpPr>
          <p:nvPr/>
        </p:nvSpPr>
        <p:spPr bwMode="auto">
          <a:xfrm>
            <a:off x="5584366" y="61722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4" name="Rectangle 22"/>
          <p:cNvSpPr>
            <a:spLocks noChangeArrowheads="1"/>
          </p:cNvSpPr>
          <p:nvPr/>
        </p:nvSpPr>
        <p:spPr bwMode="auto">
          <a:xfrm>
            <a:off x="6346366" y="5791206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5" name="Rectangle 23"/>
          <p:cNvSpPr>
            <a:spLocks noChangeArrowheads="1"/>
          </p:cNvSpPr>
          <p:nvPr/>
        </p:nvSpPr>
        <p:spPr bwMode="auto">
          <a:xfrm>
            <a:off x="4822366" y="3810006"/>
            <a:ext cx="3810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6" name="Rectangle 24"/>
          <p:cNvSpPr>
            <a:spLocks noChangeArrowheads="1"/>
          </p:cNvSpPr>
          <p:nvPr/>
        </p:nvSpPr>
        <p:spPr bwMode="auto">
          <a:xfrm>
            <a:off x="5584366" y="45720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7" name="Rectangle 25"/>
          <p:cNvSpPr>
            <a:spLocks noChangeArrowheads="1"/>
          </p:cNvSpPr>
          <p:nvPr/>
        </p:nvSpPr>
        <p:spPr bwMode="auto">
          <a:xfrm>
            <a:off x="6727366" y="61722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8" name="Rectangle 26"/>
          <p:cNvSpPr>
            <a:spLocks noChangeArrowheads="1"/>
          </p:cNvSpPr>
          <p:nvPr/>
        </p:nvSpPr>
        <p:spPr bwMode="auto">
          <a:xfrm>
            <a:off x="4060366" y="61722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9" name="Rectangle 27"/>
          <p:cNvSpPr>
            <a:spLocks noChangeArrowheads="1"/>
          </p:cNvSpPr>
          <p:nvPr/>
        </p:nvSpPr>
        <p:spPr bwMode="auto">
          <a:xfrm>
            <a:off x="5965366" y="4191006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0" name="Rectangle 28"/>
          <p:cNvSpPr>
            <a:spLocks noChangeArrowheads="1"/>
          </p:cNvSpPr>
          <p:nvPr/>
        </p:nvSpPr>
        <p:spPr bwMode="auto">
          <a:xfrm>
            <a:off x="5584366" y="2590806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1" name="Rectangle 29"/>
          <p:cNvSpPr>
            <a:spLocks noChangeArrowheads="1"/>
          </p:cNvSpPr>
          <p:nvPr/>
        </p:nvSpPr>
        <p:spPr bwMode="auto">
          <a:xfrm>
            <a:off x="6346366" y="2209806"/>
            <a:ext cx="381000" cy="1143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2" name="Text Box 30"/>
          <p:cNvSpPr txBox="1">
            <a:spLocks noChangeArrowheads="1"/>
          </p:cNvSpPr>
          <p:nvPr/>
        </p:nvSpPr>
        <p:spPr bwMode="auto">
          <a:xfrm>
            <a:off x="-206834" y="2286006"/>
            <a:ext cx="4191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7F7F7F"/>
                </a:solidFill>
              </a:rPr>
              <a:t>Grey = other </a:t>
            </a:r>
            <a:r>
              <a:rPr lang="en-US" sz="2800" dirty="0" smtClean="0">
                <a:solidFill>
                  <a:srgbClr val="7F7F7F"/>
                </a:solidFill>
              </a:rPr>
              <a:t>hashes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1912863" name="Rectangle 31"/>
          <p:cNvSpPr>
            <a:spLocks noChangeArrowheads="1"/>
          </p:cNvSpPr>
          <p:nvPr/>
        </p:nvSpPr>
        <p:spPr bwMode="auto">
          <a:xfrm>
            <a:off x="5965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4" name="Rectangle 32"/>
          <p:cNvSpPr>
            <a:spLocks noChangeArrowheads="1"/>
          </p:cNvSpPr>
          <p:nvPr/>
        </p:nvSpPr>
        <p:spPr bwMode="auto">
          <a:xfrm>
            <a:off x="5203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5" name="Rectangle 33"/>
          <p:cNvSpPr>
            <a:spLocks noChangeArrowheads="1"/>
          </p:cNvSpPr>
          <p:nvPr/>
        </p:nvSpPr>
        <p:spPr bwMode="auto">
          <a:xfrm>
            <a:off x="4441366" y="22098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6" name="Rectangle 34"/>
          <p:cNvSpPr>
            <a:spLocks noChangeArrowheads="1"/>
          </p:cNvSpPr>
          <p:nvPr/>
        </p:nvSpPr>
        <p:spPr bwMode="auto">
          <a:xfrm>
            <a:off x="5203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7" name="Rectangle 35"/>
          <p:cNvSpPr>
            <a:spLocks noChangeArrowheads="1"/>
          </p:cNvSpPr>
          <p:nvPr/>
        </p:nvSpPr>
        <p:spPr bwMode="auto">
          <a:xfrm>
            <a:off x="4441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8" name="Rectangle 36"/>
          <p:cNvSpPr>
            <a:spLocks noChangeArrowheads="1"/>
          </p:cNvSpPr>
          <p:nvPr/>
        </p:nvSpPr>
        <p:spPr bwMode="auto">
          <a:xfrm>
            <a:off x="5203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9" name="Rectangle 37"/>
          <p:cNvSpPr>
            <a:spLocks noChangeArrowheads="1"/>
          </p:cNvSpPr>
          <p:nvPr/>
        </p:nvSpPr>
        <p:spPr bwMode="auto">
          <a:xfrm>
            <a:off x="4441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0" name="Rectangle 38"/>
          <p:cNvSpPr>
            <a:spLocks noChangeArrowheads="1"/>
          </p:cNvSpPr>
          <p:nvPr/>
        </p:nvSpPr>
        <p:spPr bwMode="auto">
          <a:xfrm>
            <a:off x="5965366" y="54102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1" name="Rectangle 39"/>
          <p:cNvSpPr>
            <a:spLocks noChangeArrowheads="1"/>
          </p:cNvSpPr>
          <p:nvPr/>
        </p:nvSpPr>
        <p:spPr bwMode="auto">
          <a:xfrm>
            <a:off x="6727366" y="29718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2" name="Rectangle 40"/>
          <p:cNvSpPr>
            <a:spLocks noChangeArrowheads="1"/>
          </p:cNvSpPr>
          <p:nvPr/>
        </p:nvSpPr>
        <p:spPr bwMode="auto">
          <a:xfrm>
            <a:off x="4441366" y="2590806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3" name="Rectangle 41"/>
          <p:cNvSpPr>
            <a:spLocks noChangeArrowheads="1"/>
          </p:cNvSpPr>
          <p:nvPr/>
        </p:nvSpPr>
        <p:spPr bwMode="auto">
          <a:xfrm>
            <a:off x="4060366" y="29718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4" name="Rectangle 42"/>
          <p:cNvSpPr>
            <a:spLocks noChangeArrowheads="1"/>
          </p:cNvSpPr>
          <p:nvPr/>
        </p:nvSpPr>
        <p:spPr bwMode="auto">
          <a:xfrm>
            <a:off x="4441366" y="45720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5" name="Rectangle 43"/>
          <p:cNvSpPr>
            <a:spLocks noChangeArrowheads="1"/>
          </p:cNvSpPr>
          <p:nvPr/>
        </p:nvSpPr>
        <p:spPr bwMode="auto">
          <a:xfrm>
            <a:off x="5203366" y="4191006"/>
            <a:ext cx="3810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6" name="Rectangle 44"/>
          <p:cNvSpPr>
            <a:spLocks noChangeArrowheads="1"/>
          </p:cNvSpPr>
          <p:nvPr/>
        </p:nvSpPr>
        <p:spPr bwMode="auto">
          <a:xfrm>
            <a:off x="5965366" y="61722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060366" y="2209806"/>
            <a:ext cx="2667000" cy="3962400"/>
            <a:chOff x="2688" y="1248"/>
            <a:chExt cx="1680" cy="2496"/>
          </a:xfrm>
        </p:grpSpPr>
        <p:sp>
          <p:nvSpPr>
            <p:cNvPr id="1912878" name="Rectangle 46"/>
            <p:cNvSpPr>
              <a:spLocks noChangeArrowheads="1"/>
            </p:cNvSpPr>
            <p:nvPr/>
          </p:nvSpPr>
          <p:spPr bwMode="auto">
            <a:xfrm>
              <a:off x="4128" y="2736"/>
              <a:ext cx="240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79" name="Rectangle 47"/>
            <p:cNvSpPr>
              <a:spLocks noChangeArrowheads="1"/>
            </p:cNvSpPr>
            <p:nvPr/>
          </p:nvSpPr>
          <p:spPr bwMode="auto">
            <a:xfrm>
              <a:off x="2688" y="3504"/>
              <a:ext cx="240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80" name="Rectangle 48"/>
            <p:cNvSpPr>
              <a:spLocks noChangeArrowheads="1"/>
            </p:cNvSpPr>
            <p:nvPr/>
          </p:nvSpPr>
          <p:spPr bwMode="auto">
            <a:xfrm>
              <a:off x="3648" y="1248"/>
              <a:ext cx="240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2881" name="Rectangle 49"/>
          <p:cNvSpPr>
            <a:spLocks noChangeArrowheads="1"/>
          </p:cNvSpPr>
          <p:nvPr/>
        </p:nvSpPr>
        <p:spPr bwMode="auto">
          <a:xfrm>
            <a:off x="2688766" y="4267206"/>
            <a:ext cx="381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060366" y="2597156"/>
            <a:ext cx="2667000" cy="3962400"/>
            <a:chOff x="2688" y="1492"/>
            <a:chExt cx="1680" cy="2496"/>
          </a:xfrm>
        </p:grpSpPr>
        <p:sp>
          <p:nvSpPr>
            <p:cNvPr id="1912883" name="Rectangle 51"/>
            <p:cNvSpPr>
              <a:spLocks noChangeArrowheads="1"/>
            </p:cNvSpPr>
            <p:nvPr/>
          </p:nvSpPr>
          <p:spPr bwMode="auto">
            <a:xfrm>
              <a:off x="2688" y="149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84" name="Rectangle 52"/>
            <p:cNvSpPr>
              <a:spLocks noChangeArrowheads="1"/>
            </p:cNvSpPr>
            <p:nvPr/>
          </p:nvSpPr>
          <p:spPr bwMode="auto">
            <a:xfrm>
              <a:off x="4128" y="2500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885" name="Rectangle 53"/>
            <p:cNvSpPr>
              <a:spLocks noChangeArrowheads="1"/>
            </p:cNvSpPr>
            <p:nvPr/>
          </p:nvSpPr>
          <p:spPr bwMode="auto">
            <a:xfrm>
              <a:off x="3408" y="3748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2886" name="Text Box 54"/>
          <p:cNvSpPr txBox="1">
            <a:spLocks noChangeArrowheads="1"/>
          </p:cNvSpPr>
          <p:nvPr/>
        </p:nvSpPr>
        <p:spPr bwMode="auto">
          <a:xfrm>
            <a:off x="-206834" y="2849569"/>
            <a:ext cx="41910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E39C0D"/>
                </a:solidFill>
              </a:rPr>
              <a:t>Yellow = rare hash</a:t>
            </a:r>
          </a:p>
        </p:txBody>
      </p:sp>
      <p:sp>
        <p:nvSpPr>
          <p:cNvPr id="1912887" name="Text Box 55"/>
          <p:cNvSpPr txBox="1">
            <a:spLocks noChangeArrowheads="1"/>
          </p:cNvSpPr>
          <p:nvPr/>
        </p:nvSpPr>
        <p:spPr bwMode="auto">
          <a:xfrm>
            <a:off x="-206834" y="3459169"/>
            <a:ext cx="41910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7200"/>
                </a:solidFill>
              </a:rPr>
              <a:t>Green = common hash</a:t>
            </a:r>
          </a:p>
        </p:txBody>
      </p:sp>
      <p:sp>
        <p:nvSpPr>
          <p:cNvPr id="1912888" name="Text Box 56"/>
          <p:cNvSpPr txBox="1">
            <a:spLocks noChangeArrowheads="1"/>
          </p:cNvSpPr>
          <p:nvPr/>
        </p:nvSpPr>
        <p:spPr bwMode="auto">
          <a:xfrm>
            <a:off x="7108366" y="2438406"/>
            <a:ext cx="2035634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 smtClean="0"/>
              <a:t>Counters 1</a:t>
            </a:r>
            <a:endParaRPr lang="en-US" sz="3200" dirty="0"/>
          </a:p>
        </p:txBody>
      </p:sp>
      <p:sp>
        <p:nvSpPr>
          <p:cNvPr id="1912889" name="Text Box 57"/>
          <p:cNvSpPr txBox="1">
            <a:spLocks noChangeArrowheads="1"/>
          </p:cNvSpPr>
          <p:nvPr/>
        </p:nvSpPr>
        <p:spPr bwMode="auto">
          <a:xfrm>
            <a:off x="7108366" y="5821369"/>
            <a:ext cx="2035634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 smtClean="0"/>
              <a:t>Counters 3</a:t>
            </a:r>
            <a:endParaRPr lang="en-US" sz="3200" dirty="0"/>
          </a:p>
        </p:txBody>
      </p:sp>
      <p:sp>
        <p:nvSpPr>
          <p:cNvPr id="1912890" name="Text Box 58"/>
          <p:cNvSpPr txBox="1">
            <a:spLocks noChangeArrowheads="1"/>
          </p:cNvSpPr>
          <p:nvPr/>
        </p:nvSpPr>
        <p:spPr bwMode="auto">
          <a:xfrm>
            <a:off x="7108366" y="4144969"/>
            <a:ext cx="2035634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dirty="0" smtClean="0"/>
              <a:t>Counters 2</a:t>
            </a:r>
            <a:endParaRPr lang="en-US" sz="3200" dirty="0"/>
          </a:p>
        </p:txBody>
      </p:sp>
      <p:sp>
        <p:nvSpPr>
          <p:cNvPr id="1912891" name="Text Box 59"/>
          <p:cNvSpPr txBox="1">
            <a:spLocks noChangeArrowheads="1"/>
          </p:cNvSpPr>
          <p:nvPr/>
        </p:nvSpPr>
        <p:spPr bwMode="auto">
          <a:xfrm>
            <a:off x="4517566" y="1828806"/>
            <a:ext cx="21336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/>
          </a:p>
        </p:txBody>
      </p:sp>
      <p:sp>
        <p:nvSpPr>
          <p:cNvPr id="1912892" name="Text Box 60"/>
          <p:cNvSpPr txBox="1">
            <a:spLocks noChangeArrowheads="1"/>
          </p:cNvSpPr>
          <p:nvPr/>
        </p:nvSpPr>
        <p:spPr bwMode="auto">
          <a:xfrm>
            <a:off x="4669966" y="1600206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Counters</a:t>
            </a:r>
          </a:p>
        </p:txBody>
      </p:sp>
      <p:sp>
        <p:nvSpPr>
          <p:cNvPr id="1912893" name="Text Box 61"/>
          <p:cNvSpPr txBox="1">
            <a:spLocks noChangeArrowheads="1"/>
          </p:cNvSpPr>
          <p:nvPr/>
        </p:nvSpPr>
        <p:spPr bwMode="auto">
          <a:xfrm>
            <a:off x="7413166" y="2025656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Threshold</a:t>
            </a:r>
          </a:p>
        </p:txBody>
      </p:sp>
      <p:sp>
        <p:nvSpPr>
          <p:cNvPr id="1912894" name="Line 62"/>
          <p:cNvSpPr>
            <a:spLocks noChangeShapeType="1"/>
          </p:cNvSpPr>
          <p:nvPr/>
        </p:nvSpPr>
        <p:spPr bwMode="auto">
          <a:xfrm flipH="1">
            <a:off x="7108366" y="2209806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95" name="Line 63"/>
          <p:cNvSpPr>
            <a:spLocks noChangeShapeType="1"/>
          </p:cNvSpPr>
          <p:nvPr/>
        </p:nvSpPr>
        <p:spPr bwMode="auto">
          <a:xfrm>
            <a:off x="6193966" y="1981206"/>
            <a:ext cx="6858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96" name="Text Box 64"/>
          <p:cNvSpPr txBox="1">
            <a:spLocks noChangeArrowheads="1"/>
          </p:cNvSpPr>
          <p:nvPr/>
        </p:nvSpPr>
        <p:spPr bwMode="auto">
          <a:xfrm>
            <a:off x="4822366" y="1828806"/>
            <a:ext cx="13716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. . . </a:t>
            </a:r>
          </a:p>
        </p:txBody>
      </p:sp>
      <p:sp>
        <p:nvSpPr>
          <p:cNvPr id="1912897" name="Rectangle 65"/>
          <p:cNvSpPr>
            <a:spLocks noChangeArrowheads="1"/>
          </p:cNvSpPr>
          <p:nvPr/>
        </p:nvSpPr>
        <p:spPr bwMode="auto">
          <a:xfrm>
            <a:off x="2688766" y="4267206"/>
            <a:ext cx="381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060366" y="2216156"/>
            <a:ext cx="2667000" cy="3962400"/>
            <a:chOff x="2688" y="1492"/>
            <a:chExt cx="1680" cy="2496"/>
          </a:xfrm>
        </p:grpSpPr>
        <p:sp>
          <p:nvSpPr>
            <p:cNvPr id="1912899" name="Rectangle 67"/>
            <p:cNvSpPr>
              <a:spLocks noChangeArrowheads="1"/>
            </p:cNvSpPr>
            <p:nvPr/>
          </p:nvSpPr>
          <p:spPr bwMode="auto">
            <a:xfrm>
              <a:off x="2688" y="149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900" name="Rectangle 68"/>
            <p:cNvSpPr>
              <a:spLocks noChangeArrowheads="1"/>
            </p:cNvSpPr>
            <p:nvPr/>
          </p:nvSpPr>
          <p:spPr bwMode="auto">
            <a:xfrm>
              <a:off x="4128" y="2500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901" name="Rectangle 69"/>
            <p:cNvSpPr>
              <a:spLocks noChangeArrowheads="1"/>
            </p:cNvSpPr>
            <p:nvPr/>
          </p:nvSpPr>
          <p:spPr bwMode="auto">
            <a:xfrm>
              <a:off x="3408" y="3748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2902" name="Rectangle 70"/>
          <p:cNvSpPr>
            <a:spLocks noChangeArrowheads="1"/>
          </p:cNvSpPr>
          <p:nvPr/>
        </p:nvSpPr>
        <p:spPr bwMode="auto">
          <a:xfrm>
            <a:off x="2688766" y="4267206"/>
            <a:ext cx="381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060366" y="1835156"/>
            <a:ext cx="2667000" cy="3962400"/>
            <a:chOff x="2688" y="1492"/>
            <a:chExt cx="1680" cy="2496"/>
          </a:xfrm>
        </p:grpSpPr>
        <p:sp>
          <p:nvSpPr>
            <p:cNvPr id="1912904" name="Rectangle 72"/>
            <p:cNvSpPr>
              <a:spLocks noChangeArrowheads="1"/>
            </p:cNvSpPr>
            <p:nvPr/>
          </p:nvSpPr>
          <p:spPr bwMode="auto">
            <a:xfrm>
              <a:off x="2688" y="1492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905" name="Rectangle 73"/>
            <p:cNvSpPr>
              <a:spLocks noChangeArrowheads="1"/>
            </p:cNvSpPr>
            <p:nvPr/>
          </p:nvSpPr>
          <p:spPr bwMode="auto">
            <a:xfrm>
              <a:off x="4128" y="2500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2906" name="Rectangle 74"/>
            <p:cNvSpPr>
              <a:spLocks noChangeArrowheads="1"/>
            </p:cNvSpPr>
            <p:nvPr/>
          </p:nvSpPr>
          <p:spPr bwMode="auto">
            <a:xfrm>
              <a:off x="3408" y="3748"/>
              <a:ext cx="2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2907" name="Rectangle 75"/>
          <p:cNvSpPr>
            <a:spLocks noChangeArrowheads="1"/>
          </p:cNvSpPr>
          <p:nvPr/>
        </p:nvSpPr>
        <p:spPr bwMode="auto">
          <a:xfrm>
            <a:off x="6727366" y="3810006"/>
            <a:ext cx="381000" cy="114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08" name="Rectangle 76"/>
          <p:cNvSpPr>
            <a:spLocks noChangeArrowheads="1"/>
          </p:cNvSpPr>
          <p:nvPr/>
        </p:nvSpPr>
        <p:spPr bwMode="auto">
          <a:xfrm>
            <a:off x="6727366" y="4572006"/>
            <a:ext cx="381000" cy="381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09" name="Rectangle 77"/>
          <p:cNvSpPr>
            <a:spLocks noChangeArrowheads="1"/>
          </p:cNvSpPr>
          <p:nvPr/>
        </p:nvSpPr>
        <p:spPr bwMode="auto">
          <a:xfrm>
            <a:off x="2688766" y="4267206"/>
            <a:ext cx="381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10" name="Rectangle 78"/>
          <p:cNvSpPr>
            <a:spLocks noChangeArrowheads="1"/>
          </p:cNvSpPr>
          <p:nvPr/>
        </p:nvSpPr>
        <p:spPr bwMode="auto">
          <a:xfrm>
            <a:off x="5203366" y="5029206"/>
            <a:ext cx="381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93599"/>
      </p:ext>
    </p:extLst>
  </p:cSld>
  <p:clrMapOvr>
    <a:masterClrMapping/>
  </p:clrMapOvr>
  <p:transition advTm="36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2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2839" grpId="0" animBg="1"/>
      <p:bldP spid="1912881" grpId="0" animBg="1"/>
      <p:bldP spid="1912897" grpId="0" animBg="1"/>
      <p:bldP spid="1912902" grpId="0" animBg="1"/>
      <p:bldP spid="1912909" grpId="0" animBg="1"/>
      <p:bldP spid="19129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address dispersion is rare</a:t>
            </a:r>
            <a:endParaRPr lang="en-US" dirty="0"/>
          </a:p>
        </p:txBody>
      </p:sp>
      <p:sp>
        <p:nvSpPr>
          <p:cNvPr id="191488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Naïve implementation might maintain a list of sources (or destinations) for each string hash</a:t>
            </a:r>
          </a:p>
          <a:p>
            <a:r>
              <a:rPr lang="en-US" dirty="0" smtClean="0"/>
              <a:t>But dispersion only matters if its over threshold</a:t>
            </a:r>
          </a:p>
          <a:p>
            <a:pPr lvl="1"/>
            <a:r>
              <a:rPr lang="en-US" dirty="0" smtClean="0"/>
              <a:t>Approximate counting may suffice</a:t>
            </a:r>
          </a:p>
          <a:p>
            <a:pPr lvl="1"/>
            <a:r>
              <a:rPr lang="en-US" dirty="0" smtClean="0"/>
              <a:t>Trades accuracy for state in data structure</a:t>
            </a:r>
          </a:p>
          <a:p>
            <a:r>
              <a:rPr lang="en-US" dirty="0" smtClean="0"/>
              <a:t>Scalable Bitmap Counters</a:t>
            </a:r>
          </a:p>
          <a:p>
            <a:pPr lvl="1"/>
            <a:r>
              <a:rPr lang="en-US" dirty="0" smtClean="0"/>
              <a:t>Similar to multi-resolution bitmaps [Estan03]</a:t>
            </a:r>
          </a:p>
          <a:p>
            <a:pPr lvl="1"/>
            <a:r>
              <a:rPr lang="en-US" dirty="0" smtClean="0"/>
              <a:t>Reduce memory by 5x for modest accuracy error</a:t>
            </a:r>
          </a:p>
          <a:p>
            <a:pPr lvl="1"/>
            <a:r>
              <a:rPr lang="en-US" dirty="0" smtClean="0"/>
              <a:t>(Also similar to a Counting Bloom Filter)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1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sifting summary</a:t>
            </a:r>
          </a:p>
        </p:txBody>
      </p:sp>
      <p:sp>
        <p:nvSpPr>
          <p:cNvPr id="1918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Index fixed-length substrings using incremental hashes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Subsample hashes as function of hash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Multi-stage filters to filter out uncommon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Scalable bitmaps to tell if number of distinct addresses per hash crosses </a:t>
            </a:r>
            <a:r>
              <a:rPr lang="en-US" dirty="0" smtClean="0"/>
              <a:t>threshold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b="1" dirty="0"/>
              <a:t>Now</a:t>
            </a:r>
            <a:r>
              <a:rPr lang="en-US" dirty="0"/>
              <a:t> its fast enough to implement</a:t>
            </a:r>
          </a:p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18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6687"/>
            <a:ext cx="870494" cy="8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173162"/>
          </a:xfrm>
        </p:spPr>
        <p:txBody>
          <a:bodyPr/>
          <a:lstStyle/>
          <a:p>
            <a:r>
              <a:rPr lang="en-US"/>
              <a:t>Software prototype: Earlybird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2242466"/>
            <a:ext cx="3276600" cy="2895600"/>
            <a:chOff x="864" y="1488"/>
            <a:chExt cx="2064" cy="1824"/>
          </a:xfrm>
        </p:grpSpPr>
        <p:sp>
          <p:nvSpPr>
            <p:cNvPr id="1921028" name="Rectangle 4"/>
            <p:cNvSpPr>
              <a:spLocks noChangeArrowheads="1"/>
            </p:cNvSpPr>
            <p:nvPr/>
          </p:nvSpPr>
          <p:spPr bwMode="auto">
            <a:xfrm>
              <a:off x="864" y="1488"/>
              <a:ext cx="2064" cy="182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1029" name="Rectangle 5"/>
            <p:cNvSpPr>
              <a:spLocks noChangeArrowheads="1"/>
            </p:cNvSpPr>
            <p:nvPr/>
          </p:nvSpPr>
          <p:spPr bwMode="auto">
            <a:xfrm>
              <a:off x="960" y="2736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AMD Opteron 242 (1.6Ghz)</a:t>
              </a:r>
            </a:p>
          </p:txBody>
        </p:sp>
        <p:sp>
          <p:nvSpPr>
            <p:cNvPr id="1921030" name="Rectangle 6"/>
            <p:cNvSpPr>
              <a:spLocks noChangeArrowheads="1"/>
            </p:cNvSpPr>
            <p:nvPr/>
          </p:nvSpPr>
          <p:spPr bwMode="auto">
            <a:xfrm>
              <a:off x="960" y="2352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Linux 2.6</a:t>
              </a:r>
            </a:p>
          </p:txBody>
        </p:sp>
        <p:sp>
          <p:nvSpPr>
            <p:cNvPr id="1921031" name="Rectangle 7"/>
            <p:cNvSpPr>
              <a:spLocks noChangeArrowheads="1"/>
            </p:cNvSpPr>
            <p:nvPr/>
          </p:nvSpPr>
          <p:spPr bwMode="auto">
            <a:xfrm>
              <a:off x="960" y="1968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Libpcap</a:t>
              </a:r>
            </a:p>
          </p:txBody>
        </p:sp>
        <p:sp>
          <p:nvSpPr>
            <p:cNvPr id="1921032" name="Rectangle 8"/>
            <p:cNvSpPr>
              <a:spLocks noChangeArrowheads="1"/>
            </p:cNvSpPr>
            <p:nvPr/>
          </p:nvSpPr>
          <p:spPr bwMode="auto">
            <a:xfrm>
              <a:off x="960" y="1584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EB Sensor code (using C)</a:t>
              </a:r>
            </a:p>
          </p:txBody>
        </p:sp>
        <p:sp>
          <p:nvSpPr>
            <p:cNvPr id="1921033" name="Text Box 9"/>
            <p:cNvSpPr txBox="1">
              <a:spLocks noChangeArrowheads="1"/>
            </p:cNvSpPr>
            <p:nvPr/>
          </p:nvSpPr>
          <p:spPr bwMode="auto">
            <a:xfrm>
              <a:off x="1008" y="3024"/>
              <a:ext cx="18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200" b="1">
                  <a:cs typeface="Arial" pitchFamily="34" charset="0"/>
                </a:rPr>
                <a:t>EarlyBird Sensor</a:t>
              </a:r>
            </a:p>
          </p:txBody>
        </p:sp>
      </p:grpSp>
      <p:sp>
        <p:nvSpPr>
          <p:cNvPr id="1921034" name="Rectangle 10"/>
          <p:cNvSpPr>
            <a:spLocks noChangeArrowheads="1"/>
          </p:cNvSpPr>
          <p:nvPr/>
        </p:nvSpPr>
        <p:spPr bwMode="auto">
          <a:xfrm>
            <a:off x="5638800" y="2242466"/>
            <a:ext cx="3200400" cy="28956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1036" name="Line 12"/>
          <p:cNvSpPr>
            <a:spLocks noChangeShapeType="1"/>
          </p:cNvSpPr>
          <p:nvPr/>
        </p:nvSpPr>
        <p:spPr bwMode="auto">
          <a:xfrm>
            <a:off x="6781800" y="5214266"/>
            <a:ext cx="304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1037" name="Line 13"/>
          <p:cNvSpPr>
            <a:spLocks noChangeShapeType="1"/>
          </p:cNvSpPr>
          <p:nvPr/>
        </p:nvSpPr>
        <p:spPr bwMode="auto">
          <a:xfrm>
            <a:off x="304800" y="1556666"/>
            <a:ext cx="0" cy="426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21038" name="AutoShape 14"/>
          <p:cNvSpPr>
            <a:spLocks noChangeArrowheads="1"/>
          </p:cNvSpPr>
          <p:nvPr/>
        </p:nvSpPr>
        <p:spPr bwMode="auto">
          <a:xfrm>
            <a:off x="0" y="2471066"/>
            <a:ext cx="9144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cs typeface="Arial" pitchFamily="34" charset="0"/>
              </a:rPr>
              <a:t>TAP</a:t>
            </a:r>
          </a:p>
        </p:txBody>
      </p:sp>
      <p:cxnSp>
        <p:nvCxnSpPr>
          <p:cNvPr id="1921039" name="AutoShape 15"/>
          <p:cNvCxnSpPr>
            <a:cxnSpLocks noChangeShapeType="1"/>
            <a:stCxn id="1921032" idx="3"/>
            <a:endCxn id="1921034" idx="1"/>
          </p:cNvCxnSpPr>
          <p:nvPr/>
        </p:nvCxnSpPr>
        <p:spPr bwMode="auto">
          <a:xfrm>
            <a:off x="4114800" y="2623466"/>
            <a:ext cx="1524000" cy="1066800"/>
          </a:xfrm>
          <a:prstGeom prst="bentConnector3">
            <a:avLst>
              <a:gd name="adj1" fmla="val 30000"/>
            </a:avLst>
          </a:prstGeom>
          <a:noFill/>
          <a:ln w="38100">
            <a:solidFill>
              <a:schemeClr val="folHlink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921040" name="Text Box 16"/>
          <p:cNvSpPr txBox="1">
            <a:spLocks noChangeArrowheads="1"/>
          </p:cNvSpPr>
          <p:nvPr/>
        </p:nvSpPr>
        <p:spPr bwMode="auto">
          <a:xfrm>
            <a:off x="4191000" y="3125116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cs typeface="Arial" pitchFamily="34" charset="0"/>
              </a:rPr>
              <a:t>Summary</a:t>
            </a:r>
            <a:br>
              <a:rPr lang="en-US" sz="1800" b="1">
                <a:cs typeface="Arial" pitchFamily="34" charset="0"/>
              </a:rPr>
            </a:br>
            <a:r>
              <a:rPr lang="en-US" sz="1800" b="1">
                <a:cs typeface="Arial" pitchFamily="34" charset="0"/>
              </a:rPr>
              <a:t>data</a:t>
            </a:r>
          </a:p>
        </p:txBody>
      </p:sp>
      <p:sp>
        <p:nvSpPr>
          <p:cNvPr id="1921041" name="Text Box 17"/>
          <p:cNvSpPr txBox="1">
            <a:spLocks noChangeArrowheads="1"/>
          </p:cNvSpPr>
          <p:nvPr/>
        </p:nvSpPr>
        <p:spPr bwMode="auto">
          <a:xfrm>
            <a:off x="6858000" y="5182516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cs typeface="Arial" pitchFamily="34" charset="0"/>
              </a:rPr>
              <a:t>Reporting &amp; Control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562600" y="2394866"/>
            <a:ext cx="3200400" cy="2713038"/>
            <a:chOff x="3504" y="1152"/>
            <a:chExt cx="2016" cy="1709"/>
          </a:xfrm>
        </p:grpSpPr>
        <p:sp>
          <p:nvSpPr>
            <p:cNvPr id="1921043" name="Text Box 19"/>
            <p:cNvSpPr txBox="1">
              <a:spLocks noChangeArrowheads="1"/>
            </p:cNvSpPr>
            <p:nvPr/>
          </p:nvSpPr>
          <p:spPr bwMode="auto">
            <a:xfrm>
              <a:off x="3504" y="2592"/>
              <a:ext cx="20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en-US" sz="2200" b="1">
                  <a:cs typeface="Arial" pitchFamily="34" charset="0"/>
                </a:rPr>
                <a:t>EarlyBird Aggregator</a:t>
              </a:r>
            </a:p>
          </p:txBody>
        </p:sp>
        <p:sp>
          <p:nvSpPr>
            <p:cNvPr id="1921044" name="Rectangle 20"/>
            <p:cNvSpPr>
              <a:spLocks noChangeArrowheads="1"/>
            </p:cNvSpPr>
            <p:nvPr/>
          </p:nvSpPr>
          <p:spPr bwMode="auto">
            <a:xfrm>
              <a:off x="3648" y="1920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EB Aggregator (using C)</a:t>
              </a:r>
            </a:p>
          </p:txBody>
        </p:sp>
        <p:sp>
          <p:nvSpPr>
            <p:cNvPr id="1921045" name="Rectangle 21"/>
            <p:cNvSpPr>
              <a:spLocks noChangeArrowheads="1"/>
            </p:cNvSpPr>
            <p:nvPr/>
          </p:nvSpPr>
          <p:spPr bwMode="auto">
            <a:xfrm>
              <a:off x="3648" y="1536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Mysql + rrdtools</a:t>
              </a:r>
            </a:p>
          </p:txBody>
        </p:sp>
        <p:sp>
          <p:nvSpPr>
            <p:cNvPr id="1921046" name="Rectangle 22"/>
            <p:cNvSpPr>
              <a:spLocks noChangeArrowheads="1"/>
            </p:cNvSpPr>
            <p:nvPr/>
          </p:nvSpPr>
          <p:spPr bwMode="auto">
            <a:xfrm>
              <a:off x="3648" y="1152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Apache + PHP</a:t>
              </a:r>
            </a:p>
          </p:txBody>
        </p:sp>
        <p:sp>
          <p:nvSpPr>
            <p:cNvPr id="1921047" name="Rectangle 23"/>
            <p:cNvSpPr>
              <a:spLocks noChangeArrowheads="1"/>
            </p:cNvSpPr>
            <p:nvPr/>
          </p:nvSpPr>
          <p:spPr bwMode="auto">
            <a:xfrm>
              <a:off x="3648" y="2292"/>
              <a:ext cx="1872" cy="288"/>
            </a:xfrm>
            <a:prstGeom prst="rect">
              <a:avLst/>
            </a:prstGeom>
            <a:solidFill>
              <a:srgbClr val="F0F0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cs typeface="Arial" pitchFamily="34" charset="0"/>
                </a:rPr>
                <a:t>Linux 2.6</a:t>
              </a: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708" y="1572"/>
              <a:ext cx="252" cy="228"/>
              <a:chOff x="3120" y="3120"/>
              <a:chExt cx="302" cy="384"/>
            </a:xfrm>
          </p:grpSpPr>
          <p:sp>
            <p:nvSpPr>
              <p:cNvPr id="1921049" name="AutoShape 25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240" cy="336"/>
              </a:xfrm>
              <a:prstGeom prst="flowChartMagneticDisk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50" name="AutoShape 26"/>
              <p:cNvSpPr>
                <a:spLocks noChangeArrowheads="1"/>
              </p:cNvSpPr>
              <p:nvPr/>
            </p:nvSpPr>
            <p:spPr bwMode="auto">
              <a:xfrm>
                <a:off x="3216" y="3216"/>
                <a:ext cx="206" cy="288"/>
              </a:xfrm>
              <a:prstGeom prst="flowChartMagneticDisk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21051" name="AutoShape 27"/>
          <p:cNvSpPr>
            <a:spLocks noChangeArrowheads="1"/>
          </p:cNvSpPr>
          <p:nvPr/>
        </p:nvSpPr>
        <p:spPr bwMode="auto">
          <a:xfrm>
            <a:off x="647700" y="3646723"/>
            <a:ext cx="8458200" cy="3200400"/>
          </a:xfrm>
          <a:prstGeom prst="wedgeRectCallout">
            <a:avLst>
              <a:gd name="adj1" fmla="val -44875"/>
              <a:gd name="adj2" fmla="val -7212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Lucida Sans" pitchFamily="34" charset="0"/>
                <a:cs typeface="Arial" pitchFamily="34" charset="0"/>
              </a:rPr>
              <a:t>Setup 1: Large fraction of the UCSD campus traffic</a:t>
            </a:r>
            <a:r>
              <a:rPr lang="en-US" sz="2400" dirty="0">
                <a:latin typeface="Lucida Sans" pitchFamily="34" charset="0"/>
                <a:cs typeface="Arial" pitchFamily="34" charset="0"/>
              </a:rPr>
              <a:t>, Traffic mix: approximately 5000 end-hosts, dedicated servers for campus wide services (DNS, Email, NFS etc.)</a:t>
            </a:r>
            <a:br>
              <a:rPr lang="en-US" sz="2400" dirty="0">
                <a:latin typeface="Lucida Sans" pitchFamily="34" charset="0"/>
                <a:cs typeface="Arial" pitchFamily="34" charset="0"/>
              </a:rPr>
            </a:br>
            <a:r>
              <a:rPr lang="en-US" sz="2400" dirty="0">
                <a:latin typeface="Lucida Sans" pitchFamily="34" charset="0"/>
                <a:cs typeface="Arial" pitchFamily="34" charset="0"/>
              </a:rPr>
              <a:t>Line-rate of traffic varies between 100 &amp; 500Mbps. </a:t>
            </a:r>
          </a:p>
          <a:p>
            <a:pPr eaLnBrk="1" hangingPunct="1"/>
            <a:endParaRPr lang="en-US" sz="2400" dirty="0">
              <a:latin typeface="Lucida Sans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Lucida Sans" pitchFamily="34" charset="0"/>
                <a:cs typeface="Arial" pitchFamily="34" charset="0"/>
              </a:rPr>
              <a:t>Setup 2: Fraction of local ISP Traffic</a:t>
            </a:r>
            <a:r>
              <a:rPr lang="en-US" sz="2400" dirty="0">
                <a:latin typeface="Lucida Sans" pitchFamily="34" charset="0"/>
                <a:cs typeface="Arial" pitchFamily="34" charset="0"/>
              </a:rPr>
              <a:t>, </a:t>
            </a:r>
          </a:p>
          <a:p>
            <a:pPr eaLnBrk="1" hangingPunct="1"/>
            <a:r>
              <a:rPr lang="en-US" sz="2400" dirty="0">
                <a:latin typeface="Lucida Sans" pitchFamily="34" charset="0"/>
                <a:cs typeface="Arial" pitchFamily="34" charset="0"/>
              </a:rPr>
              <a:t>Traffic mix: dialup customers, leased-line customers </a:t>
            </a:r>
          </a:p>
          <a:p>
            <a:pPr eaLnBrk="1" hangingPunct="1"/>
            <a:r>
              <a:rPr lang="en-US" sz="2400" dirty="0">
                <a:latin typeface="Lucida Sans" pitchFamily="34" charset="0"/>
                <a:cs typeface="Arial" pitchFamily="34" charset="0"/>
              </a:rPr>
              <a:t>Line-rate of traffic is roughly 100Mbps. </a:t>
            </a:r>
          </a:p>
        </p:txBody>
      </p:sp>
      <p:cxnSp>
        <p:nvCxnSpPr>
          <p:cNvPr id="1921052" name="AutoShape 28"/>
          <p:cNvCxnSpPr>
            <a:cxnSpLocks noChangeShapeType="1"/>
          </p:cNvCxnSpPr>
          <p:nvPr/>
        </p:nvCxnSpPr>
        <p:spPr bwMode="auto">
          <a:xfrm flipH="1" flipV="1">
            <a:off x="4876800" y="1480466"/>
            <a:ext cx="762000" cy="1539875"/>
          </a:xfrm>
          <a:prstGeom prst="bentConnector4">
            <a:avLst>
              <a:gd name="adj1" fmla="val 100000"/>
              <a:gd name="adj2" fmla="val 60412"/>
            </a:avLst>
          </a:prstGeom>
          <a:noFill/>
          <a:ln w="38100">
            <a:solidFill>
              <a:srgbClr val="66CCFF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921053" name="Text Box 29"/>
          <p:cNvSpPr txBox="1">
            <a:spLocks noChangeArrowheads="1"/>
          </p:cNvSpPr>
          <p:nvPr/>
        </p:nvSpPr>
        <p:spPr bwMode="auto">
          <a:xfrm>
            <a:off x="3600450" y="1556666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808080"/>
                </a:solidFill>
                <a:cs typeface="Arial" pitchFamily="34" charset="0"/>
              </a:rPr>
              <a:t>To other sensors and </a:t>
            </a:r>
            <a:br>
              <a:rPr lang="en-US" sz="1800" b="1">
                <a:solidFill>
                  <a:srgbClr val="808080"/>
                </a:solidFill>
                <a:cs typeface="Arial" pitchFamily="34" charset="0"/>
              </a:rPr>
            </a:br>
            <a:r>
              <a:rPr lang="en-US" sz="1800" b="1">
                <a:solidFill>
                  <a:srgbClr val="808080"/>
                </a:solidFill>
                <a:cs typeface="Arial" pitchFamily="34" charset="0"/>
              </a:rPr>
              <a:t>blocking devices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0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sifting overhead</a:t>
            </a:r>
          </a:p>
        </p:txBody>
      </p:sp>
      <p:sp>
        <p:nvSpPr>
          <p:cNvPr id="192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per-byte processing cost </a:t>
            </a:r>
          </a:p>
          <a:p>
            <a:pPr lvl="1"/>
            <a:r>
              <a:rPr lang="en-US" b="1" dirty="0"/>
              <a:t>0.409 microseconds</a:t>
            </a:r>
            <a:r>
              <a:rPr lang="en-US" dirty="0"/>
              <a:t>, without value sampling</a:t>
            </a:r>
          </a:p>
          <a:p>
            <a:pPr lvl="1"/>
            <a:r>
              <a:rPr lang="en-US" b="1" dirty="0"/>
              <a:t>0.042 microseconds</a:t>
            </a:r>
            <a:r>
              <a:rPr lang="en-US" dirty="0"/>
              <a:t>, with 1/64 value sampling</a:t>
            </a:r>
            <a:br>
              <a:rPr lang="en-US" dirty="0"/>
            </a:br>
            <a:r>
              <a:rPr lang="en-US" dirty="0"/>
              <a:t>(~60 microseconds for a 1500 byte packet, </a:t>
            </a:r>
            <a:br>
              <a:rPr lang="en-US" dirty="0"/>
            </a:br>
            <a:r>
              <a:rPr lang="en-US" dirty="0"/>
              <a:t>can keep up with 200Mbps)</a:t>
            </a:r>
          </a:p>
          <a:p>
            <a:pPr lvl="1"/>
            <a:endParaRPr lang="en-US" dirty="0"/>
          </a:p>
          <a:p>
            <a:r>
              <a:rPr lang="en-US" dirty="0"/>
              <a:t>Additional overhead in per-byte processing cost for flow-state maintenance (if enabled):</a:t>
            </a:r>
          </a:p>
          <a:p>
            <a:pPr lvl="1"/>
            <a:r>
              <a:rPr lang="en-US" b="1" dirty="0"/>
              <a:t>0.042 microseconds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Experience</a:t>
            </a:r>
            <a:endParaRPr lang="en-US"/>
          </a:p>
        </p:txBody>
      </p:sp>
      <p:sp>
        <p:nvSpPr>
          <p:cNvPr id="192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Detected and automatically generated signatures for </a:t>
            </a:r>
            <a:r>
              <a:rPr lang="en-US" dirty="0" smtClean="0">
                <a:solidFill>
                  <a:srgbClr val="FF0000"/>
                </a:solidFill>
              </a:rPr>
              <a:t>every</a:t>
            </a:r>
            <a:r>
              <a:rPr lang="en-US" dirty="0" smtClean="0"/>
              <a:t> known worm outbreak over eight months</a:t>
            </a:r>
          </a:p>
          <a:p>
            <a:pPr lvl="1"/>
            <a:r>
              <a:rPr lang="en-US" dirty="0"/>
              <a:t>Code Red, </a:t>
            </a:r>
            <a:r>
              <a:rPr lang="en-US" dirty="0" err="1"/>
              <a:t>Nimda</a:t>
            </a:r>
            <a:r>
              <a:rPr lang="en-US" dirty="0"/>
              <a:t>, </a:t>
            </a:r>
            <a:r>
              <a:rPr lang="en-US" dirty="0" err="1"/>
              <a:t>WebDav</a:t>
            </a:r>
            <a:r>
              <a:rPr lang="en-US" dirty="0"/>
              <a:t>, Slammer, </a:t>
            </a:r>
            <a:r>
              <a:rPr lang="en-US" dirty="0" err="1"/>
              <a:t>Opaserv</a:t>
            </a:r>
            <a:r>
              <a:rPr lang="en-US" dirty="0"/>
              <a:t>, …</a:t>
            </a:r>
          </a:p>
          <a:p>
            <a:r>
              <a:rPr lang="en-US" b="1" dirty="0" smtClean="0"/>
              <a:t>Can</a:t>
            </a:r>
            <a:r>
              <a:rPr lang="en-US" dirty="0" smtClean="0"/>
              <a:t> produce a precise signature for a new worm in a fraction of a second</a:t>
            </a:r>
          </a:p>
          <a:p>
            <a:pPr lvl="1"/>
            <a:r>
              <a:rPr lang="en-US" dirty="0" err="1" smtClean="0"/>
              <a:t>MsBlaster</a:t>
            </a:r>
            <a:r>
              <a:rPr lang="en-US" dirty="0" smtClean="0"/>
              <a:t>, </a:t>
            </a:r>
            <a:r>
              <a:rPr lang="en-US" dirty="0" err="1" smtClean="0"/>
              <a:t>Bagle</a:t>
            </a:r>
            <a:r>
              <a:rPr lang="en-US" dirty="0" smtClean="0"/>
              <a:t>, </a:t>
            </a:r>
            <a:r>
              <a:rPr lang="en-US" dirty="0" err="1" smtClean="0"/>
              <a:t>Sasser</a:t>
            </a:r>
            <a:r>
              <a:rPr lang="en-US" dirty="0" smtClean="0"/>
              <a:t>, </a:t>
            </a:r>
            <a:r>
              <a:rPr lang="en-US" dirty="0" err="1" smtClean="0"/>
              <a:t>Kibvu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Software implementation keeps up with 200Mbps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</a:t>
            </a:r>
            <a:endParaRPr lang="en-US"/>
          </a:p>
        </p:txBody>
      </p:sp>
      <p:sp>
        <p:nvSpPr>
          <p:cNvPr id="1800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Virus</a:t>
            </a:r>
          </a:p>
          <a:p>
            <a:pPr lvl="1"/>
            <a:r>
              <a:rPr lang="en-US" dirty="0"/>
              <a:t>Program that attaches itself to another program</a:t>
            </a:r>
          </a:p>
          <a:p>
            <a:r>
              <a:rPr lang="en-US" dirty="0" smtClean="0"/>
              <a:t>Worm</a:t>
            </a:r>
          </a:p>
          <a:p>
            <a:pPr lvl="1"/>
            <a:r>
              <a:rPr lang="en-US" dirty="0" smtClean="0"/>
              <a:t>Replicates itself over the network</a:t>
            </a:r>
          </a:p>
          <a:p>
            <a:pPr lvl="1"/>
            <a:r>
              <a:rPr lang="en-US" dirty="0" smtClean="0"/>
              <a:t>Usually relies on remote exploit (e.g. buffer overflow)</a:t>
            </a:r>
          </a:p>
          <a:p>
            <a:r>
              <a:rPr lang="en-US" dirty="0" smtClean="0"/>
              <a:t>Rootkit</a:t>
            </a:r>
          </a:p>
          <a:p>
            <a:pPr lvl="1"/>
            <a:r>
              <a:rPr lang="en-US" dirty="0" smtClean="0"/>
              <a:t>Program that infects the operating system (or even lower)</a:t>
            </a:r>
          </a:p>
          <a:p>
            <a:pPr lvl="1"/>
            <a:r>
              <a:rPr lang="en-US" dirty="0" smtClean="0"/>
              <a:t>Used for privilege elevation, and to hide files/processes</a:t>
            </a:r>
          </a:p>
          <a:p>
            <a:r>
              <a:rPr lang="en-US" dirty="0" smtClean="0"/>
              <a:t>Trojan horse</a:t>
            </a:r>
          </a:p>
          <a:p>
            <a:pPr lvl="1"/>
            <a:r>
              <a:rPr lang="en-US" dirty="0" smtClean="0"/>
              <a:t>Program that opens “back doors” on an infected host</a:t>
            </a:r>
          </a:p>
          <a:p>
            <a:pPr lvl="1"/>
            <a:r>
              <a:rPr lang="en-US" dirty="0" smtClean="0"/>
              <a:t>Gives the attacker remote access to machines</a:t>
            </a:r>
          </a:p>
          <a:p>
            <a:r>
              <a:rPr lang="en-US" dirty="0" smtClean="0"/>
              <a:t>Botnet</a:t>
            </a:r>
          </a:p>
          <a:p>
            <a:pPr lvl="1"/>
            <a:r>
              <a:rPr lang="en-US" dirty="0" smtClean="0"/>
              <a:t>A large group of </a:t>
            </a:r>
            <a:r>
              <a:rPr lang="en-US" dirty="0" err="1" smtClean="0"/>
              <a:t>Trojaned</a:t>
            </a:r>
            <a:r>
              <a:rPr lang="en-US" dirty="0" smtClean="0"/>
              <a:t> machines, controlled en-mass</a:t>
            </a:r>
          </a:p>
          <a:p>
            <a:pPr lvl="1"/>
            <a:r>
              <a:rPr lang="en-US" dirty="0" smtClean="0"/>
              <a:t>Used for sending spam, </a:t>
            </a:r>
            <a:r>
              <a:rPr lang="en-US" dirty="0" err="1" smtClean="0"/>
              <a:t>DDoS</a:t>
            </a:r>
            <a:r>
              <a:rPr lang="en-US" dirty="0" smtClean="0"/>
              <a:t>, click-fraud, etc.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False Negatives</a:t>
            </a:r>
            <a:endParaRPr lang="en-US"/>
          </a:p>
        </p:txBody>
      </p:sp>
      <p:sp>
        <p:nvSpPr>
          <p:cNvPr id="193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Easy to prove presence, impossible to prove absence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Live evaluation</a:t>
            </a:r>
            <a:r>
              <a:rPr lang="en-US" dirty="0" smtClean="0"/>
              <a:t>: over 8 months detected every worm outbreak reported on popular security mailing lists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Offline evaluation</a:t>
            </a:r>
            <a:r>
              <a:rPr lang="en-US" dirty="0" smtClean="0"/>
              <a:t>: several traffic traces run against both </a:t>
            </a:r>
            <a:r>
              <a:rPr lang="en-US" dirty="0" err="1" smtClean="0"/>
              <a:t>Earlybird</a:t>
            </a:r>
            <a:r>
              <a:rPr lang="en-US" dirty="0" smtClean="0"/>
              <a:t> and Snort IDS (w/all worm-related signatures)</a:t>
            </a:r>
          </a:p>
          <a:p>
            <a:pPr lvl="1"/>
            <a:r>
              <a:rPr lang="en-US" dirty="0" smtClean="0"/>
              <a:t>Worms not detected by Snort, but detected by </a:t>
            </a:r>
            <a:r>
              <a:rPr lang="en-US" dirty="0" err="1" smtClean="0"/>
              <a:t>Earlybird</a:t>
            </a:r>
            <a:endParaRPr lang="en-US" dirty="0" smtClean="0"/>
          </a:p>
          <a:p>
            <a:pPr lvl="1"/>
            <a:r>
              <a:rPr lang="en-US" dirty="0" smtClean="0"/>
              <a:t>The converse never true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False Positives</a:t>
            </a:r>
            <a:endParaRPr lang="en-US"/>
          </a:p>
        </p:txBody>
      </p:sp>
      <p:sp>
        <p:nvSpPr>
          <p:cNvPr id="193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protocol headers</a:t>
            </a:r>
          </a:p>
          <a:p>
            <a:pPr lvl="1"/>
            <a:r>
              <a:rPr lang="en-US" sz="2400" dirty="0" smtClean="0"/>
              <a:t>Mainly HTTP and SMTP headers</a:t>
            </a:r>
          </a:p>
          <a:p>
            <a:pPr lvl="1"/>
            <a:r>
              <a:rPr lang="en-US" sz="2400" dirty="0" smtClean="0"/>
              <a:t>Distributed (P2P) system protocol headers</a:t>
            </a:r>
          </a:p>
          <a:p>
            <a:pPr lvl="1"/>
            <a:r>
              <a:rPr lang="en-US" sz="2400" dirty="0" smtClean="0"/>
              <a:t>Can be fixed with a whitelist</a:t>
            </a:r>
          </a:p>
          <a:p>
            <a:pPr lvl="2"/>
            <a:r>
              <a:rPr lang="en-US" sz="2400" dirty="0" smtClean="0"/>
              <a:t>Small number of popular protocols</a:t>
            </a:r>
            <a:endParaRPr lang="en-US" sz="2400" b="1" dirty="0" smtClean="0">
              <a:solidFill>
                <a:srgbClr val="009900"/>
              </a:solidFill>
            </a:endParaRPr>
          </a:p>
          <a:p>
            <a:r>
              <a:rPr lang="en-US" sz="2800" dirty="0" smtClean="0"/>
              <a:t>Non-worm epidemic Activity</a:t>
            </a:r>
          </a:p>
          <a:p>
            <a:pPr lvl="1"/>
            <a:r>
              <a:rPr lang="en-US" sz="2400" b="1" dirty="0" smtClean="0"/>
              <a:t>SPAM</a:t>
            </a:r>
          </a:p>
          <a:p>
            <a:pPr lvl="1"/>
            <a:r>
              <a:rPr lang="en-US" sz="2400" dirty="0" err="1" smtClean="0"/>
              <a:t>BitTorrent</a:t>
            </a:r>
            <a:endParaRPr lang="en-US" sz="2400" dirty="0"/>
          </a:p>
        </p:txBody>
      </p:sp>
      <p:sp>
        <p:nvSpPr>
          <p:cNvPr id="19333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714996" y="3124200"/>
            <a:ext cx="3276600" cy="37338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CourierPS" pitchFamily="49" charset="0"/>
              </a:rPr>
              <a:t>    GNUTELLA.CONNECT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  /0.6..X-Max-TTL: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.3..X-Dynamic-Qu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erying:.0.1..X-V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ersion:.4.0.4..X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-Query-Routing:.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0.1..User-Agent: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.</a:t>
            </a:r>
            <a:r>
              <a:rPr lang="en-US" sz="2000" dirty="0" err="1" smtClean="0">
                <a:latin typeface="CourierPS" pitchFamily="49" charset="0"/>
              </a:rPr>
              <a:t>LimeWire</a:t>
            </a:r>
            <a:r>
              <a:rPr lang="en-US" sz="2000" dirty="0" smtClean="0">
                <a:latin typeface="CourierPS" pitchFamily="49" charset="0"/>
              </a:rPr>
              <a:t>/4.0.6.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.Vendor-Message: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.0.1..X-Ultrapee</a:t>
            </a:r>
            <a:br>
              <a:rPr lang="en-US" sz="2000" dirty="0" smtClean="0">
                <a:latin typeface="CourierPS" pitchFamily="49" charset="0"/>
              </a:rPr>
            </a:br>
            <a:r>
              <a:rPr lang="en-US" sz="2000" dirty="0" smtClean="0">
                <a:latin typeface="CourierPS" pitchFamily="49" charset="0"/>
              </a:rPr>
              <a:t>  r-Query-Routing:</a:t>
            </a:r>
            <a:br>
              <a:rPr lang="en-US" sz="2000" dirty="0" smtClean="0">
                <a:latin typeface="CourierPS" pitchFamily="49" charset="0"/>
              </a:rPr>
            </a:br>
            <a:endParaRPr lang="en-US" sz="2000" dirty="0">
              <a:latin typeface="CourierPS" pitchFamily="49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limitations to this approach?</a:t>
            </a:r>
          </a:p>
          <a:p>
            <a:pPr lvl="1"/>
            <a:r>
              <a:rPr lang="en-US" dirty="0" smtClean="0"/>
              <a:t>Variable content</a:t>
            </a:r>
            <a:br>
              <a:rPr lang="en-US" dirty="0" smtClean="0"/>
            </a:br>
            <a:r>
              <a:rPr lang="en-US" dirty="0" smtClean="0"/>
              <a:t>polymorphic worms, per-session encryption, …</a:t>
            </a:r>
          </a:p>
          <a:p>
            <a:pPr lvl="1"/>
            <a:r>
              <a:rPr lang="en-US" dirty="0" smtClean="0"/>
              <a:t>Attacking the filter</a:t>
            </a:r>
            <a:br>
              <a:rPr lang="en-US" dirty="0" smtClean="0"/>
            </a:br>
            <a:r>
              <a:rPr lang="en-US" dirty="0" smtClean="0"/>
              <a:t>embedding common signatures</a:t>
            </a:r>
          </a:p>
          <a:p>
            <a:pPr lvl="1"/>
            <a:r>
              <a:rPr lang="en-US" dirty="0" smtClean="0"/>
              <a:t>Network level polymorphism</a:t>
            </a:r>
            <a:br>
              <a:rPr lang="en-US" dirty="0" smtClean="0"/>
            </a:br>
            <a:r>
              <a:rPr lang="en-US" dirty="0" smtClean="0"/>
              <a:t>overlapping IP or TCP fragments</a:t>
            </a:r>
          </a:p>
          <a:p>
            <a:pPr lvl="1"/>
            <a:r>
              <a:rPr lang="en-US" dirty="0" smtClean="0"/>
              <a:t>Slow growth worms (e.g. contagion…)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Defensive Strategies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Code reviews (Red team, Tiger team)</a:t>
            </a:r>
          </a:p>
          <a:p>
            <a:pPr lvl="1"/>
            <a:r>
              <a:rPr lang="en-US" dirty="0" smtClean="0"/>
              <a:t>Widely used now</a:t>
            </a:r>
          </a:p>
          <a:p>
            <a:pPr lvl="1"/>
            <a:r>
              <a:rPr lang="en-US" dirty="0" smtClean="0"/>
              <a:t>But very expensive</a:t>
            </a:r>
          </a:p>
          <a:p>
            <a:pPr lvl="2"/>
            <a:r>
              <a:rPr lang="en-US" dirty="0"/>
              <a:t>~$200M </a:t>
            </a:r>
            <a:r>
              <a:rPr lang="en-US" dirty="0" smtClean="0"/>
              <a:t>to review </a:t>
            </a:r>
            <a:r>
              <a:rPr lang="en-US" dirty="0"/>
              <a:t>Windows Server </a:t>
            </a:r>
            <a:r>
              <a:rPr lang="en-US" dirty="0" smtClean="0"/>
              <a:t>2003</a:t>
            </a:r>
          </a:p>
          <a:p>
            <a:r>
              <a:rPr lang="en-US" dirty="0" smtClean="0"/>
              <a:t>Host-based security</a:t>
            </a:r>
          </a:p>
          <a:p>
            <a:pPr lvl="1"/>
            <a:r>
              <a:rPr lang="en-US" dirty="0" smtClean="0"/>
              <a:t>Tools for hardening software</a:t>
            </a:r>
          </a:p>
          <a:p>
            <a:pPr lvl="2"/>
            <a:r>
              <a:rPr lang="en-US" dirty="0" smtClean="0"/>
              <a:t>Static and dynamic analysis, taint tracking</a:t>
            </a:r>
          </a:p>
          <a:p>
            <a:pPr lvl="2"/>
            <a:r>
              <a:rPr lang="en-US" dirty="0" smtClean="0"/>
              <a:t>Address space layout randomization</a:t>
            </a:r>
          </a:p>
          <a:p>
            <a:pPr lvl="2"/>
            <a:r>
              <a:rPr lang="en-US" dirty="0" smtClean="0"/>
              <a:t>Sandboxing and virtualization</a:t>
            </a:r>
          </a:p>
          <a:p>
            <a:pPr lvl="1"/>
            <a:r>
              <a:rPr lang="en-US" dirty="0" smtClean="0"/>
              <a:t>Software behavioral analysis</a:t>
            </a:r>
          </a:p>
          <a:p>
            <a:pPr lvl="1"/>
            <a:r>
              <a:rPr lang="en-US" dirty="0" smtClean="0"/>
              <a:t>Create artificial software heterogeneity</a:t>
            </a:r>
          </a:p>
          <a:p>
            <a:pPr lvl="2"/>
            <a:r>
              <a:rPr lang="en-US" dirty="0" smtClean="0"/>
              <a:t>Binary rewriting/dynamic compilation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1665513"/>
            <a:ext cx="8338782" cy="486591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Worms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Detection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Botnets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err="1" smtClean="0"/>
              <a:t>Torpig</a:t>
            </a:r>
            <a:r>
              <a:rPr lang="en-US" sz="3400" dirty="0" smtClean="0"/>
              <a:t> – fast flux and phishing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Storm – P2P and spam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 to Botnets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Ultimate goal of most Internet worms</a:t>
            </a:r>
          </a:p>
          <a:p>
            <a:pPr lvl="1"/>
            <a:r>
              <a:rPr lang="en-US" dirty="0" smtClean="0"/>
              <a:t>Compromise machine, install rootkit, then </a:t>
            </a:r>
            <a:r>
              <a:rPr lang="en-US" dirty="0" err="1" smtClean="0"/>
              <a:t>trojan</a:t>
            </a:r>
            <a:endParaRPr lang="en-US" dirty="0" smtClean="0"/>
          </a:p>
          <a:p>
            <a:pPr lvl="1"/>
            <a:r>
              <a:rPr lang="en-US" dirty="0" smtClean="0"/>
              <a:t>One of many in army of remote controlled machines</a:t>
            </a:r>
          </a:p>
          <a:p>
            <a:r>
              <a:rPr lang="en-US" dirty="0" smtClean="0"/>
              <a:t>Used by online criminals to make money</a:t>
            </a:r>
          </a:p>
          <a:p>
            <a:pPr lvl="1"/>
            <a:r>
              <a:rPr lang="en-US" dirty="0" smtClean="0"/>
              <a:t>Extortion</a:t>
            </a:r>
          </a:p>
          <a:p>
            <a:pPr lvl="2"/>
            <a:r>
              <a:rPr lang="en-US" dirty="0" smtClean="0"/>
              <a:t>“Pay use $100K or we will </a:t>
            </a:r>
            <a:r>
              <a:rPr lang="en-US" dirty="0" err="1" smtClean="0"/>
              <a:t>DDoS</a:t>
            </a:r>
            <a:r>
              <a:rPr lang="en-US" dirty="0" smtClean="0"/>
              <a:t> your website”</a:t>
            </a:r>
          </a:p>
          <a:p>
            <a:pPr lvl="1"/>
            <a:r>
              <a:rPr lang="en-US" dirty="0" smtClean="0"/>
              <a:t>Spam and click-fraud</a:t>
            </a:r>
          </a:p>
          <a:p>
            <a:pPr lvl="1"/>
            <a:r>
              <a:rPr lang="en-US" dirty="0" smtClean="0"/>
              <a:t>Phishing and theft of personal information</a:t>
            </a:r>
          </a:p>
          <a:p>
            <a:pPr lvl="2"/>
            <a:r>
              <a:rPr lang="en-US" dirty="0" smtClean="0"/>
              <a:t>Credit card numbers, bank login information, etc.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 </a:t>
            </a:r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Truly effective as an online weapon for terrorism</a:t>
            </a:r>
          </a:p>
          <a:p>
            <a:pPr lvl="1"/>
            <a:r>
              <a:rPr lang="en-US" dirty="0" smtClean="0"/>
              <a:t>i.e. perform targeted attacks on governments and infrastructure</a:t>
            </a:r>
          </a:p>
          <a:p>
            <a:r>
              <a:rPr lang="en-US" dirty="0" smtClean="0"/>
              <a:t>Recent events: massive </a:t>
            </a:r>
            <a:r>
              <a:rPr lang="en-US" dirty="0" err="1" smtClean="0"/>
              <a:t>DoS</a:t>
            </a:r>
            <a:r>
              <a:rPr lang="en-US" dirty="0" smtClean="0"/>
              <a:t> on Estonia</a:t>
            </a:r>
          </a:p>
          <a:p>
            <a:pPr lvl="1"/>
            <a:r>
              <a:rPr lang="en-US" dirty="0" smtClean="0"/>
              <a:t>April 27, 2007 – Mid-May, 2007</a:t>
            </a:r>
          </a:p>
          <a:p>
            <a:pPr lvl="1"/>
            <a:r>
              <a:rPr lang="en-US" dirty="0" smtClean="0"/>
              <a:t>Closed off most government and business websites</a:t>
            </a:r>
          </a:p>
          <a:p>
            <a:pPr lvl="1"/>
            <a:r>
              <a:rPr lang="en-US" dirty="0" smtClean="0"/>
              <a:t>Attack hosts from US, Canada, Brazil, Vietnam, …</a:t>
            </a:r>
          </a:p>
          <a:p>
            <a:pPr lvl="1"/>
            <a:r>
              <a:rPr lang="en-US" dirty="0" smtClean="0"/>
              <a:t>Web posts indicate attacks controlled by Russians</a:t>
            </a:r>
          </a:p>
          <a:p>
            <a:pPr lvl="1"/>
            <a:r>
              <a:rPr lang="en-US" dirty="0" smtClean="0"/>
              <a:t>All because Estonia moved a memorial of WWII soldier</a:t>
            </a:r>
          </a:p>
          <a:p>
            <a:r>
              <a:rPr lang="en-US" dirty="0" smtClean="0"/>
              <a:t>Is this a glimpse of the future?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tnet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0631" y="1147"/>
            <a:ext cx="8882743" cy="6856854"/>
          </a:xfrm>
        </p:spPr>
      </p:pic>
    </p:spTree>
    <p:extLst>
      <p:ext uri="{BB962C8B-B14F-4D97-AF65-F5344CB8AC3E}">
        <p14:creationId xmlns:p14="http://schemas.microsoft.com/office/powerpoint/2010/main" val="26203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/ Deterring </a:t>
            </a:r>
            <a:r>
              <a:rPr lang="en-US" dirty="0" err="1" smtClean="0"/>
              <a:t>Botnets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Bots controlled via C&amp;C channels</a:t>
            </a:r>
          </a:p>
          <a:p>
            <a:pPr lvl="1"/>
            <a:r>
              <a:rPr lang="en-US" dirty="0" smtClean="0"/>
              <a:t>Potential weakness to disrupt </a:t>
            </a:r>
            <a:r>
              <a:rPr lang="en-US" dirty="0" err="1" smtClean="0"/>
              <a:t>botnet</a:t>
            </a:r>
            <a:r>
              <a:rPr lang="en-US" dirty="0" smtClean="0"/>
              <a:t> operation</a:t>
            </a:r>
          </a:p>
          <a:p>
            <a:pPr lvl="1"/>
            <a:r>
              <a:rPr lang="en-US" dirty="0" smtClean="0"/>
              <a:t>Traditionally relied on IRC channels run by ephemeral servers</a:t>
            </a:r>
          </a:p>
          <a:p>
            <a:pPr lvl="2"/>
            <a:r>
              <a:rPr lang="en-US" dirty="0" smtClean="0"/>
              <a:t>Can rotate single DNS name to different IPs on minute-basis</a:t>
            </a:r>
          </a:p>
          <a:p>
            <a:pPr lvl="1"/>
            <a:r>
              <a:rPr lang="en-US" dirty="0" smtClean="0"/>
              <a:t>Can be found by </a:t>
            </a:r>
            <a:r>
              <a:rPr lang="en-US" dirty="0" err="1" smtClean="0"/>
              <a:t>mimicing</a:t>
            </a:r>
            <a:r>
              <a:rPr lang="en-US" dirty="0" smtClean="0"/>
              <a:t> bots (using honeypots)</a:t>
            </a:r>
          </a:p>
          <a:p>
            <a:r>
              <a:rPr lang="en-US" dirty="0" smtClean="0"/>
              <a:t>Bots also identified via DNS blacklist requests</a:t>
            </a:r>
          </a:p>
          <a:p>
            <a:r>
              <a:rPr lang="en-US" dirty="0" smtClean="0"/>
              <a:t>A constant cat and mouse game</a:t>
            </a:r>
          </a:p>
          <a:p>
            <a:pPr lvl="1"/>
            <a:r>
              <a:rPr lang="en-US" dirty="0" smtClean="0"/>
              <a:t>Attackers evolving to decentralized C&amp;C structures</a:t>
            </a:r>
          </a:p>
          <a:p>
            <a:pPr lvl="1"/>
            <a:r>
              <a:rPr lang="en-US" dirty="0" smtClean="0"/>
              <a:t>Peer to peer model, encrypted traffic</a:t>
            </a:r>
          </a:p>
          <a:p>
            <a:pPr lvl="1"/>
            <a:r>
              <a:rPr lang="en-US" dirty="0" smtClean="0"/>
              <a:t>Storm </a:t>
            </a:r>
            <a:r>
              <a:rPr lang="en-US" dirty="0" err="1" smtClean="0"/>
              <a:t>botnet</a:t>
            </a:r>
            <a:r>
              <a:rPr lang="en-US" dirty="0" smtClean="0"/>
              <a:t>, estimated 1-50 million members in 9/2007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Old-School C&amp;C: IRC Channels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6119" y="3291036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IRC Servers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5945" y="1935650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Botmaster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2050" idx="2"/>
          </p:cNvCxnSpPr>
          <p:nvPr/>
        </p:nvCxnSpPr>
        <p:spPr>
          <a:xfrm flipH="1">
            <a:off x="3812267" y="2656114"/>
            <a:ext cx="715963" cy="783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50" idx="2"/>
          </p:cNvCxnSpPr>
          <p:nvPr/>
        </p:nvCxnSpPr>
        <p:spPr>
          <a:xfrm>
            <a:off x="4528230" y="2656114"/>
            <a:ext cx="647358" cy="783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8475" y="3614057"/>
            <a:ext cx="3344628" cy="1306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84533" y="3614057"/>
            <a:ext cx="1508570" cy="1415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02562" y="3614057"/>
            <a:ext cx="609705" cy="1434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2267" y="3614057"/>
            <a:ext cx="308324" cy="1415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38620" y="3521869"/>
            <a:ext cx="136969" cy="15073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75589" y="3614057"/>
            <a:ext cx="781060" cy="1415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75589" y="3614057"/>
            <a:ext cx="1699089" cy="1415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75589" y="3614057"/>
            <a:ext cx="2617118" cy="1415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75589" y="3614057"/>
            <a:ext cx="353515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366504" y="3614057"/>
            <a:ext cx="2426599" cy="1458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devil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676853"/>
            <a:ext cx="979261" cy="9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72" y="3081338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0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57" y="3081338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09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8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67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6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54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83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5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" y="4739996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6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62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78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94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10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26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42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58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D:\Projects\Finished Documents\MAE Assets\spam_icon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70" y="5519394"/>
            <a:ext cx="750780" cy="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 flipH="1">
            <a:off x="159416" y="1602690"/>
            <a:ext cx="3033352" cy="1042535"/>
            <a:chOff x="1219200" y="4876799"/>
            <a:chExt cx="5181605" cy="1384995"/>
          </a:xfrm>
        </p:grpSpPr>
        <p:sp>
          <p:nvSpPr>
            <p:cNvPr id="66" name="Rectangular Callout 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78140"/>
                <a:gd name="adj2" fmla="val 967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19204" y="4876799"/>
              <a:ext cx="5181601" cy="137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snd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spam: &lt;subject&gt; &lt;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msg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flipH="1">
            <a:off x="49230" y="2918618"/>
            <a:ext cx="3033352" cy="1042535"/>
            <a:chOff x="1219200" y="4876799"/>
            <a:chExt cx="5181605" cy="1384995"/>
          </a:xfrm>
        </p:grpSpPr>
        <p:sp>
          <p:nvSpPr>
            <p:cNvPr id="69" name="Rectangular Callout 6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63068"/>
                <a:gd name="adj2" fmla="val -49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19204" y="4876799"/>
              <a:ext cx="5181601" cy="137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snd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spam: &lt;subject&gt; &lt;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msg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flipH="1">
            <a:off x="5695708" y="2635275"/>
            <a:ext cx="3033352" cy="1042535"/>
            <a:chOff x="1219200" y="4876799"/>
            <a:chExt cx="5181605" cy="1384995"/>
          </a:xfrm>
        </p:grpSpPr>
        <p:sp>
          <p:nvSpPr>
            <p:cNvPr id="72" name="Rectangular Callout 7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2536"/>
                <a:gd name="adj2" fmla="val 967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19204" y="4876799"/>
              <a:ext cx="5181601" cy="137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snd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spam: &lt;subject&gt; &lt;</a:t>
              </a:r>
              <a:r>
                <a:rPr kumimoji="0" lang="en-US" sz="28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msg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&gt;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67" name="Picture 5" descr="D:\Projects\Finished Documents\MAE Assets\Twitter_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06" y="2960508"/>
            <a:ext cx="1122721" cy="11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D:\Projects\Finished Documents\MAE Assets\Twitter_256x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10" y="2960507"/>
            <a:ext cx="1122721" cy="11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705072" y="5468796"/>
            <a:ext cx="5725886" cy="1214029"/>
            <a:chOff x="414979" y="3333623"/>
            <a:chExt cx="8263530" cy="1534811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399955"/>
              <a:ext cx="8118848" cy="1468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Problem: single point of failure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 smtClean="0">
                  <a:solidFill>
                    <a:schemeClr val="bg1"/>
                  </a:solidFill>
                </a:rPr>
                <a:t>Easy to locate and take down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8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1665513"/>
            <a:ext cx="8338782" cy="486591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Worms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Detection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Botnets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err="1" smtClean="0"/>
              <a:t>Torpig</a:t>
            </a:r>
            <a:r>
              <a:rPr lang="en-US" sz="3400" dirty="0" smtClean="0"/>
              <a:t> – fast flux and phishing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Storm – P2P and spam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510885" y="2031185"/>
            <a:ext cx="4511885" cy="451188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Botnets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449" y="4267200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 Servers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61576" y="1786800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Botmaster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2050" idx="2"/>
          </p:cNvCxnSpPr>
          <p:nvPr/>
        </p:nvCxnSpPr>
        <p:spPr>
          <a:xfrm>
            <a:off x="971946" y="2507264"/>
            <a:ext cx="0" cy="11067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50" idx="2"/>
          </p:cNvCxnSpPr>
          <p:nvPr/>
        </p:nvCxnSpPr>
        <p:spPr>
          <a:xfrm>
            <a:off x="971946" y="2507264"/>
            <a:ext cx="702882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153252" y="3810026"/>
            <a:ext cx="2357633" cy="212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25816" y="2982712"/>
            <a:ext cx="2037280" cy="77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53252" y="3731567"/>
            <a:ext cx="2504853" cy="1341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25816" y="2248465"/>
            <a:ext cx="2534290" cy="812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devil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5" y="1528003"/>
            <a:ext cx="979261" cy="9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" y="3291036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79" y="182701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7" y="2620129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24" y="182701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64" y="2282502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53" y="208655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89" y="304977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6" y="402286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39" y="60253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06" y="492034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8" y="571705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05" y="267438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52" y="61777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77" y="60253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58" y="558112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8" y="476441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62" y="3731567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stCxn id="11" idx="2"/>
            <a:endCxn id="9" idx="2"/>
          </p:cNvCxnSpPr>
          <p:nvPr/>
        </p:nvCxnSpPr>
        <p:spPr>
          <a:xfrm rot="5400000" flipH="1" flipV="1">
            <a:off x="5403840" y="1622899"/>
            <a:ext cx="259544" cy="1901071"/>
          </a:xfrm>
          <a:prstGeom prst="curvedConnector3">
            <a:avLst>
              <a:gd name="adj1" fmla="val -197127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7" idx="2"/>
            <a:endCxn id="13" idx="1"/>
          </p:cNvCxnSpPr>
          <p:nvPr/>
        </p:nvCxnSpPr>
        <p:spPr>
          <a:xfrm rot="16200000" flipH="1">
            <a:off x="5320361" y="1937103"/>
            <a:ext cx="1040152" cy="3748017"/>
          </a:xfrm>
          <a:prstGeom prst="curvedConnector2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82" idx="3"/>
            <a:endCxn id="15" idx="1"/>
          </p:cNvCxnSpPr>
          <p:nvPr/>
        </p:nvCxnSpPr>
        <p:spPr>
          <a:xfrm>
            <a:off x="3819210" y="4039891"/>
            <a:ext cx="3670296" cy="118877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81" idx="3"/>
            <a:endCxn id="74" idx="0"/>
          </p:cNvCxnSpPr>
          <p:nvPr/>
        </p:nvCxnSpPr>
        <p:spPr>
          <a:xfrm>
            <a:off x="3963096" y="5072743"/>
            <a:ext cx="1819980" cy="1105040"/>
          </a:xfrm>
          <a:prstGeom prst="curvedConnector2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Classes\CS 4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2" y="2135339"/>
            <a:ext cx="613165" cy="6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D:\Classes\CS 4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1" y="3670827"/>
            <a:ext cx="613165" cy="6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D:\Classes\CS 4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16" y="3210062"/>
            <a:ext cx="613165" cy="6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36" y="3029277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25" y="4106342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25" y="4644281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16" y="2493603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87" y="1773769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01" y="3918255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70" y="5338533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D:\Classes\CS 4700\assets\Emai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15" y="6518462"/>
            <a:ext cx="361570" cy="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Curved Connector 95"/>
          <p:cNvCxnSpPr>
            <a:stCxn id="10" idx="2"/>
            <a:endCxn id="9" idx="2"/>
          </p:cNvCxnSpPr>
          <p:nvPr/>
        </p:nvCxnSpPr>
        <p:spPr>
          <a:xfrm rot="5400000" flipH="1">
            <a:off x="6640074" y="2287737"/>
            <a:ext cx="455487" cy="767340"/>
          </a:xfrm>
          <a:prstGeom prst="curvedConnector3">
            <a:avLst>
              <a:gd name="adj1" fmla="val -50188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80" idx="0"/>
            <a:endCxn id="15" idx="1"/>
          </p:cNvCxnSpPr>
          <p:nvPr/>
        </p:nvCxnSpPr>
        <p:spPr>
          <a:xfrm rot="5400000" flipH="1" flipV="1">
            <a:off x="5644414" y="3736036"/>
            <a:ext cx="352461" cy="3337724"/>
          </a:xfrm>
          <a:prstGeom prst="curvedConnector2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7" idx="2"/>
            <a:endCxn id="74" idx="0"/>
          </p:cNvCxnSpPr>
          <p:nvPr/>
        </p:nvCxnSpPr>
        <p:spPr>
          <a:xfrm rot="16200000" flipH="1">
            <a:off x="3753729" y="4148436"/>
            <a:ext cx="3734120" cy="32457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251488" y="1563886"/>
            <a:ext cx="182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Structured P2P DHT</a:t>
            </a:r>
            <a:endParaRPr lang="en-US" sz="2400" dirty="0"/>
          </a:p>
        </p:txBody>
      </p:sp>
      <p:grpSp>
        <p:nvGrpSpPr>
          <p:cNvPr id="106" name="Group 105"/>
          <p:cNvGrpSpPr/>
          <p:nvPr/>
        </p:nvGrpSpPr>
        <p:grpSpPr>
          <a:xfrm flipH="1">
            <a:off x="5675012" y="188103"/>
            <a:ext cx="2936980" cy="971366"/>
            <a:chOff x="1219200" y="4876799"/>
            <a:chExt cx="5181605" cy="1384995"/>
          </a:xfrm>
        </p:grpSpPr>
        <p:sp>
          <p:nvSpPr>
            <p:cNvPr id="107" name="Rectangular Callout 10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15189"/>
                <a:gd name="adj2" fmla="val 11099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19203" y="4928315"/>
              <a:ext cx="5181602" cy="90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Insert commands into the DHT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flipH="1">
            <a:off x="701445" y="5652628"/>
            <a:ext cx="2936980" cy="990238"/>
            <a:chOff x="1219200" y="4876799"/>
            <a:chExt cx="5181605" cy="1411903"/>
          </a:xfrm>
        </p:grpSpPr>
        <p:sp>
          <p:nvSpPr>
            <p:cNvPr id="110" name="Rectangular Callout 10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1905"/>
                <a:gd name="adj2" fmla="val -358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19204" y="4928315"/>
              <a:ext cx="5181601" cy="1360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Get commands from the DHT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1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</a:t>
            </a:r>
            <a:r>
              <a:rPr lang="en-US" dirty="0" smtClean="0"/>
              <a:t>Flux 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33864" y="2957908"/>
            <a:ext cx="137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 Servers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5945" y="178324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Botmaster</a:t>
            </a:r>
            <a:endParaRPr lang="en-US" sz="2400" dirty="0"/>
          </a:p>
        </p:txBody>
      </p:sp>
      <p:cxnSp>
        <p:nvCxnSpPr>
          <p:cNvPr id="7" name="Straight Connector 6"/>
          <p:cNvCxnSpPr>
            <a:stCxn id="19" idx="2"/>
          </p:cNvCxnSpPr>
          <p:nvPr/>
        </p:nvCxnSpPr>
        <p:spPr>
          <a:xfrm flipH="1">
            <a:off x="3812267" y="2503710"/>
            <a:ext cx="715963" cy="783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9" idx="2"/>
          </p:cNvCxnSpPr>
          <p:nvPr/>
        </p:nvCxnSpPr>
        <p:spPr>
          <a:xfrm>
            <a:off x="4528230" y="2503710"/>
            <a:ext cx="647358" cy="783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7" idx="2"/>
          </p:cNvCxnSpPr>
          <p:nvPr/>
        </p:nvCxnSpPr>
        <p:spPr>
          <a:xfrm flipH="1">
            <a:off x="448476" y="5184652"/>
            <a:ext cx="4388521" cy="1028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7" idx="2"/>
          </p:cNvCxnSpPr>
          <p:nvPr/>
        </p:nvCxnSpPr>
        <p:spPr>
          <a:xfrm flipH="1">
            <a:off x="2284534" y="5184652"/>
            <a:ext cx="2552463" cy="1028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7" idx="2"/>
          </p:cNvCxnSpPr>
          <p:nvPr/>
        </p:nvCxnSpPr>
        <p:spPr>
          <a:xfrm flipH="1">
            <a:off x="3208173" y="5184652"/>
            <a:ext cx="1628824" cy="941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7" idx="2"/>
          </p:cNvCxnSpPr>
          <p:nvPr/>
        </p:nvCxnSpPr>
        <p:spPr>
          <a:xfrm flipH="1">
            <a:off x="4157611" y="5184652"/>
            <a:ext cx="679386" cy="922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7" idx="2"/>
          </p:cNvCxnSpPr>
          <p:nvPr/>
        </p:nvCxnSpPr>
        <p:spPr>
          <a:xfrm>
            <a:off x="4836997" y="5184652"/>
            <a:ext cx="180864" cy="1028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7" idx="2"/>
          </p:cNvCxnSpPr>
          <p:nvPr/>
        </p:nvCxnSpPr>
        <p:spPr>
          <a:xfrm>
            <a:off x="4836997" y="5184652"/>
            <a:ext cx="1125262" cy="9222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7" idx="2"/>
          </p:cNvCxnSpPr>
          <p:nvPr/>
        </p:nvCxnSpPr>
        <p:spPr>
          <a:xfrm>
            <a:off x="4836997" y="5184652"/>
            <a:ext cx="2043291" cy="9222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7" idx="2"/>
          </p:cNvCxnSpPr>
          <p:nvPr/>
        </p:nvCxnSpPr>
        <p:spPr>
          <a:xfrm>
            <a:off x="4836997" y="5184652"/>
            <a:ext cx="2961320" cy="9222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7" idx="2"/>
          </p:cNvCxnSpPr>
          <p:nvPr/>
        </p:nvCxnSpPr>
        <p:spPr>
          <a:xfrm>
            <a:off x="4836997" y="5184652"/>
            <a:ext cx="3879352" cy="8786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7" idx="2"/>
          </p:cNvCxnSpPr>
          <p:nvPr/>
        </p:nvCxnSpPr>
        <p:spPr>
          <a:xfrm flipH="1">
            <a:off x="1366504" y="5184652"/>
            <a:ext cx="3470493" cy="10284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Classes\CS 4700\assets\devil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524449"/>
            <a:ext cx="979261" cy="9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08" y="2928934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0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09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8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67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6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54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83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5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8" y="2928934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>
            <a:stCxn id="19" idx="2"/>
          </p:cNvCxnSpPr>
          <p:nvPr/>
        </p:nvCxnSpPr>
        <p:spPr>
          <a:xfrm>
            <a:off x="4528230" y="2503710"/>
            <a:ext cx="2346448" cy="6749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9" idx="2"/>
          </p:cNvCxnSpPr>
          <p:nvPr/>
        </p:nvCxnSpPr>
        <p:spPr>
          <a:xfrm flipH="1">
            <a:off x="2284533" y="2503710"/>
            <a:ext cx="2243697" cy="865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2"/>
          </p:cNvCxnSpPr>
          <p:nvPr/>
        </p:nvCxnSpPr>
        <p:spPr>
          <a:xfrm flipH="1">
            <a:off x="756799" y="2503710"/>
            <a:ext cx="3771431" cy="865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38" y="2928934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8" y="2928934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48" y="2928934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54330" y="37665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12.34.56.78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844002" y="376659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6.4.2.0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131527" y="376659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31.64.7.22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851909" y="376659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245.9.1.43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07948" y="376659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98.102.8.1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246754" y="4722987"/>
            <a:ext cx="31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www.my-botnet.com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99" name="Straight Connector 98"/>
          <p:cNvCxnSpPr>
            <a:stCxn id="75" idx="2"/>
            <a:endCxn id="87" idx="0"/>
          </p:cNvCxnSpPr>
          <p:nvPr/>
        </p:nvCxnSpPr>
        <p:spPr>
          <a:xfrm>
            <a:off x="755804" y="4135929"/>
            <a:ext cx="4081193" cy="587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6" idx="2"/>
            <a:endCxn id="87" idx="0"/>
          </p:cNvCxnSpPr>
          <p:nvPr/>
        </p:nvCxnSpPr>
        <p:spPr>
          <a:xfrm>
            <a:off x="2288996" y="4135929"/>
            <a:ext cx="2548001" cy="587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7" idx="2"/>
            <a:endCxn id="87" idx="0"/>
          </p:cNvCxnSpPr>
          <p:nvPr/>
        </p:nvCxnSpPr>
        <p:spPr>
          <a:xfrm>
            <a:off x="3768881" y="4135929"/>
            <a:ext cx="1068116" cy="587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8" idx="2"/>
            <a:endCxn id="87" idx="0"/>
          </p:cNvCxnSpPr>
          <p:nvPr/>
        </p:nvCxnSpPr>
        <p:spPr>
          <a:xfrm flipH="1">
            <a:off x="4836997" y="4135929"/>
            <a:ext cx="652266" cy="587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9" idx="2"/>
            <a:endCxn id="87" idx="0"/>
          </p:cNvCxnSpPr>
          <p:nvPr/>
        </p:nvCxnSpPr>
        <p:spPr>
          <a:xfrm flipH="1">
            <a:off x="4836997" y="4135929"/>
            <a:ext cx="2208305" cy="587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 flipH="1">
            <a:off x="5956649" y="5206416"/>
            <a:ext cx="3033352" cy="1567543"/>
            <a:chOff x="1219200" y="4876799"/>
            <a:chExt cx="5181605" cy="1483663"/>
          </a:xfrm>
        </p:grpSpPr>
        <p:sp>
          <p:nvSpPr>
            <p:cNvPr id="113" name="Rectangular Callout 11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057"/>
                <a:gd name="adj2" fmla="val -9968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219203" y="4928315"/>
              <a:ext cx="5181602" cy="1432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Change DNS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IP mapping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 every 10 seconds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 flipH="1">
            <a:off x="140150" y="3603169"/>
            <a:ext cx="2656250" cy="1923318"/>
            <a:chOff x="1219200" y="4876799"/>
            <a:chExt cx="5181605" cy="1384995"/>
          </a:xfrm>
        </p:grpSpPr>
        <p:sp>
          <p:nvSpPr>
            <p:cNvPr id="116" name="Rectangular Callout 11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7856"/>
                <a:gd name="adj2" fmla="val 2143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19204" y="4928315"/>
              <a:ext cx="5181601" cy="1307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But: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ISPs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can blacklist the rendezvous domain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0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Domain Generation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8325" y="2986540"/>
            <a:ext cx="137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 Servers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5945" y="178324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Botmaster</a:t>
            </a:r>
            <a:endParaRPr lang="en-US" sz="2400" dirty="0"/>
          </a:p>
        </p:txBody>
      </p:sp>
      <p:cxnSp>
        <p:nvCxnSpPr>
          <p:cNvPr id="8" name="Straight Connector 7"/>
          <p:cNvCxnSpPr>
            <a:stCxn id="19" idx="2"/>
          </p:cNvCxnSpPr>
          <p:nvPr/>
        </p:nvCxnSpPr>
        <p:spPr>
          <a:xfrm>
            <a:off x="4528230" y="2503710"/>
            <a:ext cx="647358" cy="783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87" idx="2"/>
          </p:cNvCxnSpPr>
          <p:nvPr/>
        </p:nvCxnSpPr>
        <p:spPr>
          <a:xfrm flipH="1">
            <a:off x="448475" y="4221661"/>
            <a:ext cx="564421" cy="19914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7" idx="2"/>
          </p:cNvCxnSpPr>
          <p:nvPr/>
        </p:nvCxnSpPr>
        <p:spPr>
          <a:xfrm>
            <a:off x="1012896" y="4221661"/>
            <a:ext cx="1271637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7" idx="2"/>
          </p:cNvCxnSpPr>
          <p:nvPr/>
        </p:nvCxnSpPr>
        <p:spPr>
          <a:xfrm>
            <a:off x="1012896" y="4221661"/>
            <a:ext cx="2189666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7" idx="2"/>
          </p:cNvCxnSpPr>
          <p:nvPr/>
        </p:nvCxnSpPr>
        <p:spPr>
          <a:xfrm>
            <a:off x="1012896" y="4221661"/>
            <a:ext cx="3025703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7" idx="2"/>
          </p:cNvCxnSpPr>
          <p:nvPr/>
        </p:nvCxnSpPr>
        <p:spPr>
          <a:xfrm>
            <a:off x="1012896" y="4221661"/>
            <a:ext cx="4013049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7" idx="2"/>
          </p:cNvCxnSpPr>
          <p:nvPr/>
        </p:nvCxnSpPr>
        <p:spPr>
          <a:xfrm>
            <a:off x="1012896" y="4221661"/>
            <a:ext cx="4847120" cy="1809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7" idx="2"/>
          </p:cNvCxnSpPr>
          <p:nvPr/>
        </p:nvCxnSpPr>
        <p:spPr>
          <a:xfrm>
            <a:off x="1012896" y="4221661"/>
            <a:ext cx="5758018" cy="1809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7" idx="2"/>
          </p:cNvCxnSpPr>
          <p:nvPr/>
        </p:nvCxnSpPr>
        <p:spPr>
          <a:xfrm>
            <a:off x="1012896" y="4221661"/>
            <a:ext cx="6779811" cy="1809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7" idx="2"/>
          </p:cNvCxnSpPr>
          <p:nvPr/>
        </p:nvCxnSpPr>
        <p:spPr>
          <a:xfrm>
            <a:off x="1012896" y="4221661"/>
            <a:ext cx="7697843" cy="1809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7" idx="2"/>
          </p:cNvCxnSpPr>
          <p:nvPr/>
        </p:nvCxnSpPr>
        <p:spPr>
          <a:xfrm>
            <a:off x="1012896" y="4221661"/>
            <a:ext cx="271618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Classes\CS 4700\assets\devil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524449"/>
            <a:ext cx="979261" cy="9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96" y="2936475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0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09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8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67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6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54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83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15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" y="590479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/>
          <p:cNvCxnSpPr>
            <a:stCxn id="19" idx="2"/>
          </p:cNvCxnSpPr>
          <p:nvPr/>
        </p:nvCxnSpPr>
        <p:spPr>
          <a:xfrm flipH="1">
            <a:off x="2963263" y="2503710"/>
            <a:ext cx="1564967" cy="783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2"/>
          </p:cNvCxnSpPr>
          <p:nvPr/>
        </p:nvCxnSpPr>
        <p:spPr>
          <a:xfrm flipH="1">
            <a:off x="756799" y="2503710"/>
            <a:ext cx="3771431" cy="865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32" y="2936475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8" y="2936475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-34859" y="3852329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www.sb39fwn.com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915508" y="3839446"/>
            <a:ext cx="224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www.17-cjbq0n.com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48475" y="4202511"/>
            <a:ext cx="2552880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284533" y="4202511"/>
            <a:ext cx="716821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001354" y="4202511"/>
            <a:ext cx="201208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001354" y="4202511"/>
            <a:ext cx="1163552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001354" y="4202511"/>
            <a:ext cx="2024591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001354" y="4202511"/>
            <a:ext cx="2955295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001354" y="4202511"/>
            <a:ext cx="3873324" cy="1915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001354" y="4202511"/>
            <a:ext cx="4815369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001354" y="4202511"/>
            <a:ext cx="5709385" cy="1915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366504" y="4202511"/>
            <a:ext cx="1634850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164906" y="3852329"/>
            <a:ext cx="22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www.xx8h4d9n.com</a:t>
            </a:r>
            <a:endParaRPr lang="en-US" dirty="0"/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448475" y="4202511"/>
            <a:ext cx="4729871" cy="1915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284533" y="4202511"/>
            <a:ext cx="2893813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3272424" y="4202511"/>
            <a:ext cx="1905921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4164906" y="4202511"/>
            <a:ext cx="1013439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038620" y="4202511"/>
            <a:ext cx="139725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178345" y="4202511"/>
            <a:ext cx="787026" cy="2035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178345" y="4202511"/>
            <a:ext cx="1696333" cy="1915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78345" y="4202511"/>
            <a:ext cx="2638378" cy="2035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178345" y="4202511"/>
            <a:ext cx="3532394" cy="1896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1366504" y="4202511"/>
            <a:ext cx="3811841" cy="201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 flipH="1">
            <a:off x="248344" y="4024112"/>
            <a:ext cx="3262542" cy="1589090"/>
            <a:chOff x="1219200" y="4876799"/>
            <a:chExt cx="5181605" cy="1384995"/>
          </a:xfrm>
        </p:grpSpPr>
        <p:sp>
          <p:nvSpPr>
            <p:cNvPr id="124" name="Rectangular Callout 123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41584"/>
                <a:gd name="adj2" fmla="val 8240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19204" y="4928315"/>
              <a:ext cx="5181601" cy="1307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Bots generate many possible domains each day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flipH="1">
            <a:off x="248347" y="1682824"/>
            <a:ext cx="3571372" cy="1455381"/>
            <a:chOff x="1219200" y="4876799"/>
            <a:chExt cx="5181605" cy="1384995"/>
          </a:xfrm>
        </p:grpSpPr>
        <p:sp>
          <p:nvSpPr>
            <p:cNvPr id="127" name="Rectangular Callout 126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56578"/>
                <a:gd name="adj2" fmla="val -22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19206" y="4928315"/>
              <a:ext cx="5181599" cy="1318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…But the </a:t>
              </a:r>
              <a:r>
                <a:rPr lang="en-US" sz="2800" kern="0" noProof="0" dirty="0" err="1" smtClean="0">
                  <a:solidFill>
                    <a:sysClr val="window" lastClr="FFFFFF"/>
                  </a:solidFill>
                </a:rPr>
                <a:t>Botmaster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 only needs to register a few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 flipH="1">
            <a:off x="6264973" y="4302073"/>
            <a:ext cx="2689836" cy="1446659"/>
            <a:chOff x="1219200" y="4876799"/>
            <a:chExt cx="5181605" cy="1384995"/>
          </a:xfrm>
        </p:grpSpPr>
        <p:sp>
          <p:nvSpPr>
            <p:cNvPr id="130" name="Rectangular Callout 129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78996"/>
                <a:gd name="adj2" fmla="val -840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19206" y="4928315"/>
              <a:ext cx="5181599" cy="125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Can be combined with fast flux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2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6" grpId="0"/>
      <p:bldP spid="86" grpId="1"/>
      <p:bldP spid="10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1665513"/>
            <a:ext cx="8338782" cy="486591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Worms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Detection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Botnets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err="1" smtClean="0"/>
              <a:t>Torpig</a:t>
            </a:r>
            <a:r>
              <a:rPr lang="en-US" sz="3400" dirty="0" smtClean="0"/>
              <a:t> – fast flux and phishing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Storm – P2P and spam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“Your Botnet is My Botnet”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 smtClean="0"/>
              <a:t>Takeover of the </a:t>
            </a:r>
            <a:r>
              <a:rPr lang="en-US" dirty="0" err="1" smtClean="0"/>
              <a:t>Torpig</a:t>
            </a:r>
            <a:r>
              <a:rPr lang="en-US" dirty="0" smtClean="0"/>
              <a:t> botnet</a:t>
            </a:r>
          </a:p>
          <a:p>
            <a:pPr lvl="1"/>
            <a:r>
              <a:rPr lang="en-US" dirty="0" smtClean="0"/>
              <a:t>Random domain generation + fast flux</a:t>
            </a:r>
          </a:p>
          <a:p>
            <a:pPr lvl="1"/>
            <a:r>
              <a:rPr lang="en-US" dirty="0" smtClean="0"/>
              <a:t>Team reverse engineered domain generation algorithm</a:t>
            </a:r>
          </a:p>
          <a:p>
            <a:pPr lvl="1"/>
            <a:r>
              <a:rPr lang="en-US" dirty="0" smtClean="0"/>
              <a:t>Registered 30 days of domains before the </a:t>
            </a:r>
            <a:r>
              <a:rPr lang="en-US" dirty="0" err="1" smtClean="0"/>
              <a:t>botmaster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Full control of the botnet for 10 days</a:t>
            </a:r>
          </a:p>
          <a:p>
            <a:r>
              <a:rPr lang="en-US" dirty="0" smtClean="0"/>
              <a:t>Goal of the botnet</a:t>
            </a:r>
            <a:r>
              <a:rPr lang="en-US" dirty="0" smtClean="0"/>
              <a:t>: </a:t>
            </a:r>
            <a:r>
              <a:rPr lang="en-US" dirty="0" smtClean="0"/>
              <a:t>theft and phishing</a:t>
            </a:r>
            <a:endParaRPr lang="en-US" dirty="0" smtClean="0"/>
          </a:p>
          <a:p>
            <a:pPr lvl="1"/>
            <a:r>
              <a:rPr lang="en-US" dirty="0" smtClean="0"/>
              <a:t>Steals credit card numbers, bank accounts, etc.</a:t>
            </a:r>
          </a:p>
          <a:p>
            <a:pPr lvl="1"/>
            <a:r>
              <a:rPr lang="en-US" dirty="0" smtClean="0"/>
              <a:t>Researchers gathered all this data</a:t>
            </a:r>
          </a:p>
          <a:p>
            <a:r>
              <a:rPr lang="en-US" dirty="0" smtClean="0"/>
              <a:t>Other novel point: accurate estimation of botnet size</a:t>
            </a:r>
          </a:p>
        </p:txBody>
      </p:sp>
    </p:spTree>
    <p:extLst>
      <p:ext uri="{BB962C8B-B14F-4D97-AF65-F5344CB8AC3E}">
        <p14:creationId xmlns:p14="http://schemas.microsoft.com/office/powerpoint/2010/main" val="37600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Torpig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4098" name="Picture 2" descr="D:\Classes\CS 4700\assets\torp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" y="2918064"/>
            <a:ext cx="879475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35" y="1643741"/>
            <a:ext cx="1534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Host gets infected via drive-by-download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71507" y="2210178"/>
            <a:ext cx="153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Rootkit installation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48850" y="2362578"/>
            <a:ext cx="153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Trojan installation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36135" y="3103122"/>
            <a:ext cx="1186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Collect stolen data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0924" y="5769214"/>
            <a:ext cx="1501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Capture banking passwords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 flipH="1">
            <a:off x="3783030" y="5695444"/>
            <a:ext cx="2689836" cy="1042813"/>
            <a:chOff x="1219200" y="4876799"/>
            <a:chExt cx="5181605" cy="1384995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76813"/>
                <a:gd name="adj2" fmla="val -14565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6" y="4928315"/>
              <a:ext cx="5181599" cy="91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Researchers Infiltrated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H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ere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3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Man-in-the-Browser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122" name="Picture 2" descr="D:\Classes\CS 4700\assets\torp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6" y="1113972"/>
            <a:ext cx="7969251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Stolen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98809"/>
          </a:xfrm>
        </p:spPr>
        <p:txBody>
          <a:bodyPr/>
          <a:lstStyle/>
          <a:p>
            <a:r>
              <a:rPr lang="en-US" dirty="0" smtClean="0"/>
              <a:t>Data gathered from Jan 25-Feb 4 2009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 rotWithShape="1">
          <a:blip r:embed="rId2" cstate="print"/>
          <a:srcRect l="23028" r="20857" b="18259"/>
          <a:stretch/>
        </p:blipFill>
        <p:spPr>
          <a:xfrm>
            <a:off x="518158" y="2447684"/>
            <a:ext cx="3474720" cy="2743200"/>
          </a:xfrm>
          <a:prstGeom prst="rect">
            <a:avLst/>
          </a:prstGeom>
          <a:noFill/>
          <a:ln/>
        </p:spPr>
      </p:pic>
      <p:pic>
        <p:nvPicPr>
          <p:cNvPr id="8" name="Picture 7"/>
          <p:cNvPicPr>
            <a:picLocks noGrp="1" noChangeAspect="1" noChangeArrowheads="1"/>
          </p:cNvPicPr>
          <p:nvPr/>
        </p:nvPicPr>
        <p:blipFill rotWithShape="1">
          <a:blip r:embed="rId3" cstate="print"/>
          <a:srcRect l="19584" r="18137" b="12476"/>
          <a:stretch/>
        </p:blipFill>
        <p:spPr>
          <a:xfrm>
            <a:off x="4776650" y="2464675"/>
            <a:ext cx="3757748" cy="2726209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1170605" y="2177185"/>
            <a:ext cx="216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Accounts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1754" y="2177237"/>
            <a:ext cx="237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Banks Accounts</a:t>
            </a:r>
            <a:endParaRPr lang="en-US" sz="24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85058" y="5288952"/>
            <a:ext cx="8958941" cy="14928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much is this data worth?</a:t>
            </a:r>
          </a:p>
          <a:p>
            <a:pPr lvl="1"/>
            <a:r>
              <a:rPr lang="en-US" dirty="0" smtClean="0"/>
              <a:t>Credit cards: $0.10-$25    Banks accounts: $10-$1000</a:t>
            </a:r>
          </a:p>
          <a:p>
            <a:pPr lvl="1"/>
            <a:r>
              <a:rPr lang="en-US" dirty="0" smtClean="0"/>
              <a:t>$83K-$8.3M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Estimate Botnet Size?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Passive data collection methodologies</a:t>
            </a:r>
          </a:p>
          <a:p>
            <a:pPr lvl="1"/>
            <a:r>
              <a:rPr lang="en-US" dirty="0" smtClean="0"/>
              <a:t>Honeypots</a:t>
            </a:r>
          </a:p>
          <a:p>
            <a:pPr lvl="2"/>
            <a:r>
              <a:rPr lang="en-US" dirty="0" smtClean="0"/>
              <a:t>Infect your own machines with Trojans</a:t>
            </a:r>
          </a:p>
          <a:p>
            <a:pPr lvl="2"/>
            <a:r>
              <a:rPr lang="en-US" dirty="0" smtClean="0"/>
              <a:t>Observe network traffic</a:t>
            </a:r>
          </a:p>
          <a:p>
            <a:pPr lvl="1"/>
            <a:r>
              <a:rPr lang="en-US" dirty="0" smtClean="0"/>
              <a:t>Look at DNS traffic</a:t>
            </a:r>
          </a:p>
          <a:p>
            <a:pPr lvl="2"/>
            <a:r>
              <a:rPr lang="en-US" dirty="0" smtClean="0"/>
              <a:t>Domains linked to fast flux C&amp;C</a:t>
            </a:r>
          </a:p>
          <a:p>
            <a:pPr lvl="1"/>
            <a:r>
              <a:rPr lang="en-US" dirty="0" smtClean="0"/>
              <a:t>Networks flows</a:t>
            </a:r>
          </a:p>
          <a:p>
            <a:pPr lvl="2"/>
            <a:r>
              <a:rPr lang="en-US" dirty="0" smtClean="0"/>
              <a:t>Analyze all packets from a large ISP and use heuristics to identify botnet traffic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None</a:t>
            </a:r>
            <a:r>
              <a:rPr lang="en-US" b="1" dirty="0" smtClean="0"/>
              <a:t> of these methods give a complete picture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</a:t>
            </a:r>
            <a:r>
              <a:rPr lang="en-US" dirty="0" err="1" smtClean="0"/>
              <a:t>Torpig</a:t>
            </a:r>
            <a:r>
              <a:rPr lang="en-US" dirty="0" smtClean="0"/>
              <a:t> Botnet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8990" y="1570970"/>
            <a:ext cx="8946155" cy="3102212"/>
          </a:xfrm>
          <a:prstGeom prst="rect">
            <a:avLst/>
          </a:prstGeom>
          <a:noFill/>
          <a:ln/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4757057"/>
            <a:ext cx="8839200" cy="21009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the disconnect between IPs and bots?</a:t>
            </a:r>
          </a:p>
          <a:p>
            <a:pPr lvl="1"/>
            <a:r>
              <a:rPr lang="en-US" dirty="0" smtClean="0"/>
              <a:t>Dynamic IPs, short DHCP leases</a:t>
            </a:r>
          </a:p>
          <a:p>
            <a:r>
              <a:rPr lang="en-US" dirty="0" smtClean="0"/>
              <a:t>Casts doubt on prior studies, enables more realistic estimates of botnet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Compromise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One of earliest major Internet security incidents</a:t>
            </a:r>
          </a:p>
          <a:p>
            <a:pPr lvl="1"/>
            <a:r>
              <a:rPr lang="en-US"/>
              <a:t>Internet Worm (1988): compromised almost every BSD-derived machine on Internet</a:t>
            </a:r>
          </a:p>
          <a:p>
            <a:r>
              <a:rPr lang="en-US"/>
              <a:t>Today: estimated that a single worm could compromise 10M hosts in &lt; 5 min</a:t>
            </a:r>
          </a:p>
          <a:p>
            <a:r>
              <a:rPr lang="en-US"/>
              <a:t>Attacker gains control of a host</a:t>
            </a:r>
          </a:p>
          <a:p>
            <a:pPr lvl="1"/>
            <a:r>
              <a:rPr lang="en-US"/>
              <a:t>Read data</a:t>
            </a:r>
          </a:p>
          <a:p>
            <a:pPr lvl="1"/>
            <a:r>
              <a:rPr lang="en-US"/>
              <a:t>Erase data</a:t>
            </a:r>
          </a:p>
          <a:p>
            <a:pPr lvl="1"/>
            <a:r>
              <a:rPr lang="en-US"/>
              <a:t>Compromise another host</a:t>
            </a:r>
          </a:p>
          <a:p>
            <a:pPr lvl="1"/>
            <a:r>
              <a:rPr lang="en-US"/>
              <a:t>Launch denial-of-service attacks on another host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1665513"/>
            <a:ext cx="8338782" cy="486591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Worms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Detection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Botnets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Basics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err="1" smtClean="0"/>
              <a:t>Torpig</a:t>
            </a:r>
            <a:r>
              <a:rPr lang="en-US" sz="3400" dirty="0" smtClean="0"/>
              <a:t> – fast flux and phishing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400" dirty="0" smtClean="0"/>
              <a:t>Storm – P2P and spam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Spamalytics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Autofit/>
          </a:bodyPr>
          <a:lstStyle/>
          <a:p>
            <a:r>
              <a:rPr lang="en-US" sz="2800" dirty="0"/>
              <a:t>Measurement </a:t>
            </a:r>
            <a:r>
              <a:rPr lang="en-US" sz="2800" dirty="0" smtClean="0"/>
              <a:t>of “</a:t>
            </a:r>
            <a:r>
              <a:rPr lang="en-US" sz="2800" dirty="0"/>
              <a:t>conversion rate” of spam campaigns</a:t>
            </a:r>
          </a:p>
          <a:p>
            <a:pPr lvl="1"/>
            <a:r>
              <a:rPr lang="en-US" sz="2400" dirty="0" smtClean="0"/>
              <a:t>Probability </a:t>
            </a:r>
            <a:r>
              <a:rPr lang="en-US" sz="2400" dirty="0"/>
              <a:t>that an unsolicited email will elicit a “sale”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ethodology </a:t>
            </a:r>
            <a:r>
              <a:rPr lang="en-US" sz="2400" dirty="0"/>
              <a:t>using Botnet infiltration</a:t>
            </a:r>
          </a:p>
          <a:p>
            <a:r>
              <a:rPr lang="en-US" sz="2800" dirty="0" smtClean="0"/>
              <a:t>Analyze </a:t>
            </a:r>
            <a:r>
              <a:rPr lang="en-US" sz="2800" dirty="0"/>
              <a:t>two spam </a:t>
            </a:r>
            <a:r>
              <a:rPr lang="en-US" sz="2800" dirty="0" smtClean="0"/>
              <a:t>campaigns</a:t>
            </a:r>
          </a:p>
          <a:p>
            <a:pPr lvl="1"/>
            <a:r>
              <a:rPr lang="en-US" sz="2400" dirty="0" smtClean="0"/>
              <a:t>Trojan propagation</a:t>
            </a:r>
          </a:p>
          <a:p>
            <a:pPr lvl="1"/>
            <a:r>
              <a:rPr lang="en-US" sz="2400" dirty="0" smtClean="0"/>
              <a:t>Online </a:t>
            </a:r>
            <a:r>
              <a:rPr lang="en-US" sz="2400" dirty="0"/>
              <a:t>pharmaceutical marketing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more than 469M spam emails, authors </a:t>
            </a:r>
            <a:r>
              <a:rPr lang="en-US" sz="2800" dirty="0" smtClean="0"/>
              <a:t>identified</a:t>
            </a:r>
          </a:p>
          <a:p>
            <a:pPr lvl="1"/>
            <a:r>
              <a:rPr lang="en-US" sz="2400" dirty="0" smtClean="0"/>
              <a:t>Number </a:t>
            </a:r>
            <a:r>
              <a:rPr lang="en-US" sz="2400" dirty="0"/>
              <a:t>that pass thru anti-spam filters </a:t>
            </a:r>
          </a:p>
          <a:p>
            <a:pPr lvl="1"/>
            <a:r>
              <a:rPr lang="en-US" sz="2400" dirty="0" smtClean="0"/>
              <a:t>Number </a:t>
            </a:r>
            <a:r>
              <a:rPr lang="en-US" sz="2400" dirty="0"/>
              <a:t>that elicit </a:t>
            </a:r>
            <a:r>
              <a:rPr lang="en-US" sz="2400" dirty="0" smtClean="0"/>
              <a:t>visits </a:t>
            </a:r>
            <a:r>
              <a:rPr lang="en-US" sz="2400" dirty="0"/>
              <a:t>to advertised sites (response rate) </a:t>
            </a:r>
          </a:p>
          <a:p>
            <a:pPr lvl="1"/>
            <a:r>
              <a:rPr lang="en-US" sz="2400" dirty="0" smtClean="0"/>
              <a:t>Number </a:t>
            </a:r>
            <a:r>
              <a:rPr lang="en-US" sz="2400" dirty="0"/>
              <a:t>of “sales” and “infections” produced (conversion rate)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question</a:t>
            </a:r>
          </a:p>
          <a:p>
            <a:pPr lvl="1"/>
            <a:r>
              <a:rPr lang="en-US" dirty="0" smtClean="0"/>
              <a:t>Why do spammers continue to send spam?</a:t>
            </a:r>
          </a:p>
          <a:p>
            <a:pPr lvl="1"/>
            <a:r>
              <a:rPr lang="en-US" dirty="0" smtClean="0"/>
              <a:t>Spam filters eliminate &gt;99% of spam</a:t>
            </a:r>
          </a:p>
          <a:p>
            <a:r>
              <a:rPr lang="en-US" dirty="0" smtClean="0"/>
              <a:t>More questions</a:t>
            </a:r>
          </a:p>
          <a:p>
            <a:pPr lvl="1"/>
            <a:r>
              <a:rPr lang="en-US" dirty="0" smtClean="0"/>
              <a:t>How many messages get past spam filters?</a:t>
            </a:r>
          </a:p>
          <a:p>
            <a:pPr lvl="1"/>
            <a:r>
              <a:rPr lang="en-US" dirty="0" smtClean="0"/>
              <a:t>How much money does each successful “</a:t>
            </a:r>
            <a:r>
              <a:rPr lang="en-US" dirty="0" err="1" smtClean="0"/>
              <a:t>txn</a:t>
            </a:r>
            <a:r>
              <a:rPr lang="en-US" dirty="0" smtClean="0"/>
              <a:t>” make?</a:t>
            </a:r>
          </a:p>
          <a:p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Infiltrate the spam generation/monetizing process and find out answers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510885" y="2031185"/>
            <a:ext cx="4511885" cy="451188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Botnet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449" y="4267200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Master Servers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61576" y="1786800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Botmaster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2050" idx="2"/>
          </p:cNvCxnSpPr>
          <p:nvPr/>
        </p:nvCxnSpPr>
        <p:spPr>
          <a:xfrm>
            <a:off x="971946" y="2507264"/>
            <a:ext cx="0" cy="11067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050" idx="2"/>
          </p:cNvCxnSpPr>
          <p:nvPr/>
        </p:nvCxnSpPr>
        <p:spPr>
          <a:xfrm>
            <a:off x="971946" y="2507264"/>
            <a:ext cx="702882" cy="39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153252" y="3810026"/>
            <a:ext cx="2357633" cy="212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925816" y="2982712"/>
            <a:ext cx="2037280" cy="779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53252" y="3731567"/>
            <a:ext cx="2504853" cy="1341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25816" y="2248465"/>
            <a:ext cx="2534290" cy="8121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devil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5" y="1528003"/>
            <a:ext cx="979261" cy="9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" y="3291036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79" y="182701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es\CS 4700\assets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7" y="2620129"/>
            <a:ext cx="881062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24" y="1827015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64" y="2282502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53" y="208655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89" y="304977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6" y="4022864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39" y="60253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06" y="492034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8" y="571705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05" y="267438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52" y="61777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77" y="6025383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58" y="5581128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48" y="4764419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62" y="3731567"/>
            <a:ext cx="616648" cy="6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7251488" y="1563886"/>
            <a:ext cx="1829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Structured P2P DHT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 flipH="1">
            <a:off x="111890" y="5193639"/>
            <a:ext cx="2936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ysClr val="window" lastClr="FFFFFF"/>
                </a:solidFill>
              </a:rPr>
              <a:t>Get commands from the DHT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56" name="Group 55"/>
          <p:cNvGrpSpPr/>
          <p:nvPr/>
        </p:nvGrpSpPr>
        <p:grpSpPr>
          <a:xfrm flipH="1">
            <a:off x="224507" y="5624671"/>
            <a:ext cx="2689836" cy="1042813"/>
            <a:chOff x="1219200" y="4876799"/>
            <a:chExt cx="5181605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72766"/>
                <a:gd name="adj2" fmla="val -1080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6" y="4928315"/>
              <a:ext cx="5181599" cy="91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Researchers Infiltrated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H</a:t>
              </a: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ere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Up Arrow 58"/>
          <p:cNvSpPr/>
          <p:nvPr/>
        </p:nvSpPr>
        <p:spPr>
          <a:xfrm rot="16200000">
            <a:off x="4127618" y="4729284"/>
            <a:ext cx="411748" cy="68691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 rot="17989298">
            <a:off x="3945908" y="3933285"/>
            <a:ext cx="411748" cy="68691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9635006">
            <a:off x="4143109" y="3279171"/>
            <a:ext cx="411748" cy="68691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 flipH="1">
            <a:off x="4799670" y="3877530"/>
            <a:ext cx="2689836" cy="1042813"/>
            <a:chOff x="1219200" y="4876799"/>
            <a:chExt cx="5181605" cy="1384995"/>
          </a:xfrm>
        </p:grpSpPr>
        <p:sp>
          <p:nvSpPr>
            <p:cNvPr id="65" name="Rectangular Callout 64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4936"/>
                <a:gd name="adj2" fmla="val -2873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19206" y="4928315"/>
              <a:ext cx="5181599" cy="126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Advantage: easy to infiltrate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4084567" y="160058"/>
            <a:ext cx="3526145" cy="1042813"/>
            <a:chOff x="1219200" y="4876799"/>
            <a:chExt cx="5181605" cy="1384995"/>
          </a:xfrm>
        </p:grpSpPr>
        <p:sp>
          <p:nvSpPr>
            <p:cNvPr id="68" name="Rectangular Callout 67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36116"/>
                <a:gd name="adj2" fmla="val 14246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9206" y="4928315"/>
              <a:ext cx="5181599" cy="126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Disadvantage: not complete coverage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7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Infiltrate Storm at proxy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ewrite </a:t>
            </a:r>
            <a:r>
              <a:rPr lang="en-US" dirty="0"/>
              <a:t>spam instructions to use </a:t>
            </a:r>
            <a:r>
              <a:rPr lang="en-US" dirty="0" smtClean="0"/>
              <a:t>own URLs</a:t>
            </a:r>
          </a:p>
          <a:p>
            <a:pPr lvl="1"/>
            <a:r>
              <a:rPr lang="en-US" dirty="0" smtClean="0"/>
              <a:t>URLs point to sites controlled by researchers</a:t>
            </a:r>
          </a:p>
          <a:p>
            <a:pPr lvl="1"/>
            <a:r>
              <a:rPr lang="en-US" dirty="0" smtClean="0"/>
              <a:t>Observe </a:t>
            </a:r>
            <a:r>
              <a:rPr lang="en-US" dirty="0"/>
              <a:t>activity at each </a:t>
            </a:r>
            <a:r>
              <a:rPr lang="en-US" dirty="0" smtClean="0"/>
              <a:t>stage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rates for SMTP delivery, spam filtering, click-through, and final conversion</a:t>
            </a:r>
          </a:p>
          <a:p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this to ~470M emails generated by the Storm botnet, over a period of a month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75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Classes\CS 4700\assets\spamaly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57" y="182635"/>
            <a:ext cx="5898470" cy="65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Two Spam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harmaceuticals </a:t>
            </a:r>
            <a:r>
              <a:rPr lang="en-US" dirty="0"/>
              <a:t>and self-</a:t>
            </a:r>
            <a:r>
              <a:rPr lang="en-US" dirty="0" smtClean="0"/>
              <a:t>propagating malware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an </a:t>
            </a:r>
            <a:r>
              <a:rPr lang="en-US" dirty="0"/>
              <a:t>fake, harmless websites </a:t>
            </a:r>
            <a:r>
              <a:rPr lang="en-US" dirty="0" smtClean="0"/>
              <a:t>that look like </a:t>
            </a:r>
            <a:r>
              <a:rPr lang="en-US" dirty="0"/>
              <a:t>the real ones</a:t>
            </a:r>
          </a:p>
          <a:p>
            <a:r>
              <a:rPr lang="fr-FR" dirty="0" smtClean="0"/>
              <a:t>Conversion </a:t>
            </a:r>
            <a:r>
              <a:rPr lang="fr-FR" dirty="0" err="1" smtClean="0"/>
              <a:t>signals</a:t>
            </a:r>
            <a:endParaRPr lang="fr-FR" dirty="0"/>
          </a:p>
          <a:p>
            <a:pPr lvl="1"/>
            <a:r>
              <a:rPr lang="fr-FR" dirty="0" smtClean="0"/>
              <a:t>For </a:t>
            </a:r>
            <a:r>
              <a:rPr lang="fr-FR" dirty="0"/>
              <a:t>pharma, a click on “</a:t>
            </a:r>
            <a:r>
              <a:rPr lang="fr-FR" dirty="0" err="1"/>
              <a:t>purchase</a:t>
            </a:r>
            <a:r>
              <a:rPr lang="fr-FR" dirty="0"/>
              <a:t>” </a:t>
            </a:r>
            <a:r>
              <a:rPr lang="fr-FR" dirty="0" err="1"/>
              <a:t>button</a:t>
            </a:r>
            <a:endParaRPr lang="fr-FR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self-prop, execution of </a:t>
            </a:r>
            <a:r>
              <a:rPr lang="en-US" dirty="0" smtClean="0"/>
              <a:t>downloaded binary </a:t>
            </a:r>
            <a:r>
              <a:rPr lang="en-US" dirty="0"/>
              <a:t>that phones home </a:t>
            </a:r>
            <a:r>
              <a:rPr lang="en-US" dirty="0" smtClean="0"/>
              <a:t>and </a:t>
            </a:r>
            <a:r>
              <a:rPr lang="en-US" dirty="0"/>
              <a:t>exits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038"/>
            <a:ext cx="9144000" cy="3427562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4400000">
            <a:off x="6776805" y="3559437"/>
            <a:ext cx="740649" cy="179619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58800"/>
            <a:ext cx="8636000" cy="6223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9657347">
            <a:off x="7166169" y="1517099"/>
            <a:ext cx="1181117" cy="124603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Campaign Volumes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4744"/>
            <a:ext cx="9144000" cy="2113056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Host Compromise: Stack Overflow</a:t>
            </a:r>
            <a:endParaRPr lang="en-US"/>
          </a:p>
        </p:txBody>
      </p:sp>
      <p:sp>
        <p:nvSpPr>
          <p:cNvPr id="1801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Typical code has many bugs because those bugs are not triggered by common input</a:t>
            </a:r>
          </a:p>
          <a:p>
            <a:endParaRPr lang="en-US" smtClean="0"/>
          </a:p>
          <a:p>
            <a:r>
              <a:rPr lang="en-US" smtClean="0"/>
              <a:t>Network code is vulnerable because it accepts input from the network</a:t>
            </a:r>
          </a:p>
          <a:p>
            <a:endParaRPr lang="en-US" smtClean="0"/>
          </a:p>
          <a:p>
            <a:r>
              <a:rPr lang="en-US" smtClean="0"/>
              <a:t>Network code that runs with high privileges (i.e., as root) is especially dangerous</a:t>
            </a:r>
          </a:p>
          <a:p>
            <a:pPr lvl="1"/>
            <a:r>
              <a:rPr lang="en-US" smtClean="0"/>
              <a:t>E.g., web server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7543801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Rewritten Spams per Hour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40" y="685800"/>
            <a:ext cx="8102600" cy="617220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Delivery: Top Domains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790861"/>
            <a:ext cx="4127500" cy="480060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0" y="87085"/>
            <a:ext cx="78486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Spam Filter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4909457"/>
            <a:ext cx="7543801" cy="13933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Average</a:t>
            </a:r>
            <a:r>
              <a:rPr lang="en-US" sz="2800" dirty="0"/>
              <a:t>: 0.014%</a:t>
            </a:r>
          </a:p>
          <a:p>
            <a:pPr lvl="1"/>
            <a:r>
              <a:rPr lang="en-US" sz="2400" dirty="0" smtClean="0"/>
              <a:t>1 </a:t>
            </a:r>
            <a:r>
              <a:rPr lang="en-US" sz="2400" dirty="0"/>
              <a:t>in 7,142 attempted spams got through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2" y="2709054"/>
            <a:ext cx="8051800" cy="1786744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6571" y="1654629"/>
            <a:ext cx="8556172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What percentage of spam got through the filters?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4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141514"/>
            <a:ext cx="8860972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Conversion Tracking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9330"/>
            <a:ext cx="9144000" cy="2076773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7170" name="Picture 2" descr="D:\Classes\CS 4700\assets\spamalytic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" y="1532407"/>
            <a:ext cx="6904038" cy="28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40"/>
            <a:ext cx="9144000" cy="4145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View of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065837"/>
            <a:ext cx="7543801" cy="792163"/>
          </a:xfrm>
        </p:spPr>
        <p:txBody>
          <a:bodyPr/>
          <a:lstStyle/>
          <a:p>
            <a:r>
              <a:rPr lang="en-US" dirty="0" smtClean="0"/>
              <a:t>541 binary executions, 28 purchases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1205023"/>
            <a:ext cx="520995" cy="251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153633"/>
            <a:ext cx="533400" cy="3810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z="1700" smtClean="0">
                <a:solidFill>
                  <a:schemeClr val="bg1"/>
                </a:solidFill>
              </a:rPr>
              <a:pPr/>
              <a:t>85</a:t>
            </a:fld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20995" cy="1148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34632"/>
            <a:ext cx="520995" cy="53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399" y="65314"/>
            <a:ext cx="7543801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Time-to-click Distribution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43" y="769779"/>
            <a:ext cx="7696200" cy="60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Pharmaceutical R</a:t>
            </a:r>
            <a:r>
              <a:rPr lang="en-US" dirty="0" smtClean="0"/>
              <a:t>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 purchases in 26 days, average price ~$</a:t>
            </a:r>
            <a:r>
              <a:rPr lang="en-US" dirty="0" smtClean="0"/>
              <a:t>100</a:t>
            </a:r>
          </a:p>
          <a:p>
            <a:pPr lvl="1"/>
            <a:r>
              <a:rPr lang="en-US" dirty="0" smtClean="0"/>
              <a:t>Total</a:t>
            </a:r>
            <a:r>
              <a:rPr lang="en-US" dirty="0"/>
              <a:t>: $2,731.88, $140/day</a:t>
            </a:r>
          </a:p>
          <a:p>
            <a:r>
              <a:rPr lang="en-US" dirty="0" smtClean="0"/>
              <a:t>But</a:t>
            </a:r>
            <a:r>
              <a:rPr lang="en-US" dirty="0"/>
              <a:t>: </a:t>
            </a:r>
            <a:r>
              <a:rPr lang="en-US" dirty="0" smtClean="0"/>
              <a:t>only controlled ~1.5</a:t>
            </a:r>
            <a:r>
              <a:rPr lang="en-US" dirty="0"/>
              <a:t>% of workers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9500/day (and 8500 </a:t>
            </a:r>
            <a:r>
              <a:rPr lang="en-US" dirty="0" smtClean="0"/>
              <a:t>new </a:t>
            </a:r>
            <a:r>
              <a:rPr lang="en-US" smtClean="0"/>
              <a:t>bot infections </a:t>
            </a:r>
            <a:r>
              <a:rPr lang="en-US" dirty="0"/>
              <a:t>per day)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3.5M/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Storm</a:t>
            </a:r>
            <a:r>
              <a:rPr lang="en-US" dirty="0"/>
              <a:t>: service provider or integrated operation?</a:t>
            </a:r>
          </a:p>
          <a:p>
            <a:pPr lvl="1"/>
            <a:r>
              <a:rPr lang="en-US" dirty="0" smtClean="0"/>
              <a:t>Retail </a:t>
            </a:r>
            <a:r>
              <a:rPr lang="en-US" dirty="0"/>
              <a:t>price of spam ~$80 per </a:t>
            </a:r>
            <a:r>
              <a:rPr lang="en-US" dirty="0" smtClean="0"/>
              <a:t>million</a:t>
            </a:r>
          </a:p>
          <a:p>
            <a:pPr lvl="1"/>
            <a:r>
              <a:rPr lang="en-US" dirty="0" smtClean="0"/>
              <a:t>Suggests </a:t>
            </a:r>
            <a:r>
              <a:rPr lang="en-US" dirty="0"/>
              <a:t>integrated operation to be </a:t>
            </a:r>
            <a:r>
              <a:rPr lang="en-US" dirty="0" smtClean="0"/>
              <a:t>profitable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fact: 40% cut for Storm operators via </a:t>
            </a:r>
            <a:r>
              <a:rPr lang="en-US" dirty="0" err="1"/>
              <a:t>Glavmed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/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of these results are representative?</a:t>
            </a:r>
          </a:p>
          <a:p>
            <a:endParaRPr lang="en-US" dirty="0"/>
          </a:p>
          <a:p>
            <a:r>
              <a:rPr lang="en-US" dirty="0" smtClean="0"/>
              <a:t>Legal implications of research?</a:t>
            </a:r>
          </a:p>
          <a:p>
            <a:endParaRPr lang="en-US" dirty="0"/>
          </a:p>
          <a:p>
            <a:r>
              <a:rPr lang="en-US" dirty="0" smtClean="0"/>
              <a:t>Based on results, what’s the future of spam likely to be?</a:t>
            </a:r>
          </a:p>
          <a:p>
            <a:endParaRPr lang="en-US" dirty="0"/>
          </a:p>
          <a:p>
            <a:r>
              <a:rPr lang="en-US" dirty="0" smtClean="0"/>
              <a:t>What does the spam battle teach us about incentives and misbehavior on the Internet?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What is wrong </a:t>
            </a:r>
            <a:r>
              <a:rPr lang="en-US" sz="3200" dirty="0" smtClean="0"/>
              <a:t>with this code?</a:t>
            </a:r>
            <a:endParaRPr lang="en-US" sz="32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// Copy a variable length user name from a packet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#define MAXNAMELEN 64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offset = OFFSET_USERNAME;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char </a:t>
            </a:r>
            <a:r>
              <a:rPr lang="en-US" sz="1600" b="1" dirty="0" err="1">
                <a:latin typeface="Courier New" pitchFamily="49" charset="0"/>
              </a:rPr>
              <a:t>username[MAXNAMELEN</a:t>
            </a:r>
            <a:r>
              <a:rPr lang="en-US" sz="1600" b="1" dirty="0">
                <a:latin typeface="Courier New" pitchFamily="49" charset="0"/>
              </a:rPr>
              <a:t>];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name_len</a:t>
            </a:r>
            <a:r>
              <a:rPr lang="en-US" sz="1600" b="1" dirty="0">
                <a:latin typeface="Courier New" pitchFamily="49" charset="0"/>
              </a:rPr>
              <a:t>;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1600" b="1" dirty="0">
              <a:latin typeface="Courier New" pitchFamily="49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 err="1">
                <a:latin typeface="Courier New" pitchFamily="49" charset="0"/>
              </a:rPr>
              <a:t>name_len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packet[offset</a:t>
            </a:r>
            <a:r>
              <a:rPr lang="en-US" sz="1600" b="1" dirty="0">
                <a:latin typeface="Courier New" pitchFamily="49" charset="0"/>
              </a:rPr>
              <a:t>];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1600" b="1" dirty="0" err="1">
                <a:latin typeface="Courier New" pitchFamily="49" charset="0"/>
              </a:rPr>
              <a:t>memcpy(&amp;username</a:t>
            </a:r>
            <a:r>
              <a:rPr lang="en-US" sz="1600" b="1" dirty="0">
                <a:latin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</a:rPr>
              <a:t>packet[offset</a:t>
            </a:r>
            <a:r>
              <a:rPr lang="en-US" sz="1600" b="1" dirty="0">
                <a:latin typeface="Courier New" pitchFamily="49" charset="0"/>
              </a:rPr>
              <a:t> + 1], </a:t>
            </a:r>
            <a:r>
              <a:rPr lang="en-US" sz="1600" b="1" dirty="0" err="1">
                <a:latin typeface="Courier New" pitchFamily="49" charset="0"/>
              </a:rPr>
              <a:t>name_len</a:t>
            </a:r>
            <a:r>
              <a:rPr lang="en-US" sz="1600" b="1" dirty="0">
                <a:latin typeface="Courier New" pitchFamily="49" charset="0"/>
              </a:rPr>
              <a:t>);</a:t>
            </a:r>
          </a:p>
        </p:txBody>
      </p:sp>
      <p:sp>
        <p:nvSpPr>
          <p:cNvPr id="1802244" name="Rectangle 4"/>
          <p:cNvSpPr>
            <a:spLocks noChangeArrowheads="1"/>
          </p:cNvSpPr>
          <p:nvPr/>
        </p:nvSpPr>
        <p:spPr bwMode="auto">
          <a:xfrm>
            <a:off x="2984500" y="2805525"/>
            <a:ext cx="4419600" cy="3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02245" name="Text Box 5"/>
          <p:cNvSpPr txBox="1">
            <a:spLocks noChangeArrowheads="1"/>
          </p:cNvSpPr>
          <p:nvPr/>
        </p:nvSpPr>
        <p:spPr bwMode="auto">
          <a:xfrm>
            <a:off x="2957512" y="2791238"/>
            <a:ext cx="1051846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 b="1" dirty="0" err="1"/>
              <a:t>name_len</a:t>
            </a:r>
            <a:endParaRPr lang="en-US" sz="1400" b="1" dirty="0"/>
          </a:p>
        </p:txBody>
      </p:sp>
      <p:sp>
        <p:nvSpPr>
          <p:cNvPr id="1802246" name="Line 6"/>
          <p:cNvSpPr>
            <a:spLocks noChangeShapeType="1"/>
          </p:cNvSpPr>
          <p:nvPr/>
        </p:nvSpPr>
        <p:spPr bwMode="auto">
          <a:xfrm>
            <a:off x="3975100" y="28055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2247" name="Text Box 7"/>
          <p:cNvSpPr txBox="1">
            <a:spLocks noChangeArrowheads="1"/>
          </p:cNvSpPr>
          <p:nvPr/>
        </p:nvSpPr>
        <p:spPr bwMode="auto">
          <a:xfrm>
            <a:off x="5380037" y="2776950"/>
            <a:ext cx="6889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name</a:t>
            </a:r>
          </a:p>
        </p:txBody>
      </p:sp>
      <p:sp>
        <p:nvSpPr>
          <p:cNvPr id="1802248" name="Text Box 8"/>
          <p:cNvSpPr txBox="1">
            <a:spLocks noChangeArrowheads="1"/>
          </p:cNvSpPr>
          <p:nvPr/>
        </p:nvSpPr>
        <p:spPr bwMode="auto">
          <a:xfrm>
            <a:off x="2838450" y="2500725"/>
            <a:ext cx="2936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802249" name="Text Box 9"/>
          <p:cNvSpPr txBox="1">
            <a:spLocks noChangeArrowheads="1"/>
          </p:cNvSpPr>
          <p:nvPr/>
        </p:nvSpPr>
        <p:spPr bwMode="auto">
          <a:xfrm>
            <a:off x="3910012" y="2500725"/>
            <a:ext cx="2936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802250" name="Text Box 10"/>
          <p:cNvSpPr txBox="1">
            <a:spLocks noChangeArrowheads="1"/>
          </p:cNvSpPr>
          <p:nvPr/>
        </p:nvSpPr>
        <p:spPr bwMode="auto">
          <a:xfrm>
            <a:off x="3746500" y="2500725"/>
            <a:ext cx="2936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802251" name="Text Box 11"/>
          <p:cNvSpPr txBox="1">
            <a:spLocks noChangeArrowheads="1"/>
          </p:cNvSpPr>
          <p:nvPr/>
        </p:nvSpPr>
        <p:spPr bwMode="auto">
          <a:xfrm>
            <a:off x="2004686" y="2776949"/>
            <a:ext cx="888065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acket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66560</TotalTime>
  <Words>4146</Words>
  <Application>Microsoft Office PowerPoint</Application>
  <PresentationFormat>On-screen Show (4:3)</PresentationFormat>
  <Paragraphs>850</Paragraphs>
  <Slides>87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Median</vt:lpstr>
      <vt:lpstr>CS 4700 / CS 5700 Network Fundamentals</vt:lpstr>
      <vt:lpstr>Motivation</vt:lpstr>
      <vt:lpstr>Malicious Users</vt:lpstr>
      <vt:lpstr>Network Security Problems</vt:lpstr>
      <vt:lpstr>Definitions</vt:lpstr>
      <vt:lpstr>Outline</vt:lpstr>
      <vt:lpstr>Host Compromise</vt:lpstr>
      <vt:lpstr>Host Compromise: Stack Overflow</vt:lpstr>
      <vt:lpstr>Example</vt:lpstr>
      <vt:lpstr>Example</vt:lpstr>
      <vt:lpstr>Effect of Stack Overflow</vt:lpstr>
      <vt:lpstr>Worm Spreading</vt:lpstr>
      <vt:lpstr>Worm Examples</vt:lpstr>
      <vt:lpstr>Morris Worm (1988)</vt:lpstr>
      <vt:lpstr>Code Red Worm (2001)</vt:lpstr>
      <vt:lpstr>MS SQL Slammer (January 2003)</vt:lpstr>
      <vt:lpstr>MS SQL Slammer (January 2003)</vt:lpstr>
      <vt:lpstr>Life Just Before Slammer</vt:lpstr>
      <vt:lpstr>Life Just After Slammer</vt:lpstr>
      <vt:lpstr>MS Blaster (August 2003)</vt:lpstr>
      <vt:lpstr>Spreading Faster</vt:lpstr>
      <vt:lpstr>Spreading Even Faster — Flash Worms</vt:lpstr>
      <vt:lpstr>Contagion worms</vt:lpstr>
      <vt:lpstr>Incidental Damage … Today</vt:lpstr>
      <vt:lpstr>Where are the Nastier Worms??</vt:lpstr>
      <vt:lpstr>Next-Generation Worm Authors</vt:lpstr>
      <vt:lpstr>Witty</vt:lpstr>
      <vt:lpstr>Witty, con’t</vt:lpstr>
      <vt:lpstr>Shamoon</vt:lpstr>
      <vt:lpstr>Some Cheery Thoughts</vt:lpstr>
      <vt:lpstr>Outline</vt:lpstr>
      <vt:lpstr>Threat Detection</vt:lpstr>
      <vt:lpstr>Worm Signature Inference</vt:lpstr>
      <vt:lpstr>Content Sifting</vt:lpstr>
      <vt:lpstr>The Basic Algorithm</vt:lpstr>
      <vt:lpstr>Challenges</vt:lpstr>
      <vt:lpstr>Which substrings to index? </vt:lpstr>
      <vt:lpstr>How to represent substrings?</vt:lpstr>
      <vt:lpstr>How to subsample?</vt:lpstr>
      <vt:lpstr>Value sampling [Manber ’94]</vt:lpstr>
      <vt:lpstr>High-prevalence strings are rare</vt:lpstr>
      <vt:lpstr>Efficient high-pass filters for content</vt:lpstr>
      <vt:lpstr>Finding “heavy hitters”</vt:lpstr>
      <vt:lpstr>Multistage filters in action</vt:lpstr>
      <vt:lpstr>High address dispersion is rare</vt:lpstr>
      <vt:lpstr>Content sifting summary</vt:lpstr>
      <vt:lpstr>Software prototype: Earlybird</vt:lpstr>
      <vt:lpstr>Content sifting overhead</vt:lpstr>
      <vt:lpstr>Experience</vt:lpstr>
      <vt:lpstr>False Negatives</vt:lpstr>
      <vt:lpstr>False Positives</vt:lpstr>
      <vt:lpstr>Challenges</vt:lpstr>
      <vt:lpstr>More Defensive Strategies</vt:lpstr>
      <vt:lpstr>Outline</vt:lpstr>
      <vt:lpstr>Worms to Botnets</vt:lpstr>
      <vt:lpstr>Botnet Attacks</vt:lpstr>
      <vt:lpstr>PowerPoint Presentation</vt:lpstr>
      <vt:lpstr>Detecting / Deterring Botnets</vt:lpstr>
      <vt:lpstr>Old-School C&amp;C: IRC Channels</vt:lpstr>
      <vt:lpstr>P2P Botnets</vt:lpstr>
      <vt:lpstr>Fast Flux DNS</vt:lpstr>
      <vt:lpstr>Random Domain Generation</vt:lpstr>
      <vt:lpstr>Outline</vt:lpstr>
      <vt:lpstr>“Your Botnet is My Botnet”</vt:lpstr>
      <vt:lpstr>Torpig Architecture</vt:lpstr>
      <vt:lpstr>Man-in-the-Browser Attack</vt:lpstr>
      <vt:lpstr>Stolen Information</vt:lpstr>
      <vt:lpstr>How to Estimate Botnet Size?</vt:lpstr>
      <vt:lpstr>Size of the Torpig Botnet</vt:lpstr>
      <vt:lpstr>Outline</vt:lpstr>
      <vt:lpstr>“Spamalytics”</vt:lpstr>
      <vt:lpstr>Spam Conversion</vt:lpstr>
      <vt:lpstr>Storm Botnet</vt:lpstr>
      <vt:lpstr>Methodology</vt:lpstr>
      <vt:lpstr>PowerPoint Presentation</vt:lpstr>
      <vt:lpstr>Focus on Two Spam Campaigns</vt:lpstr>
      <vt:lpstr>PowerPoint Presentation</vt:lpstr>
      <vt:lpstr>PowerPoint Presentation</vt:lpstr>
      <vt:lpstr>Results: Campaign Volumes</vt:lpstr>
      <vt:lpstr>Rewritten Spams per Hour</vt:lpstr>
      <vt:lpstr>Spam Delivery: Top Domains</vt:lpstr>
      <vt:lpstr>Spam Filter Effectiveness</vt:lpstr>
      <vt:lpstr>Conversion Tracking</vt:lpstr>
      <vt:lpstr>Geographic View of Conversions</vt:lpstr>
      <vt:lpstr>PowerPoint Presentation</vt:lpstr>
      <vt:lpstr>Pharmaceutical Revenue</vt:lpstr>
      <vt:lpstr>Thoughts /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Christo Wilson</cp:lastModifiedBy>
  <cp:revision>937</cp:revision>
  <cp:lastPrinted>2012-08-22T04:00:45Z</cp:lastPrinted>
  <dcterms:created xsi:type="dcterms:W3CDTF">2012-01-03T02:22:46Z</dcterms:created>
  <dcterms:modified xsi:type="dcterms:W3CDTF">2012-11-28T22:39:35Z</dcterms:modified>
</cp:coreProperties>
</file>