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5"/>
  </p:notesMasterIdLst>
  <p:handoutMasterIdLst>
    <p:handoutMasterId r:id="rId26"/>
  </p:handoutMasterIdLst>
  <p:sldIdLst>
    <p:sldId id="388" r:id="rId2"/>
    <p:sldId id="389" r:id="rId3"/>
    <p:sldId id="391" r:id="rId4"/>
    <p:sldId id="390" r:id="rId5"/>
    <p:sldId id="392" r:id="rId6"/>
    <p:sldId id="393" r:id="rId7"/>
    <p:sldId id="394" r:id="rId8"/>
    <p:sldId id="395" r:id="rId9"/>
    <p:sldId id="396" r:id="rId10"/>
    <p:sldId id="414" r:id="rId11"/>
    <p:sldId id="385" r:id="rId12"/>
    <p:sldId id="404" r:id="rId13"/>
    <p:sldId id="405" r:id="rId14"/>
    <p:sldId id="406" r:id="rId15"/>
    <p:sldId id="411" r:id="rId16"/>
    <p:sldId id="412" r:id="rId17"/>
    <p:sldId id="413" r:id="rId18"/>
    <p:sldId id="398" r:id="rId19"/>
    <p:sldId id="399" r:id="rId20"/>
    <p:sldId id="400" r:id="rId21"/>
    <p:sldId id="407" r:id="rId22"/>
    <p:sldId id="408" r:id="rId23"/>
    <p:sldId id="409" r:id="rId2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89"/>
            <p14:sldId id="391"/>
            <p14:sldId id="390"/>
            <p14:sldId id="392"/>
            <p14:sldId id="393"/>
            <p14:sldId id="394"/>
            <p14:sldId id="395"/>
            <p14:sldId id="396"/>
            <p14:sldId id="414"/>
            <p14:sldId id="385"/>
            <p14:sldId id="404"/>
            <p14:sldId id="405"/>
            <p14:sldId id="406"/>
            <p14:sldId id="411"/>
            <p14:sldId id="412"/>
            <p14:sldId id="413"/>
            <p14:sldId id="398"/>
            <p14:sldId id="399"/>
            <p14:sldId id="400"/>
            <p14:sldId id="407"/>
            <p14:sldId id="408"/>
            <p14:sldId id="4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90232" autoAdjust="0"/>
  </p:normalViewPr>
  <p:slideViewPr>
    <p:cSldViewPr snapToGrid="0">
      <p:cViewPr>
        <p:scale>
          <a:sx n="60" d="100"/>
          <a:sy n="60" d="100"/>
        </p:scale>
        <p:origin x="-1973" y="-4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7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17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1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17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1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/>
          </a:bodyPr>
          <a:lstStyle/>
          <a:p>
            <a:r>
              <a:rPr lang="en-US" sz="6000" cap="none" dirty="0" smtClean="0"/>
              <a:t>CS 4700 / CS 5700</a:t>
            </a:r>
            <a:br>
              <a:rPr lang="en-US" sz="6000" cap="none" dirty="0" smtClean="0"/>
            </a:br>
            <a:r>
              <a:rPr lang="en-US" sz="4900" cap="none" dirty="0" smtClean="0"/>
              <a:t>Network Fundamentals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2: History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(Hint: Al Gore is not involved)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Revised 1/7/13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Packet Switching?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Telephone networks are circuit switched</a:t>
            </a:r>
          </a:p>
          <a:p>
            <a:pPr lvl="1"/>
            <a:r>
              <a:rPr lang="en-US" dirty="0" smtClean="0"/>
              <a:t>Each call reserves resources end-to-end</a:t>
            </a:r>
          </a:p>
          <a:p>
            <a:pPr lvl="1"/>
            <a:r>
              <a:rPr lang="en-US" dirty="0" smtClean="0"/>
              <a:t>Provides excellent quality of service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Resource intense (what if the circuit is idle?)</a:t>
            </a:r>
          </a:p>
          <a:p>
            <a:pPr lvl="1"/>
            <a:r>
              <a:rPr lang="en-US" dirty="0" smtClean="0"/>
              <a:t>Complex network components (per circuit state, security)</a:t>
            </a:r>
          </a:p>
          <a:p>
            <a:r>
              <a:rPr lang="en-US" dirty="0" smtClean="0"/>
              <a:t>Packet switching</a:t>
            </a:r>
          </a:p>
          <a:p>
            <a:pPr lvl="1"/>
            <a:r>
              <a:rPr lang="en-US" dirty="0" smtClean="0"/>
              <a:t>No connection state, network is store-and-forward</a:t>
            </a:r>
          </a:p>
          <a:p>
            <a:pPr lvl="1"/>
            <a:r>
              <a:rPr lang="en-US" dirty="0" smtClean="0"/>
              <a:t>Minimal network assumptions</a:t>
            </a:r>
          </a:p>
          <a:p>
            <a:pPr lvl="1"/>
            <a:r>
              <a:rPr lang="en-US" dirty="0" smtClean="0"/>
              <a:t>Statistical multiplexing gives high overall utilization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8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205023"/>
            <a:ext cx="520995" cy="251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153633"/>
            <a:ext cx="533400" cy="381000"/>
          </a:xfrm>
        </p:spPr>
        <p:txBody>
          <a:bodyPr>
            <a:normAutofit/>
          </a:bodyPr>
          <a:lstStyle/>
          <a:p>
            <a:fld id="{283B9EA5-CE9A-4950-A80C-5ADF06B45BB8}" type="slidenum">
              <a:rPr lang="en-US" sz="1700" smtClean="0">
                <a:solidFill>
                  <a:schemeClr val="bg1"/>
                </a:solidFill>
              </a:rPr>
              <a:pPr/>
              <a:t>11</a:t>
            </a:fld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20995" cy="1148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534632"/>
            <a:ext cx="520995" cy="53233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901" y="151596"/>
            <a:ext cx="5102472" cy="6603390"/>
          </a:xfrm>
          <a:prstGeom prst="rect">
            <a:avLst/>
          </a:prstGeom>
          <a:noFill/>
          <a:ln>
            <a:noFill/>
          </a:ln>
          <a:effectLst>
            <a:outerShdw blurRad="76200" dist="63499" dir="54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452884" y="2074460"/>
            <a:ext cx="996286" cy="105087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7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1960s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2" y="1739347"/>
            <a:ext cx="7802563" cy="4876800"/>
          </a:xfrm>
          <a:prstGeom prst="rect">
            <a:avLst/>
          </a:prstGeom>
          <a:noFill/>
          <a:ln>
            <a:noFill/>
          </a:ln>
          <a:effectLst>
            <a:outerShdw blurRad="76200" dist="63499" dir="54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58106" y="3603009"/>
            <a:ext cx="2429302" cy="2852382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9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" t="3426" r="1524" b="7179"/>
          <a:stretch>
            <a:fillRect/>
          </a:stretch>
        </p:blipFill>
        <p:spPr bwMode="auto">
          <a:xfrm>
            <a:off x="395789" y="1689099"/>
            <a:ext cx="8294427" cy="5055651"/>
          </a:xfrm>
          <a:prstGeom prst="rect">
            <a:avLst/>
          </a:prstGeom>
          <a:noFill/>
          <a:ln>
            <a:noFill/>
          </a:ln>
          <a:effectLst>
            <a:outerShdw blurRad="76200" dist="63499" dir="54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7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649413"/>
            <a:ext cx="9182100" cy="5208587"/>
          </a:xfrm>
          <a:prstGeom prst="rect">
            <a:avLst/>
          </a:prstGeom>
          <a:noFill/>
          <a:ln>
            <a:noFill/>
          </a:ln>
          <a:effectLst>
            <a:outerShdw blurRad="76200" dist="63499" dir="54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0" y="4253705"/>
            <a:ext cx="1435100" cy="77549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77000" y="5029200"/>
            <a:ext cx="2667000" cy="11938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5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Pains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Problem: early networks used incompatible protocols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439917" y="2796618"/>
            <a:ext cx="2528974" cy="15923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5297213" y="3096172"/>
            <a:ext cx="2528974" cy="1592317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3163608" y="4924970"/>
            <a:ext cx="2528974" cy="1592317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030014" y="3370526"/>
            <a:ext cx="977462" cy="10576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030014" y="3973775"/>
            <a:ext cx="1150541" cy="65164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007476" y="3370527"/>
            <a:ext cx="173079" cy="6032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2007476" y="3370527"/>
            <a:ext cx="1165446" cy="27644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180555" y="3592777"/>
            <a:ext cx="992367" cy="3809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352800" y="3101637"/>
            <a:ext cx="843760" cy="54533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632172" y="5462092"/>
            <a:ext cx="1147527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3779699" y="5414249"/>
            <a:ext cx="173079" cy="6032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5787737" y="3629735"/>
            <a:ext cx="173079" cy="6032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834289" y="5456835"/>
            <a:ext cx="1165446" cy="27644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007368" y="5679085"/>
            <a:ext cx="992367" cy="3809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5813485" y="3693180"/>
            <a:ext cx="1165446" cy="27644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986564" y="3915430"/>
            <a:ext cx="992367" cy="3809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233113" y="3553591"/>
            <a:ext cx="1018250" cy="3777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250114" y="3929800"/>
            <a:ext cx="842852" cy="48957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061288" y="5710616"/>
            <a:ext cx="866323" cy="24478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0" y="2796618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58" y="3101637"/>
            <a:ext cx="889794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903" y="3405451"/>
            <a:ext cx="889794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10" y="3780101"/>
            <a:ext cx="889794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54" y="3366266"/>
            <a:ext cx="889794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99" y="3670080"/>
            <a:ext cx="889794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06" y="4044730"/>
            <a:ext cx="889794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19" y="5158278"/>
            <a:ext cx="889794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64" y="5462092"/>
            <a:ext cx="889794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471" y="5836742"/>
            <a:ext cx="889794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0" y="3973775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77" y="4877672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624" y="5598890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187" y="2890563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187" y="3994203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91" y="2573053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Kahn’s Ground Rules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pPr marL="284163" indent="-284163">
              <a:buFont typeface="+mj-lt"/>
              <a:buAutoNum type="arabicPeriod"/>
            </a:pPr>
            <a:r>
              <a:rPr lang="en-US" dirty="0" smtClean="0"/>
              <a:t>Each network is independent, cannot be forced to change</a:t>
            </a:r>
          </a:p>
          <a:p>
            <a:pPr marL="284163" indent="-284163">
              <a:buFont typeface="+mj-lt"/>
              <a:buAutoNum type="arabicPeriod"/>
            </a:pPr>
            <a:r>
              <a:rPr lang="en-US" dirty="0" smtClean="0"/>
              <a:t>Best-effort communication (i.e. no guarantees)</a:t>
            </a:r>
          </a:p>
          <a:p>
            <a:pPr marL="284163" indent="-284163">
              <a:buFont typeface="+mj-lt"/>
              <a:buAutoNum type="arabicPeriod"/>
            </a:pPr>
            <a:r>
              <a:rPr lang="en-US" dirty="0" smtClean="0"/>
              <a:t>Routers connect networks</a:t>
            </a:r>
          </a:p>
          <a:p>
            <a:pPr marL="284163" indent="-284163">
              <a:buFont typeface="+mj-lt"/>
              <a:buAutoNum type="arabicPeriod"/>
            </a:pPr>
            <a:r>
              <a:rPr lang="en-US" dirty="0" smtClean="0"/>
              <a:t>No global control</a:t>
            </a:r>
          </a:p>
          <a:p>
            <a:endParaRPr lang="en-US" dirty="0"/>
          </a:p>
          <a:p>
            <a:r>
              <a:rPr lang="en-US" dirty="0" smtClean="0"/>
              <a:t>Principals behind the development of IP</a:t>
            </a:r>
          </a:p>
          <a:p>
            <a:r>
              <a:rPr lang="en-US" dirty="0" smtClean="0"/>
              <a:t>Led to the Internet as we know it</a:t>
            </a:r>
          </a:p>
          <a:p>
            <a:r>
              <a:rPr lang="en-US" dirty="0" smtClean="0"/>
              <a:t>Internet is still structured as independent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Birth of Routing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135117" y="1828774"/>
            <a:ext cx="2528974" cy="15923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5585984" y="3004180"/>
            <a:ext cx="2528974" cy="1592317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3126952" y="5074413"/>
            <a:ext cx="2528974" cy="1592317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25214" y="2402682"/>
            <a:ext cx="977462" cy="10576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25214" y="3005931"/>
            <a:ext cx="1150541" cy="65164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1702676" y="2402683"/>
            <a:ext cx="173079" cy="6032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702676" y="2402683"/>
            <a:ext cx="1165446" cy="27644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875755" y="2624933"/>
            <a:ext cx="992367" cy="3809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048000" y="2133793"/>
            <a:ext cx="843760" cy="54533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95516" y="5611535"/>
            <a:ext cx="1147527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3743043" y="5563692"/>
            <a:ext cx="173079" cy="6032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6076508" y="3537743"/>
            <a:ext cx="173079" cy="6032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797633" y="5606278"/>
            <a:ext cx="1165446" cy="27644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970712" y="5828528"/>
            <a:ext cx="992367" cy="3809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6102256" y="3601188"/>
            <a:ext cx="1165446" cy="27644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275335" y="3823438"/>
            <a:ext cx="992367" cy="3809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521884" y="3461599"/>
            <a:ext cx="1018250" cy="3777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538885" y="3837808"/>
            <a:ext cx="842852" cy="48957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024632" y="5860059"/>
            <a:ext cx="866323" cy="24478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0" y="1828774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58" y="2133793"/>
            <a:ext cx="889794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10" y="2812257"/>
            <a:ext cx="889794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725" y="3274274"/>
            <a:ext cx="889794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70" y="3578088"/>
            <a:ext cx="889794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15" y="5986185"/>
            <a:ext cx="889794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0" y="3005931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21" y="5027115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68" y="5748333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58" y="2798571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58" y="3902211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91" y="1605209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44"/>
          <p:cNvCxnSpPr/>
          <p:nvPr/>
        </p:nvCxnSpPr>
        <p:spPr>
          <a:xfrm flipH="1">
            <a:off x="4927270" y="4204436"/>
            <a:ext cx="1322317" cy="25720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4963080" y="4423182"/>
            <a:ext cx="61552" cy="132515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3203716" y="4082597"/>
            <a:ext cx="625867" cy="137919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3030637" y="2679127"/>
            <a:ext cx="173080" cy="108163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03" y="2437607"/>
            <a:ext cx="889794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677" y="3952738"/>
            <a:ext cx="889794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63" y="5307721"/>
            <a:ext cx="889794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108" y="5611535"/>
            <a:ext cx="889794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341" y="3696793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895" y="4053572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1509590" y="2344869"/>
            <a:ext cx="6044977" cy="3277336"/>
            <a:chOff x="414979" y="3333623"/>
            <a:chExt cx="8263530" cy="1523216"/>
          </a:xfrm>
        </p:grpSpPr>
        <p:sp>
          <p:nvSpPr>
            <p:cNvPr id="59" name="Rectangle 58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ontent Placeholder 2"/>
            <p:cNvSpPr txBox="1">
              <a:spLocks/>
            </p:cNvSpPr>
            <p:nvPr/>
          </p:nvSpPr>
          <p:spPr>
            <a:xfrm>
              <a:off x="514377" y="3333624"/>
              <a:ext cx="8118847" cy="13708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u="sng" dirty="0" smtClean="0">
                  <a:solidFill>
                    <a:schemeClr val="bg1"/>
                  </a:solidFill>
                </a:rPr>
                <a:t>Trivia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Kahn believed that there would only be ~20 networks.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He was way off.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Why?</a:t>
              </a:r>
            </a:p>
            <a:p>
              <a:pPr marL="114300" indent="0" algn="ctr">
                <a:buClr>
                  <a:schemeClr val="bg1"/>
                </a:buClr>
                <a:buNone/>
              </a:pPr>
              <a:endParaRPr lang="en-US" sz="3200" u="sng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9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205023"/>
            <a:ext cx="520995" cy="251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153633"/>
            <a:ext cx="533400" cy="381000"/>
          </a:xfrm>
        </p:spPr>
        <p:txBody>
          <a:bodyPr>
            <a:normAutofit/>
          </a:bodyPr>
          <a:lstStyle/>
          <a:p>
            <a:fld id="{283B9EA5-CE9A-4950-A80C-5ADF06B45BB8}" type="slidenum">
              <a:rPr lang="en-US" sz="1700" smtClean="0">
                <a:solidFill>
                  <a:schemeClr val="bg1"/>
                </a:solidFill>
              </a:rPr>
              <a:pPr/>
              <a:t>18</a:t>
            </a:fld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20995" cy="1148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534632"/>
            <a:ext cx="520995" cy="53233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" y="416256"/>
            <a:ext cx="8461612" cy="63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2388" y="365226"/>
            <a:ext cx="1910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205023"/>
            <a:ext cx="520995" cy="251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153633"/>
            <a:ext cx="533400" cy="381000"/>
          </a:xfrm>
        </p:spPr>
        <p:txBody>
          <a:bodyPr>
            <a:normAutofit/>
          </a:bodyPr>
          <a:lstStyle/>
          <a:p>
            <a:fld id="{283B9EA5-CE9A-4950-A80C-5ADF06B45BB8}" type="slidenum">
              <a:rPr lang="en-US" sz="1700" smtClean="0">
                <a:solidFill>
                  <a:schemeClr val="bg1"/>
                </a:solidFill>
              </a:rPr>
              <a:pPr/>
              <a:t>19</a:t>
            </a:fld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20995" cy="1148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534632"/>
            <a:ext cx="520995" cy="53233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0496" y="189437"/>
            <a:ext cx="1910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2006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Comm. Network?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mtClean="0"/>
              <a:t>A communications network is a network of </a:t>
            </a:r>
            <a:r>
              <a:rPr lang="en-US" smtClean="0">
                <a:solidFill>
                  <a:schemeClr val="accent1"/>
                </a:solidFill>
              </a:rPr>
              <a:t>links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1"/>
                </a:solidFill>
              </a:rPr>
              <a:t>nodes</a:t>
            </a:r>
            <a:r>
              <a:rPr lang="en-US" smtClean="0"/>
              <a:t> arranged so that </a:t>
            </a:r>
            <a:r>
              <a:rPr lang="en-US" smtClean="0">
                <a:solidFill>
                  <a:schemeClr val="accent1"/>
                </a:solidFill>
              </a:rPr>
              <a:t>messages</a:t>
            </a:r>
            <a:r>
              <a:rPr lang="en-US" smtClean="0"/>
              <a:t> may be passed from one part of the network to another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r>
              <a:rPr lang="en-US" smtClean="0"/>
              <a:t>What are nodes and links?</a:t>
            </a:r>
            <a:endParaRPr lang="en-US" dirty="0" smtClean="0"/>
          </a:p>
          <a:p>
            <a:pPr lvl="1"/>
            <a:r>
              <a:rPr lang="en-US" smtClean="0"/>
              <a:t>People and roads</a:t>
            </a:r>
            <a:endParaRPr lang="en-US" dirty="0" smtClean="0"/>
          </a:p>
          <a:p>
            <a:pPr lvl="1"/>
            <a:r>
              <a:rPr lang="en-US" smtClean="0"/>
              <a:t>Telephones and switches</a:t>
            </a:r>
            <a:endParaRPr lang="en-US" dirty="0" smtClean="0"/>
          </a:p>
          <a:p>
            <a:pPr lvl="1"/>
            <a:r>
              <a:rPr lang="en-US" smtClean="0"/>
              <a:t>Computers and routers</a:t>
            </a:r>
            <a:endParaRPr lang="en-US" dirty="0" smtClean="0"/>
          </a:p>
          <a:p>
            <a:r>
              <a:rPr lang="en-US" smtClean="0"/>
              <a:t>What is a message?</a:t>
            </a:r>
            <a:endParaRPr lang="en-US" dirty="0" smtClean="0"/>
          </a:p>
          <a:p>
            <a:pPr lvl="1"/>
            <a:r>
              <a:rPr lang="en-US" b="1" smtClean="0">
                <a:solidFill>
                  <a:schemeClr val="accent1"/>
                </a:solidFill>
              </a:rPr>
              <a:t>Information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03967" y="3131375"/>
            <a:ext cx="5523076" cy="2284929"/>
            <a:chOff x="414979" y="3333623"/>
            <a:chExt cx="8263530" cy="1523216"/>
          </a:xfrm>
        </p:grpSpPr>
        <p:sp>
          <p:nvSpPr>
            <p:cNvPr id="6" name="Rectangle 5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Networks are key for: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Speed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Distance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265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205023"/>
            <a:ext cx="520995" cy="251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153633"/>
            <a:ext cx="533400" cy="381000"/>
          </a:xfrm>
        </p:spPr>
        <p:txBody>
          <a:bodyPr>
            <a:normAutofit/>
          </a:bodyPr>
          <a:lstStyle/>
          <a:p>
            <a:fld id="{283B9EA5-CE9A-4950-A80C-5ADF06B45BB8}" type="slidenum">
              <a:rPr lang="en-US" sz="1700" smtClean="0">
                <a:solidFill>
                  <a:schemeClr val="bg1"/>
                </a:solidFill>
              </a:rPr>
              <a:pPr/>
              <a:t>20</a:t>
            </a:fld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20995" cy="1148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534632"/>
            <a:ext cx="520995" cy="53233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0300" y="-1158875"/>
            <a:ext cx="6886575" cy="914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0496" y="189437"/>
            <a:ext cx="1910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2009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Internet History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5125">
              <a:spcBef>
                <a:spcPts val="300"/>
              </a:spcBef>
            </a:pPr>
            <a:r>
              <a:rPr lang="en-US" sz="2400" dirty="0">
                <a:latin typeface="Century Gothic" pitchFamily="34" charset="0"/>
              </a:rPr>
              <a:t>1974: Cerf and Kahn paper on TCP (IP kept separate)</a:t>
            </a:r>
          </a:p>
          <a:p>
            <a:pPr marL="365125">
              <a:spcBef>
                <a:spcPts val="300"/>
              </a:spcBef>
            </a:pPr>
            <a:r>
              <a:rPr lang="en-US" sz="2400" dirty="0" smtClean="0">
                <a:latin typeface="Century Gothic" pitchFamily="34" charset="0"/>
              </a:rPr>
              <a:t>1980: </a:t>
            </a:r>
            <a:r>
              <a:rPr lang="en-US" sz="2400" dirty="0">
                <a:latin typeface="Century Gothic" pitchFamily="34" charset="0"/>
              </a:rPr>
              <a:t>TCP/IP adopted as defense </a:t>
            </a:r>
            <a:r>
              <a:rPr lang="en-US" sz="2400" dirty="0" smtClean="0">
                <a:latin typeface="Century Gothic" pitchFamily="34" charset="0"/>
              </a:rPr>
              <a:t>standard</a:t>
            </a:r>
          </a:p>
          <a:p>
            <a:pPr marL="365125">
              <a:spcBef>
                <a:spcPts val="300"/>
              </a:spcBef>
            </a:pPr>
            <a:r>
              <a:rPr lang="en-US" sz="2400" dirty="0" smtClean="0">
                <a:latin typeface="Century Gothic" pitchFamily="34" charset="0"/>
              </a:rPr>
              <a:t>1983: ARPANET and MILNET split</a:t>
            </a:r>
            <a:endParaRPr lang="en-US" sz="2400" dirty="0">
              <a:latin typeface="Century Gothic" pitchFamily="34" charset="0"/>
            </a:endParaRPr>
          </a:p>
          <a:p>
            <a:pPr marL="365125">
              <a:spcBef>
                <a:spcPts val="300"/>
              </a:spcBef>
            </a:pPr>
            <a:r>
              <a:rPr lang="en-US" sz="2400" dirty="0" smtClean="0">
                <a:latin typeface="Century Gothic" pitchFamily="34" charset="0"/>
              </a:rPr>
              <a:t>1983: </a:t>
            </a:r>
            <a:r>
              <a:rPr lang="en-US" sz="2400" dirty="0">
                <a:latin typeface="Century Gothic" pitchFamily="34" charset="0"/>
              </a:rPr>
              <a:t>Global NCP to TCP/IP flag day</a:t>
            </a:r>
          </a:p>
          <a:p>
            <a:pPr marL="365125">
              <a:spcBef>
                <a:spcPts val="300"/>
              </a:spcBef>
            </a:pPr>
            <a:r>
              <a:rPr lang="en-US" sz="2400" dirty="0" smtClean="0">
                <a:latin typeface="Century Gothic" pitchFamily="34" charset="0"/>
              </a:rPr>
              <a:t>198x: </a:t>
            </a:r>
            <a:r>
              <a:rPr lang="en-US" sz="2400" dirty="0">
                <a:latin typeface="Century Gothic" pitchFamily="34" charset="0"/>
              </a:rPr>
              <a:t>Internet </a:t>
            </a:r>
            <a:r>
              <a:rPr lang="en-US" sz="2400" dirty="0" smtClean="0">
                <a:latin typeface="Century Gothic" pitchFamily="34" charset="0"/>
              </a:rPr>
              <a:t>melts down </a:t>
            </a:r>
            <a:r>
              <a:rPr lang="en-US" sz="2400" dirty="0">
                <a:latin typeface="Century Gothic" pitchFamily="34" charset="0"/>
              </a:rPr>
              <a:t>due to congestion</a:t>
            </a:r>
          </a:p>
          <a:p>
            <a:pPr marL="365125">
              <a:spcBef>
                <a:spcPts val="300"/>
              </a:spcBef>
            </a:pPr>
            <a:r>
              <a:rPr lang="en-US" sz="2400" dirty="0" smtClean="0">
                <a:latin typeface="Century Gothic" pitchFamily="34" charset="0"/>
              </a:rPr>
              <a:t>1986: </a:t>
            </a:r>
            <a:r>
              <a:rPr lang="en-US" sz="2400" dirty="0">
                <a:latin typeface="Century Gothic" pitchFamily="34" charset="0"/>
              </a:rPr>
              <a:t>Van Jacobson saves the Internet (BSD TCP</a:t>
            </a:r>
            <a:r>
              <a:rPr lang="en-US" sz="2400" dirty="0" smtClean="0">
                <a:latin typeface="Century Gothic" pitchFamily="34" charset="0"/>
              </a:rPr>
              <a:t>)</a:t>
            </a:r>
          </a:p>
          <a:p>
            <a:pPr marL="365125">
              <a:spcBef>
                <a:spcPts val="300"/>
              </a:spcBef>
            </a:pPr>
            <a:r>
              <a:rPr lang="en-US" sz="2400" dirty="0" smtClean="0">
                <a:latin typeface="Century Gothic" pitchFamily="34" charset="0"/>
              </a:rPr>
              <a:t>1987: NSFNET merges with other networks</a:t>
            </a:r>
            <a:endParaRPr lang="en-US" sz="2400" dirty="0">
              <a:latin typeface="Century Gothic" pitchFamily="34" charset="0"/>
            </a:endParaRPr>
          </a:p>
          <a:p>
            <a:pPr marL="365125">
              <a:spcBef>
                <a:spcPts val="300"/>
              </a:spcBef>
            </a:pPr>
            <a:r>
              <a:rPr lang="en-US" sz="2400" dirty="0" smtClean="0">
                <a:latin typeface="Century Gothic" pitchFamily="34" charset="0"/>
              </a:rPr>
              <a:t>1988: </a:t>
            </a:r>
            <a:r>
              <a:rPr lang="en-US" sz="2400" dirty="0" err="1">
                <a:latin typeface="Century Gothic" pitchFamily="34" charset="0"/>
              </a:rPr>
              <a:t>Deering</a:t>
            </a:r>
            <a:r>
              <a:rPr lang="en-US" sz="2400" dirty="0">
                <a:latin typeface="Century Gothic" pitchFamily="34" charset="0"/>
              </a:rPr>
              <a:t> and </a:t>
            </a:r>
            <a:r>
              <a:rPr lang="en-US" sz="2400" dirty="0" err="1">
                <a:latin typeface="Century Gothic" pitchFamily="34" charset="0"/>
              </a:rPr>
              <a:t>Cheriton</a:t>
            </a:r>
            <a:r>
              <a:rPr lang="en-US" sz="2400" dirty="0">
                <a:latin typeface="Century Gothic" pitchFamily="34" charset="0"/>
              </a:rPr>
              <a:t> propose multicast</a:t>
            </a:r>
          </a:p>
          <a:p>
            <a:pPr marL="365125">
              <a:spcBef>
                <a:spcPts val="300"/>
              </a:spcBef>
            </a:pPr>
            <a:r>
              <a:rPr lang="en-US" sz="2400" dirty="0" smtClean="0">
                <a:latin typeface="Century Gothic" pitchFamily="34" charset="0"/>
              </a:rPr>
              <a:t>199x: </a:t>
            </a:r>
            <a:r>
              <a:rPr lang="en-US" sz="2400" dirty="0" err="1">
                <a:latin typeface="Century Gothic" pitchFamily="34" charset="0"/>
              </a:rPr>
              <a:t>QoS</a:t>
            </a:r>
            <a:r>
              <a:rPr lang="en-US" sz="2400" dirty="0">
                <a:latin typeface="Century Gothic" pitchFamily="34" charset="0"/>
              </a:rPr>
              <a:t> rises and falls, ATM rises and falls</a:t>
            </a:r>
          </a:p>
          <a:p>
            <a:pPr marL="365125">
              <a:spcBef>
                <a:spcPts val="300"/>
              </a:spcBef>
            </a:pPr>
            <a:r>
              <a:rPr lang="en-US" sz="2400" dirty="0" smtClean="0">
                <a:latin typeface="Century Gothic" pitchFamily="34" charset="0"/>
              </a:rPr>
              <a:t>1994: NSF backbone dismantled, private backbone</a:t>
            </a:r>
            <a:endParaRPr lang="en-US" sz="2400" dirty="0">
              <a:latin typeface="Century Gothic" pitchFamily="34" charset="0"/>
            </a:endParaRPr>
          </a:p>
          <a:p>
            <a:pPr marL="365125">
              <a:spcBef>
                <a:spcPts val="300"/>
              </a:spcBef>
            </a:pPr>
            <a:r>
              <a:rPr lang="en-US" sz="2400" dirty="0" smtClean="0">
                <a:latin typeface="Century Gothic" pitchFamily="34" charset="0"/>
              </a:rPr>
              <a:t>200x: </a:t>
            </a:r>
            <a:r>
              <a:rPr lang="en-US" sz="2400" dirty="0">
                <a:latin typeface="Century Gothic" pitchFamily="34" charset="0"/>
              </a:rPr>
              <a:t>The Internet boom and </a:t>
            </a:r>
            <a:r>
              <a:rPr lang="en-US" sz="2400" dirty="0" smtClean="0">
                <a:latin typeface="Century Gothic" pitchFamily="34" charset="0"/>
              </a:rPr>
              <a:t>bust</a:t>
            </a:r>
            <a:endParaRPr lang="en-US" sz="2400" dirty="0">
              <a:latin typeface="Century Gothic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47557" y="3341366"/>
            <a:ext cx="3370997" cy="1115156"/>
            <a:chOff x="414979" y="3333623"/>
            <a:chExt cx="8263530" cy="1523216"/>
          </a:xfrm>
        </p:grpSpPr>
        <p:sp>
          <p:nvSpPr>
            <p:cNvPr id="6" name="Rectangle 5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514377" y="3743741"/>
              <a:ext cx="8118848" cy="960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What is next?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25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Applications Over 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365125">
              <a:spcBef>
                <a:spcPts val="300"/>
              </a:spcBef>
            </a:pPr>
            <a:r>
              <a:rPr lang="en-US" sz="2800" dirty="0" smtClean="0">
                <a:latin typeface="Century Gothic" pitchFamily="34" charset="0"/>
              </a:rPr>
              <a:t>1972: Email</a:t>
            </a:r>
          </a:p>
          <a:p>
            <a:pPr marL="365125">
              <a:spcBef>
                <a:spcPts val="300"/>
              </a:spcBef>
            </a:pPr>
            <a:r>
              <a:rPr lang="en-US" sz="2800" dirty="0" smtClean="0">
                <a:latin typeface="Century Gothic" pitchFamily="34" charset="0"/>
              </a:rPr>
              <a:t>1973: Telnet – remote access to computing</a:t>
            </a:r>
          </a:p>
          <a:p>
            <a:pPr marL="365125">
              <a:spcBef>
                <a:spcPts val="300"/>
              </a:spcBef>
            </a:pPr>
            <a:r>
              <a:rPr lang="en-US" sz="2800" dirty="0" smtClean="0">
                <a:latin typeface="Century Gothic" pitchFamily="34" charset="0"/>
              </a:rPr>
              <a:t>1982: DNS – “phonebook” of the Internet</a:t>
            </a:r>
          </a:p>
          <a:p>
            <a:pPr marL="365125">
              <a:spcBef>
                <a:spcPts val="300"/>
              </a:spcBef>
            </a:pPr>
            <a:r>
              <a:rPr lang="en-US" sz="2800" dirty="0" smtClean="0">
                <a:latin typeface="Century Gothic" pitchFamily="34" charset="0"/>
              </a:rPr>
              <a:t>1985: FTP – remote file access</a:t>
            </a:r>
          </a:p>
          <a:p>
            <a:pPr marL="365125">
              <a:spcBef>
                <a:spcPts val="300"/>
              </a:spcBef>
            </a:pPr>
            <a:r>
              <a:rPr lang="en-US" sz="2800" dirty="0" smtClean="0">
                <a:latin typeface="Century Gothic" pitchFamily="34" charset="0"/>
              </a:rPr>
              <a:t>1989: NFS – remote file systems</a:t>
            </a:r>
          </a:p>
          <a:p>
            <a:pPr marL="365125">
              <a:spcBef>
                <a:spcPts val="300"/>
              </a:spcBef>
            </a:pPr>
            <a:r>
              <a:rPr lang="en-US" sz="2800" dirty="0" smtClean="0">
                <a:latin typeface="Century Gothic" pitchFamily="34" charset="0"/>
              </a:rPr>
              <a:t>1991: The World Wide Web (WWW) goes public</a:t>
            </a:r>
          </a:p>
          <a:p>
            <a:pPr marL="365125">
              <a:spcBef>
                <a:spcPts val="300"/>
              </a:spcBef>
            </a:pPr>
            <a:r>
              <a:rPr lang="en-US" sz="2800" dirty="0" smtClean="0">
                <a:latin typeface="Century Gothic" pitchFamily="34" charset="0"/>
              </a:rPr>
              <a:t>1995: SSH – secure remote shell access</a:t>
            </a:r>
          </a:p>
          <a:p>
            <a:pPr marL="365125">
              <a:spcBef>
                <a:spcPts val="300"/>
              </a:spcBef>
            </a:pPr>
            <a:r>
              <a:rPr lang="en-US" sz="2800" dirty="0" smtClean="0">
                <a:latin typeface="Century Gothic" pitchFamily="34" charset="0"/>
              </a:rPr>
              <a:t>1995-1997: Instant messaging (ICQ, AIM)</a:t>
            </a:r>
          </a:p>
          <a:p>
            <a:pPr marL="365125">
              <a:spcBef>
                <a:spcPts val="300"/>
              </a:spcBef>
            </a:pPr>
            <a:r>
              <a:rPr lang="en-US" sz="2800" dirty="0" smtClean="0">
                <a:latin typeface="Century Gothic" pitchFamily="34" charset="0"/>
              </a:rPr>
              <a:t>1998: Google</a:t>
            </a:r>
          </a:p>
          <a:p>
            <a:pPr marL="365125">
              <a:spcBef>
                <a:spcPts val="300"/>
              </a:spcBef>
            </a:pPr>
            <a:r>
              <a:rPr lang="en-US" sz="2800" dirty="0" smtClean="0">
                <a:latin typeface="Century Gothic" pitchFamily="34" charset="0"/>
              </a:rPr>
              <a:t>1999: Napster, birth of P2P</a:t>
            </a:r>
          </a:p>
          <a:p>
            <a:pPr marL="365125">
              <a:spcBef>
                <a:spcPts val="300"/>
              </a:spcBef>
            </a:pPr>
            <a:r>
              <a:rPr lang="en-US" sz="2800" dirty="0" smtClean="0">
                <a:latin typeface="Century Gothic" pitchFamily="34" charset="0"/>
              </a:rPr>
              <a:t>2001: </a:t>
            </a:r>
            <a:r>
              <a:rPr lang="en-US" sz="2800" dirty="0" err="1" smtClean="0">
                <a:latin typeface="Century Gothic" pitchFamily="34" charset="0"/>
              </a:rPr>
              <a:t>Bittorrent</a:t>
            </a:r>
            <a:endParaRPr lang="en-US" sz="2800" dirty="0" smtClean="0">
              <a:latin typeface="Century Gothic" pitchFamily="34" charset="0"/>
            </a:endParaRPr>
          </a:p>
          <a:p>
            <a:pPr marL="365125">
              <a:spcBef>
                <a:spcPts val="300"/>
              </a:spcBef>
            </a:pPr>
            <a:r>
              <a:rPr lang="en-US" sz="2800" dirty="0" smtClean="0">
                <a:latin typeface="Century Gothic" pitchFamily="34" charset="0"/>
              </a:rPr>
              <a:t>2004: Facebook</a:t>
            </a:r>
          </a:p>
          <a:p>
            <a:pPr marL="365125">
              <a:spcBef>
                <a:spcPts val="300"/>
              </a:spcBef>
            </a:pPr>
            <a:r>
              <a:rPr lang="en-US" sz="2800" dirty="0" smtClean="0">
                <a:latin typeface="Century Gothic" pitchFamily="34" charset="0"/>
              </a:rPr>
              <a:t>2005: YouTube</a:t>
            </a:r>
            <a:endParaRPr lang="en-US" sz="2800" dirty="0">
              <a:latin typeface="Century Gothic" pitchFamily="34" charset="0"/>
            </a:endParaRPr>
          </a:p>
          <a:p>
            <a:pPr marL="365125">
              <a:spcBef>
                <a:spcPts val="300"/>
              </a:spcBef>
            </a:pPr>
            <a:r>
              <a:rPr lang="en-US" sz="2800" dirty="0" smtClean="0">
                <a:latin typeface="Century Gothic" pitchFamily="34" charset="0"/>
              </a:rPr>
              <a:t>2007: The iPhone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719472" y="5384800"/>
            <a:ext cx="3316327" cy="1168449"/>
          </a:xfrm>
          <a:prstGeom prst="wedgeRectCallout">
            <a:avLst>
              <a:gd name="adj1" fmla="val -75615"/>
              <a:gd name="adj2" fmla="val -74002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Invented by Shawn Fanning at NEU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2847557" y="3341366"/>
            <a:ext cx="3370997" cy="1115156"/>
            <a:chOff x="414979" y="3333623"/>
            <a:chExt cx="8263530" cy="1523216"/>
          </a:xfrm>
        </p:grpSpPr>
        <p:sp>
          <p:nvSpPr>
            <p:cNvPr id="7" name="Rectangle 6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514377" y="3743741"/>
              <a:ext cx="8118848" cy="960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What is next?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200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Communication is fundamental to human nature</a:t>
            </a:r>
          </a:p>
          <a:p>
            <a:r>
              <a:rPr lang="en-US" smtClean="0"/>
              <a:t>Key concepts have existed for a long time</a:t>
            </a:r>
            <a:endParaRPr lang="en-US" dirty="0" smtClean="0"/>
          </a:p>
          <a:p>
            <a:pPr lvl="1"/>
            <a:r>
              <a:rPr lang="en-US" smtClean="0"/>
              <a:t>Speed/bandwidth</a:t>
            </a:r>
            <a:endParaRPr lang="en-US" dirty="0" smtClean="0"/>
          </a:p>
          <a:p>
            <a:pPr lvl="1"/>
            <a:r>
              <a:rPr lang="en-US" smtClean="0"/>
              <a:t>Latency</a:t>
            </a:r>
            <a:endParaRPr lang="en-US" dirty="0" smtClean="0"/>
          </a:p>
          <a:p>
            <a:pPr lvl="1"/>
            <a:r>
              <a:rPr lang="en-US" smtClean="0"/>
              <a:t>Switching</a:t>
            </a:r>
            <a:endParaRPr lang="en-US" dirty="0" smtClean="0"/>
          </a:p>
          <a:p>
            <a:pPr lvl="1"/>
            <a:r>
              <a:rPr lang="en-US" smtClean="0"/>
              <a:t>Packets vs. circuits</a:t>
            </a:r>
            <a:endParaRPr lang="en-US" dirty="0" smtClean="0"/>
          </a:p>
          <a:p>
            <a:r>
              <a:rPr lang="en-US" smtClean="0"/>
              <a:t>The Internet has changed the world</a:t>
            </a:r>
            <a:endParaRPr lang="en-US" dirty="0" smtClean="0"/>
          </a:p>
          <a:p>
            <a:pPr lvl="1"/>
            <a:r>
              <a:rPr lang="en-US" smtClean="0"/>
              <a:t>Communication is now free ($) and free (freedom)</a:t>
            </a:r>
            <a:endParaRPr lang="en-US" dirty="0" smtClean="0"/>
          </a:p>
          <a:p>
            <a:pPr lvl="1"/>
            <a:r>
              <a:rPr lang="en-US" smtClean="0"/>
              <a:t>Shrunk the world</a:t>
            </a:r>
            <a:endParaRPr lang="en-US" dirty="0" smtClean="0"/>
          </a:p>
          <a:p>
            <a:r>
              <a:rPr lang="en-US" smtClean="0"/>
              <a:t>Key to growth: open networks with simple APIs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21436" y="2661312"/>
            <a:ext cx="4052564" cy="270225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Encoding</a:t>
            </a:r>
          </a:p>
          <a:p>
            <a:pPr lvl="1"/>
            <a:r>
              <a:rPr lang="en-US" dirty="0" smtClean="0"/>
              <a:t>Cable management</a:t>
            </a:r>
          </a:p>
          <a:p>
            <a:pPr lvl="1"/>
            <a:r>
              <a:rPr lang="en-US" dirty="0" smtClean="0"/>
              <a:t>Multiplexing</a:t>
            </a:r>
          </a:p>
          <a:p>
            <a:pPr lvl="1"/>
            <a:r>
              <a:rPr lang="en-US" dirty="0" smtClean="0"/>
              <a:t>Routing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43001" y="3219702"/>
            <a:ext cx="7342495" cy="1585477"/>
            <a:chOff x="414979" y="3333623"/>
            <a:chExt cx="8263530" cy="1523216"/>
          </a:xfrm>
        </p:grpSpPr>
        <p:sp>
          <p:nvSpPr>
            <p:cNvPr id="8" name="Rectangle 7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514377" y="3333624"/>
              <a:ext cx="8118848" cy="15232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Understanding the Internet is critical</a:t>
              </a:r>
            </a:p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This is why you are here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68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are Fundamental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3" descr="C:\Users\t0ph3r\Documents\CS 4700\assets\Frederic_Remington_smoke_sig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0" y="1569043"/>
            <a:ext cx="8128000" cy="516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 flipH="1">
            <a:off x="1952380" y="2144095"/>
            <a:ext cx="1806819" cy="992804"/>
            <a:chOff x="1219200" y="4876799"/>
            <a:chExt cx="5181605" cy="1399535"/>
          </a:xfrm>
        </p:grpSpPr>
        <p:sp>
          <p:nvSpPr>
            <p:cNvPr id="7" name="Rectangular Callout 6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47176"/>
                <a:gd name="adj2" fmla="val 8730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3" y="4876800"/>
              <a:ext cx="5181602" cy="1399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Smoke Signals!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885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are Old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2400 BC: courier networks in Egypt</a:t>
            </a:r>
          </a:p>
          <a:p>
            <a:r>
              <a:rPr lang="en-US" dirty="0" smtClean="0"/>
              <a:t>550 BC: postal service invented in Persia</a:t>
            </a:r>
            <a:endParaRPr lang="en-US" dirty="0"/>
          </a:p>
        </p:txBody>
      </p:sp>
      <p:pic>
        <p:nvPicPr>
          <p:cNvPr id="1026" name="Picture 2" descr="C:\Users\t0ph3r\Documents\CS 4700\assets\Houttakin_postita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1" y="2685878"/>
            <a:ext cx="6841296" cy="418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239490" y="3259712"/>
            <a:ext cx="2631555" cy="3014298"/>
            <a:chOff x="414979" y="3333623"/>
            <a:chExt cx="8263530" cy="1523216"/>
          </a:xfrm>
        </p:grpSpPr>
        <p:sp>
          <p:nvSpPr>
            <p:cNvPr id="8" name="Rectangle 7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Problems: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Speed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Reliability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19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Electric Communication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1837: Telegraph invented by Samuel Morse</a:t>
            </a:r>
          </a:p>
          <a:p>
            <a:pPr lvl="1"/>
            <a:r>
              <a:rPr lang="en-US" dirty="0" smtClean="0"/>
              <a:t>Distance: 10 miles</a:t>
            </a:r>
          </a:p>
          <a:p>
            <a:pPr lvl="1"/>
            <a:r>
              <a:rPr lang="en-US" dirty="0" smtClean="0"/>
              <a:t>Speed: 10 words per minute</a:t>
            </a:r>
          </a:p>
          <a:p>
            <a:pPr lvl="1"/>
            <a:r>
              <a:rPr lang="en-US" dirty="0" smtClean="0"/>
              <a:t>In use until 1985!</a:t>
            </a:r>
          </a:p>
          <a:p>
            <a:r>
              <a:rPr lang="en-US" smtClean="0"/>
              <a:t>Key challenge: how to encode information?</a:t>
            </a:r>
            <a:endParaRPr lang="en-US" dirty="0" smtClean="0"/>
          </a:p>
          <a:p>
            <a:pPr lvl="1"/>
            <a:r>
              <a:rPr lang="en-US" smtClean="0"/>
              <a:t>Originally used unary encoding</a:t>
            </a:r>
            <a:endParaRPr lang="en-US" dirty="0" smtClean="0"/>
          </a:p>
          <a:p>
            <a:pPr marL="685800" lvl="2" indent="0" algn="ctr">
              <a:buNone/>
            </a:pPr>
            <a:r>
              <a:rPr lang="en-US" sz="2800" smtClean="0"/>
              <a:t>A •       B ••       C •••       D ••••      E •••••</a:t>
            </a:r>
            <a:endParaRPr lang="en-US" sz="2800" dirty="0"/>
          </a:p>
          <a:p>
            <a:pPr lvl="1"/>
            <a:r>
              <a:rPr lang="en-US" smtClean="0"/>
              <a:t>Next generation: binary encoding</a:t>
            </a:r>
            <a:endParaRPr lang="en-US" dirty="0" smtClean="0"/>
          </a:p>
          <a:p>
            <a:pPr marL="685800" lvl="2" indent="0" algn="ctr">
              <a:buNone/>
            </a:pPr>
            <a:r>
              <a:rPr lang="en-US" sz="2800" smtClean="0"/>
              <a:t>A •–      B –•••       C –•–•       D –••      E •</a:t>
            </a:r>
            <a:endParaRPr lang="en-US" sz="2800" dirty="0"/>
          </a:p>
          <a:p>
            <a:pPr marL="685800" lvl="2" indent="0" algn="ctr">
              <a:buNone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5062375" y="2466849"/>
            <a:ext cx="3878425" cy="1658057"/>
            <a:chOff x="3220875" y="3449759"/>
            <a:chExt cx="5712532" cy="951498"/>
          </a:xfrm>
        </p:grpSpPr>
        <p:sp>
          <p:nvSpPr>
            <p:cNvPr id="6" name="Rectangular Callout 5"/>
            <p:cNvSpPr/>
            <p:nvPr/>
          </p:nvSpPr>
          <p:spPr>
            <a:xfrm flipH="1">
              <a:off x="3220875" y="3449759"/>
              <a:ext cx="5712532" cy="634324"/>
            </a:xfrm>
            <a:prstGeom prst="wedgeRectCallout">
              <a:avLst>
                <a:gd name="adj1" fmla="val -3123"/>
                <a:gd name="adj2" fmla="val 13878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flipH="1">
              <a:off x="3220875" y="3480463"/>
              <a:ext cx="5712532" cy="920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Higher compression = faster speeds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89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2026964" y="4959418"/>
            <a:ext cx="854750" cy="6386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49671" y="5636711"/>
            <a:ext cx="153204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026964" y="5636711"/>
            <a:ext cx="854750" cy="600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596913" y="3526194"/>
            <a:ext cx="476735" cy="10387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596913" y="3805722"/>
            <a:ext cx="1236885" cy="7592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596913" y="4563931"/>
            <a:ext cx="1322136" cy="10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5741002" y="5898609"/>
            <a:ext cx="853419" cy="5705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742163" y="5898609"/>
            <a:ext cx="992839" cy="5541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881714" y="4563931"/>
            <a:ext cx="2715199" cy="1034089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81714" y="5598020"/>
            <a:ext cx="2853288" cy="300589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5596913" y="4563931"/>
            <a:ext cx="138089" cy="137273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280802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1876 – Alexander Graham Bell invents the telephone</a:t>
            </a:r>
          </a:p>
          <a:p>
            <a:r>
              <a:rPr lang="en-US" smtClean="0"/>
              <a:t>Key challenge: how to scale the network?</a:t>
            </a:r>
            <a:endParaRPr lang="en-US" dirty="0" smtClean="0"/>
          </a:p>
          <a:p>
            <a:pPr lvl="1"/>
            <a:r>
              <a:rPr lang="en-US" smtClean="0"/>
              <a:t>Originally, all phones were directly connected</a:t>
            </a:r>
            <a:endParaRPr lang="en-US" dirty="0" smtClean="0"/>
          </a:p>
          <a:p>
            <a:pPr lvl="2"/>
            <a:r>
              <a:rPr lang="en-US" smtClean="0"/>
              <a:t>O(n</a:t>
            </a:r>
            <a:r>
              <a:rPr lang="en-US" baseline="30000" smtClean="0"/>
              <a:t>2</a:t>
            </a:r>
            <a:r>
              <a:rPr lang="en-US" smtClean="0"/>
              <a:t>) complexity; n*(n–1)/2</a:t>
            </a:r>
            <a:endParaRPr lang="en-US" dirty="0" smtClean="0"/>
          </a:p>
          <a:p>
            <a:pPr lvl="1"/>
            <a:r>
              <a:rPr lang="en-US" smtClean="0"/>
              <a:t>1878: Switching</a:t>
            </a:r>
            <a:endParaRPr lang="en-US" dirty="0" smtClean="0"/>
          </a:p>
          <a:p>
            <a:pPr lvl="1"/>
            <a:r>
              <a:rPr lang="en-US" smtClean="0"/>
              <a:t>1937: Trunk lines + multiplexing</a:t>
            </a:r>
            <a:endParaRPr lang="en-US" dirty="0"/>
          </a:p>
        </p:txBody>
      </p:sp>
      <p:pic>
        <p:nvPicPr>
          <p:cNvPr id="2051" name="Picture 3" descr="C:\Users\t0ph3r\Documents\CS 4700\assets\Style-Switch-User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11" y="5081917"/>
            <a:ext cx="1032207" cy="10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0ph3r\Documents\CS 4700\assets\Style-Switch-User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99" y="5420564"/>
            <a:ext cx="1032207" cy="10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0ph3r\Documents\CS 4700\assets\Style-Switch-User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10" y="4048833"/>
            <a:ext cx="1032207" cy="10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0ph3r\Documents\CS 4700\assets\ph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48" y="4563931"/>
            <a:ext cx="685363" cy="6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C:\Users\t0ph3r\Documents\CS 4700\assets\ph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85" y="5308791"/>
            <a:ext cx="685363" cy="6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t0ph3r\Documents\CS 4700\assets\ph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47" y="5968157"/>
            <a:ext cx="685363" cy="6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t0ph3r\Documents\CS 4700\assets\ph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02" y="3120359"/>
            <a:ext cx="685363" cy="6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:\Users\t0ph3r\Documents\CS 4700\assets\ph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116" y="3463040"/>
            <a:ext cx="685363" cy="6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C:\Users\t0ph3r\Documents\CS 4700\assets\ph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403" y="4222254"/>
            <a:ext cx="685363" cy="6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t0ph3r\Documents\CS 4700\assets\ph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781" y="6110088"/>
            <a:ext cx="685363" cy="6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t0ph3r\Documents\CS 4700\assets\ph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39" y="6126512"/>
            <a:ext cx="685363" cy="6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0ph3r\Documents\CS 4700\assets\Switchbo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9" y="1615509"/>
            <a:ext cx="7458708" cy="517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144036" y="1816106"/>
            <a:ext cx="8816454" cy="4770442"/>
            <a:chOff x="414979" y="3333623"/>
            <a:chExt cx="8263530" cy="1549647"/>
          </a:xfrm>
        </p:grpSpPr>
        <p:sp>
          <p:nvSpPr>
            <p:cNvPr id="53" name="Rectangle 52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ontent Placeholder 2"/>
            <p:cNvSpPr txBox="1">
              <a:spLocks/>
            </p:cNvSpPr>
            <p:nvPr/>
          </p:nvSpPr>
          <p:spPr>
            <a:xfrm>
              <a:off x="514376" y="3354762"/>
              <a:ext cx="8118848" cy="15285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Advantages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Easy to use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Switching mitigates complexity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Makes cable management tractable</a:t>
              </a:r>
            </a:p>
            <a:p>
              <a:pPr marL="114300" indent="0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Problems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Manual switching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1918: cross country call took 15 minutes to set 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7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the Telephone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839200" cy="5105400"/>
          </a:xfrm>
        </p:spPr>
        <p:txBody>
          <a:bodyPr/>
          <a:lstStyle/>
          <a:p>
            <a:r>
              <a:rPr lang="en-US" dirty="0" smtClean="0"/>
              <a:t>1881: Twisted pair for local loops</a:t>
            </a:r>
          </a:p>
          <a:p>
            <a:r>
              <a:rPr lang="en-US" dirty="0" smtClean="0"/>
              <a:t>1885: AT&amp;T formed</a:t>
            </a:r>
          </a:p>
          <a:p>
            <a:r>
              <a:rPr lang="en-US" dirty="0" smtClean="0"/>
              <a:t>1892: Automatic telephone switches</a:t>
            </a:r>
          </a:p>
          <a:p>
            <a:r>
              <a:rPr lang="en-US" dirty="0" smtClean="0"/>
              <a:t>1903: 3 million telephones in the US</a:t>
            </a:r>
          </a:p>
          <a:p>
            <a:r>
              <a:rPr lang="en-US" dirty="0" smtClean="0"/>
              <a:t>1915: First transcontinental cable</a:t>
            </a:r>
          </a:p>
          <a:p>
            <a:r>
              <a:rPr lang="en-US" dirty="0" smtClean="0"/>
              <a:t>1927: First transatlantic cable</a:t>
            </a:r>
          </a:p>
          <a:p>
            <a:r>
              <a:rPr lang="en-US" dirty="0" smtClean="0"/>
              <a:t>1937: first round-the-world call</a:t>
            </a:r>
          </a:p>
          <a:p>
            <a:r>
              <a:rPr lang="en-US" dirty="0" smtClean="0"/>
              <a:t>1946: National numbering plan</a:t>
            </a:r>
            <a:endParaRPr lang="en-US" dirty="0"/>
          </a:p>
        </p:txBody>
      </p:sp>
      <p:pic>
        <p:nvPicPr>
          <p:cNvPr id="3074" name="Picture 2" descr="C:\Users\t0ph3r\Documents\CS 4700\assets\p4-1-at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80" y="4013438"/>
            <a:ext cx="1766104" cy="23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0ph3r\Documents\CS 4700\assets\UTP_cab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25" y="1663653"/>
            <a:ext cx="26389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Humans to Computers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1958: First use of a modem</a:t>
            </a:r>
          </a:p>
          <a:p>
            <a:pPr lvl="1"/>
            <a:r>
              <a:rPr lang="en-US" dirty="0" smtClean="0"/>
              <a:t>Machine to machine communication</a:t>
            </a:r>
          </a:p>
          <a:p>
            <a:pPr lvl="1"/>
            <a:r>
              <a:rPr lang="en-US" dirty="0" smtClean="0"/>
              <a:t>Analog vs. </a:t>
            </a:r>
            <a:r>
              <a:rPr lang="en-US" dirty="0"/>
              <a:t>d</a:t>
            </a:r>
            <a:r>
              <a:rPr lang="en-US" dirty="0" smtClean="0"/>
              <a:t>igital signals</a:t>
            </a:r>
          </a:p>
          <a:p>
            <a:r>
              <a:rPr lang="en-US" smtClean="0"/>
              <a:t>Many different computer networks</a:t>
            </a:r>
            <a:endParaRPr lang="en-US" dirty="0" smtClean="0"/>
          </a:p>
          <a:p>
            <a:pPr lvl="1"/>
            <a:r>
              <a:rPr lang="en-US" smtClean="0"/>
              <a:t>Local vs. global</a:t>
            </a:r>
            <a:endParaRPr lang="en-US" dirty="0" smtClean="0"/>
          </a:p>
          <a:p>
            <a:pPr lvl="2"/>
            <a:r>
              <a:rPr lang="en-US" smtClean="0"/>
              <a:t>LAN, WAN</a:t>
            </a:r>
            <a:endParaRPr lang="en-US" dirty="0" smtClean="0"/>
          </a:p>
          <a:p>
            <a:pPr lvl="1"/>
            <a:r>
              <a:rPr lang="en-US" smtClean="0"/>
              <a:t>Private vs. public</a:t>
            </a:r>
            <a:endParaRPr lang="en-US" dirty="0" smtClean="0"/>
          </a:p>
          <a:p>
            <a:pPr lvl="2"/>
            <a:r>
              <a:rPr lang="en-US" smtClean="0"/>
              <a:t>Internet2, NIPRNet</a:t>
            </a:r>
            <a:endParaRPr lang="en-US" dirty="0" smtClean="0"/>
          </a:p>
          <a:p>
            <a:pPr lvl="1"/>
            <a:r>
              <a:rPr lang="en-US" smtClean="0"/>
              <a:t>General purpose vs. special purpose</a:t>
            </a:r>
            <a:endParaRPr lang="en-US" dirty="0" smtClean="0"/>
          </a:p>
          <a:p>
            <a:pPr lvl="2"/>
            <a:r>
              <a:rPr lang="en-US" smtClean="0"/>
              <a:t>E.g. credit cards, banks, defense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384646" y="3603011"/>
            <a:ext cx="5759354" cy="18868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Technology</a:t>
            </a:r>
          </a:p>
          <a:p>
            <a:pPr lvl="2"/>
            <a:r>
              <a:rPr lang="en-US" dirty="0" smtClean="0"/>
              <a:t>Satellite, Copper, Fiber</a:t>
            </a:r>
          </a:p>
          <a:p>
            <a:pPr lvl="2"/>
            <a:r>
              <a:rPr lang="en-US" dirty="0" smtClean="0"/>
              <a:t>Circuit switched, packet switched</a:t>
            </a:r>
            <a:endParaRPr lang="en-US" dirty="0"/>
          </a:p>
        </p:txBody>
      </p:sp>
      <p:pic>
        <p:nvPicPr>
          <p:cNvPr id="4098" name="Picture 2" descr="C:\Users\t0ph3r\Documents\CS 4700\assets\Acoustic_coupler_20041015_17545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91" y="1574809"/>
            <a:ext cx="6713774" cy="513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4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Internet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Century Gothic" pitchFamily="34" charset="0"/>
              </a:rPr>
              <a:t>1961: </a:t>
            </a:r>
            <a:r>
              <a:rPr lang="en-US" sz="2400" dirty="0" err="1">
                <a:latin typeface="Century Gothic" pitchFamily="34" charset="0"/>
              </a:rPr>
              <a:t>Kleinrock</a:t>
            </a:r>
            <a:r>
              <a:rPr lang="en-US" sz="2400" dirty="0">
                <a:latin typeface="Century Gothic" pitchFamily="34" charset="0"/>
              </a:rPr>
              <a:t> @ </a:t>
            </a:r>
            <a:r>
              <a:rPr lang="en-US" sz="2400" dirty="0" smtClean="0">
                <a:latin typeface="Century Gothic" pitchFamily="34" charset="0"/>
              </a:rPr>
              <a:t>MIT: packet-switched </a:t>
            </a:r>
            <a:r>
              <a:rPr lang="en-US" sz="2400" dirty="0">
                <a:latin typeface="Century Gothic" pitchFamily="34" charset="0"/>
              </a:rPr>
              <a:t>network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entury Gothic" pitchFamily="34" charset="0"/>
              </a:rPr>
              <a:t>1962: </a:t>
            </a:r>
            <a:r>
              <a:rPr lang="en-US" sz="2400" dirty="0" err="1">
                <a:latin typeface="Century Gothic" pitchFamily="34" charset="0"/>
              </a:rPr>
              <a:t>Licklider</a:t>
            </a:r>
            <a:r>
              <a:rPr lang="ja-JP" altLang="en-US" sz="2400" dirty="0">
                <a:latin typeface="Century Gothic" pitchFamily="34" charset="0"/>
              </a:rPr>
              <a:t>’</a:t>
            </a:r>
            <a:r>
              <a:rPr lang="en-US" altLang="ja-JP" sz="2400" dirty="0">
                <a:latin typeface="Century Gothic" pitchFamily="34" charset="0"/>
              </a:rPr>
              <a:t>s vision of Galactic Network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entury Gothic" pitchFamily="34" charset="0"/>
              </a:rPr>
              <a:t>1965: </a:t>
            </a:r>
            <a:r>
              <a:rPr lang="en-US" sz="2400" dirty="0">
                <a:latin typeface="Century Gothic" pitchFamily="34" charset="0"/>
              </a:rPr>
              <a:t>Roberts connects </a:t>
            </a:r>
            <a:r>
              <a:rPr lang="en-US" sz="2400" dirty="0" smtClean="0">
                <a:latin typeface="Century Gothic" pitchFamily="34" charset="0"/>
              </a:rPr>
              <a:t>computers </a:t>
            </a:r>
            <a:r>
              <a:rPr lang="en-US" sz="2400" dirty="0">
                <a:latin typeface="Century Gothic" pitchFamily="34" charset="0"/>
              </a:rPr>
              <a:t>over phone line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entury Gothic" pitchFamily="34" charset="0"/>
              </a:rPr>
              <a:t>1967: </a:t>
            </a:r>
            <a:r>
              <a:rPr lang="en-US" sz="2400" dirty="0">
                <a:latin typeface="Century Gothic" pitchFamily="34" charset="0"/>
              </a:rPr>
              <a:t>Roberts publishes vision of ARPANET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entury Gothic" pitchFamily="34" charset="0"/>
              </a:rPr>
              <a:t>1969: </a:t>
            </a:r>
            <a:r>
              <a:rPr lang="en-US" sz="2400" dirty="0">
                <a:latin typeface="Century Gothic" pitchFamily="34" charset="0"/>
              </a:rPr>
              <a:t>BBN installs first </a:t>
            </a:r>
            <a:r>
              <a:rPr lang="en-US" sz="2400" dirty="0" err="1">
                <a:latin typeface="Century Gothic" pitchFamily="34" charset="0"/>
              </a:rPr>
              <a:t>InterfaceMsgProcessor</a:t>
            </a:r>
            <a:r>
              <a:rPr lang="en-US" sz="2400" dirty="0">
                <a:latin typeface="Century Gothic" pitchFamily="34" charset="0"/>
              </a:rPr>
              <a:t> at UCLA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entury Gothic" pitchFamily="34" charset="0"/>
              </a:rPr>
              <a:t>1970: </a:t>
            </a:r>
            <a:r>
              <a:rPr lang="en-US" sz="2400" dirty="0">
                <a:latin typeface="Century Gothic" pitchFamily="34" charset="0"/>
              </a:rPr>
              <a:t>Network Control </a:t>
            </a:r>
            <a:r>
              <a:rPr lang="en-US" sz="2400" dirty="0" smtClean="0">
                <a:latin typeface="Century Gothic" pitchFamily="34" charset="0"/>
              </a:rPr>
              <a:t>Protocol (NCP)</a:t>
            </a:r>
            <a:endParaRPr lang="en-US" sz="2400" dirty="0">
              <a:latin typeface="Century Gothic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entury Gothic" pitchFamily="34" charset="0"/>
              </a:rPr>
              <a:t>1972: </a:t>
            </a:r>
            <a:r>
              <a:rPr lang="en-US" sz="2400" dirty="0">
                <a:latin typeface="Century Gothic" pitchFamily="34" charset="0"/>
              </a:rPr>
              <a:t>Public demonstration of ARPANET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entury Gothic" pitchFamily="34" charset="0"/>
              </a:rPr>
              <a:t>1972: </a:t>
            </a:r>
            <a:r>
              <a:rPr lang="en-US" sz="2400" dirty="0">
                <a:latin typeface="Century Gothic" pitchFamily="34" charset="0"/>
              </a:rPr>
              <a:t>Kahn @ DARPA advocates Open </a:t>
            </a:r>
            <a:r>
              <a:rPr lang="en-US" sz="2400" dirty="0" smtClean="0">
                <a:latin typeface="Century Gothic" pitchFamily="34" charset="0"/>
              </a:rPr>
              <a:t>Architecture</a:t>
            </a:r>
            <a:endParaRPr lang="en-US" sz="2400" dirty="0">
              <a:latin typeface="Century Gothic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entury Gothic" pitchFamily="34" charset="0"/>
              </a:rPr>
              <a:t>1972: </a:t>
            </a:r>
            <a:r>
              <a:rPr lang="en-US" sz="2400" dirty="0" err="1" smtClean="0">
                <a:latin typeface="Century Gothic" pitchFamily="34" charset="0"/>
              </a:rPr>
              <a:t>Vint</a:t>
            </a:r>
            <a:r>
              <a:rPr lang="en-US" sz="2400" dirty="0" smtClean="0">
                <a:latin typeface="Century Gothic" pitchFamily="34" charset="0"/>
              </a:rPr>
              <a:t> Cerf </a:t>
            </a:r>
            <a:r>
              <a:rPr lang="en-US" sz="2400" dirty="0">
                <a:latin typeface="Century Gothic" pitchFamily="34" charset="0"/>
              </a:rPr>
              <a:t>@ Stanford </a:t>
            </a:r>
            <a:r>
              <a:rPr lang="en-US" sz="2400" dirty="0" smtClean="0">
                <a:latin typeface="Century Gothic" pitchFamily="34" charset="0"/>
              </a:rPr>
              <a:t>writes TCP</a:t>
            </a:r>
          </a:p>
        </p:txBody>
      </p:sp>
    </p:spTree>
    <p:extLst>
      <p:ext uri="{BB962C8B-B14F-4D97-AF65-F5344CB8AC3E}">
        <p14:creationId xmlns:p14="http://schemas.microsoft.com/office/powerpoint/2010/main" val="28971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65786</TotalTime>
  <Words>888</Words>
  <Application>Microsoft Office PowerPoint</Application>
  <PresentationFormat>On-screen Show (4:3)</PresentationFormat>
  <Paragraphs>205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CS 4700 / CS 5700 Network Fundamentals</vt:lpstr>
      <vt:lpstr>What is a Comm. Network?</vt:lpstr>
      <vt:lpstr>Networks are Fundamental</vt:lpstr>
      <vt:lpstr>Networks are Old</vt:lpstr>
      <vt:lpstr>Towards Electric Communication</vt:lpstr>
      <vt:lpstr>Telephony</vt:lpstr>
      <vt:lpstr>Growth of the Telephone Network</vt:lpstr>
      <vt:lpstr>From Humans to Computers</vt:lpstr>
      <vt:lpstr>History of the Internet</vt:lpstr>
      <vt:lpstr>Why Packet Switching?</vt:lpstr>
      <vt:lpstr>PowerPoint Presentation</vt:lpstr>
      <vt:lpstr>The 1960s</vt:lpstr>
      <vt:lpstr>1971</vt:lpstr>
      <vt:lpstr>1973</vt:lpstr>
      <vt:lpstr>Growing Pains</vt:lpstr>
      <vt:lpstr>Kahn’s Ground Rules</vt:lpstr>
      <vt:lpstr>The Birth of Routing</vt:lpstr>
      <vt:lpstr>PowerPoint Presentation</vt:lpstr>
      <vt:lpstr>PowerPoint Presentation</vt:lpstr>
      <vt:lpstr>PowerPoint Presentation</vt:lpstr>
      <vt:lpstr>More Internet History</vt:lpstr>
      <vt:lpstr>Internet Applications Over Time</vt:lpstr>
      <vt:lpstr>Takeaways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bowlinearl@live.com</cp:lastModifiedBy>
  <cp:revision>809</cp:revision>
  <cp:lastPrinted>2012-08-22T04:00:45Z</cp:lastPrinted>
  <dcterms:created xsi:type="dcterms:W3CDTF">2012-01-03T02:22:46Z</dcterms:created>
  <dcterms:modified xsi:type="dcterms:W3CDTF">2013-09-03T18:19:52Z</dcterms:modified>
</cp:coreProperties>
</file>