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388" r:id="rId2"/>
    <p:sldId id="389" r:id="rId3"/>
    <p:sldId id="390" r:id="rId4"/>
    <p:sldId id="391" r:id="rId5"/>
    <p:sldId id="395" r:id="rId6"/>
    <p:sldId id="392" r:id="rId7"/>
    <p:sldId id="394" r:id="rId8"/>
    <p:sldId id="393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89"/>
            <p14:sldId id="390"/>
            <p14:sldId id="391"/>
            <p14:sldId id="395"/>
            <p14:sldId id="392"/>
            <p14:sldId id="394"/>
            <p14:sldId id="3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1037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5</a:t>
            </a:r>
            <a:r>
              <a:rPr lang="en-US" sz="3600" b="1" dirty="0" smtClean="0">
                <a:solidFill>
                  <a:schemeClr val="tx1"/>
                </a:solidFill>
              </a:rPr>
              <a:t>: Physical Layer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(The layer for EE majors…)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Revised 1/14/13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07224" y="1600200"/>
            <a:ext cx="5936776" cy="5105400"/>
          </a:xfrm>
        </p:spPr>
        <p:txBody>
          <a:bodyPr/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Get bits across a physical medium</a:t>
            </a:r>
          </a:p>
          <a:p>
            <a:r>
              <a:rPr lang="en-US" dirty="0" smtClean="0"/>
              <a:t>Key challenge:</a:t>
            </a:r>
          </a:p>
          <a:p>
            <a:pPr lvl="1"/>
            <a:r>
              <a:rPr lang="en-US" dirty="0" smtClean="0"/>
              <a:t>How to represent bits in analog</a:t>
            </a:r>
          </a:p>
          <a:p>
            <a:pPr lvl="1"/>
            <a:r>
              <a:rPr lang="en-US" dirty="0" smtClean="0"/>
              <a:t>Ideally, want high-bit rate</a:t>
            </a:r>
          </a:p>
          <a:p>
            <a:pPr lvl="1"/>
            <a:r>
              <a:rPr lang="en-US" dirty="0" smtClean="0"/>
              <a:t>But, must avoid </a:t>
            </a:r>
            <a:r>
              <a:rPr lang="en-US" dirty="0" err="1" smtClean="0"/>
              <a:t>desynchronization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8619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have two discrete signals, high and low, to encode 1 and 0</a:t>
            </a:r>
          </a:p>
          <a:p>
            <a:r>
              <a:rPr lang="en-US" sz="2400" dirty="0" smtClean="0"/>
              <a:t>Transmission is </a:t>
            </a:r>
            <a:r>
              <a:rPr lang="en-US" sz="2400" dirty="0" smtClean="0">
                <a:solidFill>
                  <a:schemeClr val="accent1"/>
                </a:solidFill>
              </a:rPr>
              <a:t>synchronous, </a:t>
            </a:r>
            <a:r>
              <a:rPr lang="en-US" sz="2400" dirty="0" smtClean="0"/>
              <a:t>i.e. there is a clock that controls signal sampling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400" dirty="0" smtClean="0"/>
              <a:t>Amplitude and duration of signal must be significant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399" y="4588085"/>
            <a:ext cx="712413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968991" y="3141419"/>
            <a:ext cx="7055892" cy="1284281"/>
          </a:xfrm>
          <a:custGeom>
            <a:avLst/>
            <a:gdLst>
              <a:gd name="connsiteX0" fmla="*/ 0 w 7788185"/>
              <a:gd name="connsiteY0" fmla="*/ 1160060 h 1420626"/>
              <a:gd name="connsiteX1" fmla="*/ 1132764 w 7788185"/>
              <a:gd name="connsiteY1" fmla="*/ 354842 h 1420626"/>
              <a:gd name="connsiteX2" fmla="*/ 1746913 w 7788185"/>
              <a:gd name="connsiteY2" fmla="*/ 1419367 h 1420626"/>
              <a:gd name="connsiteX3" fmla="*/ 2224585 w 7788185"/>
              <a:gd name="connsiteY3" fmla="*/ 586854 h 1420626"/>
              <a:gd name="connsiteX4" fmla="*/ 2811439 w 7788185"/>
              <a:gd name="connsiteY4" fmla="*/ 1378424 h 1420626"/>
              <a:gd name="connsiteX5" fmla="*/ 3835021 w 7788185"/>
              <a:gd name="connsiteY5" fmla="*/ 0 h 1420626"/>
              <a:gd name="connsiteX6" fmla="*/ 4749421 w 7788185"/>
              <a:gd name="connsiteY6" fmla="*/ 1378424 h 1420626"/>
              <a:gd name="connsiteX7" fmla="*/ 5622878 w 7788185"/>
              <a:gd name="connsiteY7" fmla="*/ 504967 h 1420626"/>
              <a:gd name="connsiteX8" fmla="*/ 6400800 w 7788185"/>
              <a:gd name="connsiteY8" fmla="*/ 1337481 h 1420626"/>
              <a:gd name="connsiteX9" fmla="*/ 7192370 w 7788185"/>
              <a:gd name="connsiteY9" fmla="*/ 163773 h 1420626"/>
              <a:gd name="connsiteX10" fmla="*/ 7779224 w 7788185"/>
              <a:gd name="connsiteY10" fmla="*/ 887105 h 1420626"/>
              <a:gd name="connsiteX11" fmla="*/ 7492621 w 7788185"/>
              <a:gd name="connsiteY11" fmla="*/ 955344 h 1420626"/>
              <a:gd name="connsiteX0" fmla="*/ 0 w 7779224"/>
              <a:gd name="connsiteY0" fmla="*/ 1160060 h 1420626"/>
              <a:gd name="connsiteX1" fmla="*/ 1132764 w 7779224"/>
              <a:gd name="connsiteY1" fmla="*/ 354842 h 1420626"/>
              <a:gd name="connsiteX2" fmla="*/ 1746913 w 7779224"/>
              <a:gd name="connsiteY2" fmla="*/ 1419367 h 1420626"/>
              <a:gd name="connsiteX3" fmla="*/ 2224585 w 7779224"/>
              <a:gd name="connsiteY3" fmla="*/ 586854 h 1420626"/>
              <a:gd name="connsiteX4" fmla="*/ 2811439 w 7779224"/>
              <a:gd name="connsiteY4" fmla="*/ 1378424 h 1420626"/>
              <a:gd name="connsiteX5" fmla="*/ 3835021 w 7779224"/>
              <a:gd name="connsiteY5" fmla="*/ 0 h 1420626"/>
              <a:gd name="connsiteX6" fmla="*/ 4749421 w 7779224"/>
              <a:gd name="connsiteY6" fmla="*/ 1378424 h 1420626"/>
              <a:gd name="connsiteX7" fmla="*/ 5622878 w 7779224"/>
              <a:gd name="connsiteY7" fmla="*/ 504967 h 1420626"/>
              <a:gd name="connsiteX8" fmla="*/ 6400800 w 7779224"/>
              <a:gd name="connsiteY8" fmla="*/ 1337481 h 1420626"/>
              <a:gd name="connsiteX9" fmla="*/ 7192370 w 7779224"/>
              <a:gd name="connsiteY9" fmla="*/ 163773 h 1420626"/>
              <a:gd name="connsiteX10" fmla="*/ 7779224 w 7779224"/>
              <a:gd name="connsiteY10" fmla="*/ 887105 h 1420626"/>
              <a:gd name="connsiteX0" fmla="*/ 0 w 7192370"/>
              <a:gd name="connsiteY0" fmla="*/ 1160060 h 1420626"/>
              <a:gd name="connsiteX1" fmla="*/ 1132764 w 7192370"/>
              <a:gd name="connsiteY1" fmla="*/ 354842 h 1420626"/>
              <a:gd name="connsiteX2" fmla="*/ 1746913 w 7192370"/>
              <a:gd name="connsiteY2" fmla="*/ 1419367 h 1420626"/>
              <a:gd name="connsiteX3" fmla="*/ 2224585 w 7192370"/>
              <a:gd name="connsiteY3" fmla="*/ 586854 h 1420626"/>
              <a:gd name="connsiteX4" fmla="*/ 2811439 w 7192370"/>
              <a:gd name="connsiteY4" fmla="*/ 1378424 h 1420626"/>
              <a:gd name="connsiteX5" fmla="*/ 3835021 w 7192370"/>
              <a:gd name="connsiteY5" fmla="*/ 0 h 1420626"/>
              <a:gd name="connsiteX6" fmla="*/ 4749421 w 7192370"/>
              <a:gd name="connsiteY6" fmla="*/ 1378424 h 1420626"/>
              <a:gd name="connsiteX7" fmla="*/ 5622878 w 7192370"/>
              <a:gd name="connsiteY7" fmla="*/ 504967 h 1420626"/>
              <a:gd name="connsiteX8" fmla="*/ 6400800 w 7192370"/>
              <a:gd name="connsiteY8" fmla="*/ 1337481 h 1420626"/>
              <a:gd name="connsiteX9" fmla="*/ 7192370 w 7192370"/>
              <a:gd name="connsiteY9" fmla="*/ 163773 h 1420626"/>
              <a:gd name="connsiteX0" fmla="*/ 0 w 7192370"/>
              <a:gd name="connsiteY0" fmla="*/ 1160060 h 1420773"/>
              <a:gd name="connsiteX1" fmla="*/ 600501 w 7192370"/>
              <a:gd name="connsiteY1" fmla="*/ 341194 h 1420773"/>
              <a:gd name="connsiteX2" fmla="*/ 1746913 w 7192370"/>
              <a:gd name="connsiteY2" fmla="*/ 1419367 h 1420773"/>
              <a:gd name="connsiteX3" fmla="*/ 2224585 w 7192370"/>
              <a:gd name="connsiteY3" fmla="*/ 586854 h 1420773"/>
              <a:gd name="connsiteX4" fmla="*/ 2811439 w 7192370"/>
              <a:gd name="connsiteY4" fmla="*/ 1378424 h 1420773"/>
              <a:gd name="connsiteX5" fmla="*/ 3835021 w 7192370"/>
              <a:gd name="connsiteY5" fmla="*/ 0 h 1420773"/>
              <a:gd name="connsiteX6" fmla="*/ 4749421 w 7192370"/>
              <a:gd name="connsiteY6" fmla="*/ 1378424 h 1420773"/>
              <a:gd name="connsiteX7" fmla="*/ 5622878 w 7192370"/>
              <a:gd name="connsiteY7" fmla="*/ 504967 h 1420773"/>
              <a:gd name="connsiteX8" fmla="*/ 6400800 w 7192370"/>
              <a:gd name="connsiteY8" fmla="*/ 1337481 h 1420773"/>
              <a:gd name="connsiteX9" fmla="*/ 7192370 w 7192370"/>
              <a:gd name="connsiteY9" fmla="*/ 163773 h 1420773"/>
              <a:gd name="connsiteX0" fmla="*/ 0 w 7192370"/>
              <a:gd name="connsiteY0" fmla="*/ 1160060 h 1434403"/>
              <a:gd name="connsiteX1" fmla="*/ 600501 w 7192370"/>
              <a:gd name="connsiteY1" fmla="*/ 341194 h 1434403"/>
              <a:gd name="connsiteX2" fmla="*/ 1351128 w 7192370"/>
              <a:gd name="connsiteY2" fmla="*/ 1433015 h 1434403"/>
              <a:gd name="connsiteX3" fmla="*/ 2224585 w 7192370"/>
              <a:gd name="connsiteY3" fmla="*/ 586854 h 1434403"/>
              <a:gd name="connsiteX4" fmla="*/ 2811439 w 7192370"/>
              <a:gd name="connsiteY4" fmla="*/ 1378424 h 1434403"/>
              <a:gd name="connsiteX5" fmla="*/ 3835021 w 7192370"/>
              <a:gd name="connsiteY5" fmla="*/ 0 h 1434403"/>
              <a:gd name="connsiteX6" fmla="*/ 4749421 w 7192370"/>
              <a:gd name="connsiteY6" fmla="*/ 1378424 h 1434403"/>
              <a:gd name="connsiteX7" fmla="*/ 5622878 w 7192370"/>
              <a:gd name="connsiteY7" fmla="*/ 504967 h 1434403"/>
              <a:gd name="connsiteX8" fmla="*/ 6400800 w 7192370"/>
              <a:gd name="connsiteY8" fmla="*/ 1337481 h 1434403"/>
              <a:gd name="connsiteX9" fmla="*/ 7192370 w 7192370"/>
              <a:gd name="connsiteY9" fmla="*/ 163773 h 1434403"/>
              <a:gd name="connsiteX0" fmla="*/ 0 w 7192370"/>
              <a:gd name="connsiteY0" fmla="*/ 1009935 h 1284278"/>
              <a:gd name="connsiteX1" fmla="*/ 600501 w 7192370"/>
              <a:gd name="connsiteY1" fmla="*/ 191069 h 1284278"/>
              <a:gd name="connsiteX2" fmla="*/ 1351128 w 7192370"/>
              <a:gd name="connsiteY2" fmla="*/ 1282890 h 1284278"/>
              <a:gd name="connsiteX3" fmla="*/ 2224585 w 7192370"/>
              <a:gd name="connsiteY3" fmla="*/ 436729 h 1284278"/>
              <a:gd name="connsiteX4" fmla="*/ 2811439 w 7192370"/>
              <a:gd name="connsiteY4" fmla="*/ 1228299 h 1284278"/>
              <a:gd name="connsiteX5" fmla="*/ 4230806 w 7192370"/>
              <a:gd name="connsiteY5" fmla="*/ 0 h 1284278"/>
              <a:gd name="connsiteX6" fmla="*/ 4749421 w 7192370"/>
              <a:gd name="connsiteY6" fmla="*/ 1228299 h 1284278"/>
              <a:gd name="connsiteX7" fmla="*/ 5622878 w 7192370"/>
              <a:gd name="connsiteY7" fmla="*/ 354842 h 1284278"/>
              <a:gd name="connsiteX8" fmla="*/ 6400800 w 7192370"/>
              <a:gd name="connsiteY8" fmla="*/ 1187356 h 1284278"/>
              <a:gd name="connsiteX9" fmla="*/ 7192370 w 7192370"/>
              <a:gd name="connsiteY9" fmla="*/ 13648 h 1284278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22878 w 7192370"/>
              <a:gd name="connsiteY7" fmla="*/ 354845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055892"/>
              <a:gd name="connsiteY0" fmla="*/ 1009938 h 1284281"/>
              <a:gd name="connsiteX1" fmla="*/ 600501 w 7055892"/>
              <a:gd name="connsiteY1" fmla="*/ 191072 h 1284281"/>
              <a:gd name="connsiteX2" fmla="*/ 1351128 w 7055892"/>
              <a:gd name="connsiteY2" fmla="*/ 1282893 h 1284281"/>
              <a:gd name="connsiteX3" fmla="*/ 2224585 w 7055892"/>
              <a:gd name="connsiteY3" fmla="*/ 436732 h 1284281"/>
              <a:gd name="connsiteX4" fmla="*/ 2811439 w 7055892"/>
              <a:gd name="connsiteY4" fmla="*/ 1228302 h 1284281"/>
              <a:gd name="connsiteX5" fmla="*/ 4230806 w 7055892"/>
              <a:gd name="connsiteY5" fmla="*/ 3 h 1284281"/>
              <a:gd name="connsiteX6" fmla="*/ 4694829 w 7055892"/>
              <a:gd name="connsiteY6" fmla="*/ 1241950 h 1284281"/>
              <a:gd name="connsiteX7" fmla="*/ 5663821 w 7055892"/>
              <a:gd name="connsiteY7" fmla="*/ 368493 h 1284281"/>
              <a:gd name="connsiteX8" fmla="*/ 6264322 w 7055892"/>
              <a:gd name="connsiteY8" fmla="*/ 1201007 h 1284281"/>
              <a:gd name="connsiteX9" fmla="*/ 7055892 w 7055892"/>
              <a:gd name="connsiteY9" fmla="*/ 54594 h 12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5892" h="1284281">
                <a:moveTo>
                  <a:pt x="0" y="1009938"/>
                </a:moveTo>
                <a:cubicBezTo>
                  <a:pt x="420806" y="585720"/>
                  <a:pt x="375313" y="145580"/>
                  <a:pt x="600501" y="191072"/>
                </a:cubicBezTo>
                <a:cubicBezTo>
                  <a:pt x="825689" y="236565"/>
                  <a:pt x="1080447" y="1241950"/>
                  <a:pt x="1351128" y="1282893"/>
                </a:cubicBezTo>
                <a:cubicBezTo>
                  <a:pt x="1621809" y="1323836"/>
                  <a:pt x="1981200" y="445830"/>
                  <a:pt x="2224585" y="436732"/>
                </a:cubicBezTo>
                <a:cubicBezTo>
                  <a:pt x="2467970" y="427634"/>
                  <a:pt x="2477069" y="1301090"/>
                  <a:pt x="2811439" y="1228302"/>
                </a:cubicBezTo>
                <a:cubicBezTo>
                  <a:pt x="3145809" y="1155514"/>
                  <a:pt x="3916908" y="-2272"/>
                  <a:pt x="4230806" y="3"/>
                </a:cubicBezTo>
                <a:cubicBezTo>
                  <a:pt x="4544704" y="2278"/>
                  <a:pt x="4087503" y="1248774"/>
                  <a:pt x="4694829" y="1241950"/>
                </a:cubicBezTo>
                <a:cubicBezTo>
                  <a:pt x="5302155" y="1235126"/>
                  <a:pt x="5402239" y="375317"/>
                  <a:pt x="5663821" y="368493"/>
                </a:cubicBezTo>
                <a:cubicBezTo>
                  <a:pt x="5925403" y="361669"/>
                  <a:pt x="6032310" y="1253323"/>
                  <a:pt x="6264322" y="1201007"/>
                </a:cubicBezTo>
                <a:cubicBezTo>
                  <a:pt x="6496334" y="1148691"/>
                  <a:pt x="6826155" y="129657"/>
                  <a:pt x="7055892" y="5459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33068" y="4626723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66122" y="4888333"/>
            <a:ext cx="44419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14399" y="3163356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39225" y="3201994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764051" y="3201994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038530" y="3201993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613703" y="3163356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188877" y="3201992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1339946" y="6310254"/>
            <a:ext cx="4507493" cy="192012"/>
          </a:xfrm>
          <a:custGeom>
            <a:avLst/>
            <a:gdLst>
              <a:gd name="connsiteX0" fmla="*/ 0 w 7788185"/>
              <a:gd name="connsiteY0" fmla="*/ 1160060 h 1420626"/>
              <a:gd name="connsiteX1" fmla="*/ 1132764 w 7788185"/>
              <a:gd name="connsiteY1" fmla="*/ 354842 h 1420626"/>
              <a:gd name="connsiteX2" fmla="*/ 1746913 w 7788185"/>
              <a:gd name="connsiteY2" fmla="*/ 1419367 h 1420626"/>
              <a:gd name="connsiteX3" fmla="*/ 2224585 w 7788185"/>
              <a:gd name="connsiteY3" fmla="*/ 586854 h 1420626"/>
              <a:gd name="connsiteX4" fmla="*/ 2811439 w 7788185"/>
              <a:gd name="connsiteY4" fmla="*/ 1378424 h 1420626"/>
              <a:gd name="connsiteX5" fmla="*/ 3835021 w 7788185"/>
              <a:gd name="connsiteY5" fmla="*/ 0 h 1420626"/>
              <a:gd name="connsiteX6" fmla="*/ 4749421 w 7788185"/>
              <a:gd name="connsiteY6" fmla="*/ 1378424 h 1420626"/>
              <a:gd name="connsiteX7" fmla="*/ 5622878 w 7788185"/>
              <a:gd name="connsiteY7" fmla="*/ 504967 h 1420626"/>
              <a:gd name="connsiteX8" fmla="*/ 6400800 w 7788185"/>
              <a:gd name="connsiteY8" fmla="*/ 1337481 h 1420626"/>
              <a:gd name="connsiteX9" fmla="*/ 7192370 w 7788185"/>
              <a:gd name="connsiteY9" fmla="*/ 163773 h 1420626"/>
              <a:gd name="connsiteX10" fmla="*/ 7779224 w 7788185"/>
              <a:gd name="connsiteY10" fmla="*/ 887105 h 1420626"/>
              <a:gd name="connsiteX11" fmla="*/ 7492621 w 7788185"/>
              <a:gd name="connsiteY11" fmla="*/ 955344 h 1420626"/>
              <a:gd name="connsiteX0" fmla="*/ 0 w 7779224"/>
              <a:gd name="connsiteY0" fmla="*/ 1160060 h 1420626"/>
              <a:gd name="connsiteX1" fmla="*/ 1132764 w 7779224"/>
              <a:gd name="connsiteY1" fmla="*/ 354842 h 1420626"/>
              <a:gd name="connsiteX2" fmla="*/ 1746913 w 7779224"/>
              <a:gd name="connsiteY2" fmla="*/ 1419367 h 1420626"/>
              <a:gd name="connsiteX3" fmla="*/ 2224585 w 7779224"/>
              <a:gd name="connsiteY3" fmla="*/ 586854 h 1420626"/>
              <a:gd name="connsiteX4" fmla="*/ 2811439 w 7779224"/>
              <a:gd name="connsiteY4" fmla="*/ 1378424 h 1420626"/>
              <a:gd name="connsiteX5" fmla="*/ 3835021 w 7779224"/>
              <a:gd name="connsiteY5" fmla="*/ 0 h 1420626"/>
              <a:gd name="connsiteX6" fmla="*/ 4749421 w 7779224"/>
              <a:gd name="connsiteY6" fmla="*/ 1378424 h 1420626"/>
              <a:gd name="connsiteX7" fmla="*/ 5622878 w 7779224"/>
              <a:gd name="connsiteY7" fmla="*/ 504967 h 1420626"/>
              <a:gd name="connsiteX8" fmla="*/ 6400800 w 7779224"/>
              <a:gd name="connsiteY8" fmla="*/ 1337481 h 1420626"/>
              <a:gd name="connsiteX9" fmla="*/ 7192370 w 7779224"/>
              <a:gd name="connsiteY9" fmla="*/ 163773 h 1420626"/>
              <a:gd name="connsiteX10" fmla="*/ 7779224 w 7779224"/>
              <a:gd name="connsiteY10" fmla="*/ 887105 h 1420626"/>
              <a:gd name="connsiteX0" fmla="*/ 0 w 7192370"/>
              <a:gd name="connsiteY0" fmla="*/ 1160060 h 1420626"/>
              <a:gd name="connsiteX1" fmla="*/ 1132764 w 7192370"/>
              <a:gd name="connsiteY1" fmla="*/ 354842 h 1420626"/>
              <a:gd name="connsiteX2" fmla="*/ 1746913 w 7192370"/>
              <a:gd name="connsiteY2" fmla="*/ 1419367 h 1420626"/>
              <a:gd name="connsiteX3" fmla="*/ 2224585 w 7192370"/>
              <a:gd name="connsiteY3" fmla="*/ 586854 h 1420626"/>
              <a:gd name="connsiteX4" fmla="*/ 2811439 w 7192370"/>
              <a:gd name="connsiteY4" fmla="*/ 1378424 h 1420626"/>
              <a:gd name="connsiteX5" fmla="*/ 3835021 w 7192370"/>
              <a:gd name="connsiteY5" fmla="*/ 0 h 1420626"/>
              <a:gd name="connsiteX6" fmla="*/ 4749421 w 7192370"/>
              <a:gd name="connsiteY6" fmla="*/ 1378424 h 1420626"/>
              <a:gd name="connsiteX7" fmla="*/ 5622878 w 7192370"/>
              <a:gd name="connsiteY7" fmla="*/ 504967 h 1420626"/>
              <a:gd name="connsiteX8" fmla="*/ 6400800 w 7192370"/>
              <a:gd name="connsiteY8" fmla="*/ 1337481 h 1420626"/>
              <a:gd name="connsiteX9" fmla="*/ 7192370 w 7192370"/>
              <a:gd name="connsiteY9" fmla="*/ 163773 h 1420626"/>
              <a:gd name="connsiteX0" fmla="*/ 0 w 7192370"/>
              <a:gd name="connsiteY0" fmla="*/ 1160060 h 1420773"/>
              <a:gd name="connsiteX1" fmla="*/ 600501 w 7192370"/>
              <a:gd name="connsiteY1" fmla="*/ 341194 h 1420773"/>
              <a:gd name="connsiteX2" fmla="*/ 1746913 w 7192370"/>
              <a:gd name="connsiteY2" fmla="*/ 1419367 h 1420773"/>
              <a:gd name="connsiteX3" fmla="*/ 2224585 w 7192370"/>
              <a:gd name="connsiteY3" fmla="*/ 586854 h 1420773"/>
              <a:gd name="connsiteX4" fmla="*/ 2811439 w 7192370"/>
              <a:gd name="connsiteY4" fmla="*/ 1378424 h 1420773"/>
              <a:gd name="connsiteX5" fmla="*/ 3835021 w 7192370"/>
              <a:gd name="connsiteY5" fmla="*/ 0 h 1420773"/>
              <a:gd name="connsiteX6" fmla="*/ 4749421 w 7192370"/>
              <a:gd name="connsiteY6" fmla="*/ 1378424 h 1420773"/>
              <a:gd name="connsiteX7" fmla="*/ 5622878 w 7192370"/>
              <a:gd name="connsiteY7" fmla="*/ 504967 h 1420773"/>
              <a:gd name="connsiteX8" fmla="*/ 6400800 w 7192370"/>
              <a:gd name="connsiteY8" fmla="*/ 1337481 h 1420773"/>
              <a:gd name="connsiteX9" fmla="*/ 7192370 w 7192370"/>
              <a:gd name="connsiteY9" fmla="*/ 163773 h 1420773"/>
              <a:gd name="connsiteX0" fmla="*/ 0 w 7192370"/>
              <a:gd name="connsiteY0" fmla="*/ 1160060 h 1434403"/>
              <a:gd name="connsiteX1" fmla="*/ 600501 w 7192370"/>
              <a:gd name="connsiteY1" fmla="*/ 341194 h 1434403"/>
              <a:gd name="connsiteX2" fmla="*/ 1351128 w 7192370"/>
              <a:gd name="connsiteY2" fmla="*/ 1433015 h 1434403"/>
              <a:gd name="connsiteX3" fmla="*/ 2224585 w 7192370"/>
              <a:gd name="connsiteY3" fmla="*/ 586854 h 1434403"/>
              <a:gd name="connsiteX4" fmla="*/ 2811439 w 7192370"/>
              <a:gd name="connsiteY4" fmla="*/ 1378424 h 1434403"/>
              <a:gd name="connsiteX5" fmla="*/ 3835021 w 7192370"/>
              <a:gd name="connsiteY5" fmla="*/ 0 h 1434403"/>
              <a:gd name="connsiteX6" fmla="*/ 4749421 w 7192370"/>
              <a:gd name="connsiteY6" fmla="*/ 1378424 h 1434403"/>
              <a:gd name="connsiteX7" fmla="*/ 5622878 w 7192370"/>
              <a:gd name="connsiteY7" fmla="*/ 504967 h 1434403"/>
              <a:gd name="connsiteX8" fmla="*/ 6400800 w 7192370"/>
              <a:gd name="connsiteY8" fmla="*/ 1337481 h 1434403"/>
              <a:gd name="connsiteX9" fmla="*/ 7192370 w 7192370"/>
              <a:gd name="connsiteY9" fmla="*/ 163773 h 1434403"/>
              <a:gd name="connsiteX0" fmla="*/ 0 w 7192370"/>
              <a:gd name="connsiteY0" fmla="*/ 1009935 h 1284278"/>
              <a:gd name="connsiteX1" fmla="*/ 600501 w 7192370"/>
              <a:gd name="connsiteY1" fmla="*/ 191069 h 1284278"/>
              <a:gd name="connsiteX2" fmla="*/ 1351128 w 7192370"/>
              <a:gd name="connsiteY2" fmla="*/ 1282890 h 1284278"/>
              <a:gd name="connsiteX3" fmla="*/ 2224585 w 7192370"/>
              <a:gd name="connsiteY3" fmla="*/ 436729 h 1284278"/>
              <a:gd name="connsiteX4" fmla="*/ 2811439 w 7192370"/>
              <a:gd name="connsiteY4" fmla="*/ 1228299 h 1284278"/>
              <a:gd name="connsiteX5" fmla="*/ 4230806 w 7192370"/>
              <a:gd name="connsiteY5" fmla="*/ 0 h 1284278"/>
              <a:gd name="connsiteX6" fmla="*/ 4749421 w 7192370"/>
              <a:gd name="connsiteY6" fmla="*/ 1228299 h 1284278"/>
              <a:gd name="connsiteX7" fmla="*/ 5622878 w 7192370"/>
              <a:gd name="connsiteY7" fmla="*/ 354842 h 1284278"/>
              <a:gd name="connsiteX8" fmla="*/ 6400800 w 7192370"/>
              <a:gd name="connsiteY8" fmla="*/ 1187356 h 1284278"/>
              <a:gd name="connsiteX9" fmla="*/ 7192370 w 7192370"/>
              <a:gd name="connsiteY9" fmla="*/ 13648 h 1284278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22878 w 7192370"/>
              <a:gd name="connsiteY7" fmla="*/ 354845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055892"/>
              <a:gd name="connsiteY0" fmla="*/ 1009938 h 1284281"/>
              <a:gd name="connsiteX1" fmla="*/ 600501 w 7055892"/>
              <a:gd name="connsiteY1" fmla="*/ 191072 h 1284281"/>
              <a:gd name="connsiteX2" fmla="*/ 1351128 w 7055892"/>
              <a:gd name="connsiteY2" fmla="*/ 1282893 h 1284281"/>
              <a:gd name="connsiteX3" fmla="*/ 2224585 w 7055892"/>
              <a:gd name="connsiteY3" fmla="*/ 436732 h 1284281"/>
              <a:gd name="connsiteX4" fmla="*/ 2811439 w 7055892"/>
              <a:gd name="connsiteY4" fmla="*/ 1228302 h 1284281"/>
              <a:gd name="connsiteX5" fmla="*/ 4230806 w 7055892"/>
              <a:gd name="connsiteY5" fmla="*/ 3 h 1284281"/>
              <a:gd name="connsiteX6" fmla="*/ 4694829 w 7055892"/>
              <a:gd name="connsiteY6" fmla="*/ 1241950 h 1284281"/>
              <a:gd name="connsiteX7" fmla="*/ 5663821 w 7055892"/>
              <a:gd name="connsiteY7" fmla="*/ 368493 h 1284281"/>
              <a:gd name="connsiteX8" fmla="*/ 6264322 w 7055892"/>
              <a:gd name="connsiteY8" fmla="*/ 1201007 h 1284281"/>
              <a:gd name="connsiteX9" fmla="*/ 7055892 w 7055892"/>
              <a:gd name="connsiteY9" fmla="*/ 54594 h 12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5892" h="1284281">
                <a:moveTo>
                  <a:pt x="0" y="1009938"/>
                </a:moveTo>
                <a:cubicBezTo>
                  <a:pt x="420806" y="585720"/>
                  <a:pt x="375313" y="145580"/>
                  <a:pt x="600501" y="191072"/>
                </a:cubicBezTo>
                <a:cubicBezTo>
                  <a:pt x="825689" y="236565"/>
                  <a:pt x="1080447" y="1241950"/>
                  <a:pt x="1351128" y="1282893"/>
                </a:cubicBezTo>
                <a:cubicBezTo>
                  <a:pt x="1621809" y="1323836"/>
                  <a:pt x="1981200" y="445830"/>
                  <a:pt x="2224585" y="436732"/>
                </a:cubicBezTo>
                <a:cubicBezTo>
                  <a:pt x="2467970" y="427634"/>
                  <a:pt x="2477069" y="1301090"/>
                  <a:pt x="2811439" y="1228302"/>
                </a:cubicBezTo>
                <a:cubicBezTo>
                  <a:pt x="3145809" y="1155514"/>
                  <a:pt x="3916908" y="-2272"/>
                  <a:pt x="4230806" y="3"/>
                </a:cubicBezTo>
                <a:cubicBezTo>
                  <a:pt x="4544704" y="2278"/>
                  <a:pt x="4087503" y="1248774"/>
                  <a:pt x="4694829" y="1241950"/>
                </a:cubicBezTo>
                <a:cubicBezTo>
                  <a:pt x="5302155" y="1235126"/>
                  <a:pt x="5402239" y="375317"/>
                  <a:pt x="5663821" y="368493"/>
                </a:cubicBezTo>
                <a:cubicBezTo>
                  <a:pt x="5925403" y="361669"/>
                  <a:pt x="6032310" y="1253323"/>
                  <a:pt x="6264322" y="1201007"/>
                </a:cubicBezTo>
                <a:cubicBezTo>
                  <a:pt x="6496334" y="1148691"/>
                  <a:pt x="6826155" y="129657"/>
                  <a:pt x="7055892" y="5459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323206" y="6614661"/>
            <a:ext cx="452423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6291638" y="5611500"/>
            <a:ext cx="1212376" cy="918062"/>
          </a:xfrm>
          <a:custGeom>
            <a:avLst/>
            <a:gdLst>
              <a:gd name="connsiteX0" fmla="*/ 0 w 7788185"/>
              <a:gd name="connsiteY0" fmla="*/ 1160060 h 1420626"/>
              <a:gd name="connsiteX1" fmla="*/ 1132764 w 7788185"/>
              <a:gd name="connsiteY1" fmla="*/ 354842 h 1420626"/>
              <a:gd name="connsiteX2" fmla="*/ 1746913 w 7788185"/>
              <a:gd name="connsiteY2" fmla="*/ 1419367 h 1420626"/>
              <a:gd name="connsiteX3" fmla="*/ 2224585 w 7788185"/>
              <a:gd name="connsiteY3" fmla="*/ 586854 h 1420626"/>
              <a:gd name="connsiteX4" fmla="*/ 2811439 w 7788185"/>
              <a:gd name="connsiteY4" fmla="*/ 1378424 h 1420626"/>
              <a:gd name="connsiteX5" fmla="*/ 3835021 w 7788185"/>
              <a:gd name="connsiteY5" fmla="*/ 0 h 1420626"/>
              <a:gd name="connsiteX6" fmla="*/ 4749421 w 7788185"/>
              <a:gd name="connsiteY6" fmla="*/ 1378424 h 1420626"/>
              <a:gd name="connsiteX7" fmla="*/ 5622878 w 7788185"/>
              <a:gd name="connsiteY7" fmla="*/ 504967 h 1420626"/>
              <a:gd name="connsiteX8" fmla="*/ 6400800 w 7788185"/>
              <a:gd name="connsiteY8" fmla="*/ 1337481 h 1420626"/>
              <a:gd name="connsiteX9" fmla="*/ 7192370 w 7788185"/>
              <a:gd name="connsiteY9" fmla="*/ 163773 h 1420626"/>
              <a:gd name="connsiteX10" fmla="*/ 7779224 w 7788185"/>
              <a:gd name="connsiteY10" fmla="*/ 887105 h 1420626"/>
              <a:gd name="connsiteX11" fmla="*/ 7492621 w 7788185"/>
              <a:gd name="connsiteY11" fmla="*/ 955344 h 1420626"/>
              <a:gd name="connsiteX0" fmla="*/ 0 w 7779224"/>
              <a:gd name="connsiteY0" fmla="*/ 1160060 h 1420626"/>
              <a:gd name="connsiteX1" fmla="*/ 1132764 w 7779224"/>
              <a:gd name="connsiteY1" fmla="*/ 354842 h 1420626"/>
              <a:gd name="connsiteX2" fmla="*/ 1746913 w 7779224"/>
              <a:gd name="connsiteY2" fmla="*/ 1419367 h 1420626"/>
              <a:gd name="connsiteX3" fmla="*/ 2224585 w 7779224"/>
              <a:gd name="connsiteY3" fmla="*/ 586854 h 1420626"/>
              <a:gd name="connsiteX4" fmla="*/ 2811439 w 7779224"/>
              <a:gd name="connsiteY4" fmla="*/ 1378424 h 1420626"/>
              <a:gd name="connsiteX5" fmla="*/ 3835021 w 7779224"/>
              <a:gd name="connsiteY5" fmla="*/ 0 h 1420626"/>
              <a:gd name="connsiteX6" fmla="*/ 4749421 w 7779224"/>
              <a:gd name="connsiteY6" fmla="*/ 1378424 h 1420626"/>
              <a:gd name="connsiteX7" fmla="*/ 5622878 w 7779224"/>
              <a:gd name="connsiteY7" fmla="*/ 504967 h 1420626"/>
              <a:gd name="connsiteX8" fmla="*/ 6400800 w 7779224"/>
              <a:gd name="connsiteY8" fmla="*/ 1337481 h 1420626"/>
              <a:gd name="connsiteX9" fmla="*/ 7192370 w 7779224"/>
              <a:gd name="connsiteY9" fmla="*/ 163773 h 1420626"/>
              <a:gd name="connsiteX10" fmla="*/ 7779224 w 7779224"/>
              <a:gd name="connsiteY10" fmla="*/ 887105 h 1420626"/>
              <a:gd name="connsiteX0" fmla="*/ 0 w 7192370"/>
              <a:gd name="connsiteY0" fmla="*/ 1160060 h 1420626"/>
              <a:gd name="connsiteX1" fmla="*/ 1132764 w 7192370"/>
              <a:gd name="connsiteY1" fmla="*/ 354842 h 1420626"/>
              <a:gd name="connsiteX2" fmla="*/ 1746913 w 7192370"/>
              <a:gd name="connsiteY2" fmla="*/ 1419367 h 1420626"/>
              <a:gd name="connsiteX3" fmla="*/ 2224585 w 7192370"/>
              <a:gd name="connsiteY3" fmla="*/ 586854 h 1420626"/>
              <a:gd name="connsiteX4" fmla="*/ 2811439 w 7192370"/>
              <a:gd name="connsiteY4" fmla="*/ 1378424 h 1420626"/>
              <a:gd name="connsiteX5" fmla="*/ 3835021 w 7192370"/>
              <a:gd name="connsiteY5" fmla="*/ 0 h 1420626"/>
              <a:gd name="connsiteX6" fmla="*/ 4749421 w 7192370"/>
              <a:gd name="connsiteY6" fmla="*/ 1378424 h 1420626"/>
              <a:gd name="connsiteX7" fmla="*/ 5622878 w 7192370"/>
              <a:gd name="connsiteY7" fmla="*/ 504967 h 1420626"/>
              <a:gd name="connsiteX8" fmla="*/ 6400800 w 7192370"/>
              <a:gd name="connsiteY8" fmla="*/ 1337481 h 1420626"/>
              <a:gd name="connsiteX9" fmla="*/ 7192370 w 7192370"/>
              <a:gd name="connsiteY9" fmla="*/ 163773 h 1420626"/>
              <a:gd name="connsiteX0" fmla="*/ 0 w 7192370"/>
              <a:gd name="connsiteY0" fmla="*/ 1160060 h 1420773"/>
              <a:gd name="connsiteX1" fmla="*/ 600501 w 7192370"/>
              <a:gd name="connsiteY1" fmla="*/ 341194 h 1420773"/>
              <a:gd name="connsiteX2" fmla="*/ 1746913 w 7192370"/>
              <a:gd name="connsiteY2" fmla="*/ 1419367 h 1420773"/>
              <a:gd name="connsiteX3" fmla="*/ 2224585 w 7192370"/>
              <a:gd name="connsiteY3" fmla="*/ 586854 h 1420773"/>
              <a:gd name="connsiteX4" fmla="*/ 2811439 w 7192370"/>
              <a:gd name="connsiteY4" fmla="*/ 1378424 h 1420773"/>
              <a:gd name="connsiteX5" fmla="*/ 3835021 w 7192370"/>
              <a:gd name="connsiteY5" fmla="*/ 0 h 1420773"/>
              <a:gd name="connsiteX6" fmla="*/ 4749421 w 7192370"/>
              <a:gd name="connsiteY6" fmla="*/ 1378424 h 1420773"/>
              <a:gd name="connsiteX7" fmla="*/ 5622878 w 7192370"/>
              <a:gd name="connsiteY7" fmla="*/ 504967 h 1420773"/>
              <a:gd name="connsiteX8" fmla="*/ 6400800 w 7192370"/>
              <a:gd name="connsiteY8" fmla="*/ 1337481 h 1420773"/>
              <a:gd name="connsiteX9" fmla="*/ 7192370 w 7192370"/>
              <a:gd name="connsiteY9" fmla="*/ 163773 h 1420773"/>
              <a:gd name="connsiteX0" fmla="*/ 0 w 7192370"/>
              <a:gd name="connsiteY0" fmla="*/ 1160060 h 1434403"/>
              <a:gd name="connsiteX1" fmla="*/ 600501 w 7192370"/>
              <a:gd name="connsiteY1" fmla="*/ 341194 h 1434403"/>
              <a:gd name="connsiteX2" fmla="*/ 1351128 w 7192370"/>
              <a:gd name="connsiteY2" fmla="*/ 1433015 h 1434403"/>
              <a:gd name="connsiteX3" fmla="*/ 2224585 w 7192370"/>
              <a:gd name="connsiteY3" fmla="*/ 586854 h 1434403"/>
              <a:gd name="connsiteX4" fmla="*/ 2811439 w 7192370"/>
              <a:gd name="connsiteY4" fmla="*/ 1378424 h 1434403"/>
              <a:gd name="connsiteX5" fmla="*/ 3835021 w 7192370"/>
              <a:gd name="connsiteY5" fmla="*/ 0 h 1434403"/>
              <a:gd name="connsiteX6" fmla="*/ 4749421 w 7192370"/>
              <a:gd name="connsiteY6" fmla="*/ 1378424 h 1434403"/>
              <a:gd name="connsiteX7" fmla="*/ 5622878 w 7192370"/>
              <a:gd name="connsiteY7" fmla="*/ 504967 h 1434403"/>
              <a:gd name="connsiteX8" fmla="*/ 6400800 w 7192370"/>
              <a:gd name="connsiteY8" fmla="*/ 1337481 h 1434403"/>
              <a:gd name="connsiteX9" fmla="*/ 7192370 w 7192370"/>
              <a:gd name="connsiteY9" fmla="*/ 163773 h 1434403"/>
              <a:gd name="connsiteX0" fmla="*/ 0 w 7192370"/>
              <a:gd name="connsiteY0" fmla="*/ 1009935 h 1284278"/>
              <a:gd name="connsiteX1" fmla="*/ 600501 w 7192370"/>
              <a:gd name="connsiteY1" fmla="*/ 191069 h 1284278"/>
              <a:gd name="connsiteX2" fmla="*/ 1351128 w 7192370"/>
              <a:gd name="connsiteY2" fmla="*/ 1282890 h 1284278"/>
              <a:gd name="connsiteX3" fmla="*/ 2224585 w 7192370"/>
              <a:gd name="connsiteY3" fmla="*/ 436729 h 1284278"/>
              <a:gd name="connsiteX4" fmla="*/ 2811439 w 7192370"/>
              <a:gd name="connsiteY4" fmla="*/ 1228299 h 1284278"/>
              <a:gd name="connsiteX5" fmla="*/ 4230806 w 7192370"/>
              <a:gd name="connsiteY5" fmla="*/ 0 h 1284278"/>
              <a:gd name="connsiteX6" fmla="*/ 4749421 w 7192370"/>
              <a:gd name="connsiteY6" fmla="*/ 1228299 h 1284278"/>
              <a:gd name="connsiteX7" fmla="*/ 5622878 w 7192370"/>
              <a:gd name="connsiteY7" fmla="*/ 354842 h 1284278"/>
              <a:gd name="connsiteX8" fmla="*/ 6400800 w 7192370"/>
              <a:gd name="connsiteY8" fmla="*/ 1187356 h 1284278"/>
              <a:gd name="connsiteX9" fmla="*/ 7192370 w 7192370"/>
              <a:gd name="connsiteY9" fmla="*/ 13648 h 1284278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22878 w 7192370"/>
              <a:gd name="connsiteY7" fmla="*/ 354845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055892"/>
              <a:gd name="connsiteY0" fmla="*/ 1009938 h 1284281"/>
              <a:gd name="connsiteX1" fmla="*/ 600501 w 7055892"/>
              <a:gd name="connsiteY1" fmla="*/ 191072 h 1284281"/>
              <a:gd name="connsiteX2" fmla="*/ 1351128 w 7055892"/>
              <a:gd name="connsiteY2" fmla="*/ 1282893 h 1284281"/>
              <a:gd name="connsiteX3" fmla="*/ 2224585 w 7055892"/>
              <a:gd name="connsiteY3" fmla="*/ 436732 h 1284281"/>
              <a:gd name="connsiteX4" fmla="*/ 2811439 w 7055892"/>
              <a:gd name="connsiteY4" fmla="*/ 1228302 h 1284281"/>
              <a:gd name="connsiteX5" fmla="*/ 4230806 w 7055892"/>
              <a:gd name="connsiteY5" fmla="*/ 3 h 1284281"/>
              <a:gd name="connsiteX6" fmla="*/ 4694829 w 7055892"/>
              <a:gd name="connsiteY6" fmla="*/ 1241950 h 1284281"/>
              <a:gd name="connsiteX7" fmla="*/ 5663821 w 7055892"/>
              <a:gd name="connsiteY7" fmla="*/ 368493 h 1284281"/>
              <a:gd name="connsiteX8" fmla="*/ 6264322 w 7055892"/>
              <a:gd name="connsiteY8" fmla="*/ 1201007 h 1284281"/>
              <a:gd name="connsiteX9" fmla="*/ 7055892 w 7055892"/>
              <a:gd name="connsiteY9" fmla="*/ 54594 h 12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5892" h="1284281">
                <a:moveTo>
                  <a:pt x="0" y="1009938"/>
                </a:moveTo>
                <a:cubicBezTo>
                  <a:pt x="420806" y="585720"/>
                  <a:pt x="375313" y="145580"/>
                  <a:pt x="600501" y="191072"/>
                </a:cubicBezTo>
                <a:cubicBezTo>
                  <a:pt x="825689" y="236565"/>
                  <a:pt x="1080447" y="1241950"/>
                  <a:pt x="1351128" y="1282893"/>
                </a:cubicBezTo>
                <a:cubicBezTo>
                  <a:pt x="1621809" y="1323836"/>
                  <a:pt x="1981200" y="445830"/>
                  <a:pt x="2224585" y="436732"/>
                </a:cubicBezTo>
                <a:cubicBezTo>
                  <a:pt x="2467970" y="427634"/>
                  <a:pt x="2477069" y="1301090"/>
                  <a:pt x="2811439" y="1228302"/>
                </a:cubicBezTo>
                <a:cubicBezTo>
                  <a:pt x="3145809" y="1155514"/>
                  <a:pt x="3916908" y="-2272"/>
                  <a:pt x="4230806" y="3"/>
                </a:cubicBezTo>
                <a:cubicBezTo>
                  <a:pt x="4544704" y="2278"/>
                  <a:pt x="4087503" y="1248774"/>
                  <a:pt x="4694829" y="1241950"/>
                </a:cubicBezTo>
                <a:cubicBezTo>
                  <a:pt x="5302155" y="1235126"/>
                  <a:pt x="5402239" y="375317"/>
                  <a:pt x="5663821" y="368493"/>
                </a:cubicBezTo>
                <a:cubicBezTo>
                  <a:pt x="5925403" y="361669"/>
                  <a:pt x="6032310" y="1253323"/>
                  <a:pt x="6264322" y="1201007"/>
                </a:cubicBezTo>
                <a:cubicBezTo>
                  <a:pt x="6496334" y="1148691"/>
                  <a:pt x="6826155" y="129657"/>
                  <a:pt x="7055892" y="5459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6291638" y="6613721"/>
            <a:ext cx="121237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 flipH="1">
            <a:off x="6610877" y="2541064"/>
            <a:ext cx="1414006" cy="523220"/>
            <a:chOff x="1219200" y="4876799"/>
            <a:chExt cx="5181605" cy="1384995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48856"/>
                <a:gd name="adj2" fmla="val 11295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Sample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353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Non-Return to Zero (NRZ)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14273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 high signal, 0  low signal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6792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85694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52727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30383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08039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9137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64448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42104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19760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97416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5071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9137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48760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8760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86792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679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2641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641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444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6572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0534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0534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337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17869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1410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14105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94427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5777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582013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82013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6233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97416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37039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37039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75071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58916" y="4674352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155152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155152" y="4114793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535474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27276" y="4674351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923512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3512" y="4114792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303834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298384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694620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694620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4942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8038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847662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47662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85694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9182" y="4163738"/>
            <a:ext cx="8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Clock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185997" y="30367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NRZ</a:t>
            </a:r>
            <a:endParaRPr lang="en-US" sz="2400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091370" y="3498365"/>
            <a:ext cx="156585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657228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644486" y="2920614"/>
            <a:ext cx="77655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433786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33786" y="3498365"/>
            <a:ext cx="76381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4197602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197602" y="2920614"/>
            <a:ext cx="76473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962335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974160" y="3498365"/>
            <a:ext cx="78475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5758916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750718" y="2920614"/>
            <a:ext cx="155311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303834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7303834" y="3498365"/>
            <a:ext cx="155311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310314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086872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636813" y="22144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193104" y="22144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517328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8299332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746220" y="2214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977860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402676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76172" y="221446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4" name="Content Placeholder 3"/>
          <p:cNvSpPr txBox="1">
            <a:spLocks/>
          </p:cNvSpPr>
          <p:nvPr/>
        </p:nvSpPr>
        <p:spPr>
          <a:xfrm>
            <a:off x="0" y="5246427"/>
            <a:ext cx="9143999" cy="1611573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Problem: long strings of 0 or 1 cause </a:t>
            </a:r>
            <a:r>
              <a:rPr lang="en-US" dirty="0" err="1" smtClean="0"/>
              <a:t>desynchronization</a:t>
            </a:r>
            <a:endParaRPr lang="en-US" dirty="0" smtClean="0"/>
          </a:p>
          <a:p>
            <a:pPr lvl="1"/>
            <a:r>
              <a:rPr lang="en-US" dirty="0" smtClean="0"/>
              <a:t>How to distinguish lots of 0s from no signal?</a:t>
            </a:r>
          </a:p>
          <a:p>
            <a:pPr lvl="1"/>
            <a:r>
              <a:rPr lang="en-US" dirty="0" smtClean="0"/>
              <a:t>How to recover the clock during lots of 1s?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1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/>
          <p:cNvCxnSpPr/>
          <p:nvPr/>
        </p:nvCxnSpPr>
        <p:spPr>
          <a:xfrm flipV="1">
            <a:off x="7232561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2805471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3723547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598079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494383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6379801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Desynchronization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 how to recover the clock during sequences of 0’s or 1’s?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67928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856946" y="3133351"/>
            <a:ext cx="0" cy="137333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527276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303834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80392" y="3133351"/>
            <a:ext cx="0" cy="137333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91370" y="3133351"/>
            <a:ext cx="0" cy="137333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44486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421044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197602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974160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50718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5997" y="349391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NRZ</a:t>
            </a:r>
            <a:endParaRPr lang="en-US" sz="24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091370" y="3955577"/>
            <a:ext cx="78292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887041" y="3377826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74299" y="3377826"/>
            <a:ext cx="620064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092209" y="3366940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092209" y="3944691"/>
            <a:ext cx="76473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310314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8299332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6746220" y="26716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5977860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4402676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2876172" y="267168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2108326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3615987" y="267168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6" name="TextBox 85"/>
          <p:cNvSpPr txBox="1"/>
          <p:nvPr/>
        </p:nvSpPr>
        <p:spPr>
          <a:xfrm>
            <a:off x="5205973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7" name="TextBox 86"/>
          <p:cNvSpPr txBox="1"/>
          <p:nvPr/>
        </p:nvSpPr>
        <p:spPr>
          <a:xfrm>
            <a:off x="7496502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grpSp>
        <p:nvGrpSpPr>
          <p:cNvPr id="99" name="Group 98"/>
          <p:cNvGrpSpPr/>
          <p:nvPr/>
        </p:nvGrpSpPr>
        <p:grpSpPr>
          <a:xfrm flipH="1">
            <a:off x="117145" y="5365793"/>
            <a:ext cx="2222287" cy="1384995"/>
            <a:chOff x="1219200" y="4876799"/>
            <a:chExt cx="5181605" cy="1414784"/>
          </a:xfrm>
        </p:grpSpPr>
        <p:sp>
          <p:nvSpPr>
            <p:cNvPr id="100" name="Rectangular Callout 9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29029"/>
                <a:gd name="adj2" fmla="val -11988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219202" y="4876799"/>
              <a:ext cx="5181603" cy="1414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Transitions signify clock ticks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1310314" y="45502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8299332" y="45502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673353" y="454380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785247" y="45438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970571" y="45438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107703" y="455022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184528" y="45502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871842" y="45438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521609" y="45438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 flipH="1">
            <a:off x="6322557" y="5351211"/>
            <a:ext cx="2222287" cy="1384995"/>
            <a:chOff x="1219200" y="4876799"/>
            <a:chExt cx="5181605" cy="1414784"/>
          </a:xfrm>
        </p:grpSpPr>
        <p:sp>
          <p:nvSpPr>
            <p:cNvPr id="139" name="Rectangular Callout 13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29029"/>
                <a:gd name="adj2" fmla="val -10784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219202" y="4876799"/>
              <a:ext cx="5181603" cy="1414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Receiver misses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 1 due to skew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17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7" grpId="0"/>
      <p:bldP spid="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Non-Return to Zero Inverted (NRZI)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14273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 make transition, 0  remain the same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6792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85694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52727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30383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08039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9137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64448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42104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19760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97416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5071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9137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48760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8760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86792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679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2641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641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444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6572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0534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0534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337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17869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1410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14105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94427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5777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582013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82013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6233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97416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37039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37039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75071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58916" y="4674352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155152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155152" y="4114793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535474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27276" y="4674351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923512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3512" y="4114792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303834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298384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694620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694620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4942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8038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847662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47662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85694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9182" y="4163738"/>
            <a:ext cx="8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Clock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185997" y="3036700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NRZI</a:t>
            </a:r>
            <a:endParaRPr lang="en-US" sz="2400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091370" y="3498365"/>
            <a:ext cx="196209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3039372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26630" y="2920614"/>
            <a:ext cx="155538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579968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582013" y="3498365"/>
            <a:ext cx="157313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155152" y="2920613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155152" y="2920614"/>
            <a:ext cx="76836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923512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923512" y="3498365"/>
            <a:ext cx="193343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310314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086872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636813" y="22144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193104" y="22144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517328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8299332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746220" y="2214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977860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402676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76172" y="221446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4" name="Content Placeholder 3"/>
          <p:cNvSpPr txBox="1">
            <a:spLocks/>
          </p:cNvSpPr>
          <p:nvPr/>
        </p:nvSpPr>
        <p:spPr>
          <a:xfrm>
            <a:off x="0" y="5246427"/>
            <a:ext cx="9143999" cy="6142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Solves the problem for sequences of 1s, but not 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9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4-bit/5-bit (100 Mbps Ethernet)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Observation: NRZI works as long as no sequences of 0</a:t>
            </a:r>
          </a:p>
          <a:p>
            <a:r>
              <a:rPr lang="en-US" sz="2600" dirty="0" smtClean="0"/>
              <a:t>Idea: encode all 4-bit sequences as 5-bit sequences with no more than one leading 0 and two trailing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dirty="0" smtClean="0"/>
              <a:t>Tradeoff: efficiency</a:t>
            </a:r>
            <a:r>
              <a:rPr lang="en-US" dirty="0"/>
              <a:t> </a:t>
            </a:r>
            <a:r>
              <a:rPr lang="en-US" dirty="0" smtClean="0"/>
              <a:t>drops to</a:t>
            </a:r>
            <a:r>
              <a:rPr lang="en-US" dirty="0" smtClean="0"/>
              <a:t> </a:t>
            </a:r>
            <a:r>
              <a:rPr lang="en-US" dirty="0" smtClean="0"/>
              <a:t>80%</a:t>
            </a:r>
          </a:p>
        </p:txBody>
      </p:sp>
      <p:sp>
        <p:nvSpPr>
          <p:cNvPr id="5" name="Rectangle 4"/>
          <p:cNvSpPr/>
          <p:nvPr/>
        </p:nvSpPr>
        <p:spPr>
          <a:xfrm>
            <a:off x="2163173" y="3407593"/>
            <a:ext cx="24497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0000    </a:t>
            </a:r>
            <a:r>
              <a:rPr lang="en-US" sz="2000" dirty="0"/>
              <a:t>11110</a:t>
            </a:r>
          </a:p>
          <a:p>
            <a:r>
              <a:rPr lang="en-US" sz="2000" dirty="0"/>
              <a:t>0001    01001</a:t>
            </a:r>
          </a:p>
          <a:p>
            <a:r>
              <a:rPr lang="en-US" sz="2000" dirty="0"/>
              <a:t>0010    10100</a:t>
            </a:r>
          </a:p>
          <a:p>
            <a:r>
              <a:rPr lang="en-US" sz="2000" dirty="0"/>
              <a:t>0011    10101</a:t>
            </a:r>
          </a:p>
          <a:p>
            <a:r>
              <a:rPr lang="en-US" sz="2000" dirty="0"/>
              <a:t>0100    01010</a:t>
            </a:r>
          </a:p>
          <a:p>
            <a:r>
              <a:rPr lang="en-US" sz="2000" dirty="0"/>
              <a:t>0101    01011</a:t>
            </a:r>
          </a:p>
          <a:p>
            <a:r>
              <a:rPr lang="en-US" sz="2000" dirty="0"/>
              <a:t>0110    01110</a:t>
            </a:r>
          </a:p>
          <a:p>
            <a:r>
              <a:rPr lang="en-US" sz="2000" dirty="0"/>
              <a:t>0111    01111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9896" y="3407593"/>
            <a:ext cx="17946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1000    10010</a:t>
            </a:r>
          </a:p>
          <a:p>
            <a:r>
              <a:rPr lang="en-US" sz="2000" dirty="0"/>
              <a:t>1001    10011</a:t>
            </a:r>
          </a:p>
          <a:p>
            <a:r>
              <a:rPr lang="en-US" sz="2000" dirty="0"/>
              <a:t>1010    10110</a:t>
            </a:r>
          </a:p>
          <a:p>
            <a:r>
              <a:rPr lang="en-US" sz="2000" dirty="0"/>
              <a:t>1011    10111</a:t>
            </a:r>
          </a:p>
          <a:p>
            <a:r>
              <a:rPr lang="en-US" sz="2000" dirty="0"/>
              <a:t>1100    11010</a:t>
            </a:r>
          </a:p>
          <a:p>
            <a:r>
              <a:rPr lang="en-US" sz="2000" dirty="0"/>
              <a:t>1101    11011</a:t>
            </a:r>
          </a:p>
          <a:p>
            <a:r>
              <a:rPr lang="en-US" sz="2000" dirty="0"/>
              <a:t>1110    11100</a:t>
            </a:r>
          </a:p>
          <a:p>
            <a:r>
              <a:rPr lang="en-US" sz="2000" dirty="0"/>
              <a:t>1111    11101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63173" y="3007483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4-bit	5-bit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769896" y="3007483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4-bit	5-bit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79180" y="3407593"/>
            <a:ext cx="1484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27899" y="3407593"/>
            <a:ext cx="1484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49584" y="3019066"/>
            <a:ext cx="0" cy="2794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46598" y="3019066"/>
            <a:ext cx="0" cy="2794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 flipH="1">
            <a:off x="1296537" y="1760386"/>
            <a:ext cx="6018663" cy="523220"/>
            <a:chOff x="1219200" y="4876799"/>
            <a:chExt cx="5181605" cy="1384995"/>
          </a:xfrm>
        </p:grpSpPr>
        <p:sp>
          <p:nvSpPr>
            <p:cNvPr id="16" name="Rectangular Callout 1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21141"/>
                <a:gd name="adj2" fmla="val -18664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8-bit / 10-bit used in Gigabit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Ethernet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71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Manchester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14273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 high-to-low, 0  low-to-high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885694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30383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9137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64448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19760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5071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9137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48760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8760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86792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679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2641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641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444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6572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0534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0534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337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17869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1410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14105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94427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5777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582013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82013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6233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97416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37039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37039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75071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58916" y="4674352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155152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155152" y="4114793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535474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27276" y="4674351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923512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3512" y="4114792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303834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298384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694620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694620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4942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8038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847662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47662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85694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9182" y="4163738"/>
            <a:ext cx="8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Clock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185997" y="3036700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NRZI</a:t>
            </a:r>
            <a:endParaRPr lang="en-US" sz="2400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1091370" y="3498364"/>
            <a:ext cx="75082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838111" y="2936527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838111" y="2936527"/>
            <a:ext cx="81911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657228" y="2913863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234790" y="2920614"/>
            <a:ext cx="70546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4912968" y="2895582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912839" y="3473326"/>
            <a:ext cx="83787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758916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664898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3240577" y="22144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33484" y="221446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6338040" y="2214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762960" y="22144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4" name="Content Placeholder 3"/>
          <p:cNvSpPr txBox="1">
            <a:spLocks/>
          </p:cNvSpPr>
          <p:nvPr/>
        </p:nvSpPr>
        <p:spPr>
          <a:xfrm>
            <a:off x="0" y="5246427"/>
            <a:ext cx="9143999" cy="13454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Good: Solves </a:t>
            </a:r>
            <a:r>
              <a:rPr lang="en-US" dirty="0" smtClean="0"/>
              <a:t>clock skew (every bit is a transition)</a:t>
            </a:r>
          </a:p>
          <a:p>
            <a:r>
              <a:rPr lang="en-US" dirty="0" smtClean="0"/>
              <a:t>Bad: Halves </a:t>
            </a:r>
            <a:r>
              <a:rPr lang="en-US" dirty="0" smtClean="0"/>
              <a:t>throughput (two clock cycles per bit)</a:t>
            </a:r>
            <a:endParaRPr lang="en-US" dirty="0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2668932" y="3475699"/>
            <a:ext cx="75082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415673" y="2913862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415673" y="2913862"/>
            <a:ext cx="81911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770835" y="2907028"/>
            <a:ext cx="70546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6449013" y="2881996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448884" y="3459740"/>
            <a:ext cx="83787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7320324" y="3471067"/>
            <a:ext cx="75082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8067065" y="2909230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8067065" y="2909230"/>
            <a:ext cx="81911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27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65141</TotalTime>
  <Words>374</Words>
  <Application>Microsoft Office PowerPoint</Application>
  <PresentationFormat>On-screen Show (4:3)</PresentationFormat>
  <Paragraphs>136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CS 4700 / CS 5700 Network Fundamentals</vt:lpstr>
      <vt:lpstr>Physical Layer</vt:lpstr>
      <vt:lpstr>Assumptions</vt:lpstr>
      <vt:lpstr>Non-Return to Zero (NRZ)</vt:lpstr>
      <vt:lpstr>Desynchronization</vt:lpstr>
      <vt:lpstr>Non-Return to Zero Inverted (NRZI)</vt:lpstr>
      <vt:lpstr>4-bit/5-bit (100 Mbps Ethernet)</vt:lpstr>
      <vt:lpstr>Manchester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771</cp:revision>
  <cp:lastPrinted>2012-08-22T04:00:45Z</cp:lastPrinted>
  <dcterms:created xsi:type="dcterms:W3CDTF">2012-01-03T02:22:46Z</dcterms:created>
  <dcterms:modified xsi:type="dcterms:W3CDTF">2013-01-14T15:45:04Z</dcterms:modified>
</cp:coreProperties>
</file>