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28"/>
  </p:notesMasterIdLst>
  <p:handoutMasterIdLst>
    <p:handoutMasterId r:id="rId29"/>
  </p:handoutMasterIdLst>
  <p:sldIdLst>
    <p:sldId id="256" r:id="rId2"/>
    <p:sldId id="386" r:id="rId3"/>
    <p:sldId id="403" r:id="rId4"/>
    <p:sldId id="401" r:id="rId5"/>
    <p:sldId id="411" r:id="rId6"/>
    <p:sldId id="402" r:id="rId7"/>
    <p:sldId id="408" r:id="rId8"/>
    <p:sldId id="412" r:id="rId9"/>
    <p:sldId id="388" r:id="rId10"/>
    <p:sldId id="399" r:id="rId11"/>
    <p:sldId id="400" r:id="rId12"/>
    <p:sldId id="396" r:id="rId13"/>
    <p:sldId id="392" r:id="rId14"/>
    <p:sldId id="390" r:id="rId15"/>
    <p:sldId id="398" r:id="rId16"/>
    <p:sldId id="406" r:id="rId17"/>
    <p:sldId id="415" r:id="rId18"/>
    <p:sldId id="391" r:id="rId19"/>
    <p:sldId id="393" r:id="rId20"/>
    <p:sldId id="395" r:id="rId21"/>
    <p:sldId id="409" r:id="rId22"/>
    <p:sldId id="394" r:id="rId23"/>
    <p:sldId id="413" r:id="rId24"/>
    <p:sldId id="404" r:id="rId25"/>
    <p:sldId id="414" r:id="rId26"/>
    <p:sldId id="407" r:id="rId2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256"/>
            <p14:sldId id="386"/>
            <p14:sldId id="403"/>
            <p14:sldId id="401"/>
            <p14:sldId id="411"/>
            <p14:sldId id="402"/>
            <p14:sldId id="408"/>
            <p14:sldId id="412"/>
            <p14:sldId id="388"/>
            <p14:sldId id="399"/>
            <p14:sldId id="400"/>
            <p14:sldId id="396"/>
            <p14:sldId id="392"/>
            <p14:sldId id="390"/>
            <p14:sldId id="398"/>
            <p14:sldId id="406"/>
            <p14:sldId id="415"/>
            <p14:sldId id="391"/>
            <p14:sldId id="393"/>
            <p14:sldId id="395"/>
            <p14:sldId id="409"/>
            <p14:sldId id="394"/>
            <p14:sldId id="413"/>
            <p14:sldId id="404"/>
            <p14:sldId id="414"/>
            <p14:sldId id="4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84" autoAdjust="0"/>
    <p:restoredTop sz="90232" autoAdjust="0"/>
  </p:normalViewPr>
  <p:slideViewPr>
    <p:cSldViewPr snapToGrid="0">
      <p:cViewPr varScale="1">
        <p:scale>
          <a:sx n="82" d="100"/>
          <a:sy n="82" d="100"/>
        </p:scale>
        <p:origin x="136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29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2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9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8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3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8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3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0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12EB4-D0E8-4F8B-893A-5E3D1ED48D01}" type="datetimeFigureOut">
              <a:rPr lang="en-US" smtClean="0"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5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bw@ccs.neu.ed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cs.neu.edu/home/cbw/netsec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4740/6740</a:t>
            </a:r>
            <a:br>
              <a:rPr lang="en-US" sz="6000" cap="none" dirty="0" smtClean="0"/>
            </a:br>
            <a:r>
              <a:rPr lang="en-US" sz="4900" cap="none" dirty="0" smtClean="0"/>
              <a:t>Network Security</a:t>
            </a:r>
            <a:endParaRPr lang="en-US" sz="4900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1: Logistics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(a.k.a. The boring slides)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117092568"/>
              </p:ext>
            </p:extLst>
          </p:nvPr>
        </p:nvGraphicFramePr>
        <p:xfrm>
          <a:off x="986098" y="412750"/>
          <a:ext cx="7127496" cy="5943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77694"/>
                <a:gridCol w="56498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January</a:t>
                      </a:r>
                      <a:r>
                        <a:rPr lang="en-US" sz="2000" baseline="0" dirty="0" smtClean="0"/>
                        <a:t>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Introduction,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Security Fundamentals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January</a:t>
                      </a:r>
                      <a:r>
                        <a:rPr lang="en-US" sz="2000" baseline="0" dirty="0" smtClean="0"/>
                        <a:t>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Link Layer and TCP/IP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January</a:t>
                      </a:r>
                      <a:r>
                        <a:rPr lang="en-US" sz="2000" baseline="0" dirty="0" smtClean="0"/>
                        <a:t> 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Authentication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February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Naming and Routing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February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Network and Transport Layer Security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February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Assembly Review, Memory (Un)safety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February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Midterm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March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ASLR, Non-Executable Data, CFI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March 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2"/>
                          </a:solidFill>
                        </a:rPr>
                        <a:t>Spring Break!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March 17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Web Platforms, Basic Attacks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March 24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HTML5, CSP, CORS, Extensions, Browser Separation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March</a:t>
                      </a:r>
                      <a:r>
                        <a:rPr lang="en-US" sz="2000" baseline="0" dirty="0" smtClean="0"/>
                        <a:t> 31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Mobile Platform Security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April 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Anonymity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April 14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The Cybercrime Underground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April 21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Final Exam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59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3 hour lectures</a:t>
            </a:r>
          </a:p>
          <a:p>
            <a:pPr lvl="1"/>
            <a:r>
              <a:rPr lang="en-US" dirty="0" smtClean="0"/>
              <a:t>Breaks every hour</a:t>
            </a:r>
          </a:p>
          <a:p>
            <a:pPr lvl="1"/>
            <a:r>
              <a:rPr lang="en-US" dirty="0" smtClean="0"/>
              <a:t>In class demonstrations (bring your laptops!)</a:t>
            </a:r>
          </a:p>
          <a:p>
            <a:r>
              <a:rPr lang="en-US" dirty="0" smtClean="0"/>
              <a:t>I have been working with systems for a long time</a:t>
            </a:r>
          </a:p>
          <a:p>
            <a:pPr lvl="1"/>
            <a:r>
              <a:rPr lang="en-US" dirty="0" smtClean="0"/>
              <a:t>Things make sense to me may not make sense to you</a:t>
            </a:r>
          </a:p>
          <a:p>
            <a:pPr lvl="1"/>
            <a:r>
              <a:rPr lang="en-US" dirty="0" smtClean="0"/>
              <a:t>I talk fast if nobody stops me</a:t>
            </a:r>
          </a:p>
          <a:p>
            <a:r>
              <a:rPr lang="en-US" dirty="0" smtClean="0"/>
              <a:t>Solution: </a:t>
            </a:r>
            <a:r>
              <a:rPr lang="en-US" dirty="0" smtClean="0">
                <a:solidFill>
                  <a:schemeClr val="accent1"/>
                </a:solidFill>
              </a:rPr>
              <a:t>ask questions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Seriously, ask questions</a:t>
            </a:r>
          </a:p>
          <a:p>
            <a:pPr lvl="1"/>
            <a:r>
              <a:rPr lang="en-US" dirty="0" smtClean="0"/>
              <a:t>Standing up here in silence is very awkward</a:t>
            </a:r>
          </a:p>
          <a:p>
            <a:pPr lvl="1"/>
            <a:r>
              <a:rPr lang="en-US" dirty="0" smtClean="0"/>
              <a:t>I will stand here until you answer my questions</a:t>
            </a:r>
          </a:p>
          <a:p>
            <a:r>
              <a:rPr lang="en-US" dirty="0" smtClean="0"/>
              <a:t>Please help me learn your names :)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Textbook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2755" y="1417638"/>
            <a:ext cx="8630993" cy="4708525"/>
          </a:xfrm>
        </p:spPr>
        <p:txBody>
          <a:bodyPr/>
          <a:lstStyle/>
          <a:p>
            <a:r>
              <a:rPr lang="en-US" dirty="0" smtClean="0"/>
              <a:t>This course does not have a textbook</a:t>
            </a:r>
          </a:p>
          <a:p>
            <a:r>
              <a:rPr lang="en-US" dirty="0" smtClean="0"/>
              <a:t>However, I will be providing links to online review materials and academic papers as we go along</a:t>
            </a:r>
          </a:p>
          <a:p>
            <a:pPr lvl="1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68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Workload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123546"/>
              </p:ext>
            </p:extLst>
          </p:nvPr>
        </p:nvGraphicFramePr>
        <p:xfrm>
          <a:off x="707676" y="2376530"/>
          <a:ext cx="7728648" cy="2590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97440"/>
                <a:gridCol w="5031208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Projects (4)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13% </a:t>
                      </a:r>
                      <a:r>
                        <a:rPr lang="en-US" sz="2800" baseline="0" dirty="0" smtClean="0"/>
                        <a:t>each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Quizzes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 smtClean="0"/>
                        <a:t>5%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Midterm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Final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23%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Participation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5%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152400" y="4449170"/>
            <a:ext cx="8839200" cy="225643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63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r>
              <a:rPr lang="en-US" dirty="0" smtClean="0"/>
              <a:t>This course is project-centric</a:t>
            </a:r>
          </a:p>
          <a:p>
            <a:pPr lvl="1"/>
            <a:r>
              <a:rPr lang="en-US" dirty="0" smtClean="0"/>
              <a:t>You will be building an operating system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Start early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Seriously, </a:t>
            </a:r>
            <a:r>
              <a:rPr lang="en-US" dirty="0" smtClean="0">
                <a:solidFill>
                  <a:schemeClr val="accent1"/>
                </a:solidFill>
              </a:rPr>
              <a:t>start early</a:t>
            </a:r>
            <a:r>
              <a:rPr lang="en-US" dirty="0" smtClean="0"/>
              <a:t>!</a:t>
            </a:r>
          </a:p>
          <a:p>
            <a:r>
              <a:rPr lang="en-US" dirty="0"/>
              <a:t>4</a:t>
            </a:r>
            <a:r>
              <a:rPr lang="en-US" dirty="0" smtClean="0"/>
              <a:t> projects</a:t>
            </a:r>
          </a:p>
          <a:p>
            <a:pPr lvl="1"/>
            <a:r>
              <a:rPr lang="en-US" dirty="0" smtClean="0"/>
              <a:t>Due at 11:59:59pm on specified date</a:t>
            </a:r>
          </a:p>
          <a:p>
            <a:pPr lvl="1"/>
            <a:r>
              <a:rPr lang="en-US" dirty="0" smtClean="0"/>
              <a:t>Use turn-in scripts to submit your code, documentation, etc.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Working code is paramount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28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Groups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Projects will be completed in groups of two</a:t>
            </a:r>
          </a:p>
          <a:p>
            <a:r>
              <a:rPr lang="en-US" dirty="0" smtClean="0"/>
              <a:t>You may choose your own partners</a:t>
            </a:r>
          </a:p>
          <a:p>
            <a:pPr lvl="1"/>
            <a:r>
              <a:rPr lang="en-US" dirty="0" smtClean="0"/>
              <a:t>You may switch partners between projects</a:t>
            </a:r>
          </a:p>
          <a:p>
            <a:pPr lvl="1"/>
            <a:r>
              <a:rPr lang="en-US" dirty="0" smtClean="0"/>
              <a:t>Do not complain to me about your lazy partner</a:t>
            </a:r>
          </a:p>
          <a:p>
            <a:pPr lvl="2"/>
            <a:r>
              <a:rPr lang="en-US" dirty="0" smtClean="0"/>
              <a:t>Hey, you picked them</a:t>
            </a:r>
          </a:p>
          <a:p>
            <a:r>
              <a:rPr lang="en-US" dirty="0" smtClean="0"/>
              <a:t>Can’t find a partner?</a:t>
            </a:r>
          </a:p>
          <a:p>
            <a:pPr lvl="1"/>
            <a:r>
              <a:rPr lang="en-US" dirty="0" smtClean="0"/>
              <a:t>Post a message on Piazza!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49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Policy for Projects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Each student is given 4 </a:t>
            </a:r>
            <a:r>
              <a:rPr lang="en-US" i="1" dirty="0" smtClean="0">
                <a:solidFill>
                  <a:schemeClr val="accent2"/>
                </a:solidFill>
              </a:rPr>
              <a:t>slip days</a:t>
            </a:r>
          </a:p>
          <a:p>
            <a:pPr lvl="1"/>
            <a:r>
              <a:rPr lang="en-US" dirty="0" smtClean="0"/>
              <a:t>May be used to extend project deadlines</a:t>
            </a:r>
          </a:p>
          <a:p>
            <a:pPr lvl="2"/>
            <a:r>
              <a:rPr lang="en-US" dirty="0" smtClean="0"/>
              <a:t>Example: 1 project extended by 4 days</a:t>
            </a:r>
          </a:p>
          <a:p>
            <a:pPr lvl="2"/>
            <a:r>
              <a:rPr lang="en-US" dirty="0" smtClean="0"/>
              <a:t>Example: 2 projects each extended by 2 days</a:t>
            </a:r>
            <a:endParaRPr lang="en-US" dirty="0"/>
          </a:p>
          <a:p>
            <a:pPr lvl="1"/>
            <a:r>
              <a:rPr lang="en-US" b="1" dirty="0" smtClean="0"/>
              <a:t>You don’t need to ask me</a:t>
            </a:r>
            <a:r>
              <a:rPr lang="en-US" dirty="0" smtClean="0"/>
              <a:t>, just turn-in stuff late</a:t>
            </a:r>
          </a:p>
          <a:p>
            <a:pPr lvl="1"/>
            <a:r>
              <a:rPr lang="en-US" dirty="0" smtClean="0"/>
              <a:t>All group members must have unused </a:t>
            </a:r>
            <a:r>
              <a:rPr lang="en-US" i="1" dirty="0" smtClean="0"/>
              <a:t>slip days</a:t>
            </a:r>
          </a:p>
          <a:p>
            <a:pPr lvl="2"/>
            <a:r>
              <a:rPr lang="en-US" dirty="0" smtClean="0"/>
              <a:t>i.e. if one member has zero </a:t>
            </a:r>
            <a:r>
              <a:rPr lang="en-US" i="1" dirty="0" smtClean="0"/>
              <a:t>slip days </a:t>
            </a:r>
            <a:r>
              <a:rPr lang="en-US" dirty="0" smtClean="0"/>
              <a:t>left, the whole group is late</a:t>
            </a:r>
          </a:p>
          <a:p>
            <a:r>
              <a:rPr lang="en-US" dirty="0" smtClean="0"/>
              <a:t>Assignments are due at 11:59:59, </a:t>
            </a:r>
            <a:r>
              <a:rPr lang="en-US" b="1" dirty="0" smtClean="0">
                <a:solidFill>
                  <a:schemeClr val="accent1"/>
                </a:solidFill>
              </a:rPr>
              <a:t>no exceptions</a:t>
            </a:r>
          </a:p>
          <a:p>
            <a:pPr lvl="1"/>
            <a:r>
              <a:rPr lang="en-US" dirty="0" smtClean="0"/>
              <a:t>20% off per day late</a:t>
            </a:r>
          </a:p>
          <a:p>
            <a:pPr lvl="1"/>
            <a:r>
              <a:rPr lang="en-US" dirty="0" smtClean="0"/>
              <a:t>1 second late = 1 hour late = 1 day late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89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10-15 minute, in-class quizzes</a:t>
            </a:r>
          </a:p>
          <a:p>
            <a:r>
              <a:rPr lang="en-US" dirty="0" smtClean="0"/>
              <a:t>Will cover material from the previous weeks lecture</a:t>
            </a:r>
          </a:p>
          <a:p>
            <a:r>
              <a:rPr lang="en-US" dirty="0" smtClean="0"/>
              <a:t>We will go over the </a:t>
            </a:r>
            <a:r>
              <a:rPr lang="en-US" smtClean="0"/>
              <a:t>answers immediately</a:t>
            </a:r>
            <a:endParaRPr lang="en-US" dirty="0" smtClean="0"/>
          </a:p>
          <a:p>
            <a:r>
              <a:rPr lang="en-US" dirty="0" smtClean="0"/>
              <a:t>If you miss a quiz, there is no makeup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72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0081" y="1624012"/>
            <a:ext cx="8523838" cy="4525963"/>
          </a:xfrm>
        </p:spPr>
        <p:txBody>
          <a:bodyPr/>
          <a:lstStyle/>
          <a:p>
            <a:r>
              <a:rPr lang="en-US" dirty="0" smtClean="0"/>
              <a:t>Midterm and Final</a:t>
            </a:r>
          </a:p>
          <a:p>
            <a:pPr lvl="1"/>
            <a:r>
              <a:rPr lang="en-US" dirty="0"/>
              <a:t>3</a:t>
            </a:r>
            <a:r>
              <a:rPr lang="en-US" dirty="0" smtClean="0"/>
              <a:t> hours each</a:t>
            </a:r>
          </a:p>
          <a:p>
            <a:pPr lvl="1"/>
            <a:r>
              <a:rPr lang="en-US" dirty="0" smtClean="0"/>
              <a:t>The final will be </a:t>
            </a:r>
            <a:r>
              <a:rPr lang="en-US" b="1" dirty="0" smtClean="0"/>
              <a:t>cumulative</a:t>
            </a:r>
          </a:p>
          <a:p>
            <a:r>
              <a:rPr lang="en-US" dirty="0" smtClean="0"/>
              <a:t>All exams are: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losed book, closed notes, leave the laptop at home</a:t>
            </a:r>
          </a:p>
          <a:p>
            <a:pPr lvl="1"/>
            <a:r>
              <a:rPr lang="en-US" dirty="0" smtClean="0"/>
              <a:t>If I see a smartphone, I will take it and sell it on </a:t>
            </a:r>
            <a:r>
              <a:rPr lang="en-US" dirty="0" err="1" smtClean="0"/>
              <a:t>ebay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7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600200"/>
            <a:ext cx="828874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This is high-level course</a:t>
            </a:r>
          </a:p>
          <a:p>
            <a:pPr lvl="1"/>
            <a:r>
              <a:rPr lang="en-US" dirty="0" smtClean="0"/>
              <a:t>I’m not taking attendance</a:t>
            </a:r>
          </a:p>
          <a:p>
            <a:pPr lvl="1"/>
            <a:r>
              <a:rPr lang="en-US" dirty="0" smtClean="0"/>
              <a:t>I don’t care if you skip lecture</a:t>
            </a:r>
          </a:p>
          <a:p>
            <a:r>
              <a:rPr lang="en-US" dirty="0" smtClean="0"/>
              <a:t>However, 5% of your grade is participation</a:t>
            </a:r>
          </a:p>
          <a:p>
            <a:pPr lvl="1"/>
            <a:r>
              <a:rPr lang="en-US" dirty="0" smtClean="0"/>
              <a:t>Be active on Piazza</a:t>
            </a:r>
          </a:p>
          <a:p>
            <a:pPr lvl="1"/>
            <a:r>
              <a:rPr lang="en-US" dirty="0" smtClean="0"/>
              <a:t>Ask questions in lecture</a:t>
            </a:r>
          </a:p>
          <a:p>
            <a:pPr lvl="1"/>
            <a:r>
              <a:rPr lang="en-US" dirty="0" smtClean="0"/>
              <a:t>Answer questions that I ask in lecture</a:t>
            </a:r>
          </a:p>
          <a:p>
            <a:r>
              <a:rPr lang="en-US" dirty="0" smtClean="0"/>
              <a:t>Ideally, I want to know everyone’s name by the end of the semester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55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Welcome to CS 4740/6740</a:t>
            </a:r>
          </a:p>
          <a:p>
            <a:pPr lvl="1"/>
            <a:r>
              <a:rPr lang="en-US" dirty="0" smtClean="0"/>
              <a:t>Are you in the right classroom?</a:t>
            </a:r>
          </a:p>
          <a:p>
            <a:r>
              <a:rPr lang="en-US" dirty="0" smtClean="0"/>
              <a:t>Who am I?</a:t>
            </a:r>
          </a:p>
          <a:p>
            <a:pPr lvl="1"/>
            <a:r>
              <a:rPr lang="en-US" dirty="0" smtClean="0"/>
              <a:t>Professor Christo Wilson</a:t>
            </a:r>
          </a:p>
          <a:p>
            <a:pPr lvl="1"/>
            <a:r>
              <a:rPr lang="en-US" dirty="0" smtClean="0">
                <a:hlinkClick r:id="rId2"/>
              </a:rPr>
              <a:t>cbw@ccs.neu.edu</a:t>
            </a:r>
            <a:endParaRPr lang="en-US" dirty="0" smtClean="0"/>
          </a:p>
          <a:p>
            <a:pPr lvl="1"/>
            <a:r>
              <a:rPr lang="en-US" dirty="0" smtClean="0"/>
              <a:t>West Village H 248</a:t>
            </a:r>
          </a:p>
          <a:p>
            <a:pPr lvl="1"/>
            <a:r>
              <a:rPr lang="en-US" dirty="0" smtClean="0"/>
              <a:t>Office Hours: Tuesdays, 10am-12pm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13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Changes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student is given 2 </a:t>
            </a:r>
            <a:r>
              <a:rPr lang="en-US" i="1" dirty="0" smtClean="0">
                <a:solidFill>
                  <a:schemeClr val="accent2"/>
                </a:solidFill>
              </a:rPr>
              <a:t>challenges</a:t>
            </a:r>
            <a:r>
              <a:rPr lang="en-US" dirty="0" smtClean="0"/>
              <a:t> to use as they see fit</a:t>
            </a:r>
          </a:p>
          <a:p>
            <a:pPr lvl="1"/>
            <a:r>
              <a:rPr lang="en-US" i="1" dirty="0" smtClean="0"/>
              <a:t>Challenges</a:t>
            </a:r>
            <a:r>
              <a:rPr lang="en-US" dirty="0" smtClean="0"/>
              <a:t> can be spent asking for </a:t>
            </a:r>
            <a:r>
              <a:rPr lang="en-US" dirty="0" err="1" smtClean="0"/>
              <a:t>regrades</a:t>
            </a:r>
            <a:endParaRPr lang="en-US" dirty="0" smtClean="0"/>
          </a:p>
          <a:p>
            <a:r>
              <a:rPr lang="en-US" dirty="0" smtClean="0"/>
              <a:t>If you think there has been a grading error, come to my office hours</a:t>
            </a:r>
          </a:p>
          <a:p>
            <a:pPr lvl="1"/>
            <a:r>
              <a:rPr lang="en-US" dirty="0" smtClean="0"/>
              <a:t>If the grade is incorrect, you keep your </a:t>
            </a:r>
            <a:r>
              <a:rPr lang="en-US" i="1" dirty="0" smtClean="0"/>
              <a:t>challenge</a:t>
            </a:r>
          </a:p>
          <a:p>
            <a:pPr lvl="1"/>
            <a:r>
              <a:rPr lang="en-US" dirty="0" smtClean="0"/>
              <a:t>If the grade is correct, you lose your </a:t>
            </a:r>
            <a:r>
              <a:rPr lang="en-US" i="1" dirty="0" smtClean="0"/>
              <a:t>challenge</a:t>
            </a:r>
          </a:p>
          <a:p>
            <a:r>
              <a:rPr lang="en-US" b="1" dirty="0" smtClean="0"/>
              <a:t>When your </a:t>
            </a:r>
            <a:r>
              <a:rPr lang="en-US" b="1" i="1" dirty="0" smtClean="0"/>
              <a:t>challenges</a:t>
            </a:r>
            <a:r>
              <a:rPr lang="en-US" b="1" dirty="0" smtClean="0"/>
              <a:t> are exhausted, you cannot ask for </a:t>
            </a:r>
            <a:r>
              <a:rPr lang="en-US" b="1" dirty="0" err="1" smtClean="0"/>
              <a:t>regrades</a:t>
            </a:r>
            <a:endParaRPr lang="en-US" b="1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69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Changes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Challenges</a:t>
            </a:r>
            <a:r>
              <a:rPr lang="en-US" dirty="0" smtClean="0"/>
              <a:t> may be used for:</a:t>
            </a:r>
          </a:p>
          <a:p>
            <a:pPr lvl="1"/>
            <a:r>
              <a:rPr lang="en-US" dirty="0" smtClean="0"/>
              <a:t>Projects, quizzes, and tests</a:t>
            </a:r>
          </a:p>
          <a:p>
            <a:r>
              <a:rPr lang="en-US" i="1" dirty="0" smtClean="0"/>
              <a:t>Challenges</a:t>
            </a:r>
            <a:r>
              <a:rPr lang="en-US" dirty="0" smtClean="0"/>
              <a:t> may not be used for:</a:t>
            </a:r>
          </a:p>
          <a:p>
            <a:pPr lvl="1"/>
            <a:r>
              <a:rPr lang="en-US" dirty="0" smtClean="0"/>
              <a:t>Late assignments, use of slip days</a:t>
            </a:r>
          </a:p>
          <a:p>
            <a:r>
              <a:rPr lang="en-US" dirty="0" smtClean="0"/>
              <a:t>If you want to </a:t>
            </a:r>
            <a:r>
              <a:rPr lang="en-US" i="1" dirty="0" smtClean="0"/>
              <a:t>challenge</a:t>
            </a:r>
            <a:r>
              <a:rPr lang="en-US" dirty="0" smtClean="0"/>
              <a:t> a project grade, </a:t>
            </a:r>
            <a:r>
              <a:rPr lang="en-US" b="1" dirty="0" smtClean="0"/>
              <a:t>all group members must have an available </a:t>
            </a:r>
            <a:r>
              <a:rPr lang="en-US" b="1" i="1" dirty="0" smtClean="0"/>
              <a:t>challenge</a:t>
            </a:r>
          </a:p>
          <a:p>
            <a:pPr lvl="1"/>
            <a:r>
              <a:rPr lang="en-US" dirty="0" smtClean="0"/>
              <a:t>Your </a:t>
            </a:r>
            <a:r>
              <a:rPr lang="en-US" i="1" dirty="0" smtClean="0"/>
              <a:t>challenge</a:t>
            </a:r>
            <a:r>
              <a:rPr lang="en-US" dirty="0" smtClean="0"/>
              <a:t> succeeds or fails as a group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77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Cheating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343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Do not do it</a:t>
            </a:r>
          </a:p>
          <a:p>
            <a:pPr lvl="1"/>
            <a:r>
              <a:rPr lang="en-US" dirty="0" smtClean="0"/>
              <a:t>Seriously, don’t make me say it again</a:t>
            </a:r>
          </a:p>
          <a:p>
            <a:r>
              <a:rPr lang="en-US" dirty="0" smtClean="0"/>
              <a:t>Cheating is an automatic zero</a:t>
            </a:r>
          </a:p>
          <a:p>
            <a:pPr lvl="1"/>
            <a:r>
              <a:rPr lang="en-US" dirty="0" smtClean="0"/>
              <a:t>Will be referred to OSCCR for discipline and possible expulsion</a:t>
            </a:r>
          </a:p>
          <a:p>
            <a:r>
              <a:rPr lang="en-US" dirty="0" smtClean="0"/>
              <a:t>For projects: code must be original, written by you and your </a:t>
            </a:r>
            <a:r>
              <a:rPr lang="en-US" dirty="0" err="1" smtClean="0"/>
              <a:t>groupmates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only</a:t>
            </a:r>
            <a:endParaRPr lang="en-US" dirty="0" smtClean="0"/>
          </a:p>
          <a:p>
            <a:pPr lvl="1"/>
            <a:r>
              <a:rPr lang="en-US" dirty="0" smtClean="0"/>
              <a:t>Starter code obviously doesn’t count</a:t>
            </a:r>
          </a:p>
          <a:p>
            <a:pPr lvl="1"/>
            <a:r>
              <a:rPr lang="en-US" dirty="0" err="1" smtClean="0"/>
              <a:t>StackOverflow</a:t>
            </a:r>
            <a:r>
              <a:rPr lang="en-US" dirty="0" smtClean="0"/>
              <a:t>/</a:t>
            </a:r>
            <a:r>
              <a:rPr lang="en-US" dirty="0" err="1" smtClean="0"/>
              <a:t>Quora</a:t>
            </a:r>
            <a:r>
              <a:rPr lang="en-US" dirty="0" smtClean="0"/>
              <a:t>/</a:t>
            </a:r>
            <a:r>
              <a:rPr lang="en-US" dirty="0" err="1" smtClean="0"/>
              <a:t>Github</a:t>
            </a:r>
            <a:r>
              <a:rPr lang="en-US" dirty="0" smtClean="0"/>
              <a:t> are not your friends</a:t>
            </a:r>
          </a:p>
          <a:p>
            <a:pPr lvl="1"/>
            <a:r>
              <a:rPr lang="en-US" dirty="0" smtClean="0"/>
              <a:t>If you have questions about an online resource, ask 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11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Cheating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take cheating very seriously</a:t>
            </a:r>
          </a:p>
          <a:p>
            <a:r>
              <a:rPr lang="en-US" dirty="0" smtClean="0"/>
              <a:t>Every semester, I catch at least two people cheating in my class</a:t>
            </a:r>
          </a:p>
          <a:p>
            <a:pPr lvl="1"/>
            <a:r>
              <a:rPr lang="en-US" dirty="0" smtClean="0"/>
              <a:t>These people end up failing the course</a:t>
            </a:r>
          </a:p>
          <a:p>
            <a:pPr lvl="1"/>
            <a:r>
              <a:rPr lang="en-US" dirty="0" smtClean="0"/>
              <a:t>Many have to defer graduation or co-op</a:t>
            </a:r>
          </a:p>
          <a:p>
            <a:r>
              <a:rPr lang="en-US" dirty="0" smtClean="0"/>
              <a:t>DO NOT CHEAT</a:t>
            </a:r>
          </a:p>
          <a:p>
            <a:pPr lvl="1"/>
            <a:r>
              <a:rPr lang="en-US" dirty="0" smtClean="0"/>
              <a:t>If you have any questions, at any time, please ask 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9265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Grades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00611"/>
            <a:ext cx="8229600" cy="5121275"/>
          </a:xfrm>
        </p:spPr>
        <p:txBody>
          <a:bodyPr/>
          <a:lstStyle/>
          <a:p>
            <a:r>
              <a:rPr lang="en-US" dirty="0" smtClean="0"/>
              <a:t>At the end of the semester, all of your grades will sum to 100 points</a:t>
            </a:r>
          </a:p>
          <a:p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pPr marL="365760" lvl="1" indent="0" algn="ctr">
              <a:buNone/>
            </a:pPr>
            <a:r>
              <a:rPr lang="en-US" dirty="0" smtClean="0"/>
              <a:t>13 </a:t>
            </a:r>
            <a:r>
              <a:rPr lang="en-US" dirty="0" smtClean="0"/>
              <a:t>+ </a:t>
            </a:r>
            <a:r>
              <a:rPr lang="en-US" dirty="0" smtClean="0"/>
              <a:t>13 </a:t>
            </a:r>
            <a:r>
              <a:rPr lang="en-US" dirty="0" smtClean="0"/>
              <a:t>+ </a:t>
            </a:r>
            <a:r>
              <a:rPr lang="en-US" dirty="0" smtClean="0"/>
              <a:t>13 </a:t>
            </a:r>
            <a:r>
              <a:rPr lang="en-US" dirty="0" smtClean="0"/>
              <a:t>+ </a:t>
            </a:r>
            <a:r>
              <a:rPr lang="en-US" dirty="0" smtClean="0"/>
              <a:t>13 </a:t>
            </a:r>
            <a:r>
              <a:rPr lang="en-US" dirty="0" smtClean="0"/>
              <a:t>+ </a:t>
            </a:r>
            <a:r>
              <a:rPr lang="en-US" dirty="0"/>
              <a:t>5</a:t>
            </a:r>
            <a:r>
              <a:rPr lang="en-US" dirty="0" smtClean="0"/>
              <a:t> </a:t>
            </a:r>
            <a:r>
              <a:rPr lang="en-US" dirty="0" smtClean="0"/>
              <a:t>+ 15 + </a:t>
            </a:r>
            <a:r>
              <a:rPr lang="en-US" dirty="0" smtClean="0"/>
              <a:t>23 </a:t>
            </a:r>
            <a:r>
              <a:rPr lang="en-US" dirty="0" smtClean="0"/>
              <a:t>+ 5 = 100</a:t>
            </a:r>
          </a:p>
          <a:p>
            <a:r>
              <a:rPr lang="en-US" dirty="0" smtClean="0"/>
              <a:t>Final grades are based on a simple scale:</a:t>
            </a:r>
          </a:p>
          <a:p>
            <a:pPr lvl="1"/>
            <a:r>
              <a:rPr lang="en-US" dirty="0" smtClean="0"/>
              <a:t>A &gt;92, A- 90-92, B+ 87-89, B 83-86, B- 80-82, …</a:t>
            </a:r>
          </a:p>
          <a:p>
            <a:r>
              <a:rPr lang="en-US" dirty="0" smtClean="0"/>
              <a:t>I don’t curve grades</a:t>
            </a:r>
          </a:p>
          <a:p>
            <a:r>
              <a:rPr lang="en-US" dirty="0" smtClean="0"/>
              <a:t>All grades are rounded up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Left Brace 4"/>
          <p:cNvSpPr/>
          <p:nvPr/>
        </p:nvSpPr>
        <p:spPr>
          <a:xfrm rot="5400000">
            <a:off x="2895720" y="2252650"/>
            <a:ext cx="293914" cy="2400462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 rot="5400000">
            <a:off x="5282243" y="2603001"/>
            <a:ext cx="273481" cy="1675156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5400000">
            <a:off x="6615054" y="3286125"/>
            <a:ext cx="293913" cy="288470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48668" y="2875828"/>
            <a:ext cx="11880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Projects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392699" y="2853351"/>
            <a:ext cx="2044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Quizzes/Exams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586960" y="2876908"/>
            <a:ext cx="1880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Participation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409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talk much more about ethics and security later</a:t>
            </a:r>
          </a:p>
          <a:p>
            <a:r>
              <a:rPr lang="en-US" dirty="0" smtClean="0"/>
              <a:t>For now, follow these simple rules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Only develop and launch attacks against systems setup by us or yourself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Do not launch attacks against anyone else</a:t>
            </a:r>
          </a:p>
          <a:p>
            <a:pPr marL="341313" indent="-284163"/>
            <a:r>
              <a:rPr lang="en-US" dirty="0" smtClean="0"/>
              <a:t>Attacking computers is a serious crime, punishable by huge fines and/or jail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127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0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Anti-Social Media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friend me on Facebook</a:t>
            </a:r>
          </a:p>
          <a:p>
            <a:pPr lvl="1"/>
            <a:r>
              <a:rPr lang="en-US" dirty="0" smtClean="0"/>
              <a:t>It’s nothing personal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Twitter: @</a:t>
            </a:r>
            <a:r>
              <a:rPr lang="en-US" dirty="0" err="1" smtClean="0"/>
              <a:t>bowlinearl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LinkedIn: if you pass the class, you can add me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13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Take This Course?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“Target Puts Data Breach Cost at $148 Million”</a:t>
            </a:r>
          </a:p>
          <a:p>
            <a:r>
              <a:rPr lang="en-US" dirty="0" smtClean="0"/>
              <a:t>“Russian Hackers Amass Over a Billion Internet Passwords”</a:t>
            </a:r>
          </a:p>
          <a:p>
            <a:r>
              <a:rPr lang="en-US" dirty="0" smtClean="0"/>
              <a:t>“Lizard Squad Botnet Hijacks Thousands of Home Routers”</a:t>
            </a:r>
          </a:p>
          <a:p>
            <a:r>
              <a:rPr lang="en-US" dirty="0" smtClean="0"/>
              <a:t>“Cowards Attack Sony PlayStation, Microsoft Xbox Networks”</a:t>
            </a:r>
          </a:p>
          <a:p>
            <a:r>
              <a:rPr lang="en-US" dirty="0" smtClean="0"/>
              <a:t>Heartbleed, Poodle, Shellshock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96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Take This Course?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Internet has made the world smaller than ever, and greatly enriched humanity</a:t>
            </a:r>
          </a:p>
          <a:p>
            <a:r>
              <a:rPr lang="en-US" dirty="0" smtClean="0"/>
              <a:t>It also enables criminals, pranksters, and military organizations to attack</a:t>
            </a:r>
          </a:p>
          <a:p>
            <a:pPr lvl="1"/>
            <a:r>
              <a:rPr lang="en-US" dirty="0" smtClean="0"/>
              <a:t>Anyone, anywhere…</a:t>
            </a:r>
          </a:p>
          <a:p>
            <a:pPr lvl="1"/>
            <a:r>
              <a:rPr lang="en-US" dirty="0" smtClean="0"/>
              <a:t>From anywhere…</a:t>
            </a:r>
          </a:p>
          <a:p>
            <a:pPr lvl="1"/>
            <a:r>
              <a:rPr lang="en-US" dirty="0" smtClean="0"/>
              <a:t>At any time…</a:t>
            </a:r>
          </a:p>
          <a:p>
            <a:pPr lvl="1"/>
            <a:r>
              <a:rPr lang="en-US" dirty="0" smtClean="0"/>
              <a:t>In milliseconds.</a:t>
            </a:r>
          </a:p>
          <a:p>
            <a:r>
              <a:rPr lang="en-US" dirty="0" smtClean="0"/>
              <a:t>As software developers, you will be in the crosshairs</a:t>
            </a:r>
          </a:p>
          <a:p>
            <a:pPr lvl="1"/>
            <a:r>
              <a:rPr lang="en-US" dirty="0" smtClean="0"/>
              <a:t>And real people will be depending on you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9436"/>
          </a:xfrm>
        </p:spPr>
        <p:txBody>
          <a:bodyPr>
            <a:normAutofit/>
          </a:bodyPr>
          <a:lstStyle/>
          <a:p>
            <a:r>
              <a:rPr lang="en-US" dirty="0" smtClean="0"/>
              <a:t>Learn fundamental security principals that apply to all systems</a:t>
            </a:r>
          </a:p>
          <a:p>
            <a:r>
              <a:rPr lang="en-US" dirty="0" smtClean="0"/>
              <a:t>Be able to design networked systems that are robust, resilient, and secure</a:t>
            </a:r>
          </a:p>
          <a:p>
            <a:r>
              <a:rPr lang="en-US" dirty="0" smtClean="0"/>
              <a:t>Understand the mindset of attackers and the techniques they use</a:t>
            </a:r>
          </a:p>
          <a:p>
            <a:r>
              <a:rPr lang="en-US" dirty="0" smtClean="0"/>
              <a:t>Identify and respect the ethical boundaries of security research and best practices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95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end of this course…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9839"/>
            <a:ext cx="8229600" cy="5104261"/>
          </a:xfrm>
        </p:spPr>
        <p:txBody>
          <a:bodyPr>
            <a:normAutofit/>
          </a:bodyPr>
          <a:lstStyle/>
          <a:p>
            <a:r>
              <a:rPr lang="en-US" dirty="0" smtClean="0"/>
              <a:t>You will be able to: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ttack and exploit various types of systems and protocols</a:t>
            </a:r>
          </a:p>
          <a:p>
            <a:pPr lvl="1"/>
            <a:r>
              <a:rPr lang="en-US" dirty="0" smtClean="0"/>
              <a:t>Apply techniques and best practices to harden applications that you design</a:t>
            </a:r>
          </a:p>
          <a:p>
            <a:pPr lvl="1"/>
            <a:r>
              <a:rPr lang="en-US" dirty="0" smtClean="0"/>
              <a:t>Think like an attacker and anticipate their strategies</a:t>
            </a:r>
          </a:p>
        </p:txBody>
      </p:sp>
    </p:spTree>
    <p:extLst>
      <p:ext uri="{BB962C8B-B14F-4D97-AF65-F5344CB8AC3E}">
        <p14:creationId xmlns:p14="http://schemas.microsoft.com/office/powerpoint/2010/main" val="25363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6134"/>
          </a:xfrm>
        </p:spPr>
        <p:txBody>
          <a:bodyPr>
            <a:normAutofit/>
          </a:bodyPr>
          <a:lstStyle/>
          <a:p>
            <a:r>
              <a:rPr lang="en-US" dirty="0" smtClean="0"/>
              <a:t>Strong systems and networking background</a:t>
            </a:r>
          </a:p>
          <a:p>
            <a:pPr lvl="1"/>
            <a:r>
              <a:rPr lang="en-US" dirty="0" smtClean="0"/>
              <a:t>Assembly language and memory layouts</a:t>
            </a:r>
          </a:p>
          <a:p>
            <a:pPr lvl="1"/>
            <a:r>
              <a:rPr lang="en-US" dirty="0" smtClean="0"/>
              <a:t>OS design principals</a:t>
            </a:r>
          </a:p>
          <a:p>
            <a:pPr lvl="1"/>
            <a:r>
              <a:rPr lang="en-US" dirty="0" smtClean="0"/>
              <a:t>The ISO/OSI network stack, BGP, DNS, and HTTP</a:t>
            </a:r>
          </a:p>
          <a:p>
            <a:r>
              <a:rPr lang="en-US" dirty="0" smtClean="0"/>
              <a:t>Fluency in many languages</a:t>
            </a:r>
          </a:p>
          <a:p>
            <a:pPr lvl="1"/>
            <a:r>
              <a:rPr lang="en-US" dirty="0" smtClean="0"/>
              <a:t>C/C++</a:t>
            </a:r>
          </a:p>
          <a:p>
            <a:pPr lvl="1"/>
            <a:r>
              <a:rPr lang="en-US" dirty="0" smtClean="0"/>
              <a:t>HTML and </a:t>
            </a:r>
            <a:r>
              <a:rPr lang="en-US" dirty="0" err="1" smtClean="0"/>
              <a:t>Javascript</a:t>
            </a:r>
            <a:endParaRPr lang="en-US" dirty="0" smtClean="0"/>
          </a:p>
          <a:p>
            <a:pPr lvl="1"/>
            <a:r>
              <a:rPr lang="en-US" dirty="0" smtClean="0"/>
              <a:t>Python or some other scripting language</a:t>
            </a:r>
          </a:p>
          <a:p>
            <a:r>
              <a:rPr lang="en-US" dirty="0" smtClean="0"/>
              <a:t>Linux command line proficiency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664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Resources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www.ccs.neu.edu/home/cbw/netsec.html</a:t>
            </a:r>
            <a:endParaRPr lang="en-US" dirty="0" smtClean="0"/>
          </a:p>
          <a:p>
            <a:r>
              <a:rPr lang="en-US" dirty="0" smtClean="0"/>
              <a:t>Class forum is on Piazza</a:t>
            </a:r>
          </a:p>
          <a:p>
            <a:pPr lvl="1"/>
            <a:r>
              <a:rPr lang="en-US" dirty="0" smtClean="0"/>
              <a:t>Sign up today!</a:t>
            </a:r>
          </a:p>
          <a:p>
            <a:pPr lvl="1"/>
            <a:r>
              <a:rPr lang="en-US" dirty="0" smtClean="0"/>
              <a:t>Install their iPhone/Android app</a:t>
            </a:r>
          </a:p>
          <a:p>
            <a:r>
              <a:rPr lang="en-US" dirty="0" smtClean="0"/>
              <a:t>When in doubt, post to Piazza</a:t>
            </a:r>
          </a:p>
          <a:p>
            <a:pPr lvl="1"/>
            <a:r>
              <a:rPr lang="en-US" dirty="0" smtClean="0"/>
              <a:t>Piazza is preferable to email</a:t>
            </a:r>
          </a:p>
          <a:p>
            <a:pPr lvl="1"/>
            <a:r>
              <a:rPr lang="en-US" dirty="0" smtClean="0"/>
              <a:t>Use #hashtags (#lecture2, #project3, etc.)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63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65872</TotalTime>
  <Words>1279</Words>
  <Application>Microsoft Office PowerPoint</Application>
  <PresentationFormat>On-screen Show (4:3)</PresentationFormat>
  <Paragraphs>247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Office Theme</vt:lpstr>
      <vt:lpstr>CS 4740/6740 Network Security</vt:lpstr>
      <vt:lpstr>Hello!</vt:lpstr>
      <vt:lpstr>Anti-Social Media</vt:lpstr>
      <vt:lpstr>Why Take This Course?</vt:lpstr>
      <vt:lpstr>Why Take This Course?</vt:lpstr>
      <vt:lpstr>Goals</vt:lpstr>
      <vt:lpstr>At the end of this course…</vt:lpstr>
      <vt:lpstr>Prerequisites</vt:lpstr>
      <vt:lpstr>Online Resources</vt:lpstr>
      <vt:lpstr>PowerPoint Presentation</vt:lpstr>
      <vt:lpstr>Teaching Style</vt:lpstr>
      <vt:lpstr>No Textbook</vt:lpstr>
      <vt:lpstr>Workload</vt:lpstr>
      <vt:lpstr>Projects</vt:lpstr>
      <vt:lpstr>Project Groups</vt:lpstr>
      <vt:lpstr>Late Policy for Projects</vt:lpstr>
      <vt:lpstr>Quizzes</vt:lpstr>
      <vt:lpstr>Exams</vt:lpstr>
      <vt:lpstr>Participation</vt:lpstr>
      <vt:lpstr>Grade Changes</vt:lpstr>
      <vt:lpstr>Grade Changes (Continued)</vt:lpstr>
      <vt:lpstr>Cheating</vt:lpstr>
      <vt:lpstr>More on Cheating</vt:lpstr>
      <vt:lpstr>Final Grades</vt:lpstr>
      <vt:lpstr>Ethics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bowlinearl@live.com</cp:lastModifiedBy>
  <cp:revision>897</cp:revision>
  <cp:lastPrinted>2012-08-22T04:00:45Z</cp:lastPrinted>
  <dcterms:created xsi:type="dcterms:W3CDTF">2012-01-03T02:22:46Z</dcterms:created>
  <dcterms:modified xsi:type="dcterms:W3CDTF">2015-01-17T21:11:04Z</dcterms:modified>
</cp:coreProperties>
</file>