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32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2" r:id="rId32"/>
    <p:sldId id="288" r:id="rId33"/>
    <p:sldId id="287" r:id="rId34"/>
    <p:sldId id="289" r:id="rId35"/>
    <p:sldId id="291" r:id="rId36"/>
    <p:sldId id="290" r:id="rId37"/>
    <p:sldId id="292" r:id="rId38"/>
    <p:sldId id="294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0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9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204F-2207-42C3-82D8-BE5E1B54896B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983C1-C679-4989-8082-000423ED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Ask for definitions of security</a:t>
            </a:r>
          </a:p>
        </p:txBody>
      </p:sp>
    </p:spTree>
    <p:extLst>
      <p:ext uri="{BB962C8B-B14F-4D97-AF65-F5344CB8AC3E}">
        <p14:creationId xmlns:p14="http://schemas.microsoft.com/office/powerpoint/2010/main" val="2427983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Ask for definitions of security</a:t>
            </a:r>
          </a:p>
        </p:txBody>
      </p:sp>
    </p:spTree>
    <p:extLst>
      <p:ext uri="{BB962C8B-B14F-4D97-AF65-F5344CB8AC3E}">
        <p14:creationId xmlns:p14="http://schemas.microsoft.com/office/powerpoint/2010/main" val="3744384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Ask for definitions of security</a:t>
            </a:r>
          </a:p>
        </p:txBody>
      </p:sp>
    </p:spTree>
    <p:extLst>
      <p:ext uri="{BB962C8B-B14F-4D97-AF65-F5344CB8AC3E}">
        <p14:creationId xmlns:p14="http://schemas.microsoft.com/office/powerpoint/2010/main" val="3846551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Real-world examples: drawbridge and moat, belt and suspenders</a:t>
            </a:r>
          </a:p>
          <a:p>
            <a:pPr lvl="0">
              <a:defRPr sz="1800"/>
            </a:pPr>
            <a:r>
              <a:rPr sz="2400"/>
              <a:t>At the risk of trouble: non-complementary defense example, doubled condoms</a:t>
            </a:r>
          </a:p>
        </p:txBody>
      </p:sp>
    </p:spTree>
    <p:extLst>
      <p:ext uri="{BB962C8B-B14F-4D97-AF65-F5344CB8AC3E}">
        <p14:creationId xmlns:p14="http://schemas.microsoft.com/office/powerpoint/2010/main" val="3250513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Examples? Lawnmower switches, services turned off by default</a:t>
            </a:r>
          </a:p>
        </p:txBody>
      </p:sp>
    </p:spTree>
    <p:extLst>
      <p:ext uri="{BB962C8B-B14F-4D97-AF65-F5344CB8AC3E}">
        <p14:creationId xmlns:p14="http://schemas.microsoft.com/office/powerpoint/2010/main" val="761638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In cryptography, e.g., increasing key size</a:t>
            </a:r>
          </a:p>
          <a:p>
            <a:pPr lvl="0">
              <a:defRPr sz="1800"/>
            </a:pPr>
            <a:r>
              <a:rPr sz="2400"/>
              <a:t>Systems example: increasing entropy used in ASLR</a:t>
            </a:r>
          </a:p>
        </p:txBody>
      </p:sp>
    </p:spTree>
    <p:extLst>
      <p:ext uri="{BB962C8B-B14F-4D97-AF65-F5344CB8AC3E}">
        <p14:creationId xmlns:p14="http://schemas.microsoft.com/office/powerpoint/2010/main" val="3544172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Example? Food seals, voting equipment seals</a:t>
            </a:r>
          </a:p>
        </p:txBody>
      </p:sp>
    </p:spTree>
    <p:extLst>
      <p:ext uri="{BB962C8B-B14F-4D97-AF65-F5344CB8AC3E}">
        <p14:creationId xmlns:p14="http://schemas.microsoft.com/office/powerpoint/2010/main" val="2745949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Ask for definitions of security</a:t>
            </a:r>
          </a:p>
        </p:txBody>
      </p:sp>
    </p:spTree>
    <p:extLst>
      <p:ext uri="{BB962C8B-B14F-4D97-AF65-F5344CB8AC3E}">
        <p14:creationId xmlns:p14="http://schemas.microsoft.com/office/powerpoint/2010/main" val="1507694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Code Red, Nimda, Slammer</a:t>
            </a:r>
          </a:p>
          <a:p>
            <a:pPr lvl="0">
              <a:defRPr sz="1800"/>
            </a:pPr>
            <a:r>
              <a:rPr sz="2400"/>
              <a:t>What would philosophies say about forced inoculation?</a:t>
            </a:r>
          </a:p>
        </p:txBody>
      </p:sp>
    </p:spTree>
    <p:extLst>
      <p:ext uri="{BB962C8B-B14F-4D97-AF65-F5344CB8AC3E}">
        <p14:creationId xmlns:p14="http://schemas.microsoft.com/office/powerpoint/2010/main" val="3667086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a: # of infections</a:t>
            </a:r>
          </a:p>
          <a:p>
            <a:pPr lvl="0">
              <a:defRPr sz="1800"/>
            </a:pPr>
            <a:r>
              <a:rPr sz="2400"/>
              <a:t>t: time</a:t>
            </a:r>
          </a:p>
          <a:p>
            <a:pPr lvl="0">
              <a:defRPr sz="1800"/>
            </a:pPr>
            <a:r>
              <a:rPr sz="2400"/>
              <a:t>T: start time</a:t>
            </a:r>
          </a:p>
          <a:p>
            <a:pPr lvl="0">
              <a:defRPr sz="1800"/>
            </a:pPr>
            <a:r>
              <a:rPr sz="2400"/>
              <a:t>K: rate</a:t>
            </a:r>
          </a:p>
        </p:txBody>
      </p:sp>
    </p:spTree>
    <p:extLst>
      <p:ext uri="{BB962C8B-B14F-4D97-AF65-F5344CB8AC3E}">
        <p14:creationId xmlns:p14="http://schemas.microsoft.com/office/powerpoint/2010/main" val="2496662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 dirty="0"/>
              <a:t>Code Red, </a:t>
            </a:r>
            <a:r>
              <a:rPr sz="2400" dirty="0" err="1"/>
              <a:t>Nimda</a:t>
            </a:r>
            <a:r>
              <a:rPr sz="2400" dirty="0"/>
              <a:t>, Slammer</a:t>
            </a:r>
          </a:p>
          <a:p>
            <a:pPr lvl="0">
              <a:defRPr sz="1800"/>
            </a:pPr>
            <a:r>
              <a:rPr sz="2400" dirty="0"/>
              <a:t>What would philosophies say about forced inoculation?</a:t>
            </a:r>
          </a:p>
          <a:p>
            <a:pPr lvl="0">
              <a:defRPr sz="1800"/>
            </a:pPr>
            <a:r>
              <a:rPr sz="2400" dirty="0"/>
              <a:t>We've done it in the biological realm (vaccination)</a:t>
            </a:r>
          </a:p>
        </p:txBody>
      </p:sp>
    </p:spTree>
    <p:extLst>
      <p:ext uri="{BB962C8B-B14F-4D97-AF65-F5344CB8AC3E}">
        <p14:creationId xmlns:p14="http://schemas.microsoft.com/office/powerpoint/2010/main" val="277767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What are some of the basic properties we're interested in enforcing?  Let's consider an example.</a:t>
            </a:r>
          </a:p>
          <a:p>
            <a:pPr lvl="0">
              <a:defRPr sz="1800"/>
            </a:pPr>
            <a:r>
              <a:rPr sz="2400"/>
              <a:t>What kinds of things could go wrong with the order?</a:t>
            </a:r>
          </a:p>
        </p:txBody>
      </p:sp>
    </p:spTree>
    <p:extLst>
      <p:ext uri="{BB962C8B-B14F-4D97-AF65-F5344CB8AC3E}">
        <p14:creationId xmlns:p14="http://schemas.microsoft.com/office/powerpoint/2010/main" val="16751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What would different philosophies say about this?</a:t>
            </a:r>
          </a:p>
        </p:txBody>
      </p:sp>
    </p:spTree>
    <p:extLst>
      <p:ext uri="{BB962C8B-B14F-4D97-AF65-F5344CB8AC3E}">
        <p14:creationId xmlns:p14="http://schemas.microsoft.com/office/powerpoint/2010/main" val="2366610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What would philosophies say about this?</a:t>
            </a:r>
          </a:p>
        </p:txBody>
      </p:sp>
    </p:spTree>
    <p:extLst>
      <p:ext uri="{BB962C8B-B14F-4D97-AF65-F5344CB8AC3E}">
        <p14:creationId xmlns:p14="http://schemas.microsoft.com/office/powerpoint/2010/main" val="2320075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The devil is in the details, it turns out</a:t>
            </a:r>
          </a:p>
        </p:txBody>
      </p:sp>
    </p:spTree>
    <p:extLst>
      <p:ext uri="{BB962C8B-B14F-4D97-AF65-F5344CB8AC3E}">
        <p14:creationId xmlns:p14="http://schemas.microsoft.com/office/powerpoint/2010/main" val="189650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Ask for definitions of security</a:t>
            </a:r>
          </a:p>
        </p:txBody>
      </p:sp>
    </p:spTree>
    <p:extLst>
      <p:ext uri="{BB962C8B-B14F-4D97-AF65-F5344CB8AC3E}">
        <p14:creationId xmlns:p14="http://schemas.microsoft.com/office/powerpoint/2010/main" val="344301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BLP clearances describe a lattice, where clearances form a partially-ordered set</a:t>
            </a:r>
          </a:p>
          <a:p>
            <a:pPr lvl="0">
              <a:defRPr sz="1800"/>
            </a:pPr>
            <a:r>
              <a:rPr sz="2400"/>
              <a:t>What about integrity?</a:t>
            </a:r>
          </a:p>
        </p:txBody>
      </p:sp>
    </p:spTree>
    <p:extLst>
      <p:ext uri="{BB962C8B-B14F-4D97-AF65-F5344CB8AC3E}">
        <p14:creationId xmlns:p14="http://schemas.microsoft.com/office/powerpoint/2010/main" val="340302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Response to lack of integrity of BLP</a:t>
            </a:r>
          </a:p>
          <a:p>
            <a:pPr lvl="0">
              <a:defRPr sz="1800"/>
            </a:pPr>
            <a:r>
              <a:rPr sz="2400"/>
              <a:t>Why is both simple and star integrity needed?</a:t>
            </a:r>
          </a:p>
        </p:txBody>
      </p:sp>
    </p:spTree>
    <p:extLst>
      <p:ext uri="{BB962C8B-B14F-4D97-AF65-F5344CB8AC3E}">
        <p14:creationId xmlns:p14="http://schemas.microsoft.com/office/powerpoint/2010/main" val="19432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What do we mean by a channel?</a:t>
            </a:r>
          </a:p>
          <a:p>
            <a:pPr lvl="0">
              <a:defRPr sz="1800"/>
            </a:pPr>
            <a:r>
              <a:rPr sz="2400"/>
              <a:t>Can anyone given an example of a covert channel?</a:t>
            </a:r>
          </a:p>
        </p:txBody>
      </p:sp>
    </p:spTree>
    <p:extLst>
      <p:ext uri="{BB962C8B-B14F-4D97-AF65-F5344CB8AC3E}">
        <p14:creationId xmlns:p14="http://schemas.microsoft.com/office/powerpoint/2010/main" val="110487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Examples of objects? Programs, variables.</a:t>
            </a:r>
          </a:p>
          <a:p>
            <a:pPr lvl="0">
              <a:defRPr sz="1800"/>
            </a:pPr>
            <a:r>
              <a:rPr sz="2400"/>
              <a:t>What about distributed information flow (between systems)?</a:t>
            </a:r>
          </a:p>
        </p:txBody>
      </p:sp>
    </p:spTree>
    <p:extLst>
      <p:ext uri="{BB962C8B-B14F-4D97-AF65-F5344CB8AC3E}">
        <p14:creationId xmlns:p14="http://schemas.microsoft.com/office/powerpoint/2010/main" val="1272800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Can you characterize the leak here?</a:t>
            </a:r>
          </a:p>
        </p:txBody>
      </p:sp>
    </p:spTree>
    <p:extLst>
      <p:ext uri="{BB962C8B-B14F-4D97-AF65-F5344CB8AC3E}">
        <p14:creationId xmlns:p14="http://schemas.microsoft.com/office/powerpoint/2010/main" val="4068409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Other examples? (Sound, cache, reflections)</a:t>
            </a:r>
          </a:p>
          <a:p>
            <a:pPr lvl="0">
              <a:defRPr sz="1800"/>
            </a:pPr>
            <a:r>
              <a:rPr sz="2400"/>
              <a:t>Are countermeasures always possible or desirable?</a:t>
            </a:r>
          </a:p>
        </p:txBody>
      </p:sp>
    </p:spTree>
    <p:extLst>
      <p:ext uri="{BB962C8B-B14F-4D97-AF65-F5344CB8AC3E}">
        <p14:creationId xmlns:p14="http://schemas.microsoft.com/office/powerpoint/2010/main" val="63840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CAF-CD63-4512-B033-308475C5436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EE5D-A113-4FBD-B441-AE1C675E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9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CAF-CD63-4512-B033-308475C5436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EE5D-A113-4FBD-B441-AE1C675E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7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CAF-CD63-4512-B033-308475C5436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EE5D-A113-4FBD-B441-AE1C675E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74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892969" y="3937992"/>
            <a:ext cx="7358063" cy="10983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370658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>
            <a:lvl1pPr marL="277803" indent="-277803">
              <a:buChar char="•"/>
            </a:lvl1pPr>
            <a:lvl2pPr>
              <a:buChar char="•"/>
            </a:lvl2pPr>
            <a:lvl3pPr>
              <a:buChar char="•"/>
            </a:lvl3pPr>
            <a:lvl4pPr>
              <a:buChar char="•"/>
            </a:lvl4pPr>
            <a:lvl5pPr>
              <a:buChar char="•"/>
            </a:lvl5pPr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53866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25056" indent="-312528"/>
            <a:lvl3pPr marL="937584" indent="-312528"/>
            <a:lvl4pPr marL="1250112" indent="-312528"/>
            <a:lvl5pPr marL="1562640" indent="-312528"/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14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CAF-CD63-4512-B033-308475C5436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EE5D-A113-4FBD-B441-AE1C675E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CAF-CD63-4512-B033-308475C5436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EE5D-A113-4FBD-B441-AE1C675E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6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CAF-CD63-4512-B033-308475C5436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EE5D-A113-4FBD-B441-AE1C675E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CAF-CD63-4512-B033-308475C5436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EE5D-A113-4FBD-B441-AE1C675E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8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CAF-CD63-4512-B033-308475C5436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EE5D-A113-4FBD-B441-AE1C675E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5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CAF-CD63-4512-B033-308475C5436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EE5D-A113-4FBD-B441-AE1C675E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8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CAF-CD63-4512-B033-308475C5436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EE5D-A113-4FBD-B441-AE1C675E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CAF-CD63-4512-B033-308475C5436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EE5D-A113-4FBD-B441-AE1C675E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5CAF-CD63-4512-B033-308475C5436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EEE5D-A113-4FBD-B441-AE1C675E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1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4500" dirty="0"/>
              <a:t>CS 4740/6740</a:t>
            </a:r>
            <a:br>
              <a:rPr lang="en-US" sz="4500" dirty="0"/>
            </a:br>
            <a:r>
              <a:rPr sz="4500" dirty="0"/>
              <a:t>Network Security</a:t>
            </a:r>
            <a:endParaRPr sz="4500" dirty="0"/>
          </a:p>
        </p:txBody>
      </p:sp>
      <p:sp>
        <p:nvSpPr>
          <p:cNvPr id="41" name="Shape 41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250" dirty="0"/>
              <a:t>Lecture 2: Fundamentals and Definitions</a:t>
            </a: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val="1477212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Access Control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669727" y="1344057"/>
            <a:ext cx="7804547" cy="241893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Policy specifying how entities can interact with resources</a:t>
            </a:r>
          </a:p>
          <a:p>
            <a:pPr lvl="1">
              <a:defRPr sz="1800"/>
            </a:pPr>
            <a:r>
              <a:rPr sz="2250" dirty="0"/>
              <a:t>i.e., </a:t>
            </a:r>
            <a:r>
              <a:rPr sz="2250" i="1" dirty="0"/>
              <a:t>Who</a:t>
            </a:r>
            <a:r>
              <a:rPr sz="2250" dirty="0"/>
              <a:t> can access </a:t>
            </a:r>
            <a:r>
              <a:rPr sz="2250" i="1" dirty="0"/>
              <a:t>what</a:t>
            </a:r>
            <a:r>
              <a:rPr sz="2250" dirty="0"/>
              <a:t>?</a:t>
            </a:r>
          </a:p>
          <a:p>
            <a:pPr lvl="1">
              <a:defRPr sz="1800"/>
            </a:pPr>
            <a:r>
              <a:rPr lang="en-US" sz="2250" dirty="0" smtClean="0"/>
              <a:t>Requires </a:t>
            </a:r>
            <a:r>
              <a:rPr sz="2250" dirty="0" smtClean="0"/>
              <a:t>authentication </a:t>
            </a:r>
            <a:r>
              <a:rPr sz="2250" dirty="0"/>
              <a:t>and authorization</a:t>
            </a:r>
          </a:p>
          <a:p>
            <a:pPr lvl="0">
              <a:defRPr sz="1800"/>
            </a:pPr>
            <a:r>
              <a:rPr sz="2250" dirty="0"/>
              <a:t>Access control primitives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10</a:t>
            </a:fld>
            <a:endParaRPr sz="984"/>
          </a:p>
        </p:txBody>
      </p:sp>
      <p:graphicFrame>
        <p:nvGraphicFramePr>
          <p:cNvPr id="80" name="Table 80"/>
          <p:cNvGraphicFramePr/>
          <p:nvPr/>
        </p:nvGraphicFramePr>
        <p:xfrm>
          <a:off x="2058293" y="4039814"/>
          <a:ext cx="5027414" cy="2152054"/>
        </p:xfrm>
        <a:graphic>
          <a:graphicData uri="http://schemas.openxmlformats.org/drawingml/2006/table">
            <a:tbl>
              <a:tblPr/>
              <a:tblGrid>
                <a:gridCol w="1053703"/>
                <a:gridCol w="3973711"/>
              </a:tblGrid>
              <a:tr h="625078"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800" b="1">
                          <a:latin typeface="Helvetica"/>
                          <a:ea typeface="Helvetica"/>
                          <a:cs typeface="Helvetica"/>
                        </a:rPr>
                        <a:t>Principal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Users of a system</a:t>
                      </a:r>
                    </a:p>
                  </a:txBody>
                  <a:tcPr marL="35719" marR="35719" marT="35719" marB="35719" anchor="ctr" horzOverflow="overflow"/>
                </a:tc>
              </a:tr>
              <a:tr h="901898"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800" b="1">
                          <a:latin typeface="Helvetica"/>
                          <a:ea typeface="Helvetica"/>
                          <a:cs typeface="Helvetica"/>
                        </a:rPr>
                        <a:t>Subject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Entity that acts on behalf of principals</a:t>
                      </a:r>
                    </a:p>
                  </a:txBody>
                  <a:tcPr marL="35719" marR="35719" marT="35719" marB="35719" anchor="ctr" horzOverflow="overflow"/>
                </a:tc>
              </a:tr>
              <a:tr h="625078"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800" b="1">
                          <a:latin typeface="Helvetica"/>
                          <a:ea typeface="Helvetica"/>
                          <a:cs typeface="Helvetica"/>
                        </a:rPr>
                        <a:t>Object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Resource acted upon by subjects</a:t>
                      </a: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2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Authentication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Verification of identity claim made by a subject on behalf of a principal</a:t>
            </a:r>
          </a:p>
          <a:p>
            <a:pPr lvl="0">
              <a:defRPr sz="1800"/>
            </a:pPr>
            <a:r>
              <a:rPr sz="2250"/>
              <a:t>Involves examination of </a:t>
            </a:r>
            <a:r>
              <a:rPr sz="2250" i="1"/>
              <a:t>factors</a:t>
            </a:r>
            <a:r>
              <a:rPr sz="2250"/>
              <a:t>, or </a:t>
            </a:r>
            <a:r>
              <a:rPr sz="2250" i="1"/>
              <a:t>credentials</a:t>
            </a:r>
            <a:endParaRPr sz="2250"/>
          </a:p>
          <a:p>
            <a:pPr lvl="1">
              <a:defRPr sz="1800"/>
            </a:pPr>
            <a:r>
              <a:rPr sz="2250"/>
              <a:t>Something you </a:t>
            </a:r>
            <a:r>
              <a:rPr sz="2250" i="1"/>
              <a:t>have</a:t>
            </a:r>
            <a:r>
              <a:rPr sz="2250"/>
              <a:t> </a:t>
            </a:r>
            <a:r>
              <a:rPr sz="2109"/>
              <a:t>– e.g., a badge</a:t>
            </a:r>
          </a:p>
          <a:p>
            <a:pPr marL="605522" lvl="1" indent="-292994">
              <a:defRPr sz="1800"/>
            </a:pPr>
            <a:r>
              <a:rPr sz="2109"/>
              <a:t>Something you </a:t>
            </a:r>
            <a:r>
              <a:rPr sz="2109" i="1"/>
              <a:t>know</a:t>
            </a:r>
            <a:r>
              <a:rPr sz="2109"/>
              <a:t> – e.g., a password</a:t>
            </a:r>
          </a:p>
          <a:p>
            <a:pPr marL="605522" lvl="1" indent="-292994">
              <a:defRPr sz="1800"/>
            </a:pPr>
            <a:r>
              <a:rPr sz="2109"/>
              <a:t>Something you </a:t>
            </a:r>
            <a:r>
              <a:rPr sz="2109" i="1"/>
              <a:t>are</a:t>
            </a:r>
            <a:r>
              <a:rPr sz="2109"/>
              <a:t> – e.g., your fingerprint</a:t>
            </a:r>
          </a:p>
          <a:p>
            <a:pPr marL="292994" indent="-292994">
              <a:defRPr sz="1800"/>
            </a:pPr>
            <a:r>
              <a:rPr sz="2109"/>
              <a:t>Desirable properties include being </a:t>
            </a:r>
            <a:r>
              <a:rPr sz="2109" i="1"/>
              <a:t>unforgeable</a:t>
            </a:r>
            <a:r>
              <a:rPr sz="2109"/>
              <a:t>, </a:t>
            </a:r>
            <a:r>
              <a:rPr sz="2109" i="1"/>
              <a:t>unguessable</a:t>
            </a:r>
            <a:r>
              <a:rPr sz="2109"/>
              <a:t>, and </a:t>
            </a:r>
            <a:r>
              <a:rPr sz="2109" i="1"/>
              <a:t>revocable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8515350" y="6545178"/>
            <a:ext cx="559624" cy="2056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11</a:t>
            </a:fld>
            <a:endParaRPr sz="984" dirty="0"/>
          </a:p>
        </p:txBody>
      </p:sp>
    </p:spTree>
    <p:extLst>
      <p:ext uri="{BB962C8B-B14F-4D97-AF65-F5344CB8AC3E}">
        <p14:creationId xmlns:p14="http://schemas.microsoft.com/office/powerpoint/2010/main" val="960715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Authorization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Authorization follows authentication</a:t>
            </a:r>
          </a:p>
          <a:p>
            <a:pPr lvl="1">
              <a:defRPr sz="1800"/>
            </a:pPr>
            <a:r>
              <a:rPr sz="2250"/>
              <a:t>If asking what someone can do, you must know who they are</a:t>
            </a:r>
          </a:p>
          <a:p>
            <a:pPr lvl="0">
              <a:defRPr sz="1800"/>
            </a:pPr>
            <a:r>
              <a:rPr sz="2250"/>
              <a:t>Usually represented as a policy specification of what resources can be accessed by a given subject</a:t>
            </a:r>
          </a:p>
          <a:p>
            <a:pPr lvl="1">
              <a:defRPr sz="1800"/>
            </a:pPr>
            <a:r>
              <a:rPr sz="2250"/>
              <a:t>Can also include the nature of the access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12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1973992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Types of Access Control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Discretionary Access Control (DAC)</a:t>
            </a:r>
          </a:p>
          <a:p>
            <a:pPr lvl="1">
              <a:defRPr sz="1800"/>
            </a:pPr>
            <a:r>
              <a:rPr sz="2250" dirty="0"/>
              <a:t>Owners of objects specify policy</a:t>
            </a:r>
          </a:p>
          <a:p>
            <a:pPr lvl="0">
              <a:defRPr sz="1800"/>
            </a:pPr>
            <a:r>
              <a:rPr sz="2250" dirty="0"/>
              <a:t>Mandatory Access Control (MAC)</a:t>
            </a:r>
          </a:p>
          <a:p>
            <a:pPr lvl="1">
              <a:defRPr sz="1800"/>
            </a:pPr>
            <a:r>
              <a:rPr sz="2250" dirty="0"/>
              <a:t>Policy based on sensitivity levels – e.g., clearance</a:t>
            </a:r>
          </a:p>
          <a:p>
            <a:pPr lvl="1">
              <a:defRPr sz="1800"/>
            </a:pPr>
            <a:r>
              <a:rPr sz="2250" dirty="0"/>
              <a:t>Owners do not specify their own policies</a:t>
            </a:r>
          </a:p>
          <a:p>
            <a:pPr lvl="0">
              <a:defRPr sz="1800"/>
            </a:pPr>
            <a:r>
              <a:rPr sz="2250" dirty="0"/>
              <a:t>Role-based Access Control (RBAC)</a:t>
            </a:r>
          </a:p>
          <a:p>
            <a:pPr lvl="1">
              <a:defRPr sz="1800"/>
            </a:pPr>
            <a:r>
              <a:rPr sz="2250" dirty="0"/>
              <a:t>Central authority defines policy in terms of </a:t>
            </a:r>
            <a:r>
              <a:rPr sz="2250" i="1" dirty="0"/>
              <a:t>roles</a:t>
            </a:r>
            <a:endParaRPr sz="2250" dirty="0"/>
          </a:p>
          <a:p>
            <a:pPr lvl="1">
              <a:defRPr sz="1800"/>
            </a:pPr>
            <a:r>
              <a:rPr sz="2250" dirty="0"/>
              <a:t>Roles ≈ permission sets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13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3352331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Access Control Matrices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669727" y="4417856"/>
            <a:ext cx="7804547" cy="18329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Introduced by Lampson in 1971</a:t>
            </a:r>
          </a:p>
          <a:p>
            <a:pPr lvl="0">
              <a:defRPr sz="1800"/>
            </a:pPr>
            <a:r>
              <a:rPr sz="2250"/>
              <a:t>Static description of system protection state</a:t>
            </a:r>
          </a:p>
          <a:p>
            <a:pPr lvl="0">
              <a:defRPr sz="1800"/>
            </a:pPr>
            <a:r>
              <a:rPr sz="2250"/>
              <a:t>Abstract model of concrete systems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14</a:t>
            </a:fld>
            <a:endParaRPr sz="984"/>
          </a:p>
        </p:txBody>
      </p:sp>
      <p:graphicFrame>
        <p:nvGraphicFramePr>
          <p:cNvPr id="97" name="Table 97"/>
          <p:cNvGraphicFramePr/>
          <p:nvPr>
            <p:extLst>
              <p:ext uri="{D42A27DB-BD31-4B8C-83A1-F6EECF244321}">
                <p14:modId xmlns:p14="http://schemas.microsoft.com/office/powerpoint/2010/main" val="3699661522"/>
              </p:ext>
            </p:extLst>
          </p:nvPr>
        </p:nvGraphicFramePr>
        <p:xfrm>
          <a:off x="3143250" y="2350633"/>
          <a:ext cx="2857500" cy="178593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14375"/>
                <a:gridCol w="714375"/>
                <a:gridCol w="714375"/>
                <a:gridCol w="714375"/>
              </a:tblGrid>
              <a:tr h="44648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o</a:t>
                      </a:r>
                      <a:r>
                        <a:rPr sz="1800" baseline="-5999"/>
                        <a:t>1</a:t>
                      </a:r>
                      <a:endParaRPr sz="18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o</a:t>
                      </a:r>
                      <a:r>
                        <a:rPr sz="1800" baseline="-5999"/>
                        <a:t>2</a:t>
                      </a:r>
                      <a:endParaRPr sz="18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o</a:t>
                      </a:r>
                      <a:r>
                        <a:rPr sz="1800" baseline="-5999"/>
                        <a:t>3</a:t>
                      </a:r>
                      <a:endParaRPr sz="18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s</a:t>
                      </a:r>
                      <a:r>
                        <a:rPr sz="1800" baseline="-5999"/>
                        <a:t>1</a:t>
                      </a:r>
                      <a:endParaRPr sz="18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RW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RX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s</a:t>
                      </a:r>
                      <a:r>
                        <a:rPr sz="1800" baseline="-5999"/>
                        <a:t>2</a:t>
                      </a:r>
                      <a:endParaRPr sz="18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R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RWX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RW</a:t>
                      </a: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s</a:t>
                      </a:r>
                      <a:r>
                        <a:rPr sz="1800" baseline="-5999"/>
                        <a:t>3</a:t>
                      </a:r>
                      <a:endParaRPr sz="18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RWX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1800" dirty="0"/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  <p:sp>
        <p:nvSpPr>
          <p:cNvPr id="98" name="Shape 98"/>
          <p:cNvSpPr/>
          <p:nvPr/>
        </p:nvSpPr>
        <p:spPr>
          <a:xfrm>
            <a:off x="955314" y="1478135"/>
            <a:ext cx="6490496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Given subjects </a:t>
            </a:r>
            <a:r>
              <a:rPr sz="2531" i="1"/>
              <a:t>s</a:t>
            </a:r>
            <a:r>
              <a:rPr sz="2531" i="1" baseline="-5999"/>
              <a:t>i</a:t>
            </a:r>
            <a:r>
              <a:rPr sz="2531" baseline="-5999"/>
              <a:t> </a:t>
            </a:r>
            <a:r>
              <a:rPr sz="2531"/>
              <a:t>∈</a:t>
            </a:r>
            <a:r>
              <a:rPr sz="2531" i="1"/>
              <a:t>S</a:t>
            </a:r>
            <a:r>
              <a:rPr sz="2531"/>
              <a:t>, objects </a:t>
            </a:r>
            <a:r>
              <a:rPr sz="2531" i="1"/>
              <a:t>o</a:t>
            </a:r>
            <a:r>
              <a:rPr sz="2531" i="1" baseline="-5999"/>
              <a:t>j </a:t>
            </a:r>
            <a:r>
              <a:rPr sz="2531" i="1"/>
              <a:t>∈O</a:t>
            </a:r>
            <a:r>
              <a:rPr sz="2531"/>
              <a:t>, rights {R,W,X},</a:t>
            </a:r>
          </a:p>
        </p:txBody>
      </p:sp>
    </p:spTree>
    <p:extLst>
      <p:ext uri="{BB962C8B-B14F-4D97-AF65-F5344CB8AC3E}">
        <p14:creationId xmlns:p14="http://schemas.microsoft.com/office/powerpoint/2010/main" val="636184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219" dirty="0">
                <a:solidFill>
                  <a:schemeClr val="bg2"/>
                </a:solidFill>
              </a:rPr>
              <a:t>Definitions</a:t>
            </a:r>
          </a:p>
          <a:p>
            <a:r>
              <a:rPr lang="en-US" sz="4219" dirty="0"/>
              <a:t>Models</a:t>
            </a:r>
          </a:p>
          <a:p>
            <a:r>
              <a:rPr lang="en-US" sz="4219" dirty="0"/>
              <a:t>Approaches</a:t>
            </a:r>
          </a:p>
          <a:p>
            <a:r>
              <a:rPr lang="en-US" sz="4219" dirty="0"/>
              <a:t>Principals</a:t>
            </a:r>
          </a:p>
          <a:p>
            <a:r>
              <a:rPr lang="en-US" sz="4219" dirty="0"/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1072729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Abstract Security Models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Access control lists</a:t>
            </a:r>
          </a:p>
          <a:p>
            <a:pPr lvl="0">
              <a:defRPr sz="1800"/>
            </a:pPr>
            <a:r>
              <a:rPr sz="2250"/>
              <a:t>Capabilities</a:t>
            </a:r>
          </a:p>
          <a:p>
            <a:pPr lvl="0">
              <a:defRPr sz="1800"/>
            </a:pPr>
            <a:r>
              <a:rPr sz="2250"/>
              <a:t>Bell-LaPadula</a:t>
            </a:r>
          </a:p>
          <a:p>
            <a:pPr lvl="0">
              <a:defRPr sz="1800"/>
            </a:pPr>
            <a:r>
              <a:rPr sz="2250"/>
              <a:t>Biba Integrity</a:t>
            </a:r>
          </a:p>
          <a:p>
            <a:pPr lvl="0">
              <a:defRPr sz="1800"/>
            </a:pPr>
            <a:r>
              <a:rPr sz="2250"/>
              <a:t>Clark-Wilson</a:t>
            </a:r>
          </a:p>
          <a:p>
            <a:pPr lvl="0">
              <a:defRPr sz="1800"/>
            </a:pPr>
            <a:r>
              <a:rPr sz="2250"/>
              <a:t>Brewer-Nash</a:t>
            </a:r>
          </a:p>
          <a:p>
            <a:pPr lvl="0">
              <a:defRPr sz="1800"/>
            </a:pPr>
            <a:r>
              <a:rPr sz="2250"/>
              <a:t>Non-interference</a:t>
            </a:r>
          </a:p>
          <a:p>
            <a:pPr lvl="0">
              <a:defRPr sz="1800"/>
            </a:pPr>
            <a:r>
              <a:rPr sz="2250"/>
              <a:t>Information flow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16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779077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Practical Security Models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UNIX permissions</a:t>
            </a:r>
          </a:p>
          <a:p>
            <a:pPr lvl="0">
              <a:defRPr sz="1800"/>
            </a:pPr>
            <a:r>
              <a:rPr sz="2250"/>
              <a:t>Windows access control</a:t>
            </a:r>
          </a:p>
          <a:p>
            <a:pPr lvl="0">
              <a:defRPr sz="1800"/>
            </a:pPr>
            <a:r>
              <a:rPr sz="2250"/>
              <a:t>Java permissions</a:t>
            </a:r>
          </a:p>
          <a:p>
            <a:pPr lvl="0">
              <a:defRPr sz="1800"/>
            </a:pPr>
            <a:r>
              <a:rPr sz="2250"/>
              <a:t>Web (same-origin policy)</a:t>
            </a:r>
          </a:p>
          <a:p>
            <a:pPr lvl="0">
              <a:defRPr sz="1800"/>
            </a:pPr>
            <a:r>
              <a:rPr sz="2250"/>
              <a:t>Android permissions</a:t>
            </a:r>
          </a:p>
          <a:p>
            <a:pPr lvl="0">
              <a:defRPr sz="1800"/>
            </a:pPr>
            <a:r>
              <a:rPr sz="2250"/>
              <a:t>iOS (MAC model)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17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770330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2"/>
            <a:ext cx="8229600" cy="1143000"/>
          </a:xfrm>
        </p:spPr>
        <p:txBody>
          <a:bodyPr/>
          <a:lstStyle/>
          <a:p>
            <a:r>
              <a:rPr lang="en-US" dirty="0" smtClean="0"/>
              <a:t>Limitations of </a:t>
            </a:r>
            <a:r>
              <a:rPr lang="en-US" dirty="0" smtClean="0"/>
              <a:t>Access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065"/>
            <a:ext cx="8229600" cy="1839036"/>
          </a:xfrm>
        </p:spPr>
        <p:txBody>
          <a:bodyPr/>
          <a:lstStyle/>
          <a:p>
            <a:r>
              <a:rPr lang="en-US" dirty="0" smtClean="0"/>
              <a:t>The Unix model is very simple</a:t>
            </a:r>
          </a:p>
          <a:p>
            <a:pPr lvl="1"/>
            <a:r>
              <a:rPr lang="en-US" dirty="0" smtClean="0"/>
              <a:t>Users and groups, read/write/execute</a:t>
            </a:r>
          </a:p>
          <a:p>
            <a:r>
              <a:rPr lang="en-US" dirty="0" smtClean="0"/>
              <a:t>Not all possible policies can be encoded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118513" y="3082290"/>
            <a:ext cx="5970895" cy="2595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file 1: two users have high privileges</a:t>
            </a:r>
          </a:p>
          <a:p>
            <a:pPr lvl="1"/>
            <a:r>
              <a:rPr lang="en-US" dirty="0" smtClean="0"/>
              <a:t>If user 3 and user 4 are in a group, how to give user 2 read and user 1 nothing?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13816" y="3082290"/>
          <a:ext cx="275844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555"/>
                <a:gridCol w="873443"/>
                <a:gridCol w="873443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file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file</a:t>
                      </a:r>
                      <a:r>
                        <a:rPr lang="en-US" sz="2400" baseline="0" dirty="0" smtClean="0"/>
                        <a:t> 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user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---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rw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user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r--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r--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user 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rw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rwx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user 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rw</a:t>
                      </a:r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---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8"/>
          <p:cNvSpPr txBox="1">
            <a:spLocks/>
          </p:cNvSpPr>
          <p:nvPr/>
        </p:nvSpPr>
        <p:spPr>
          <a:xfrm>
            <a:off x="285465" y="5568287"/>
            <a:ext cx="8715234" cy="1189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file 2: four distinct privilege levels</a:t>
            </a:r>
          </a:p>
          <a:p>
            <a:pPr lvl="1"/>
            <a:r>
              <a:rPr lang="en-US" dirty="0" smtClean="0"/>
              <a:t>Maximum of three levels (user, group, other)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58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Access Control List (ACL)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1800"/>
            </a:pPr>
            <a:r>
              <a:rPr sz="2531"/>
              <a:t>⟨object, subject, operation⟩</a:t>
            </a:r>
          </a:p>
          <a:p>
            <a:pPr marL="0" indent="0" algn="ctr">
              <a:buNone/>
              <a:defRPr sz="1800"/>
            </a:pPr>
            <a:endParaRPr sz="2250"/>
          </a:p>
          <a:p>
            <a:pPr lvl="0">
              <a:defRPr sz="1800"/>
            </a:pPr>
            <a:r>
              <a:rPr sz="2250"/>
              <a:t>Authorization verified for each request by checking list of tuples</a:t>
            </a:r>
          </a:p>
          <a:p>
            <a:pPr lvl="0">
              <a:defRPr sz="1800"/>
            </a:pPr>
            <a:r>
              <a:rPr sz="2250"/>
              <a:t>Instantiation of access control matrices with update</a:t>
            </a:r>
          </a:p>
          <a:p>
            <a:pPr lvl="0">
              <a:defRPr sz="1800"/>
            </a:pPr>
            <a:r>
              <a:rPr sz="2250"/>
              <a:t>Used pervasively in filesystems and networks</a:t>
            </a:r>
          </a:p>
          <a:p>
            <a:pPr lvl="1">
              <a:defRPr sz="1800"/>
            </a:pPr>
            <a:r>
              <a:rPr sz="2250"/>
              <a:t>"Users </a:t>
            </a:r>
            <a:r>
              <a:rPr sz="2250" i="1"/>
              <a:t>a</a:t>
            </a:r>
            <a:r>
              <a:rPr sz="2250"/>
              <a:t>, </a:t>
            </a:r>
            <a:r>
              <a:rPr sz="2250" i="1"/>
              <a:t>b</a:t>
            </a:r>
            <a:r>
              <a:rPr sz="2250"/>
              <a:t>, and </a:t>
            </a:r>
            <a:r>
              <a:rPr sz="2250" i="1"/>
              <a:t>c</a:t>
            </a:r>
            <a:r>
              <a:rPr sz="2250"/>
              <a:t> and read file </a:t>
            </a:r>
            <a:r>
              <a:rPr sz="2250" i="1"/>
              <a:t>x</a:t>
            </a:r>
            <a:r>
              <a:rPr sz="2250"/>
              <a:t>."</a:t>
            </a:r>
          </a:p>
          <a:p>
            <a:pPr lvl="1">
              <a:defRPr sz="1800"/>
            </a:pPr>
            <a:r>
              <a:rPr sz="2250"/>
              <a:t>"Hosts </a:t>
            </a:r>
            <a:r>
              <a:rPr sz="2250" i="1"/>
              <a:t>a</a:t>
            </a:r>
            <a:r>
              <a:rPr sz="2250"/>
              <a:t> and </a:t>
            </a:r>
            <a:r>
              <a:rPr sz="2250" i="1"/>
              <a:t>b</a:t>
            </a:r>
            <a:r>
              <a:rPr sz="2250"/>
              <a:t> can listen on port </a:t>
            </a:r>
            <a:r>
              <a:rPr sz="2250" i="1"/>
              <a:t>x</a:t>
            </a:r>
            <a:r>
              <a:rPr sz="2250"/>
              <a:t>."</a:t>
            </a:r>
          </a:p>
          <a:p>
            <a:pPr lvl="0">
              <a:defRPr sz="1800"/>
            </a:pPr>
            <a:r>
              <a:rPr sz="2250"/>
              <a:t>Drawbacks?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19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511921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219" dirty="0"/>
              <a:t>Definitions</a:t>
            </a:r>
          </a:p>
          <a:p>
            <a:r>
              <a:rPr lang="en-US" sz="4219" dirty="0"/>
              <a:t>Models</a:t>
            </a:r>
          </a:p>
          <a:p>
            <a:r>
              <a:rPr lang="en-US" sz="4219" dirty="0"/>
              <a:t>Approaches</a:t>
            </a:r>
          </a:p>
          <a:p>
            <a:r>
              <a:rPr lang="en-US" sz="4219" dirty="0"/>
              <a:t>Principals</a:t>
            </a:r>
          </a:p>
          <a:p>
            <a:r>
              <a:rPr lang="en-US" sz="4219" dirty="0"/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799167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Capabilities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In this model, authorization is synonymous with possession of a </a:t>
            </a:r>
            <a:r>
              <a:rPr sz="2250" i="1"/>
              <a:t>capability</a:t>
            </a:r>
            <a:endParaRPr sz="2250"/>
          </a:p>
          <a:p>
            <a:pPr lvl="1">
              <a:defRPr sz="1800"/>
            </a:pPr>
            <a:r>
              <a:rPr sz="2250"/>
              <a:t>Capabilities represented as transferable, unforgeable tokens</a:t>
            </a:r>
          </a:p>
          <a:p>
            <a:pPr lvl="0">
              <a:defRPr sz="1800"/>
            </a:pPr>
            <a:r>
              <a:rPr sz="2250"/>
              <a:t>Many implementations</a:t>
            </a:r>
          </a:p>
          <a:p>
            <a:pPr lvl="1">
              <a:defRPr sz="1800"/>
            </a:pPr>
            <a:r>
              <a:rPr sz="2250"/>
              <a:t>Hardware</a:t>
            </a:r>
          </a:p>
          <a:p>
            <a:pPr lvl="1">
              <a:defRPr sz="1800"/>
            </a:pPr>
            <a:r>
              <a:rPr sz="2250"/>
              <a:t>Systems (EROS, Capsicum)</a:t>
            </a:r>
          </a:p>
          <a:p>
            <a:pPr lvl="1">
              <a:defRPr sz="1800"/>
            </a:pPr>
            <a:r>
              <a:rPr sz="2250"/>
              <a:t>Languages (E, Caja, Joe-E)</a:t>
            </a:r>
          </a:p>
          <a:p>
            <a:pPr lvl="0">
              <a:defRPr sz="1800"/>
            </a:pPr>
            <a:r>
              <a:rPr sz="2250"/>
              <a:t>Drawbacks?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20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667838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Capabilities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21</a:t>
            </a:fld>
            <a:endParaRPr sz="984"/>
          </a:p>
        </p:txBody>
      </p:sp>
      <p:sp>
        <p:nvSpPr>
          <p:cNvPr id="120" name="Shape 120"/>
          <p:cNvSpPr/>
          <p:nvPr/>
        </p:nvSpPr>
        <p:spPr>
          <a:xfrm>
            <a:off x="669726" y="2073807"/>
            <a:ext cx="7804548" cy="3447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 algn="l">
              <a:defRPr sz="1800"/>
            </a:pPr>
            <a:r>
              <a:rPr sz="1687" b="1">
                <a:latin typeface="Menlo"/>
                <a:ea typeface="Menlo"/>
                <a:cs typeface="Menlo"/>
                <a:sym typeface="Menlo"/>
              </a:rPr>
              <a:t>public class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 ReadOnlyFileToken </a:t>
            </a:r>
            <a:r>
              <a:rPr sz="1687" b="1">
                <a:latin typeface="Menlo"/>
                <a:ea typeface="Menlo"/>
                <a:cs typeface="Menlo"/>
                <a:sym typeface="Menlo"/>
              </a:rPr>
              <a:t>extends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 FileToken {</a:t>
            </a:r>
          </a:p>
          <a:p>
            <a:pPr lvl="0" algn="l"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687" b="1">
                <a:latin typeface="Menlo"/>
                <a:ea typeface="Menlo"/>
                <a:cs typeface="Menlo"/>
                <a:sym typeface="Menlo"/>
              </a:rPr>
              <a:t>protected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 ReadOnlyFileToken(String path) { ... }</a:t>
            </a:r>
          </a:p>
          <a:p>
            <a:pPr lvl="0" algn="l">
              <a:defRPr sz="1800"/>
            </a:pPr>
            <a:endParaRPr sz="1687">
              <a:latin typeface="Menlo"/>
              <a:ea typeface="Menlo"/>
              <a:cs typeface="Menlo"/>
              <a:sym typeface="Menlo"/>
            </a:endParaRPr>
          </a:p>
          <a:p>
            <a:pPr lvl="0" algn="l"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687" b="1">
                <a:latin typeface="Menlo"/>
                <a:ea typeface="Menlo"/>
                <a:cs typeface="Menlo"/>
                <a:sym typeface="Menlo"/>
              </a:rPr>
              <a:t>public void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 close() { ... }</a:t>
            </a:r>
          </a:p>
          <a:p>
            <a:pPr lvl="0" algn="l">
              <a:defRPr sz="1800"/>
            </a:pPr>
            <a:endParaRPr sz="1687">
              <a:latin typeface="Menlo"/>
              <a:ea typeface="Menlo"/>
              <a:cs typeface="Menlo"/>
              <a:sym typeface="Menlo"/>
            </a:endParaRPr>
          </a:p>
          <a:p>
            <a:pPr lvl="0" algn="l"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687" b="1">
                <a:latin typeface="Menlo"/>
                <a:ea typeface="Menlo"/>
                <a:cs typeface="Menlo"/>
                <a:sym typeface="Menlo"/>
              </a:rPr>
              <a:t>public void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 seek(</a:t>
            </a:r>
            <a:r>
              <a:rPr sz="1687" b="1"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 pos) { ... }</a:t>
            </a:r>
          </a:p>
          <a:p>
            <a:pPr lvl="0" algn="l">
              <a:defRPr sz="1800"/>
            </a:pPr>
            <a:endParaRPr sz="1687">
              <a:latin typeface="Menlo"/>
              <a:ea typeface="Menlo"/>
              <a:cs typeface="Menlo"/>
              <a:sym typeface="Menlo"/>
            </a:endParaRPr>
          </a:p>
          <a:p>
            <a:pPr lvl="0" algn="l"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687" b="1">
                <a:latin typeface="Menlo"/>
                <a:ea typeface="Menlo"/>
                <a:cs typeface="Menlo"/>
                <a:sym typeface="Menlo"/>
              </a:rPr>
              <a:t>public void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 read(</a:t>
            </a:r>
            <a:r>
              <a:rPr sz="1687" b="1"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[] buf, </a:t>
            </a:r>
            <a:r>
              <a:rPr sz="1687" b="1"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 off, </a:t>
            </a:r>
            <a:r>
              <a:rPr sz="1687" b="1"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 len) { ... }</a:t>
            </a:r>
          </a:p>
          <a:p>
            <a:pPr lvl="0" algn="l">
              <a:defRPr sz="1800"/>
            </a:pPr>
            <a:endParaRPr sz="1687">
              <a:latin typeface="Menlo"/>
              <a:ea typeface="Menlo"/>
              <a:cs typeface="Menlo"/>
              <a:sym typeface="Menlo"/>
            </a:endParaRPr>
          </a:p>
          <a:p>
            <a:pPr lvl="0" algn="l"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687" b="1">
                <a:latin typeface="Menlo"/>
                <a:ea typeface="Menlo"/>
                <a:cs typeface="Menlo"/>
                <a:sym typeface="Menlo"/>
              </a:rPr>
              <a:t>public void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 write(</a:t>
            </a:r>
            <a:r>
              <a:rPr sz="1687" b="1"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[] buf, </a:t>
            </a:r>
            <a:r>
              <a:rPr sz="1687" b="1"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 off</a:t>
            </a:r>
            <a:r>
              <a:rPr sz="1687" b="1">
                <a:latin typeface="Menlo"/>
                <a:ea typeface="Menlo"/>
                <a:cs typeface="Menlo"/>
                <a:sym typeface="Menlo"/>
              </a:rPr>
              <a:t>, int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 len) {</a:t>
            </a:r>
          </a:p>
          <a:p>
            <a:pPr lvl="0" algn="l"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		</a:t>
            </a:r>
            <a:r>
              <a:rPr sz="1687" b="1">
                <a:latin typeface="Menlo"/>
                <a:ea typeface="Menlo"/>
                <a:cs typeface="Menlo"/>
                <a:sym typeface="Menlo"/>
              </a:rPr>
              <a:t>throw new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 CapabilityException("writes unauthorized");</a:t>
            </a:r>
          </a:p>
          <a:p>
            <a:pPr lvl="0" algn="l"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	}</a:t>
            </a:r>
          </a:p>
          <a:p>
            <a:pPr lvl="0" algn="l"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18252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Bell-LaPadula (BLP)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Concerned with enforcing confidentiality</a:t>
            </a:r>
          </a:p>
          <a:p>
            <a:pPr lvl="0">
              <a:defRPr sz="1800"/>
            </a:pPr>
            <a:r>
              <a:rPr sz="2250"/>
              <a:t>Subjects have </a:t>
            </a:r>
            <a:r>
              <a:rPr sz="2250" i="1"/>
              <a:t>clearances</a:t>
            </a:r>
            <a:endParaRPr sz="2250"/>
          </a:p>
          <a:p>
            <a:pPr lvl="1">
              <a:defRPr sz="1800"/>
            </a:pPr>
            <a:r>
              <a:rPr sz="2250"/>
              <a:t>e.g., Confidential, Secret, Top-Secret, TS/SCI</a:t>
            </a:r>
          </a:p>
          <a:p>
            <a:pPr lvl="0">
              <a:defRPr sz="1800"/>
            </a:pPr>
            <a:r>
              <a:rPr sz="2250"/>
              <a:t>Objects have </a:t>
            </a:r>
            <a:r>
              <a:rPr sz="2250" i="1"/>
              <a:t>classifications</a:t>
            </a:r>
            <a:endParaRPr sz="2250"/>
          </a:p>
          <a:p>
            <a:pPr lvl="0">
              <a:defRPr sz="1800"/>
            </a:pPr>
            <a:r>
              <a:rPr sz="2250"/>
              <a:t>State-transition model specifies system evolution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22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424215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Bell-LaPadula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406644">
              <a:spcBef>
                <a:spcPts val="1617"/>
              </a:spcBef>
              <a:buNone/>
              <a:defRPr sz="1800"/>
            </a:pPr>
            <a:r>
              <a:rPr sz="2227" i="1"/>
              <a:t>"No read up, no write down"</a:t>
            </a:r>
            <a:endParaRPr sz="2227"/>
          </a:p>
          <a:p>
            <a:pPr marL="0" indent="0" defTabSz="406644">
              <a:spcBef>
                <a:spcPts val="1617"/>
              </a:spcBef>
              <a:buNone/>
              <a:defRPr sz="1800"/>
            </a:pPr>
            <a:endParaRPr sz="2227" i="1"/>
          </a:p>
          <a:p>
            <a:pPr marL="392892" indent="-392892" defTabSz="406644">
              <a:spcBef>
                <a:spcPts val="1617"/>
              </a:spcBef>
              <a:buSzPct val="100000"/>
              <a:buAutoNum type="arabicPeriod"/>
              <a:defRPr sz="1800"/>
            </a:pPr>
            <a:r>
              <a:rPr sz="2227"/>
              <a:t>Simple security property</a:t>
            </a:r>
          </a:p>
          <a:p>
            <a:pPr marL="618805" lvl="1" indent="-309403" defTabSz="406644">
              <a:spcBef>
                <a:spcPts val="1617"/>
              </a:spcBef>
              <a:defRPr sz="1800"/>
            </a:pPr>
            <a:r>
              <a:rPr sz="2227"/>
              <a:t>A subject at a given level cannot read an object at a higher level</a:t>
            </a:r>
          </a:p>
          <a:p>
            <a:pPr marL="392892" indent="-392892" defTabSz="406644">
              <a:spcBef>
                <a:spcPts val="1617"/>
              </a:spcBef>
              <a:buSzPct val="100000"/>
              <a:buAutoNum type="arabicPeriod" startAt="2"/>
              <a:defRPr sz="1800"/>
            </a:pPr>
            <a:r>
              <a:rPr sz="2227"/>
              <a:t>★-property (confinement)</a:t>
            </a:r>
          </a:p>
          <a:p>
            <a:pPr marL="618805" lvl="1" indent="-309403" defTabSz="406644">
              <a:spcBef>
                <a:spcPts val="1617"/>
              </a:spcBef>
              <a:defRPr sz="1800"/>
            </a:pPr>
            <a:r>
              <a:rPr sz="2227"/>
              <a:t>A subject at a higher level cannot write to an object at a lower level</a:t>
            </a:r>
          </a:p>
          <a:p>
            <a:pPr marL="392892" indent="-392892" defTabSz="406644">
              <a:spcBef>
                <a:spcPts val="1617"/>
              </a:spcBef>
              <a:buSzPct val="100000"/>
              <a:buAutoNum type="arabicPeriod" startAt="3"/>
              <a:defRPr sz="1800"/>
            </a:pPr>
            <a:r>
              <a:rPr sz="2227"/>
              <a:t>Discretionary security property</a:t>
            </a:r>
          </a:p>
          <a:p>
            <a:pPr marL="618805" lvl="1" indent="-309403" defTabSz="406644">
              <a:spcBef>
                <a:spcPts val="1617"/>
              </a:spcBef>
              <a:defRPr sz="1800"/>
            </a:pPr>
            <a:r>
              <a:rPr sz="2227"/>
              <a:t>Additional DAC – e.g., ACLs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23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439880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Biba Integrity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"No read down, no write up"</a:t>
            </a:r>
          </a:p>
          <a:p>
            <a:pPr marL="0" indent="0">
              <a:buNone/>
              <a:defRPr sz="1800"/>
            </a:pPr>
            <a:endParaRPr sz="2250"/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Simple integrity axiom</a:t>
            </a:r>
          </a:p>
          <a:p>
            <a:pPr lvl="1">
              <a:defRPr sz="1800"/>
            </a:pPr>
            <a:r>
              <a:rPr sz="2250"/>
              <a:t>Subjects at a higher level cannot read objects at a lower level</a:t>
            </a:r>
          </a:p>
          <a:p>
            <a:pPr marL="396861" indent="-396861">
              <a:buSzPct val="100000"/>
              <a:buAutoNum type="arabicPeriod" startAt="2"/>
              <a:defRPr sz="1800"/>
            </a:pPr>
            <a:r>
              <a:rPr sz="2250"/>
              <a:t>★-integrity axiom</a:t>
            </a:r>
          </a:p>
          <a:p>
            <a:pPr lvl="1">
              <a:defRPr sz="1800"/>
            </a:pPr>
            <a:r>
              <a:rPr sz="2250"/>
              <a:t>Subjects at a lower level cannot write to objects at a higher level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24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3633309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Covert Channels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Access control is defined over "legitimate" channels</a:t>
            </a:r>
          </a:p>
          <a:p>
            <a:pPr lvl="1">
              <a:defRPr sz="1800"/>
            </a:pPr>
            <a:r>
              <a:rPr sz="2250"/>
              <a:t>e.g., shared memory, pipes, sockets, files</a:t>
            </a:r>
          </a:p>
          <a:p>
            <a:pPr lvl="0">
              <a:defRPr sz="1800"/>
            </a:pPr>
            <a:r>
              <a:rPr sz="2250"/>
              <a:t>However, isolation in real systems is imperfect</a:t>
            </a:r>
          </a:p>
          <a:p>
            <a:pPr lvl="0">
              <a:defRPr sz="1800"/>
            </a:pPr>
            <a:r>
              <a:rPr sz="2250"/>
              <a:t>External observations can be used to create </a:t>
            </a:r>
            <a:r>
              <a:rPr sz="2250" i="1"/>
              <a:t>covert channels</a:t>
            </a:r>
            <a:endParaRPr sz="2250"/>
          </a:p>
          <a:p>
            <a:pPr lvl="1">
              <a:defRPr sz="1800"/>
            </a:pPr>
            <a:r>
              <a:rPr sz="2250"/>
              <a:t>Requires collusion with an insider</a:t>
            </a:r>
          </a:p>
          <a:p>
            <a:pPr lvl="0">
              <a:defRPr sz="1800"/>
            </a:pPr>
            <a:r>
              <a:rPr sz="2250"/>
              <a:t>Can be extremely difficult to detect</a:t>
            </a:r>
          </a:p>
          <a:p>
            <a:pPr lvl="1">
              <a:defRPr sz="1800"/>
            </a:pPr>
            <a:r>
              <a:rPr sz="2250"/>
              <a:t>Difficulty is proportionate to channel bandwidth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25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3919126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Non-interference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Any sequence of low inputs produces the same low outputs regardless of high inputs</a:t>
            </a:r>
            <a:endParaRPr sz="2250"/>
          </a:p>
          <a:p>
            <a:pPr marL="0" indent="0">
              <a:buNone/>
              <a:defRPr sz="1800"/>
            </a:pPr>
            <a:endParaRPr sz="2250" i="1"/>
          </a:p>
          <a:p>
            <a:pPr lvl="0">
              <a:defRPr sz="1800"/>
            </a:pPr>
            <a:r>
              <a:rPr sz="2250"/>
              <a:t>System modeled as machine with </a:t>
            </a:r>
            <a:r>
              <a:rPr sz="2250" i="1"/>
              <a:t>low</a:t>
            </a:r>
            <a:r>
              <a:rPr sz="2250"/>
              <a:t> (unprivileged) and </a:t>
            </a:r>
            <a:r>
              <a:rPr sz="2250" i="1"/>
              <a:t>high</a:t>
            </a:r>
            <a:r>
              <a:rPr sz="2250"/>
              <a:t> (privileged) inputs and outputs</a:t>
            </a:r>
          </a:p>
          <a:p>
            <a:pPr lvl="0">
              <a:defRPr sz="1800"/>
            </a:pPr>
            <a:r>
              <a:rPr sz="2250"/>
              <a:t>Property guarantees that regardless of high inputs, no externally observable effects occur in the low outputs</a:t>
            </a:r>
          </a:p>
          <a:p>
            <a:pPr lvl="1">
              <a:defRPr sz="1800"/>
            </a:pPr>
            <a:r>
              <a:rPr sz="2250"/>
              <a:t>Guarantees no covert channels</a:t>
            </a:r>
          </a:p>
          <a:p>
            <a:pPr lvl="1">
              <a:defRPr sz="1800"/>
            </a:pPr>
            <a:r>
              <a:rPr sz="2250"/>
              <a:t>Very strict and virtually unrealizable property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26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1776936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Information Flow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Traditional access control is coarse-grained</a:t>
            </a:r>
          </a:p>
          <a:p>
            <a:pPr lvl="1">
              <a:defRPr sz="1800"/>
            </a:pPr>
            <a:r>
              <a:rPr sz="2250"/>
              <a:t>Access control specifies how information is released</a:t>
            </a:r>
          </a:p>
          <a:p>
            <a:pPr lvl="0">
              <a:defRPr sz="1800"/>
            </a:pPr>
            <a:r>
              <a:rPr sz="2250"/>
              <a:t>Information flow policies specify how information is </a:t>
            </a:r>
            <a:r>
              <a:rPr sz="2250" i="1"/>
              <a:t>propagated</a:t>
            </a:r>
            <a:endParaRPr sz="2250"/>
          </a:p>
          <a:p>
            <a:pPr lvl="1">
              <a:defRPr sz="1800"/>
            </a:pPr>
            <a:r>
              <a:rPr sz="2250"/>
              <a:t>Objects classified by levels</a:t>
            </a:r>
          </a:p>
          <a:p>
            <a:pPr lvl="1">
              <a:defRPr sz="1800"/>
            </a:pPr>
            <a:r>
              <a:rPr sz="2250"/>
              <a:t>Policies denote allowable flows between subjects</a:t>
            </a:r>
          </a:p>
          <a:p>
            <a:pPr lvl="0">
              <a:defRPr sz="1800"/>
            </a:pPr>
            <a:r>
              <a:rPr sz="2250"/>
              <a:t>Distinction between </a:t>
            </a:r>
            <a:r>
              <a:rPr sz="2250" i="1"/>
              <a:t>explicit</a:t>
            </a:r>
            <a:r>
              <a:rPr sz="2250"/>
              <a:t> flows and </a:t>
            </a:r>
            <a:r>
              <a:rPr sz="2250" i="1"/>
              <a:t>implicit</a:t>
            </a:r>
            <a:r>
              <a:rPr sz="2250"/>
              <a:t> flows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27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787592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Explicit Flows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669727" y="3769882"/>
            <a:ext cx="7804547" cy="24809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lang="en-US" sz="2250" dirty="0" smtClean="0"/>
          </a:p>
          <a:p>
            <a:pPr lvl="0">
              <a:defRPr sz="1800"/>
            </a:pPr>
            <a:r>
              <a:rPr sz="2250" dirty="0" smtClean="0"/>
              <a:t>Explicit </a:t>
            </a:r>
            <a:r>
              <a:rPr sz="2250" dirty="0"/>
              <a:t>information flows involve a direct transfer of information from high to low objects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28</a:t>
            </a:fld>
            <a:endParaRPr sz="984"/>
          </a:p>
        </p:txBody>
      </p:sp>
      <p:sp>
        <p:nvSpPr>
          <p:cNvPr id="163" name="Shape 163"/>
          <p:cNvSpPr/>
          <p:nvPr/>
        </p:nvSpPr>
        <p:spPr>
          <a:xfrm>
            <a:off x="669727" y="1688620"/>
            <a:ext cx="7804547" cy="201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 algn="l">
              <a:defRPr sz="1800"/>
            </a:pPr>
            <a:r>
              <a:rPr sz="2531" dirty="0"/>
              <a:t>Given program variables h: high, l: low,</a:t>
            </a:r>
          </a:p>
          <a:p>
            <a:pPr lvl="0" algn="l">
              <a:defRPr sz="1800"/>
            </a:pPr>
            <a:endParaRPr sz="2531" dirty="0"/>
          </a:p>
          <a:p>
            <a:pPr lvl="0" algn="l">
              <a:defRPr sz="1800"/>
            </a:pPr>
            <a:endParaRPr sz="2531" dirty="0"/>
          </a:p>
          <a:p>
            <a:pPr lvl="0" algn="l">
              <a:defRPr sz="1800"/>
            </a:pPr>
            <a:r>
              <a:rPr sz="1687" dirty="0">
                <a:latin typeface="Menlo"/>
                <a:ea typeface="Menlo"/>
                <a:cs typeface="Menlo"/>
                <a:sym typeface="Menlo"/>
              </a:rPr>
              <a:t>l = h;				// Explicit flow of all bits of h</a:t>
            </a:r>
          </a:p>
          <a:p>
            <a:pPr lvl="0" algn="l">
              <a:defRPr sz="1800"/>
            </a:pPr>
            <a:r>
              <a:rPr sz="1687" dirty="0">
                <a:latin typeface="Menlo"/>
                <a:ea typeface="Menlo"/>
                <a:cs typeface="Menlo"/>
                <a:sym typeface="Menlo"/>
              </a:rPr>
              <a:t>l = h % 2;		// Explicit flow of LSB of h</a:t>
            </a:r>
          </a:p>
          <a:p>
            <a:pPr lvl="0" algn="l">
              <a:defRPr sz="1800"/>
            </a:pPr>
            <a:r>
              <a:rPr sz="1687" dirty="0">
                <a:latin typeface="Menlo"/>
                <a:ea typeface="Menlo"/>
                <a:cs typeface="Menlo"/>
                <a:sym typeface="Menlo"/>
              </a:rPr>
              <a:t>l ^= h &gt;&gt; 3;		// Explicit flow of high bits of h</a:t>
            </a:r>
          </a:p>
        </p:txBody>
      </p:sp>
    </p:spTree>
    <p:extLst>
      <p:ext uri="{BB962C8B-B14F-4D97-AF65-F5344CB8AC3E}">
        <p14:creationId xmlns:p14="http://schemas.microsoft.com/office/powerpoint/2010/main" val="907494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Implicit Flows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669727" y="3841498"/>
            <a:ext cx="7804547" cy="240928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lang="en-US" sz="2250" dirty="0" smtClean="0"/>
          </a:p>
          <a:p>
            <a:pPr lvl="0">
              <a:defRPr sz="1800"/>
            </a:pPr>
            <a:r>
              <a:rPr sz="2250" dirty="0" smtClean="0"/>
              <a:t>Implicit </a:t>
            </a:r>
            <a:r>
              <a:rPr sz="2250" dirty="0"/>
              <a:t>flows leak information from high to low objects </a:t>
            </a:r>
            <a:r>
              <a:rPr sz="2250" dirty="0" smtClean="0"/>
              <a:t>via </a:t>
            </a:r>
            <a:r>
              <a:rPr sz="2250" dirty="0"/>
              <a:t>an indirect mechanism (e.g., control flow)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29</a:t>
            </a:fld>
            <a:endParaRPr sz="984"/>
          </a:p>
        </p:txBody>
      </p:sp>
      <p:sp>
        <p:nvSpPr>
          <p:cNvPr id="168" name="Shape 168"/>
          <p:cNvSpPr/>
          <p:nvPr/>
        </p:nvSpPr>
        <p:spPr>
          <a:xfrm>
            <a:off x="669727" y="1504889"/>
            <a:ext cx="7804548" cy="2538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 algn="l">
              <a:defRPr sz="1800"/>
            </a:pPr>
            <a:r>
              <a:rPr sz="2531" dirty="0"/>
              <a:t>Given program variables h: high, l: low,</a:t>
            </a:r>
          </a:p>
          <a:p>
            <a:pPr lvl="0" algn="l">
              <a:defRPr sz="1800"/>
            </a:pPr>
            <a:endParaRPr sz="2531" dirty="0"/>
          </a:p>
          <a:p>
            <a:pPr lvl="0" algn="l">
              <a:defRPr sz="1800"/>
            </a:pPr>
            <a:endParaRPr sz="2531" dirty="0"/>
          </a:p>
          <a:p>
            <a:pPr lvl="0" algn="l">
              <a:defRPr sz="1800"/>
            </a:pPr>
            <a:r>
              <a:rPr sz="1687" dirty="0">
                <a:latin typeface="Menlo"/>
                <a:ea typeface="Menlo"/>
                <a:cs typeface="Menlo"/>
                <a:sym typeface="Menlo"/>
              </a:rPr>
              <a:t>l = 0;</a:t>
            </a:r>
          </a:p>
          <a:p>
            <a:pPr lvl="0" algn="l">
              <a:defRPr sz="1800"/>
            </a:pPr>
            <a:r>
              <a:rPr sz="1687" dirty="0">
                <a:latin typeface="Menlo"/>
                <a:ea typeface="Menlo"/>
                <a:cs typeface="Menlo"/>
                <a:sym typeface="Menlo"/>
              </a:rPr>
              <a:t>h = h % 2;</a:t>
            </a:r>
          </a:p>
          <a:p>
            <a:pPr lvl="0" algn="l">
              <a:defRPr sz="1800"/>
            </a:pPr>
            <a:r>
              <a:rPr sz="1687" b="1" dirty="0">
                <a:latin typeface="Menlo"/>
                <a:ea typeface="Menlo"/>
                <a:cs typeface="Menlo"/>
                <a:sym typeface="Menlo"/>
              </a:rPr>
              <a:t>if</a:t>
            </a:r>
            <a:r>
              <a:rPr sz="1687" dirty="0">
                <a:latin typeface="Menlo"/>
                <a:ea typeface="Menlo"/>
                <a:cs typeface="Menlo"/>
                <a:sym typeface="Menlo"/>
              </a:rPr>
              <a:t> (h == 1) {</a:t>
            </a:r>
          </a:p>
          <a:p>
            <a:pPr lvl="0" algn="l">
              <a:defRPr sz="1800"/>
            </a:pPr>
            <a:r>
              <a:rPr sz="1687" dirty="0">
                <a:latin typeface="Menlo"/>
                <a:ea typeface="Menlo"/>
                <a:cs typeface="Menlo"/>
                <a:sym typeface="Menlo"/>
              </a:rPr>
              <a:t>	l = 1;	</a:t>
            </a:r>
          </a:p>
          <a:p>
            <a:pPr lvl="0" algn="l">
              <a:defRPr sz="1800"/>
            </a:pPr>
            <a:r>
              <a:rPr sz="1687" dirty="0"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90689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Defining "Security"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b="1" dirty="0">
                <a:latin typeface="Helvetica"/>
                <a:ea typeface="Helvetica"/>
                <a:cs typeface="Helvetica"/>
                <a:sym typeface="Helvetica"/>
              </a:rPr>
              <a:t>Policies</a:t>
            </a:r>
            <a:r>
              <a:rPr sz="2250" dirty="0"/>
              <a:t> and </a:t>
            </a:r>
            <a:r>
              <a:rPr sz="2250" b="1" dirty="0">
                <a:latin typeface="Helvetica"/>
                <a:ea typeface="Helvetica"/>
                <a:cs typeface="Helvetica"/>
                <a:sym typeface="Helvetica"/>
              </a:rPr>
              <a:t>mechanisms</a:t>
            </a:r>
            <a:r>
              <a:rPr sz="2250" dirty="0"/>
              <a:t> for preserving desirable protection </a:t>
            </a:r>
            <a:r>
              <a:rPr sz="2250" b="1" dirty="0">
                <a:latin typeface="Helvetica"/>
                <a:ea typeface="Helvetica"/>
                <a:cs typeface="Helvetica"/>
                <a:sym typeface="Helvetica"/>
              </a:rPr>
              <a:t>properties</a:t>
            </a:r>
            <a:r>
              <a:rPr sz="2250" dirty="0"/>
              <a:t> over data and resources.</a:t>
            </a:r>
          </a:p>
          <a:p>
            <a:pPr marL="0" indent="0">
              <a:buNone/>
              <a:defRPr sz="1800"/>
            </a:pPr>
            <a:endParaRPr sz="2250" b="1" dirty="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250" dirty="0"/>
              <a:t>We reason about security in terms of properties</a:t>
            </a:r>
          </a:p>
          <a:p>
            <a:pPr lvl="0">
              <a:defRPr sz="1800"/>
            </a:pPr>
            <a:r>
              <a:rPr sz="2250" dirty="0"/>
              <a:t>Policies specify </a:t>
            </a:r>
            <a:r>
              <a:rPr sz="2250" i="1" dirty="0"/>
              <a:t>what</a:t>
            </a:r>
            <a:r>
              <a:rPr sz="2250" dirty="0"/>
              <a:t> we want to enforce</a:t>
            </a:r>
          </a:p>
          <a:p>
            <a:pPr lvl="0">
              <a:defRPr sz="1800"/>
            </a:pPr>
            <a:r>
              <a:rPr sz="2250" dirty="0"/>
              <a:t>Mechanisms are the means by which we enforce policies</a:t>
            </a:r>
          </a:p>
          <a:p>
            <a:pPr lvl="0">
              <a:defRPr sz="1800"/>
            </a:pPr>
            <a:r>
              <a:rPr sz="2250" i="1" dirty="0"/>
              <a:t>Always</a:t>
            </a:r>
            <a:r>
              <a:rPr sz="2250" dirty="0"/>
              <a:t> in the context of an attacker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8894924" y="6527602"/>
            <a:ext cx="149895" cy="223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617974381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 bldLvl="5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Information Flow Control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Information flow control (IFC) makes it theoretically possible to verify non-interference</a:t>
            </a:r>
          </a:p>
          <a:p>
            <a:pPr lvl="1">
              <a:defRPr sz="1800"/>
            </a:pPr>
            <a:r>
              <a:rPr sz="2250"/>
              <a:t>Within a given model of a system...</a:t>
            </a:r>
          </a:p>
          <a:p>
            <a:pPr lvl="0">
              <a:defRPr sz="1800"/>
            </a:pPr>
            <a:r>
              <a:rPr sz="2250"/>
              <a:t>However, realistic programs require </a:t>
            </a:r>
            <a:r>
              <a:rPr sz="2250" i="1"/>
              <a:t>declassification</a:t>
            </a:r>
            <a:endParaRPr sz="2250"/>
          </a:p>
          <a:p>
            <a:pPr lvl="1">
              <a:defRPr sz="1800"/>
            </a:pPr>
            <a:r>
              <a:rPr sz="2250"/>
              <a:t>i.e., most systems require flows from high to low</a:t>
            </a:r>
          </a:p>
          <a:p>
            <a:pPr lvl="0">
              <a:defRPr sz="1800"/>
            </a:pPr>
            <a:r>
              <a:rPr sz="2250"/>
              <a:t>Numerous implementations of IFC</a:t>
            </a:r>
          </a:p>
          <a:p>
            <a:pPr lvl="1">
              <a:defRPr sz="1800"/>
            </a:pPr>
            <a:r>
              <a:rPr sz="2250"/>
              <a:t>Systems – e.g., Asbestos, Hi-Star</a:t>
            </a:r>
          </a:p>
          <a:p>
            <a:pPr lvl="1">
              <a:defRPr sz="1800"/>
            </a:pPr>
            <a:r>
              <a:rPr sz="2250"/>
              <a:t>Languages – e.g., Jif, Sif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30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3534995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Side Channels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Side channels result from </a:t>
            </a:r>
            <a:r>
              <a:rPr sz="2250" i="1"/>
              <a:t>inadvertent</a:t>
            </a:r>
            <a:r>
              <a:rPr sz="2250"/>
              <a:t> information leakage</a:t>
            </a:r>
          </a:p>
          <a:p>
            <a:pPr lvl="1">
              <a:defRPr sz="1800"/>
            </a:pPr>
            <a:r>
              <a:rPr sz="2250"/>
              <a:t>Timing – e.g., password recovery by timing keystrokes</a:t>
            </a:r>
          </a:p>
          <a:p>
            <a:pPr lvl="1">
              <a:defRPr sz="1800"/>
            </a:pPr>
            <a:r>
              <a:rPr sz="2250"/>
              <a:t>Power – e.g., crypto key recovery by power fluctuations</a:t>
            </a:r>
          </a:p>
          <a:p>
            <a:pPr lvl="1">
              <a:defRPr sz="1800"/>
            </a:pPr>
            <a:r>
              <a:rPr sz="2250"/>
              <a:t>RF emissions – e.g., video signal recovery from video cable EM leakage</a:t>
            </a:r>
          </a:p>
          <a:p>
            <a:pPr lvl="1">
              <a:defRPr sz="1800"/>
            </a:pPr>
            <a:r>
              <a:rPr sz="2250"/>
              <a:t>Virtually any shared resource can be used</a:t>
            </a:r>
          </a:p>
          <a:p>
            <a:pPr lvl="0">
              <a:defRPr sz="1800"/>
            </a:pPr>
            <a:r>
              <a:rPr sz="2250"/>
              <a:t>Countermeasures?</a:t>
            </a:r>
          </a:p>
          <a:p>
            <a:pPr lvl="1">
              <a:defRPr sz="1800"/>
            </a:pPr>
            <a:r>
              <a:rPr sz="2250"/>
              <a:t>Remove access to shared resource</a:t>
            </a:r>
          </a:p>
          <a:p>
            <a:pPr lvl="1">
              <a:defRPr sz="1800"/>
            </a:pPr>
            <a:r>
              <a:rPr sz="2250"/>
              <a:t>Introduce noise (chaff) or blind the resource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31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773285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219" dirty="0">
                <a:solidFill>
                  <a:schemeClr val="bg2"/>
                </a:solidFill>
              </a:rPr>
              <a:t>Definitions</a:t>
            </a:r>
          </a:p>
          <a:p>
            <a:r>
              <a:rPr lang="en-US" sz="4219" dirty="0">
                <a:solidFill>
                  <a:schemeClr val="bg2"/>
                </a:solidFill>
              </a:rPr>
              <a:t>Models</a:t>
            </a:r>
          </a:p>
          <a:p>
            <a:r>
              <a:rPr lang="en-US" sz="4219" dirty="0"/>
              <a:t>Approaches</a:t>
            </a:r>
          </a:p>
          <a:p>
            <a:r>
              <a:rPr lang="en-US" sz="4219" dirty="0"/>
              <a:t>Principals</a:t>
            </a:r>
          </a:p>
          <a:p>
            <a:r>
              <a:rPr lang="en-US" sz="4219" dirty="0"/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1232936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Approaches to Security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7803" indent="-277803">
              <a:defRPr sz="1800"/>
            </a:pPr>
            <a:r>
              <a:rPr sz="2250"/>
              <a:t>There are four basic approaches to security systems: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Avoidance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Detection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Prevention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Recovery</a:t>
            </a:r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33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172628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Avoidance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Prevent the introduction of vulnerabilities during design and development</a:t>
            </a:r>
          </a:p>
          <a:p>
            <a:pPr lvl="0">
              <a:defRPr sz="1800"/>
            </a:pPr>
            <a:r>
              <a:rPr sz="2250"/>
              <a:t>Integration of security models into system design</a:t>
            </a:r>
          </a:p>
          <a:p>
            <a:pPr lvl="0">
              <a:defRPr sz="1800"/>
            </a:pPr>
            <a:r>
              <a:rPr sz="2250"/>
              <a:t>Secure development practices</a:t>
            </a:r>
          </a:p>
          <a:p>
            <a:pPr lvl="0">
              <a:defRPr sz="1800"/>
            </a:pPr>
            <a:r>
              <a:rPr sz="2250"/>
              <a:t>Preemptively identifying and removing vulnerabilities</a:t>
            </a:r>
          </a:p>
          <a:p>
            <a:pPr lvl="1">
              <a:defRPr sz="1800"/>
            </a:pPr>
            <a:r>
              <a:rPr sz="2250"/>
              <a:t>Static analysis</a:t>
            </a:r>
          </a:p>
          <a:p>
            <a:pPr lvl="1">
              <a:defRPr sz="1800"/>
            </a:pPr>
            <a:r>
              <a:rPr sz="2250"/>
              <a:t>Dynamic analysis – e.g., fuzzing</a:t>
            </a:r>
          </a:p>
          <a:p>
            <a:pPr lvl="1">
              <a:defRPr sz="1800"/>
            </a:pPr>
            <a:r>
              <a:rPr sz="2250"/>
              <a:t>Source code audits</a:t>
            </a:r>
          </a:p>
          <a:p>
            <a:pPr lvl="1">
              <a:defRPr sz="1800"/>
            </a:pPr>
            <a:r>
              <a:rPr sz="2250"/>
              <a:t>Penetration tests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34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4045175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Prevention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Interdict attacks at runtime</a:t>
            </a:r>
          </a:p>
          <a:p>
            <a:pPr marL="0" indent="0">
              <a:buNone/>
              <a:defRPr sz="1800"/>
            </a:pPr>
            <a:endParaRPr sz="2250" i="1"/>
          </a:p>
          <a:p>
            <a:pPr lvl="0">
              <a:defRPr sz="1800"/>
            </a:pPr>
            <a:r>
              <a:rPr sz="2250"/>
              <a:t>Related to avoidance, but refers to </a:t>
            </a:r>
            <a:r>
              <a:rPr sz="2250" i="1"/>
              <a:t>runtime</a:t>
            </a:r>
            <a:r>
              <a:rPr sz="2250"/>
              <a:t> measures</a:t>
            </a:r>
          </a:p>
          <a:p>
            <a:pPr lvl="0">
              <a:defRPr sz="1800"/>
            </a:pPr>
            <a:r>
              <a:rPr sz="2250"/>
              <a:t>Often focused on mitigating specific classes of attacks</a:t>
            </a:r>
          </a:p>
          <a:p>
            <a:pPr lvl="1">
              <a:defRPr sz="1800"/>
            </a:pPr>
            <a:r>
              <a:rPr sz="2250"/>
              <a:t>Stack, heap-based buffer overflows</a:t>
            </a:r>
          </a:p>
          <a:p>
            <a:pPr lvl="1">
              <a:defRPr sz="1800"/>
            </a:pPr>
            <a:r>
              <a:rPr sz="2250"/>
              <a:t>Cross-site scripting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35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503892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Detection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Monitor deployed systems to identify attacks at runtime</a:t>
            </a:r>
          </a:p>
          <a:p>
            <a:pPr marL="0" indent="0">
              <a:buNone/>
              <a:defRPr sz="1800"/>
            </a:pPr>
            <a:endParaRPr sz="2250" i="1"/>
          </a:p>
          <a:p>
            <a:pPr lvl="0">
              <a:defRPr sz="1800"/>
            </a:pPr>
            <a:r>
              <a:rPr sz="2250"/>
              <a:t>Generically, intrusion detection systems (IDS)</a:t>
            </a:r>
          </a:p>
          <a:p>
            <a:pPr lvl="1">
              <a:defRPr sz="1800"/>
            </a:pPr>
            <a:r>
              <a:rPr sz="2250"/>
              <a:t>Encompasses anti-virus, anti-malware, intrusion prevention</a:t>
            </a:r>
          </a:p>
          <a:p>
            <a:pPr lvl="0">
              <a:defRPr sz="1800"/>
            </a:pPr>
            <a:r>
              <a:rPr sz="2250"/>
              <a:t>Detection domains</a:t>
            </a:r>
          </a:p>
          <a:p>
            <a:pPr lvl="1">
              <a:defRPr sz="1800"/>
            </a:pPr>
            <a:r>
              <a:rPr sz="2250"/>
              <a:t>Network, host, application</a:t>
            </a:r>
          </a:p>
          <a:p>
            <a:pPr lvl="0">
              <a:defRPr sz="1800"/>
            </a:pPr>
            <a:r>
              <a:rPr sz="2250"/>
              <a:t>Approaches</a:t>
            </a:r>
          </a:p>
          <a:p>
            <a:pPr lvl="1">
              <a:defRPr sz="1800"/>
            </a:pPr>
            <a:r>
              <a:rPr sz="2250"/>
              <a:t>Signature vs. anomaly-based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36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462314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Recovery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Continuity of service after exploitation</a:t>
            </a:r>
          </a:p>
          <a:p>
            <a:pPr lvl="0">
              <a:defRPr sz="1800"/>
            </a:pPr>
            <a:r>
              <a:rPr sz="2250"/>
              <a:t>Approach concedes that some attacks will likely succeed</a:t>
            </a:r>
          </a:p>
          <a:p>
            <a:pPr lvl="0">
              <a:defRPr sz="1800"/>
            </a:pPr>
            <a:r>
              <a:rPr sz="2250"/>
              <a:t>Two forms</a:t>
            </a:r>
          </a:p>
          <a:p>
            <a:pPr lvl="1">
              <a:defRPr sz="1800"/>
            </a:pPr>
            <a:r>
              <a:rPr sz="2250"/>
              <a:t>Discontinue service while recovery is performed</a:t>
            </a:r>
          </a:p>
          <a:p>
            <a:pPr lvl="1">
              <a:defRPr sz="1800"/>
            </a:pPr>
            <a:r>
              <a:rPr sz="2250"/>
              <a:t>Continue limited service</a:t>
            </a:r>
          </a:p>
          <a:p>
            <a:pPr lvl="0">
              <a:defRPr sz="1800"/>
            </a:pPr>
            <a:r>
              <a:rPr sz="2250"/>
              <a:t>Focuses on integrity</a:t>
            </a:r>
          </a:p>
          <a:p>
            <a:pPr lvl="1">
              <a:defRPr sz="1800"/>
            </a:pPr>
            <a:r>
              <a:rPr sz="2250"/>
              <a:t>Restoration from backups</a:t>
            </a:r>
          </a:p>
          <a:p>
            <a:pPr lvl="1">
              <a:defRPr sz="1800"/>
            </a:pPr>
            <a:r>
              <a:rPr sz="2250"/>
              <a:t>Isolation and rollback of malicious operations</a:t>
            </a:r>
          </a:p>
          <a:p>
            <a:pPr lvl="1">
              <a:defRPr sz="1800"/>
            </a:pPr>
            <a:r>
              <a:rPr sz="2250"/>
              <a:t>Reverting to previous program states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37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263256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219" dirty="0">
                <a:solidFill>
                  <a:schemeClr val="bg2"/>
                </a:solidFill>
              </a:rPr>
              <a:t>Definitions</a:t>
            </a:r>
          </a:p>
          <a:p>
            <a:r>
              <a:rPr lang="en-US" sz="4219" dirty="0">
                <a:solidFill>
                  <a:schemeClr val="bg2"/>
                </a:solidFill>
              </a:rPr>
              <a:t>Models</a:t>
            </a:r>
          </a:p>
          <a:p>
            <a:r>
              <a:rPr lang="en-US" sz="4219" dirty="0">
                <a:solidFill>
                  <a:schemeClr val="bg2"/>
                </a:solidFill>
              </a:rPr>
              <a:t>Approaches</a:t>
            </a:r>
          </a:p>
          <a:p>
            <a:r>
              <a:rPr lang="en-US" sz="4219" dirty="0"/>
              <a:t>Principals</a:t>
            </a:r>
          </a:p>
          <a:p>
            <a:r>
              <a:rPr lang="en-US" sz="4219" dirty="0"/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3552058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Security Principles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We've seen some basic properties, policies, mechanisms, models, and approaches to security</a:t>
            </a:r>
          </a:p>
          <a:p>
            <a:pPr lvl="0">
              <a:defRPr sz="1800"/>
            </a:pPr>
            <a:r>
              <a:rPr sz="2250"/>
              <a:t>But, designing secure systems (and breaking them) remains an art</a:t>
            </a:r>
          </a:p>
          <a:p>
            <a:pPr lvl="0">
              <a:defRPr sz="1800"/>
            </a:pPr>
            <a:r>
              <a:rPr sz="2250"/>
              <a:t>Security principles help bridge the gap between art and science</a:t>
            </a:r>
          </a:p>
          <a:p>
            <a:pPr lvl="1">
              <a:defRPr sz="1800"/>
            </a:pPr>
            <a:r>
              <a:rPr sz="2250"/>
              <a:t>Let's look at a few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39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671513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Security Properties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dirty="0"/>
              <a:t>Let's consider an example where a general wants to give the order</a:t>
            </a:r>
            <a:r>
              <a:rPr sz="225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250" dirty="0"/>
              <a:t>"Attack at dawn</a:t>
            </a:r>
            <a:r>
              <a:rPr sz="2250" dirty="0" smtClean="0"/>
              <a:t>."</a:t>
            </a:r>
            <a:endParaRPr lang="en-US" sz="2250" dirty="0" smtClean="0"/>
          </a:p>
          <a:p>
            <a:pPr marL="0" indent="0">
              <a:buNone/>
              <a:defRPr sz="1800"/>
            </a:pPr>
            <a:endParaRPr lang="en-US" sz="2250" dirty="0"/>
          </a:p>
          <a:p>
            <a:pPr marL="0" indent="0">
              <a:buNone/>
              <a:defRPr sz="1800"/>
            </a:pPr>
            <a:r>
              <a:rPr lang="en-US" sz="2250" dirty="0" smtClean="0"/>
              <a:t>In a network, messages must be distributed from one principal to various other principals.</a:t>
            </a:r>
          </a:p>
          <a:p>
            <a:pPr marL="0" indent="0">
              <a:buNone/>
              <a:defRPr sz="1800"/>
            </a:pPr>
            <a:endParaRPr lang="en-US" sz="2250" dirty="0" smtClean="0"/>
          </a:p>
          <a:p>
            <a:pPr marL="0" indent="0">
              <a:buNone/>
              <a:defRPr sz="1800"/>
            </a:pPr>
            <a:r>
              <a:rPr lang="en-US" sz="2250" dirty="0" smtClean="0"/>
              <a:t>What are the properties we would like to enforce on messages?</a:t>
            </a:r>
          </a:p>
          <a:p>
            <a:pPr marL="0" indent="0">
              <a:buNone/>
              <a:defRPr sz="1800"/>
            </a:pPr>
            <a:endParaRPr lang="en-US" sz="2250" dirty="0"/>
          </a:p>
          <a:p>
            <a:pPr marL="0" indent="0">
              <a:buNone/>
              <a:defRPr sz="1800"/>
            </a:pPr>
            <a:r>
              <a:rPr lang="en-US" sz="2250" dirty="0" smtClean="0"/>
              <a:t>Alternatively, what are the bad things that could be done to this message?</a:t>
            </a:r>
            <a:endParaRPr sz="2250" dirty="0"/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8894924" y="6527602"/>
            <a:ext cx="149895" cy="223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4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60432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Economy of Mechanism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40</a:t>
            </a:fld>
            <a:endParaRPr sz="984"/>
          </a:p>
        </p:txBody>
      </p:sp>
      <p:pic>
        <p:nvPicPr>
          <p:cNvPr id="20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7834" y="1513518"/>
            <a:ext cx="6328333" cy="372106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755481" y="5677765"/>
            <a:ext cx="7633039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Would you depend on a defense designed like this?</a:t>
            </a:r>
          </a:p>
        </p:txBody>
      </p:sp>
    </p:spTree>
    <p:extLst>
      <p:ext uri="{BB962C8B-B14F-4D97-AF65-F5344CB8AC3E}">
        <p14:creationId xmlns:p14="http://schemas.microsoft.com/office/powerpoint/2010/main" val="1482127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Economy of Mechanism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Simplicity of design implies a smaller attack surface</a:t>
            </a:r>
            <a:endParaRPr sz="2250"/>
          </a:p>
          <a:p>
            <a:pPr marL="0" indent="0">
              <a:buNone/>
              <a:defRPr sz="1800"/>
            </a:pPr>
            <a:endParaRPr sz="2250" i="1"/>
          </a:p>
          <a:p>
            <a:pPr lvl="0">
              <a:defRPr sz="1800"/>
            </a:pPr>
            <a:r>
              <a:rPr sz="2250"/>
              <a:t>Correctness of protection mechanisms is critical</a:t>
            </a:r>
          </a:p>
          <a:p>
            <a:pPr lvl="1">
              <a:defRPr sz="1800"/>
            </a:pPr>
            <a:r>
              <a:rPr sz="2250"/>
              <a:t>"Who watches the watcher?"</a:t>
            </a:r>
          </a:p>
          <a:p>
            <a:pPr lvl="1">
              <a:defRPr sz="1800"/>
            </a:pPr>
            <a:r>
              <a:rPr sz="2250"/>
              <a:t>We need to be able to trust our security mechanisms</a:t>
            </a:r>
          </a:p>
          <a:p>
            <a:pPr lvl="1">
              <a:defRPr sz="1800"/>
            </a:pPr>
            <a:r>
              <a:rPr sz="2250"/>
              <a:t>(Or, at least quantify their efficacy)</a:t>
            </a:r>
          </a:p>
          <a:p>
            <a:pPr lvl="0">
              <a:defRPr sz="1800"/>
            </a:pPr>
            <a:r>
              <a:rPr sz="2250"/>
              <a:t>Essentially the KISS principle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41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4028633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Defense in Depth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Don't depend on a single protection mechanism, since they are apt to fail</a:t>
            </a:r>
          </a:p>
          <a:p>
            <a:pPr marL="0" indent="0">
              <a:buNone/>
              <a:defRPr sz="1800"/>
            </a:pPr>
            <a:endParaRPr sz="2250" i="1"/>
          </a:p>
          <a:p>
            <a:pPr lvl="0">
              <a:defRPr sz="1800"/>
            </a:pPr>
            <a:r>
              <a:rPr sz="2250"/>
              <a:t>Even very simple or formally verified defenses fail</a:t>
            </a:r>
          </a:p>
          <a:p>
            <a:pPr lvl="0">
              <a:defRPr sz="1800"/>
            </a:pPr>
            <a:r>
              <a:rPr sz="2250"/>
              <a:t>Layering defenses increases the difficulty for attackers</a:t>
            </a:r>
          </a:p>
          <a:p>
            <a:pPr lvl="0">
              <a:defRPr sz="1800"/>
            </a:pPr>
            <a:r>
              <a:rPr sz="2250"/>
              <a:t>Defenses should be complementary!</a:t>
            </a:r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42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1125331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Fail-safe Defaults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The absence of explicit permission is equivalent to no permission</a:t>
            </a:r>
          </a:p>
          <a:p>
            <a:pPr marL="0" indent="0">
              <a:buNone/>
              <a:defRPr sz="1800"/>
            </a:pPr>
            <a:endParaRPr sz="2250" i="1"/>
          </a:p>
          <a:p>
            <a:pPr lvl="0">
              <a:defRPr sz="1800"/>
            </a:pPr>
            <a:r>
              <a:rPr sz="2250"/>
              <a:t>Systems should be secure "out-of-the-box"</a:t>
            </a:r>
          </a:p>
          <a:p>
            <a:pPr lvl="1">
              <a:defRPr sz="1800"/>
            </a:pPr>
            <a:r>
              <a:rPr sz="2250"/>
              <a:t>Most users stick with defaults</a:t>
            </a:r>
          </a:p>
          <a:p>
            <a:pPr lvl="1">
              <a:defRPr sz="1800"/>
            </a:pPr>
            <a:r>
              <a:rPr sz="2250"/>
              <a:t>Security should be easy</a:t>
            </a:r>
          </a:p>
          <a:p>
            <a:pPr lvl="1">
              <a:defRPr sz="1800"/>
            </a:pPr>
            <a:r>
              <a:rPr sz="2250"/>
              <a:t>Users should "opt-in" to less-secure configurations</a:t>
            </a:r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43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3373378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Complete Mediation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44</a:t>
            </a:fld>
            <a:endParaRPr sz="984"/>
          </a:p>
        </p:txBody>
      </p:sp>
      <p:pic>
        <p:nvPicPr>
          <p:cNvPr id="227" name="mediati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4989" y="1422123"/>
            <a:ext cx="6474023" cy="47505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0811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Complete Mediation</a:t>
            </a:r>
          </a:p>
        </p:txBody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Every access to every object must be checked for authorization</a:t>
            </a:r>
            <a:endParaRPr sz="2250"/>
          </a:p>
          <a:p>
            <a:pPr marL="0" indent="0">
              <a:buNone/>
              <a:defRPr sz="1800"/>
            </a:pPr>
            <a:endParaRPr sz="2250" i="1"/>
          </a:p>
          <a:p>
            <a:pPr lvl="0">
              <a:defRPr sz="1800"/>
            </a:pPr>
            <a:r>
              <a:rPr sz="2250"/>
              <a:t>Incomplete mediation implies that a path exists to bypass a security mechanism</a:t>
            </a:r>
          </a:p>
          <a:p>
            <a:pPr lvl="0">
              <a:defRPr sz="1800"/>
            </a:pPr>
            <a:r>
              <a:rPr sz="2250"/>
              <a:t>Required property of </a:t>
            </a:r>
            <a:r>
              <a:rPr sz="2250" i="1"/>
              <a:t>reference monitors</a:t>
            </a:r>
          </a:p>
        </p:txBody>
      </p:sp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45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3533345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Open Design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 dirty="0" err="1"/>
              <a:t>Kerckhoff's</a:t>
            </a:r>
            <a:r>
              <a:rPr sz="2250" i="1" dirty="0"/>
              <a:t> Principle: A cryptosystem should be secure even if everything about the system, except the key, is public knowledge</a:t>
            </a:r>
            <a:endParaRPr sz="2250" dirty="0"/>
          </a:p>
          <a:p>
            <a:pPr marL="0" indent="0">
              <a:buNone/>
              <a:defRPr sz="1800"/>
            </a:pPr>
            <a:endParaRPr sz="2250" i="1" dirty="0"/>
          </a:p>
          <a:p>
            <a:pPr lvl="0">
              <a:defRPr sz="1800"/>
            </a:pPr>
            <a:r>
              <a:rPr sz="2250" dirty="0"/>
              <a:t>Generalization: A system should be secure even if the adversary knows everything about its design</a:t>
            </a:r>
          </a:p>
          <a:p>
            <a:pPr lvl="1">
              <a:defRPr sz="1800"/>
            </a:pPr>
            <a:r>
              <a:rPr sz="2250" dirty="0"/>
              <a:t>Design does not include runtime parameters</a:t>
            </a:r>
          </a:p>
          <a:p>
            <a:pPr lvl="0">
              <a:defRPr sz="1800"/>
            </a:pPr>
            <a:r>
              <a:rPr sz="2250" dirty="0"/>
              <a:t>Contrast with "security through obscurity"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46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411493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Separation of Privilege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Privilege, or authority, should only be distributed to subjects that require it</a:t>
            </a:r>
          </a:p>
          <a:p>
            <a:pPr marL="0" indent="0">
              <a:buNone/>
              <a:defRPr sz="1800"/>
            </a:pPr>
            <a:endParaRPr sz="2250" i="1"/>
          </a:p>
          <a:p>
            <a:pPr lvl="0">
              <a:defRPr sz="1800"/>
            </a:pPr>
            <a:r>
              <a:rPr sz="2250"/>
              <a:t>Some components of a system should be less privileged than others</a:t>
            </a:r>
          </a:p>
          <a:p>
            <a:pPr lvl="1">
              <a:defRPr sz="1800"/>
            </a:pPr>
            <a:r>
              <a:rPr sz="2250"/>
              <a:t>Not every subject needs the ability to do everything</a:t>
            </a:r>
          </a:p>
          <a:p>
            <a:pPr lvl="1">
              <a:defRPr sz="1800"/>
            </a:pPr>
            <a:r>
              <a:rPr sz="2250"/>
              <a:t>Not every subject is deserving of full trust</a:t>
            </a:r>
          </a:p>
          <a:p>
            <a:pPr lvl="0">
              <a:defRPr sz="1800"/>
            </a:pPr>
            <a:r>
              <a:rPr sz="2250"/>
              <a:t>Contrast with "ambient authority"</a:t>
            </a:r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47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401531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Least Privilege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Subjects should possess only that authority that is required to operate successfully</a:t>
            </a:r>
          </a:p>
          <a:p>
            <a:pPr marL="0" indent="0">
              <a:buNone/>
              <a:defRPr sz="1800"/>
            </a:pPr>
            <a:endParaRPr sz="2250" i="1"/>
          </a:p>
          <a:p>
            <a:pPr lvl="0">
              <a:defRPr sz="1800"/>
            </a:pPr>
            <a:r>
              <a:rPr sz="2250"/>
              <a:t>Closely related to separation of privilege</a:t>
            </a:r>
          </a:p>
          <a:p>
            <a:pPr lvl="1">
              <a:defRPr sz="1800"/>
            </a:pPr>
            <a:r>
              <a:rPr sz="2250"/>
              <a:t>Not only should privilege be separated, but subjects should have the </a:t>
            </a:r>
            <a:r>
              <a:rPr sz="2250" i="1"/>
              <a:t>least</a:t>
            </a:r>
            <a:r>
              <a:rPr sz="2250"/>
              <a:t> amount necessary to perform a task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48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3108736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Work Factor</a:t>
            </a:r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49</a:t>
            </a:fld>
            <a:endParaRPr sz="984"/>
          </a:p>
        </p:txBody>
      </p:sp>
      <p:pic>
        <p:nvPicPr>
          <p:cNvPr id="24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7166" y="1656898"/>
            <a:ext cx="6849668" cy="42810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2255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Confidentiality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"Hey, we're attacking at dawn!"</a:t>
            </a:r>
            <a:endParaRPr sz="2250"/>
          </a:p>
          <a:p>
            <a:pPr marL="0" indent="0">
              <a:buNone/>
              <a:defRPr sz="1800"/>
            </a:pPr>
            <a:endParaRPr sz="2250" i="1"/>
          </a:p>
          <a:p>
            <a:pPr lvl="0">
              <a:defRPr sz="1800"/>
            </a:pPr>
            <a:r>
              <a:rPr sz="2250"/>
              <a:t>Data must only be released to </a:t>
            </a:r>
            <a:r>
              <a:rPr sz="2250" i="1"/>
              <a:t>authorized principals</a:t>
            </a:r>
            <a:endParaRPr sz="2250"/>
          </a:p>
          <a:p>
            <a:pPr lvl="0">
              <a:defRPr sz="1800"/>
            </a:pPr>
            <a:r>
              <a:rPr sz="2250"/>
              <a:t>Cryptography has historically focused on providing confidentiality</a:t>
            </a:r>
          </a:p>
          <a:p>
            <a:pPr lvl="1">
              <a:defRPr sz="1800"/>
            </a:pPr>
            <a:r>
              <a:rPr sz="2250"/>
              <a:t>But, there are other mechanisms</a:t>
            </a:r>
          </a:p>
          <a:p>
            <a:pPr lvl="0">
              <a:defRPr sz="1800"/>
            </a:pPr>
            <a:r>
              <a:rPr sz="2250"/>
              <a:t>Can have a temporal aspect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8894924" y="6527602"/>
            <a:ext cx="149895" cy="223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5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3500580928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Work Factor</a:t>
            </a:r>
          </a:p>
        </p:txBody>
      </p:sp>
      <p:sp>
        <p:nvSpPr>
          <p:cNvPr id="250" name="Shape 2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Increase the difficulty of mounting attacks</a:t>
            </a:r>
            <a:endParaRPr sz="2250"/>
          </a:p>
          <a:p>
            <a:pPr marL="0" indent="0">
              <a:buNone/>
              <a:defRPr sz="1800"/>
            </a:pPr>
            <a:endParaRPr sz="2250" i="1"/>
          </a:p>
          <a:p>
            <a:pPr lvl="0">
              <a:defRPr sz="1800"/>
            </a:pPr>
            <a:r>
              <a:rPr sz="2250"/>
              <a:t>Often entails the introduction of non-determinism</a:t>
            </a:r>
          </a:p>
          <a:p>
            <a:pPr lvl="0">
              <a:defRPr sz="1800"/>
            </a:pPr>
            <a:r>
              <a:rPr sz="2250"/>
              <a:t>Related to the idea of </a:t>
            </a:r>
            <a:r>
              <a:rPr sz="2250" i="1"/>
              <a:t>adaptive defense</a:t>
            </a:r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50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697204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Compromise Recording</a:t>
            </a:r>
          </a:p>
        </p:txBody>
      </p:sp>
      <p:sp>
        <p:nvSpPr>
          <p:cNvPr id="256" name="Shape 2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 dirty="0"/>
              <a:t>Concede that attacks </a:t>
            </a:r>
            <a:r>
              <a:rPr sz="2250" i="1" dirty="0" smtClean="0"/>
              <a:t>wi</a:t>
            </a:r>
            <a:r>
              <a:rPr lang="en-US" sz="2250" i="1" dirty="0" smtClean="0"/>
              <a:t>ll</a:t>
            </a:r>
            <a:r>
              <a:rPr sz="2250" i="1" dirty="0" smtClean="0"/>
              <a:t> </a:t>
            </a:r>
            <a:r>
              <a:rPr sz="2250" i="1" dirty="0"/>
              <a:t>occur, but record the fact</a:t>
            </a:r>
          </a:p>
          <a:p>
            <a:pPr marL="0" indent="0">
              <a:buNone/>
              <a:defRPr sz="1800"/>
            </a:pPr>
            <a:endParaRPr sz="2250" dirty="0"/>
          </a:p>
          <a:p>
            <a:pPr lvl="0">
              <a:defRPr sz="1800"/>
            </a:pPr>
            <a:r>
              <a:rPr sz="2250" dirty="0"/>
              <a:t>Auditing approach to security</a:t>
            </a:r>
          </a:p>
          <a:p>
            <a:pPr lvl="1">
              <a:defRPr sz="1800"/>
            </a:pPr>
            <a:r>
              <a:rPr sz="2250" dirty="0"/>
              <a:t>Detection and recovery</a:t>
            </a:r>
          </a:p>
          <a:p>
            <a:pPr lvl="0">
              <a:defRPr sz="1800"/>
            </a:pPr>
            <a:r>
              <a:rPr sz="2250" dirty="0"/>
              <a:t>"Tamper-evident" vs. "tamper-proof"</a:t>
            </a:r>
          </a:p>
        </p:txBody>
      </p:sp>
      <p:sp>
        <p:nvSpPr>
          <p:cNvPr id="257" name="Shape 2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51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3485527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Threat Models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When analyzing a system's security, we often speak of a </a:t>
            </a:r>
            <a:r>
              <a:rPr sz="2250" i="1"/>
              <a:t>threat model</a:t>
            </a:r>
            <a:endParaRPr sz="2250"/>
          </a:p>
          <a:p>
            <a:pPr lvl="1">
              <a:defRPr sz="1800"/>
            </a:pPr>
            <a:r>
              <a:rPr sz="2250"/>
              <a:t>Threat models bound the capabilities of an attacker</a:t>
            </a:r>
          </a:p>
          <a:p>
            <a:pPr lvl="1">
              <a:defRPr sz="1800"/>
            </a:pPr>
            <a:r>
              <a:rPr sz="2250"/>
              <a:t>Many formal examples from cryptography (Dolev-Yao, IND-CPA, IND-CCA)</a:t>
            </a:r>
          </a:p>
          <a:p>
            <a:pPr lvl="0">
              <a:defRPr sz="1800"/>
            </a:pPr>
            <a:r>
              <a:rPr sz="2250"/>
              <a:t>Also important for systems</a:t>
            </a:r>
          </a:p>
          <a:p>
            <a:pPr lvl="1">
              <a:defRPr sz="1800"/>
            </a:pPr>
            <a:r>
              <a:rPr sz="2250"/>
              <a:t>Passive network attacker, active network attacker, privileged local user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52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1776695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Trust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We also often speak of </a:t>
            </a:r>
            <a:r>
              <a:rPr sz="2250" i="1"/>
              <a:t>trust</a:t>
            </a:r>
            <a:r>
              <a:rPr sz="2250"/>
              <a:t> in the context of security</a:t>
            </a:r>
          </a:p>
          <a:p>
            <a:pPr lvl="1">
              <a:defRPr sz="1800"/>
            </a:pPr>
            <a:r>
              <a:rPr sz="2250"/>
              <a:t>Trust implies an assumption that a component works correctly, is benign, or some other desirable property</a:t>
            </a:r>
          </a:p>
          <a:p>
            <a:pPr lvl="0">
              <a:defRPr sz="1800"/>
            </a:pPr>
            <a:r>
              <a:rPr sz="2250"/>
              <a:t>Trusted computing base (TCB) refers to the trusted components of a system</a:t>
            </a:r>
          </a:p>
          <a:p>
            <a:pPr lvl="1">
              <a:defRPr sz="1800"/>
            </a:pPr>
            <a:r>
              <a:rPr sz="2250"/>
              <a:t>Usually critical, highly privileged, and makes security decisions (e.g., a reference monitor)</a:t>
            </a:r>
          </a:p>
          <a:p>
            <a:pPr lvl="0">
              <a:defRPr sz="1800"/>
            </a:pPr>
            <a:r>
              <a:rPr sz="2250"/>
              <a:t>Trust relationships describe which users/subjects trust others</a:t>
            </a:r>
          </a:p>
          <a:p>
            <a:pPr lvl="0">
              <a:defRPr sz="1800"/>
            </a:pPr>
            <a:r>
              <a:rPr sz="2250"/>
              <a:t>Too much trust is a bad thing!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53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1599722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Security vs. Usability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Security often comes with a trade-off between the level of protection provided and ease-of-use</a:t>
            </a:r>
          </a:p>
          <a:p>
            <a:pPr lvl="1">
              <a:defRPr sz="1800"/>
            </a:pPr>
            <a:r>
              <a:rPr sz="2250"/>
              <a:t>Systems that try to provide very strong security guarantees tend to be unusable in practice</a:t>
            </a:r>
          </a:p>
          <a:p>
            <a:pPr lvl="1">
              <a:defRPr sz="1800"/>
            </a:pPr>
            <a:r>
              <a:rPr sz="2250"/>
              <a:t>Completely insecure systems are usually easy to use</a:t>
            </a:r>
          </a:p>
          <a:p>
            <a:pPr lvl="0">
              <a:defRPr sz="1800"/>
            </a:pPr>
            <a:r>
              <a:rPr sz="2250"/>
              <a:t>Pragmatic security follows the Pareto principle, or 80/20 rule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54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1111826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219" dirty="0">
                <a:solidFill>
                  <a:schemeClr val="bg2"/>
                </a:solidFill>
              </a:rPr>
              <a:t>Definitions</a:t>
            </a:r>
          </a:p>
          <a:p>
            <a:r>
              <a:rPr lang="en-US" sz="4219" dirty="0">
                <a:solidFill>
                  <a:schemeClr val="bg2"/>
                </a:solidFill>
              </a:rPr>
              <a:t>Models</a:t>
            </a:r>
          </a:p>
          <a:p>
            <a:r>
              <a:rPr lang="en-US" sz="4219" dirty="0">
                <a:solidFill>
                  <a:schemeClr val="bg2"/>
                </a:solidFill>
              </a:rPr>
              <a:t>Approaches</a:t>
            </a:r>
          </a:p>
          <a:p>
            <a:r>
              <a:rPr lang="en-US" sz="4219" dirty="0">
                <a:solidFill>
                  <a:schemeClr val="bg2"/>
                </a:solidFill>
              </a:rPr>
              <a:t>Principals</a:t>
            </a:r>
          </a:p>
          <a:p>
            <a:r>
              <a:rPr lang="en-US" sz="4219" dirty="0"/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3412010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Ethics</a:t>
            </a:r>
          </a:p>
        </p:txBody>
      </p:sp>
      <p:sp>
        <p:nvSpPr>
          <p:cNvPr id="276" name="Shape 2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Security research is, by its very nature, a sensitive endeavor</a:t>
            </a:r>
          </a:p>
          <a:p>
            <a:pPr lvl="1">
              <a:defRPr sz="1800"/>
            </a:pPr>
            <a:r>
              <a:rPr sz="2250" dirty="0"/>
              <a:t>As the "good guys," should we be focused solely on defense?</a:t>
            </a:r>
          </a:p>
          <a:p>
            <a:pPr lvl="1">
              <a:defRPr sz="1800"/>
            </a:pPr>
            <a:r>
              <a:rPr sz="2250" dirty="0"/>
              <a:t>Can attacks ever be used for good?</a:t>
            </a:r>
          </a:p>
          <a:p>
            <a:pPr lvl="0">
              <a:defRPr sz="1800"/>
            </a:pPr>
            <a:r>
              <a:rPr sz="2250" dirty="0"/>
              <a:t>Many ethical frameworks could be applied</a:t>
            </a:r>
          </a:p>
          <a:p>
            <a:pPr lvl="1">
              <a:defRPr sz="1800"/>
            </a:pPr>
            <a:r>
              <a:rPr sz="2250" dirty="0"/>
              <a:t>Utilitarianism (John Stuart Mill)</a:t>
            </a:r>
          </a:p>
          <a:p>
            <a:pPr lvl="1">
              <a:defRPr sz="1800"/>
            </a:pPr>
            <a:r>
              <a:rPr sz="2250" dirty="0"/>
              <a:t>Individual rights </a:t>
            </a:r>
            <a:r>
              <a:rPr sz="2250" dirty="0" smtClean="0"/>
              <a:t>(</a:t>
            </a:r>
            <a:r>
              <a:rPr lang="en-US" sz="2250" dirty="0" smtClean="0"/>
              <a:t>I</a:t>
            </a:r>
            <a:r>
              <a:rPr sz="2250" dirty="0" smtClean="0"/>
              <a:t>mmanuel </a:t>
            </a:r>
            <a:r>
              <a:rPr sz="2250" dirty="0"/>
              <a:t>Kant)</a:t>
            </a:r>
          </a:p>
          <a:p>
            <a:pPr lvl="1">
              <a:defRPr sz="1800"/>
            </a:pPr>
            <a:r>
              <a:rPr sz="2250" dirty="0"/>
              <a:t>Common good (Plato, Aristotle)</a:t>
            </a:r>
          </a:p>
        </p:txBody>
      </p:sp>
      <p:sp>
        <p:nvSpPr>
          <p:cNvPr id="277" name="Shape 2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56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1066672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>
            <a:lvl1pPr defTabSz="560831">
              <a:defRPr sz="6144"/>
            </a:lvl1pPr>
          </a:lstStyle>
          <a:p>
            <a:pPr lvl="0">
              <a:defRPr sz="1800"/>
            </a:pPr>
            <a:r>
              <a:rPr sz="4320"/>
              <a:t>Case Study: Forced Inoculation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Internet worms were a major problem in the early- to mid-2000s</a:t>
            </a:r>
          </a:p>
          <a:p>
            <a:pPr lvl="1">
              <a:defRPr sz="1800"/>
            </a:pPr>
            <a:r>
              <a:rPr sz="2250"/>
              <a:t>Huge populations of vulnerable machines</a:t>
            </a:r>
          </a:p>
          <a:p>
            <a:pPr lvl="1">
              <a:defRPr sz="1800"/>
            </a:pPr>
            <a:r>
              <a:rPr sz="2250"/>
              <a:t>Services on by default, few firewalls</a:t>
            </a:r>
          </a:p>
        </p:txBody>
      </p:sp>
      <p:sp>
        <p:nvSpPr>
          <p:cNvPr id="281" name="Shape 2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57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697179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Flash Worms</a:t>
            </a:r>
          </a:p>
        </p:txBody>
      </p:sp>
      <p:sp>
        <p:nvSpPr>
          <p:cNvPr id="286" name="Shape 2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58</a:t>
            </a:fld>
            <a:endParaRPr sz="984"/>
          </a:p>
        </p:txBody>
      </p:sp>
      <p:pic>
        <p:nvPicPr>
          <p:cNvPr id="287" name="warhol-worm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787" y="1954026"/>
            <a:ext cx="4479794" cy="3559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6490" y="1733998"/>
            <a:ext cx="2832618" cy="96695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650459" y="3093632"/>
            <a:ext cx="3768328" cy="1918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401822" indent="-401822" defTabSz="410751" latinLnBrk="1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T – start time of contagion</a:t>
            </a:r>
          </a:p>
          <a:p>
            <a:pPr marL="401822" indent="-401822" defTabSz="410751" latinLnBrk="1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 – current time</a:t>
            </a:r>
          </a:p>
          <a:p>
            <a:pPr marL="401822" indent="-401822" defTabSz="410751" latinLnBrk="1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K – rate of infection</a:t>
            </a:r>
          </a:p>
          <a:p>
            <a:pPr marL="401822" indent="-401822" defTabSz="410751" latinLnBrk="1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 – fraction of vulnerable population that is infected</a:t>
            </a:r>
            <a:endParaRPr lang="en-US" sz="240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9665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>
            <a:lvl1pPr defTabSz="560831">
              <a:defRPr sz="6144"/>
            </a:lvl1pPr>
          </a:lstStyle>
          <a:p>
            <a:pPr lvl="0">
              <a:defRPr sz="1800"/>
            </a:pPr>
            <a:r>
              <a:rPr sz="4320"/>
              <a:t>Case Study: Forced Inoculation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Some researchers developed counter-worms to scan the Internet and patch vulnerable hosts</a:t>
            </a:r>
          </a:p>
          <a:p>
            <a:pPr lvl="0">
              <a:defRPr sz="1800"/>
            </a:pPr>
            <a:r>
              <a:rPr sz="2250"/>
              <a:t>Is this sort of response justified?</a:t>
            </a:r>
          </a:p>
          <a:p>
            <a:pPr lvl="0">
              <a:defRPr sz="1800"/>
            </a:pPr>
            <a:r>
              <a:rPr sz="2250"/>
              <a:t>Is it ethical?</a:t>
            </a:r>
          </a:p>
        </p:txBody>
      </p:sp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59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039816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Integrity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"Retreat at dawn."</a:t>
            </a:r>
            <a:endParaRPr sz="2250"/>
          </a:p>
          <a:p>
            <a:pPr marL="0" indent="0">
              <a:buNone/>
              <a:defRPr sz="1800"/>
            </a:pPr>
            <a:endParaRPr sz="2250" i="1"/>
          </a:p>
          <a:p>
            <a:pPr lvl="0">
              <a:defRPr sz="1800"/>
            </a:pPr>
            <a:r>
              <a:rPr sz="2250"/>
              <a:t>Data must not be modified (in an undetectable manner)</a:t>
            </a:r>
          </a:p>
          <a:p>
            <a:pPr lvl="0">
              <a:defRPr sz="1800"/>
            </a:pPr>
            <a:r>
              <a:rPr sz="2250"/>
              <a:t>What constitutes a modification?</a:t>
            </a:r>
          </a:p>
          <a:p>
            <a:pPr lvl="1">
              <a:defRPr sz="1800"/>
            </a:pPr>
            <a:r>
              <a:rPr sz="2250"/>
              <a:t>Corruption</a:t>
            </a:r>
          </a:p>
          <a:p>
            <a:pPr lvl="1">
              <a:defRPr sz="1800"/>
            </a:pPr>
            <a:r>
              <a:rPr sz="2250"/>
              <a:t>Dropped, replayed, or reordered messages</a:t>
            </a:r>
          </a:p>
          <a:p>
            <a:pPr lvl="0">
              <a:defRPr sz="1800"/>
            </a:pPr>
            <a:r>
              <a:rPr sz="2250"/>
              <a:t>Cryptography has also historically provided this</a:t>
            </a:r>
          </a:p>
          <a:p>
            <a:pPr lvl="1">
              <a:defRPr sz="1800"/>
            </a:pPr>
            <a:r>
              <a:rPr sz="2250"/>
              <a:t>e.g, (cryptographic) hash functions, HMAC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8894924" y="6527602"/>
            <a:ext cx="149895" cy="223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6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475152601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 animBg="1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Case Study: Disclosure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What options exist when a vulnerability is discovered?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Full disclosure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Responsible disclosure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No disclosure</a:t>
            </a:r>
          </a:p>
        </p:txBody>
      </p:sp>
      <p:sp>
        <p:nvSpPr>
          <p:cNvPr id="300" name="Shape 3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60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3611626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Full Disclosure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Immediately release details of the vulnerability</a:t>
            </a:r>
          </a:p>
          <a:p>
            <a:pPr lvl="1">
              <a:defRPr sz="1800"/>
            </a:pPr>
            <a:r>
              <a:rPr sz="2250"/>
              <a:t>Often includes proof-of-concept exploit code</a:t>
            </a:r>
          </a:p>
          <a:p>
            <a:pPr lvl="0">
              <a:defRPr sz="1800"/>
            </a:pPr>
            <a:r>
              <a:rPr sz="2250"/>
              <a:t>Classic response</a:t>
            </a:r>
          </a:p>
          <a:p>
            <a:pPr lvl="1">
              <a:defRPr sz="1800"/>
            </a:pPr>
            <a:r>
              <a:rPr sz="2250"/>
              <a:t>Fits into old world of hacking as proof of skill</a:t>
            </a:r>
          </a:p>
          <a:p>
            <a:pPr lvl="1">
              <a:defRPr sz="1800"/>
            </a:pPr>
            <a:r>
              <a:rPr sz="2250"/>
              <a:t>Forcing function on vendor response</a:t>
            </a:r>
          </a:p>
          <a:p>
            <a:pPr lvl="1">
              <a:defRPr sz="1800"/>
            </a:pPr>
            <a:r>
              <a:rPr sz="2250"/>
              <a:t>Criticized as irresponsible (is it?)</a:t>
            </a:r>
          </a:p>
        </p:txBody>
      </p:sp>
      <p:sp>
        <p:nvSpPr>
          <p:cNvPr id="304" name="Shape 3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61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483619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Responsible Disclosure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Confidentially notify vendors and CERTs prior to public release</a:t>
            </a:r>
          </a:p>
          <a:p>
            <a:pPr lvl="1">
              <a:defRPr sz="1800"/>
            </a:pPr>
            <a:r>
              <a:rPr sz="2250"/>
              <a:t>e.g., HeartBleed OpenSSL vulnerability</a:t>
            </a:r>
          </a:p>
          <a:p>
            <a:pPr lvl="0">
              <a:defRPr sz="1800"/>
            </a:pPr>
            <a:r>
              <a:rPr sz="2250"/>
              <a:t>Has largely supplanted full disclosure among industrial researchers</a:t>
            </a:r>
          </a:p>
          <a:p>
            <a:pPr lvl="0">
              <a:defRPr sz="1800"/>
            </a:pPr>
            <a:r>
              <a:rPr sz="2250"/>
              <a:t>However, criticized as too lax on vendors by some</a:t>
            </a:r>
          </a:p>
        </p:txBody>
      </p: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62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1367413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No Disclosure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Discovered vulnerabilities are not released to the general public</a:t>
            </a:r>
          </a:p>
          <a:p>
            <a:pPr lvl="1">
              <a:defRPr sz="1800"/>
            </a:pPr>
            <a:r>
              <a:rPr sz="2250"/>
              <a:t>Can be used for criminal purposes</a:t>
            </a:r>
          </a:p>
          <a:p>
            <a:pPr lvl="1">
              <a:defRPr sz="1800"/>
            </a:pPr>
            <a:r>
              <a:rPr sz="2250"/>
              <a:t>Can be sold on exploit markets</a:t>
            </a:r>
          </a:p>
          <a:p>
            <a:pPr lvl="0">
              <a:defRPr sz="1800"/>
            </a:pPr>
            <a:r>
              <a:rPr sz="2250"/>
              <a:t>Reflects monetization of hacking</a:t>
            </a:r>
          </a:p>
          <a:p>
            <a:pPr lvl="1">
              <a:defRPr sz="1800"/>
            </a:pPr>
            <a:r>
              <a:rPr sz="2250"/>
              <a:t>Exploits are valuable</a:t>
            </a:r>
          </a:p>
          <a:p>
            <a:pPr lvl="1">
              <a:defRPr sz="1800"/>
            </a:pPr>
            <a:r>
              <a:rPr sz="2250"/>
              <a:t>Burning 0-days = burning money</a:t>
            </a:r>
          </a:p>
        </p:txBody>
      </p:sp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63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331959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Conclusion</a:t>
            </a:r>
          </a:p>
        </p:txBody>
      </p:sp>
      <p:sp>
        <p:nvSpPr>
          <p:cNvPr id="319" name="Shape 3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We've looked at basic definitions, security models, approaches, principles, some ethics</a:t>
            </a:r>
          </a:p>
          <a:p>
            <a:pPr lvl="1">
              <a:defRPr sz="1800"/>
            </a:pPr>
            <a:r>
              <a:rPr sz="2250"/>
              <a:t>But, we've only scratched the surface</a:t>
            </a:r>
          </a:p>
          <a:p>
            <a:pPr lvl="0">
              <a:defRPr sz="1800"/>
            </a:pPr>
            <a:r>
              <a:rPr sz="2250"/>
              <a:t>Next: Network-layer security</a:t>
            </a:r>
          </a:p>
        </p:txBody>
      </p:sp>
      <p:sp>
        <p:nvSpPr>
          <p:cNvPr id="320" name="Shape 3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64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216551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Authenticity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Enemy commander: "Attack at dawn."</a:t>
            </a:r>
            <a:endParaRPr sz="2250"/>
          </a:p>
          <a:p>
            <a:pPr marL="0" indent="0">
              <a:buNone/>
              <a:defRPr sz="1800"/>
            </a:pPr>
            <a:endParaRPr sz="2250" i="1"/>
          </a:p>
          <a:p>
            <a:pPr lvl="0">
              <a:defRPr sz="1800"/>
            </a:pPr>
            <a:r>
              <a:rPr sz="2250"/>
              <a:t>Establishment of identity</a:t>
            </a:r>
          </a:p>
          <a:p>
            <a:pPr lvl="1">
              <a:defRPr sz="1800"/>
            </a:pPr>
            <a:r>
              <a:rPr sz="2250"/>
              <a:t>Or, verification of "genuineness"</a:t>
            </a:r>
          </a:p>
          <a:p>
            <a:pPr lvl="0">
              <a:defRPr sz="1800"/>
            </a:pPr>
            <a:r>
              <a:rPr sz="2250"/>
              <a:t>Again, cryptography has long considered this</a:t>
            </a:r>
          </a:p>
          <a:p>
            <a:pPr lvl="1">
              <a:defRPr sz="1800"/>
            </a:pPr>
            <a:r>
              <a:rPr sz="2250"/>
              <a:t>e.g., HMAC, signatures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8894924" y="6527602"/>
            <a:ext cx="149895" cy="223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7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3831304513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Availability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lang="en-US" sz="2250" dirty="0" smtClean="0"/>
              <a:t>“Xfk3^#M3mf a __ q3rf” – jamming results in garbled message</a:t>
            </a:r>
            <a:endParaRPr sz="2250" dirty="0"/>
          </a:p>
          <a:p>
            <a:pPr marL="0" indent="0">
              <a:buNone/>
              <a:defRPr sz="1800"/>
            </a:pPr>
            <a:endParaRPr sz="2250" dirty="0"/>
          </a:p>
          <a:p>
            <a:pPr lvl="0">
              <a:defRPr sz="1800"/>
            </a:pPr>
            <a:r>
              <a:rPr sz="2250" dirty="0"/>
              <a:t>Data and resources must be accessible when required</a:t>
            </a:r>
          </a:p>
          <a:p>
            <a:pPr lvl="0">
              <a:defRPr sz="1800"/>
            </a:pPr>
            <a:r>
              <a:rPr sz="2250" dirty="0"/>
              <a:t>Related to integrity, but more concerned with denial of service (</a:t>
            </a:r>
            <a:r>
              <a:rPr sz="2250" dirty="0" err="1"/>
              <a:t>DoS</a:t>
            </a:r>
            <a:r>
              <a:rPr sz="2250" dirty="0"/>
              <a:t>) attacks</a:t>
            </a:r>
          </a:p>
          <a:p>
            <a:pPr lvl="1">
              <a:defRPr sz="1800"/>
            </a:pPr>
            <a:r>
              <a:rPr sz="2250" dirty="0"/>
              <a:t>Resource exhaustion (e.g., CPU, memory, network bandwidth)</a:t>
            </a:r>
          </a:p>
          <a:p>
            <a:pPr lvl="1">
              <a:defRPr sz="1800"/>
            </a:pPr>
            <a:r>
              <a:rPr sz="2250" dirty="0"/>
              <a:t>Usually easy to perform, can be difficult to defend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8894924" y="6527602"/>
            <a:ext cx="149895" cy="223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8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1018463377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69727" y="308214"/>
            <a:ext cx="7804547" cy="7590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Non-repudiation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250" i="1"/>
              <a:t>"I never said to attack at dawn!"</a:t>
            </a:r>
            <a:endParaRPr sz="2250"/>
          </a:p>
          <a:p>
            <a:pPr marL="0" indent="0">
              <a:buNone/>
              <a:defRPr sz="1800"/>
            </a:pPr>
            <a:endParaRPr sz="2250" i="1"/>
          </a:p>
          <a:p>
            <a:pPr lvl="0">
              <a:defRPr sz="1800"/>
            </a:pPr>
            <a:r>
              <a:rPr sz="2250"/>
              <a:t>Data must be bound to identity</a:t>
            </a:r>
          </a:p>
          <a:p>
            <a:pPr lvl="1">
              <a:defRPr sz="1800"/>
            </a:pPr>
            <a:r>
              <a:rPr sz="2250"/>
              <a:t>Prevents denial of message transmission or receipt</a:t>
            </a:r>
          </a:p>
          <a:p>
            <a:pPr lvl="0">
              <a:defRPr sz="1800"/>
            </a:pPr>
            <a:r>
              <a:rPr sz="2250"/>
              <a:t>Cryptographic techniques</a:t>
            </a:r>
          </a:p>
          <a:p>
            <a:pPr lvl="1">
              <a:defRPr sz="1800"/>
            </a:pPr>
            <a:r>
              <a:rPr sz="2250"/>
              <a:t>e.g., HMAC, certificates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8894924" y="6527602"/>
            <a:ext cx="149895" cy="223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9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795566461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2676</Words>
  <Application>Microsoft Office PowerPoint</Application>
  <PresentationFormat>On-screen Show (4:3)</PresentationFormat>
  <Paragraphs>544</Paragraphs>
  <Slides>64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Calibri Light</vt:lpstr>
      <vt:lpstr>Helvetica</vt:lpstr>
      <vt:lpstr>Helvetica Light</vt:lpstr>
      <vt:lpstr>Menlo</vt:lpstr>
      <vt:lpstr>Office Theme</vt:lpstr>
      <vt:lpstr>CS 4740/6740 Network Security</vt:lpstr>
      <vt:lpstr>PowerPoint Presentation</vt:lpstr>
      <vt:lpstr>Defining "Security"</vt:lpstr>
      <vt:lpstr>Security Properties</vt:lpstr>
      <vt:lpstr>Confidentiality</vt:lpstr>
      <vt:lpstr>Integrity</vt:lpstr>
      <vt:lpstr>Authenticity</vt:lpstr>
      <vt:lpstr>Availability</vt:lpstr>
      <vt:lpstr>Non-repudiation</vt:lpstr>
      <vt:lpstr>Access Control</vt:lpstr>
      <vt:lpstr>Authentication</vt:lpstr>
      <vt:lpstr>Authorization</vt:lpstr>
      <vt:lpstr>Types of Access Control</vt:lpstr>
      <vt:lpstr>Access Control Matrices</vt:lpstr>
      <vt:lpstr>PowerPoint Presentation</vt:lpstr>
      <vt:lpstr>Abstract Security Models</vt:lpstr>
      <vt:lpstr>Practical Security Models</vt:lpstr>
      <vt:lpstr>Limitations of Access Matrices</vt:lpstr>
      <vt:lpstr>Access Control List (ACL)</vt:lpstr>
      <vt:lpstr>Capabilities</vt:lpstr>
      <vt:lpstr>Capabilities</vt:lpstr>
      <vt:lpstr>Bell-LaPadula (BLP)</vt:lpstr>
      <vt:lpstr>Bell-LaPadula</vt:lpstr>
      <vt:lpstr>Biba Integrity</vt:lpstr>
      <vt:lpstr>Covert Channels</vt:lpstr>
      <vt:lpstr>Non-interference</vt:lpstr>
      <vt:lpstr>Information Flow</vt:lpstr>
      <vt:lpstr>Explicit Flows</vt:lpstr>
      <vt:lpstr>Implicit Flows</vt:lpstr>
      <vt:lpstr>Information Flow Control</vt:lpstr>
      <vt:lpstr>Side Channels</vt:lpstr>
      <vt:lpstr>PowerPoint Presentation</vt:lpstr>
      <vt:lpstr>Approaches to Security</vt:lpstr>
      <vt:lpstr>Avoidance</vt:lpstr>
      <vt:lpstr>Prevention</vt:lpstr>
      <vt:lpstr>Detection</vt:lpstr>
      <vt:lpstr>Recovery</vt:lpstr>
      <vt:lpstr>PowerPoint Presentation</vt:lpstr>
      <vt:lpstr>Security Principles</vt:lpstr>
      <vt:lpstr>Economy of Mechanism</vt:lpstr>
      <vt:lpstr>Economy of Mechanism</vt:lpstr>
      <vt:lpstr>Defense in Depth</vt:lpstr>
      <vt:lpstr>Fail-safe Defaults</vt:lpstr>
      <vt:lpstr>Complete Mediation</vt:lpstr>
      <vt:lpstr>Complete Mediation</vt:lpstr>
      <vt:lpstr>Open Design</vt:lpstr>
      <vt:lpstr>Separation of Privilege</vt:lpstr>
      <vt:lpstr>Least Privilege</vt:lpstr>
      <vt:lpstr>Work Factor</vt:lpstr>
      <vt:lpstr>Work Factor</vt:lpstr>
      <vt:lpstr>Compromise Recording</vt:lpstr>
      <vt:lpstr>Threat Models</vt:lpstr>
      <vt:lpstr>Trust</vt:lpstr>
      <vt:lpstr>Security vs. Usability</vt:lpstr>
      <vt:lpstr>PowerPoint Presentation</vt:lpstr>
      <vt:lpstr>Ethics</vt:lpstr>
      <vt:lpstr>Case Study: Forced Inoculation</vt:lpstr>
      <vt:lpstr>Flash Worms</vt:lpstr>
      <vt:lpstr>Case Study: Forced Inoculation</vt:lpstr>
      <vt:lpstr>Case Study: Disclosure</vt:lpstr>
      <vt:lpstr>Full Disclosure</vt:lpstr>
      <vt:lpstr>Responsible Disclosure</vt:lpstr>
      <vt:lpstr>No Disclosure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bowlinearl@live.com</dc:creator>
  <cp:lastModifiedBy>bowlinearl@live.com</cp:lastModifiedBy>
  <cp:revision>20</cp:revision>
  <dcterms:created xsi:type="dcterms:W3CDTF">2015-01-13T22:06:54Z</dcterms:created>
  <dcterms:modified xsi:type="dcterms:W3CDTF">2015-01-14T01:24:28Z</dcterms:modified>
</cp:coreProperties>
</file>