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6" r:id="rId11"/>
    <p:sldId id="271" r:id="rId12"/>
    <p:sldId id="272" r:id="rId13"/>
    <p:sldId id="269" r:id="rId14"/>
    <p:sldId id="277" r:id="rId15"/>
    <p:sldId id="273" r:id="rId16"/>
    <p:sldId id="280" r:id="rId17"/>
    <p:sldId id="274" r:id="rId18"/>
    <p:sldId id="268" r:id="rId19"/>
    <p:sldId id="278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94" r:id="rId28"/>
    <p:sldId id="291" r:id="rId29"/>
    <p:sldId id="292" r:id="rId30"/>
    <p:sldId id="293" r:id="rId31"/>
    <p:sldId id="295" r:id="rId32"/>
    <p:sldId id="259" r:id="rId33"/>
    <p:sldId id="296" r:id="rId34"/>
    <p:sldId id="297" r:id="rId35"/>
    <p:sldId id="298" r:id="rId36"/>
    <p:sldId id="299" r:id="rId37"/>
    <p:sldId id="301" r:id="rId38"/>
    <p:sldId id="300" r:id="rId39"/>
    <p:sldId id="302" r:id="rId40"/>
    <p:sldId id="303" r:id="rId41"/>
    <p:sldId id="304" r:id="rId42"/>
    <p:sldId id="305" r:id="rId43"/>
    <p:sldId id="307" r:id="rId44"/>
    <p:sldId id="308" r:id="rId45"/>
    <p:sldId id="309" r:id="rId46"/>
    <p:sldId id="310" r:id="rId47"/>
    <p:sldId id="289" r:id="rId48"/>
    <p:sldId id="290" r:id="rId49"/>
    <p:sldId id="342" r:id="rId50"/>
    <p:sldId id="344" r:id="rId51"/>
    <p:sldId id="343" r:id="rId52"/>
    <p:sldId id="311" r:id="rId53"/>
    <p:sldId id="345" r:id="rId54"/>
    <p:sldId id="260" r:id="rId55"/>
    <p:sldId id="312" r:id="rId56"/>
    <p:sldId id="313" r:id="rId57"/>
    <p:sldId id="314" r:id="rId58"/>
    <p:sldId id="317" r:id="rId59"/>
    <p:sldId id="315" r:id="rId60"/>
    <p:sldId id="316" r:id="rId61"/>
    <p:sldId id="331" r:id="rId62"/>
    <p:sldId id="327" r:id="rId63"/>
    <p:sldId id="332" r:id="rId64"/>
    <p:sldId id="333" r:id="rId65"/>
    <p:sldId id="340" r:id="rId66"/>
    <p:sldId id="336" r:id="rId67"/>
    <p:sldId id="337" r:id="rId68"/>
    <p:sldId id="338" r:id="rId69"/>
    <p:sldId id="339" r:id="rId70"/>
    <p:sldId id="341" r:id="rId71"/>
    <p:sldId id="321" r:id="rId72"/>
    <p:sldId id="318" r:id="rId73"/>
    <p:sldId id="329" r:id="rId74"/>
    <p:sldId id="330" r:id="rId75"/>
    <p:sldId id="322" r:id="rId76"/>
    <p:sldId id="324" r:id="rId77"/>
    <p:sldId id="323" r:id="rId78"/>
    <p:sldId id="326" r:id="rId79"/>
    <p:sldId id="325" r:id="rId80"/>
    <p:sldId id="328" r:id="rId81"/>
    <p:sldId id="335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P(I|A) - Probability of an Intrusion, Given an Alarm</a:t>
            </a:r>
          </a:p>
        </c:rich>
      </c:tx>
      <c:layout>
        <c:manualLayout>
          <c:xMode val="edge"/>
          <c:yMode val="edge"/>
          <c:x val="0.111455889323609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37983497167597"/>
          <c:y val="0.17171296296296298"/>
          <c:w val="0.78387616517719383"/>
          <c:h val="0.59989916491028705"/>
        </c:manualLayout>
      </c:layout>
      <c:scatterChart>
        <c:scatterStyle val="lineMarker"/>
        <c:varyColors val="0"/>
        <c:ser>
          <c:idx val="0"/>
          <c:order val="0"/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Sheet1!$A$1:$A$7</c:f>
              <c:numCache>
                <c:formatCode>General</c:formatCode>
                <c:ptCount val="7"/>
                <c:pt idx="0">
                  <c:v>0.1</c:v>
                </c:pt>
                <c:pt idx="1">
                  <c:v>0.01</c:v>
                </c:pt>
                <c:pt idx="2">
                  <c:v>1E-3</c:v>
                </c:pt>
                <c:pt idx="3">
                  <c:v>1E-4</c:v>
                </c:pt>
                <c:pt idx="4">
                  <c:v>1.0000000000000001E-5</c:v>
                </c:pt>
                <c:pt idx="5">
                  <c:v>9.9999999999999995E-7</c:v>
                </c:pt>
                <c:pt idx="6">
                  <c:v>9.9999999999999995E-8</c:v>
                </c:pt>
              </c:numCache>
            </c:numRef>
          </c:xVal>
          <c:yVal>
            <c:numRef>
              <c:f>Sheet1!$B$1:$B$7</c:f>
              <c:numCache>
                <c:formatCode>General</c:formatCode>
                <c:ptCount val="7"/>
                <c:pt idx="0">
                  <c:v>1.9996400647883381E-4</c:v>
                </c:pt>
                <c:pt idx="1">
                  <c:v>1.9960478253058947E-3</c:v>
                </c:pt>
                <c:pt idx="2">
                  <c:v>1.9608227612306125E-2</c:v>
                </c:pt>
                <c:pt idx="3">
                  <c:v>0.16666944449074153</c:v>
                </c:pt>
                <c:pt idx="4">
                  <c:v>0.66667111114074096</c:v>
                </c:pt>
                <c:pt idx="5">
                  <c:v>0.95238185941129472</c:v>
                </c:pt>
                <c:pt idx="6">
                  <c:v>0.99502497462935069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802736"/>
        <c:axId val="2082804912"/>
      </c:scatterChart>
      <c:valAx>
        <c:axId val="2082802736"/>
        <c:scaling>
          <c:logBase val="10"/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False Positive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804912"/>
        <c:crosses val="autoZero"/>
        <c:crossBetween val="midCat"/>
      </c:valAx>
      <c:valAx>
        <c:axId val="2082804912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P(I|A)</a:t>
                </a:r>
              </a:p>
            </c:rich>
          </c:tx>
          <c:layout>
            <c:manualLayout>
              <c:xMode val="edge"/>
              <c:yMode val="edge"/>
              <c:x val="9.0831900163339816E-4"/>
              <c:y val="0.408684383202099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802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2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4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07CAA-2296-4490-BD59-5502C21317A9}" type="slidenum">
              <a:rPr lang="en-US"/>
              <a:pPr/>
              <a:t>66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E2C782-A9BE-4E2D-A322-7C2933EF49E7}" type="slidenum">
              <a:rPr lang="en-US"/>
              <a:pPr/>
              <a:t>67</a:t>
            </a:fld>
            <a:endParaRPr lang="en-US"/>
          </a:p>
        </p:txBody>
      </p:sp>
      <p:sp>
        <p:nvSpPr>
          <p:cNvPr id="18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691F9-0597-4C98-B811-828A7E7BFCB7}" type="slidenum">
              <a:rPr lang="en-US"/>
              <a:pPr/>
              <a:t>68</a:t>
            </a:fld>
            <a:endParaRPr lang="en-US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0C70CD-F511-4391-8A48-3DA70B60A4C0}" type="slidenum">
              <a:rPr lang="en-US"/>
              <a:pPr/>
              <a:t>69</a:t>
            </a:fld>
            <a:endParaRPr lang="en-US"/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2EAA3-F6FB-4ACE-987B-888F17DDE347}" type="slidenum">
              <a:rPr lang="en-US"/>
              <a:pPr/>
              <a:t>70</a:t>
            </a:fld>
            <a:endParaRPr lang="en-US"/>
          </a:p>
        </p:txBody>
      </p:sp>
      <p:sp>
        <p:nvSpPr>
          <p:cNvPr id="192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98500"/>
            <a:ext cx="6197600" cy="3486150"/>
          </a:xfrm>
          <a:ln/>
        </p:spPr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863" y="4416538"/>
            <a:ext cx="5506088" cy="418251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gif"/><Relationship Id="rId7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1.emf"/><Relationship Id="rId10" Type="http://schemas.openxmlformats.org/officeDocument/2006/relationships/image" Target="../media/image35.emf"/><Relationship Id="rId4" Type="http://schemas.openxmlformats.org/officeDocument/2006/relationships/image" Target="../media/image30.emf"/><Relationship Id="rId9" Type="http://schemas.openxmlformats.org/officeDocument/2006/relationships/image" Target="../media/image34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enix.org/legacy/publications/library/proceedings/sec98/full_papers/paxson/paxson.pdf" TargetMode="External"/><Relationship Id="rId3" Type="http://schemas.openxmlformats.org/officeDocument/2006/relationships/hyperlink" Target="http://conferences2.sigcomm.org/imc/2014/papers/p435.pdf" TargetMode="External"/><Relationship Id="rId7" Type="http://schemas.openxmlformats.org/officeDocument/2006/relationships/hyperlink" Target="http://crd-legacy.lbl.gov/DOEresources/SC04/Tierney_Bro_SC04.pdf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eweb.ucsd.edu/~savage/papers/Sigcomm00.pdf" TargetMode="External"/><Relationship Id="rId5" Type="http://schemas.openxmlformats.org/officeDocument/2006/relationships/hyperlink" Target="http://cr.yp.to/syncookies/archive" TargetMode="External"/><Relationship Id="rId10" Type="http://schemas.openxmlformats.org/officeDocument/2006/relationships/hyperlink" Target="https://sparrow.ece.cmu.edu/group/731-s08/readings/ptacek-newsham.pdf" TargetMode="External"/><Relationship Id="rId4" Type="http://schemas.openxmlformats.org/officeDocument/2006/relationships/hyperlink" Target="http://conferences2.sigcomm.org/imc/2014/papers/p449.pdf" TargetMode="External"/><Relationship Id="rId9" Type="http://schemas.openxmlformats.org/officeDocument/2006/relationships/hyperlink" Target="http://www.cs.unc.edu/~jeffay/courses/nidsS05/signatures/savage-earlybird03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3: Hijacking, Denial of Service, and IDS</a:t>
            </a:r>
          </a:p>
          <a:p>
            <a:r>
              <a:rPr lang="en-US" dirty="0" smtClean="0"/>
              <a:t>(Low-level Attacks and Defenses)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V="1">
            <a:off x="6703995" y="1249928"/>
            <a:ext cx="1452937" cy="5609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Poisoning Example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83168" y="4368160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99083" y="4991093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518755" y="4943443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9477" y="3496154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29538" y="2254750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02" y="311719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67338" y="4608714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4658050" y="1380064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84" y="5472373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08" y="3507286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78" y="5434509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89914" y="2886084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123466" y="5679863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98583" y="3660274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40655" y="5052449"/>
            <a:ext cx="1148386" cy="12612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7667" y="5022962"/>
            <a:ext cx="2088791" cy="9432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1"/>
          </p:cNvCxnSpPr>
          <p:nvPr/>
        </p:nvCxnSpPr>
        <p:spPr>
          <a:xfrm flipH="1" flipV="1">
            <a:off x="3348650" y="4405880"/>
            <a:ext cx="1818688" cy="4437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39477" y="3660120"/>
            <a:ext cx="0" cy="9485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4727776" y="5876015"/>
            <a:ext cx="2319974" cy="783338"/>
          </a:xfrm>
          <a:prstGeom prst="wedgeRectCallout">
            <a:avLst>
              <a:gd name="adj1" fmla="val -67322"/>
              <a:gd name="adj2" fmla="val 2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who-has 192.168.0.1?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1560529" y="2095353"/>
            <a:ext cx="2867333" cy="903306"/>
          </a:xfrm>
          <a:prstGeom prst="wedgeRectCallout">
            <a:avLst>
              <a:gd name="adj1" fmla="val 76667"/>
              <a:gd name="adj2" fmla="val 8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 is-at</a:t>
            </a:r>
          </a:p>
          <a:p>
            <a:pPr algn="ctr"/>
            <a:r>
              <a:rPr lang="en-US" sz="2400" dirty="0" smtClean="0"/>
              <a:t>00:AA:BB:CC:00:11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734766" y="3634772"/>
            <a:ext cx="4710" cy="10478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145810" y="5061216"/>
            <a:ext cx="1138447" cy="1266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29537" y="2463277"/>
            <a:ext cx="1" cy="6598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18647" y="5767849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192.168.0.255</a:t>
            </a:r>
          </a:p>
          <a:p>
            <a:r>
              <a:rPr lang="en-US" sz="2000" dirty="0" smtClean="0"/>
              <a:t>FF:00:FF:00:FF:FF</a:t>
            </a:r>
            <a:endParaRPr lang="en-US" sz="2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51" y="325090"/>
            <a:ext cx="1216605" cy="1216605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 flipV="1">
            <a:off x="6703995" y="1279724"/>
            <a:ext cx="1378766" cy="54013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4080" y="562875"/>
            <a:ext cx="89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8.8.8.8</a:t>
            </a:r>
            <a:endParaRPr lang="en-US" sz="2000" dirty="0"/>
          </a:p>
        </p:txBody>
      </p:sp>
      <p:sp>
        <p:nvSpPr>
          <p:cNvPr id="51" name="Rectangular Callout 50"/>
          <p:cNvSpPr/>
          <p:nvPr/>
        </p:nvSpPr>
        <p:spPr>
          <a:xfrm>
            <a:off x="8718647" y="4511545"/>
            <a:ext cx="2635153" cy="903306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 is-at</a:t>
            </a:r>
          </a:p>
          <a:p>
            <a:pPr algn="ctr"/>
            <a:r>
              <a:rPr lang="en-US" sz="2400" dirty="0" smtClean="0"/>
              <a:t>FF:00:FF:00:FF:FF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646992" y="5032161"/>
            <a:ext cx="2040862" cy="9022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654773" y="5119768"/>
            <a:ext cx="828400" cy="828400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5415439" y="5049795"/>
            <a:ext cx="2272415" cy="102905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911899" y="5022962"/>
            <a:ext cx="1777300" cy="78682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ular Callout 58"/>
          <p:cNvSpPr/>
          <p:nvPr/>
        </p:nvSpPr>
        <p:spPr>
          <a:xfrm>
            <a:off x="8637270" y="3321919"/>
            <a:ext cx="3179655" cy="1843407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Attacker can now observe, modify, or drop packets generated by the target</a:t>
            </a:r>
          </a:p>
        </p:txBody>
      </p:sp>
    </p:spTree>
    <p:extLst>
      <p:ext uri="{BB962C8B-B14F-4D97-AF65-F5344CB8AC3E}">
        <p14:creationId xmlns:p14="http://schemas.microsoft.com/office/powerpoint/2010/main" val="7113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  <p:bldP spid="51" grpId="0" animBg="1"/>
      <p:bldP spid="51" grpId="1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Gratuitous ARP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543862" y="4313659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459777" y="4936592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879449" y="4888942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00171" y="3441653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090232" y="2200249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796" y="3062694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528032" y="4554213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7018744" y="1325563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78" y="5417872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2" y="3452785"/>
            <a:ext cx="1012265" cy="101226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5638708" y="4320176"/>
            <a:ext cx="1999883" cy="51174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8097264" y="5008987"/>
            <a:ext cx="1782615" cy="79522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5" idx="2"/>
          </p:cNvCxnSpPr>
          <p:nvPr/>
        </p:nvCxnSpPr>
        <p:spPr>
          <a:xfrm flipV="1">
            <a:off x="8100171" y="3605619"/>
            <a:ext cx="0" cy="97002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ular Callout 48"/>
          <p:cNvSpPr/>
          <p:nvPr/>
        </p:nvSpPr>
        <p:spPr>
          <a:xfrm>
            <a:off x="9130974" y="4123994"/>
            <a:ext cx="2867333" cy="903306"/>
          </a:xfrm>
          <a:prstGeom prst="wedgeRectCallout">
            <a:avLst>
              <a:gd name="adj1" fmla="val -10134"/>
              <a:gd name="adj2" fmla="val 89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192.168.0.13 is-at</a:t>
            </a:r>
          </a:p>
          <a:p>
            <a:pPr algn="ctr"/>
            <a:r>
              <a:rPr lang="en-US" sz="2400" dirty="0" smtClean="0"/>
              <a:t>10:11:2F:00:00:FF</a:t>
            </a:r>
            <a:endParaRPr lang="en-US" sz="2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6500144" y="4986277"/>
            <a:ext cx="1138447" cy="126679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169513" y="1864771"/>
            <a:ext cx="4043665" cy="3489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optimization</a:t>
            </a:r>
          </a:p>
          <a:p>
            <a:r>
              <a:rPr lang="en-US" dirty="0" smtClean="0"/>
              <a:t>Preemptively send is-at replies to set the caches of neighboring machines</a:t>
            </a:r>
          </a:p>
          <a:p>
            <a:r>
              <a:rPr lang="en-US" dirty="0" smtClean="0"/>
              <a:t>No need to wait for who-has requests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1" y="5437942"/>
            <a:ext cx="1024072" cy="1024072"/>
          </a:xfrm>
          <a:prstGeom prst="rect">
            <a:avLst/>
          </a:prstGeom>
        </p:spPr>
      </p:pic>
      <p:sp>
        <p:nvSpPr>
          <p:cNvPr id="47" name="Rectangular Callout 46"/>
          <p:cNvSpPr/>
          <p:nvPr/>
        </p:nvSpPr>
        <p:spPr>
          <a:xfrm>
            <a:off x="4689905" y="2684472"/>
            <a:ext cx="777522" cy="567952"/>
          </a:xfrm>
          <a:prstGeom prst="wedgeRectCallout">
            <a:avLst>
              <a:gd name="adj1" fmla="val -10134"/>
              <a:gd name="adj2" fmla="val 896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OK.</a:t>
            </a:r>
            <a:endParaRPr lang="en-US" sz="2400" dirty="0"/>
          </a:p>
        </p:txBody>
      </p:sp>
      <p:sp>
        <p:nvSpPr>
          <p:cNvPr id="48" name="Rectangular Callout 47"/>
          <p:cNvSpPr/>
          <p:nvPr/>
        </p:nvSpPr>
        <p:spPr>
          <a:xfrm>
            <a:off x="4354880" y="5153966"/>
            <a:ext cx="1047280" cy="567952"/>
          </a:xfrm>
          <a:prstGeom prst="wedgeRectCallout">
            <a:avLst>
              <a:gd name="adj1" fmla="val 79432"/>
              <a:gd name="adj2" fmla="val 30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Great!</a:t>
            </a:r>
            <a:endParaRPr lang="en-US" sz="2400" dirty="0"/>
          </a:p>
        </p:txBody>
      </p:sp>
      <p:sp>
        <p:nvSpPr>
          <p:cNvPr id="51" name="Rectangular Callout 50"/>
          <p:cNvSpPr/>
          <p:nvPr/>
        </p:nvSpPr>
        <p:spPr>
          <a:xfrm>
            <a:off x="8894045" y="2873701"/>
            <a:ext cx="1400398" cy="567952"/>
          </a:xfrm>
          <a:prstGeom prst="wedgeRectCallout">
            <a:avLst>
              <a:gd name="adj1" fmla="val -69754"/>
              <a:gd name="adj2" fmla="val 17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Thanks :)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0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48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Abusing Gratuitous ARP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73673" y="4253103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89588" y="4876036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009260" y="4828386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29982" y="3381097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20043" y="2139693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07" y="300213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57843" y="4493657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5148555" y="1265007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9" y="5357316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13" y="3392229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83" y="5319452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80419" y="2771027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230335" y="4941803"/>
            <a:ext cx="1914486" cy="8828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229982" y="3545063"/>
            <a:ext cx="0" cy="9485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4653207" y="4921951"/>
            <a:ext cx="1138447" cy="1266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ular Callout 37"/>
          <p:cNvSpPr/>
          <p:nvPr/>
        </p:nvSpPr>
        <p:spPr>
          <a:xfrm>
            <a:off x="9215434" y="4304338"/>
            <a:ext cx="2635153" cy="903306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 is-at</a:t>
            </a:r>
          </a:p>
          <a:p>
            <a:pPr algn="ctr"/>
            <a:r>
              <a:rPr lang="en-US" sz="2400" dirty="0" smtClean="0"/>
              <a:t>FF:00:FF:00:FF:FF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4168739" y="4979422"/>
            <a:ext cx="828400" cy="8284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215798" y="5755738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192.168.0.255</a:t>
            </a:r>
          </a:p>
          <a:p>
            <a:r>
              <a:rPr lang="en-US" sz="2000" dirty="0" smtClean="0"/>
              <a:t>FF:00:FF:00:FF:FF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832463" y="4288103"/>
            <a:ext cx="1903556" cy="4678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418263" y="2986149"/>
            <a:ext cx="828400" cy="8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2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the ARP cache poisoning vulnerability exist?</a:t>
            </a:r>
          </a:p>
          <a:p>
            <a:pPr lvl="1"/>
            <a:r>
              <a:rPr lang="en-US" dirty="0" smtClean="0"/>
              <a:t>Lack of </a:t>
            </a:r>
            <a:r>
              <a:rPr lang="en-US" dirty="0" smtClean="0">
                <a:solidFill>
                  <a:srgbClr val="FF0000"/>
                </a:solidFill>
              </a:rPr>
              <a:t>authentication </a:t>
            </a:r>
          </a:p>
          <a:p>
            <a:pPr lvl="1"/>
            <a:r>
              <a:rPr lang="en-US" dirty="0" smtClean="0"/>
              <a:t>Any host on the LAN can claim to own any IP address</a:t>
            </a:r>
          </a:p>
          <a:p>
            <a:r>
              <a:rPr lang="en-US" dirty="0" smtClean="0"/>
              <a:t>Data race</a:t>
            </a:r>
          </a:p>
          <a:p>
            <a:pPr lvl="1"/>
            <a:r>
              <a:rPr lang="en-US" dirty="0" smtClean="0"/>
              <a:t>Attacker tries to “outrun” to legitimate response and poison the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Poisoning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83168" y="4368160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39762" y="4991093"/>
            <a:ext cx="2081062" cy="132264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032033" y="4912954"/>
            <a:ext cx="1926103" cy="23005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9477" y="3496154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29538" y="2254750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02" y="311719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67338" y="4608714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4658050" y="1380064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16" y="5472373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33" y="4207943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189914" y="2886084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898" y="5679863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98519" y="3660274"/>
            <a:ext cx="2087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DHCP Server</a:t>
            </a:r>
          </a:p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50802" y="5027981"/>
            <a:ext cx="2013855" cy="127606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110129" y="4884449"/>
            <a:ext cx="1853435" cy="25855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1"/>
          </p:cNvCxnSpPr>
          <p:nvPr/>
        </p:nvCxnSpPr>
        <p:spPr>
          <a:xfrm flipH="1" flipV="1">
            <a:off x="3177739" y="4365052"/>
            <a:ext cx="1989599" cy="4845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39477" y="3660120"/>
            <a:ext cx="0" cy="9485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4537110" y="5653559"/>
            <a:ext cx="2902317" cy="1125335"/>
          </a:xfrm>
          <a:prstGeom prst="wedgeRectCallout">
            <a:avLst>
              <a:gd name="adj1" fmla="val -89856"/>
              <a:gd name="adj2" fmla="val 14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Discover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0.0.0.0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255.255.255.255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363287" y="1991462"/>
            <a:ext cx="2867333" cy="1227401"/>
          </a:xfrm>
          <a:prstGeom prst="wedgeRectCallout">
            <a:avLst>
              <a:gd name="adj1" fmla="val 33372"/>
              <a:gd name="adj2" fmla="val 75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Offer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192.168.0.1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255.255.255.255</a:t>
            </a:r>
            <a:endParaRPr lang="en-US" sz="2400" dirty="0"/>
          </a:p>
        </p:txBody>
      </p:sp>
      <p:cxnSp>
        <p:nvCxnSpPr>
          <p:cNvPr id="50" name="Straight Arrow Connector 49"/>
          <p:cNvCxnSpPr>
            <a:endCxn id="8" idx="1"/>
          </p:cNvCxnSpPr>
          <p:nvPr/>
        </p:nvCxnSpPr>
        <p:spPr>
          <a:xfrm>
            <a:off x="3177739" y="4396842"/>
            <a:ext cx="1989599" cy="45277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219104" y="5042756"/>
            <a:ext cx="2019578" cy="127931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729537" y="2463277"/>
            <a:ext cx="1" cy="6598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966602" y="4541283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192.168.0.255</a:t>
            </a:r>
          </a:p>
          <a:p>
            <a:r>
              <a:rPr lang="en-US" sz="2000" dirty="0" smtClean="0"/>
              <a:t>FF:00:FF:00:FF:FF</a:t>
            </a:r>
            <a:endParaRPr lang="en-US" sz="20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6110130" y="4899412"/>
            <a:ext cx="1848005" cy="243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2722205" y="5119768"/>
            <a:ext cx="828400" cy="828400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6037462" y="5017335"/>
            <a:ext cx="2003154" cy="25761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6110130" y="4813269"/>
            <a:ext cx="1848005" cy="22948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9" y="3617081"/>
            <a:ext cx="1034672" cy="1034672"/>
          </a:xfrm>
          <a:prstGeom prst="rect">
            <a:avLst/>
          </a:prstGeom>
        </p:spPr>
      </p:pic>
      <p:sp>
        <p:nvSpPr>
          <p:cNvPr id="51" name="Rectangular Callout 50"/>
          <p:cNvSpPr/>
          <p:nvPr/>
        </p:nvSpPr>
        <p:spPr>
          <a:xfrm>
            <a:off x="8895162" y="2692673"/>
            <a:ext cx="2896375" cy="1390584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Offer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192.168.0.255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255.255.255.255</a:t>
            </a:r>
          </a:p>
        </p:txBody>
      </p:sp>
      <p:sp>
        <p:nvSpPr>
          <p:cNvPr id="59" name="Rectangular Callout 58"/>
          <p:cNvSpPr/>
          <p:nvPr/>
        </p:nvSpPr>
        <p:spPr>
          <a:xfrm>
            <a:off x="8885225" y="2507030"/>
            <a:ext cx="3179655" cy="1431730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Attacker can become the gateway and DNS for the target</a:t>
            </a:r>
          </a:p>
        </p:txBody>
      </p:sp>
    </p:spTree>
    <p:extLst>
      <p:ext uri="{BB962C8B-B14F-4D97-AF65-F5344CB8AC3E}">
        <p14:creationId xmlns:p14="http://schemas.microsoft.com/office/powerpoint/2010/main" val="261967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  <p:bldP spid="51" grpId="0" animBg="1"/>
      <p:bldP spid="51" grpId="1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link layer attack tools exist</a:t>
            </a:r>
          </a:p>
          <a:p>
            <a:pPr lvl="1"/>
            <a:r>
              <a:rPr lang="en-US" i="1" dirty="0" err="1" smtClean="0"/>
              <a:t>arping</a:t>
            </a:r>
            <a:r>
              <a:rPr lang="en-US" dirty="0" smtClean="0"/>
              <a:t> – basic tool for generating ARP messages (analogous to </a:t>
            </a:r>
            <a:r>
              <a:rPr lang="en-US" i="1" dirty="0" smtClean="0"/>
              <a:t>ping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/>
              <a:t>arpspoof</a:t>
            </a:r>
            <a:r>
              <a:rPr lang="en-US" dirty="0" smtClean="0"/>
              <a:t> (</a:t>
            </a:r>
            <a:r>
              <a:rPr lang="en-US" i="1" dirty="0" err="1" smtClean="0"/>
              <a:t>dsniff</a:t>
            </a:r>
            <a:r>
              <a:rPr lang="en-US" dirty="0" smtClean="0"/>
              <a:t>) – $ </a:t>
            </a:r>
            <a:r>
              <a:rPr lang="en-US" b="1" dirty="0" err="1" smtClean="0"/>
              <a:t>arpspoof</a:t>
            </a:r>
            <a:r>
              <a:rPr lang="en-US" b="1" dirty="0" smtClean="0"/>
              <a:t> </a:t>
            </a:r>
            <a:r>
              <a:rPr lang="en-US" b="1" dirty="0"/>
              <a:t>-t </a:t>
            </a:r>
            <a:r>
              <a:rPr lang="en-US" b="1" dirty="0" smtClean="0"/>
              <a:t>[victim’s IP]</a:t>
            </a:r>
            <a:r>
              <a:rPr lang="en-US" b="1" dirty="0"/>
              <a:t> </a:t>
            </a:r>
            <a:r>
              <a:rPr lang="en-US" b="1" dirty="0" smtClean="0"/>
              <a:t>[gateway’s IP]</a:t>
            </a:r>
          </a:p>
          <a:p>
            <a:pPr lvl="2"/>
            <a:r>
              <a:rPr lang="en-US" dirty="0" smtClean="0"/>
              <a:t>Combine with </a:t>
            </a:r>
            <a:r>
              <a:rPr lang="en-US" i="1" dirty="0" err="1" smtClean="0"/>
              <a:t>sslstrip</a:t>
            </a:r>
            <a:r>
              <a:rPr lang="en-US" dirty="0" smtClean="0"/>
              <a:t> to implement SSL MITM attacks</a:t>
            </a:r>
          </a:p>
          <a:p>
            <a:pPr lvl="1"/>
            <a:r>
              <a:rPr lang="en-US" i="1" dirty="0" err="1"/>
              <a:t>e</a:t>
            </a:r>
            <a:r>
              <a:rPr lang="en-US" i="1" dirty="0" err="1" smtClean="0"/>
              <a:t>ttercap</a:t>
            </a:r>
            <a:r>
              <a:rPr lang="en-US" i="1" dirty="0" smtClean="0"/>
              <a:t> – </a:t>
            </a:r>
            <a:r>
              <a:rPr lang="en-US" dirty="0" smtClean="0"/>
              <a:t>“comprehensive package for MITM attacks”</a:t>
            </a:r>
          </a:p>
          <a:p>
            <a:r>
              <a:rPr lang="en-US" dirty="0" smtClean="0"/>
              <a:t>Defending against link layer attacks</a:t>
            </a:r>
          </a:p>
          <a:p>
            <a:pPr lvl="1"/>
            <a:r>
              <a:rPr lang="en-US" dirty="0" smtClean="0"/>
              <a:t>Monitoring</a:t>
            </a:r>
          </a:p>
          <a:p>
            <a:pPr lvl="2"/>
            <a:r>
              <a:rPr lang="en-US" i="1" dirty="0" err="1"/>
              <a:t>a</a:t>
            </a:r>
            <a:r>
              <a:rPr lang="en-US" i="1" dirty="0" err="1" smtClean="0"/>
              <a:t>rpwatch</a:t>
            </a:r>
            <a:r>
              <a:rPr lang="en-US" i="1" dirty="0" smtClean="0"/>
              <a:t> – </a:t>
            </a:r>
            <a:r>
              <a:rPr lang="en-US" dirty="0" smtClean="0"/>
              <a:t>passively monitors observed IP</a:t>
            </a:r>
            <a:r>
              <a:rPr lang="en-US" dirty="0" smtClean="0">
                <a:sym typeface="Wingdings" panose="05000000000000000000" pitchFamily="2" charset="2"/>
              </a:rPr>
              <a:t>MAC pairings and generates alerts</a:t>
            </a:r>
            <a:endParaRPr lang="en-US" dirty="0"/>
          </a:p>
          <a:p>
            <a:pPr lvl="2"/>
            <a:r>
              <a:rPr lang="en-US" dirty="0" smtClean="0"/>
              <a:t>DHCP snooping</a:t>
            </a:r>
          </a:p>
          <a:p>
            <a:pPr lvl="1"/>
            <a:r>
              <a:rPr lang="en-US" dirty="0" smtClean="0"/>
              <a:t>Static/sticky ARP cache entries</a:t>
            </a:r>
          </a:p>
          <a:p>
            <a:pPr lvl="1"/>
            <a:r>
              <a:rPr lang="en-US" dirty="0" smtClean="0"/>
              <a:t>Compartmentalization, e.g. VLANs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ular Callout 59"/>
          <p:cNvSpPr/>
          <p:nvPr/>
        </p:nvSpPr>
        <p:spPr>
          <a:xfrm>
            <a:off x="7225334" y="1579856"/>
            <a:ext cx="3674798" cy="2109734"/>
          </a:xfrm>
          <a:prstGeom prst="wedgeRectCallout">
            <a:avLst>
              <a:gd name="adj1" fmla="val -73713"/>
              <a:gd name="adj2" fmla="val 99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Snooping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83168" y="4368160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39762" y="4991093"/>
            <a:ext cx="2081062" cy="132264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032034" y="4912954"/>
            <a:ext cx="1816061" cy="119877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39477" y="3173150"/>
            <a:ext cx="266451" cy="181794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53" y="276428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67338" y="4608714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16" y="5472373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91" y="5424444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372187" y="2510752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Router</a:t>
            </a:r>
          </a:p>
          <a:p>
            <a:pPr algn="r"/>
            <a:r>
              <a:rPr lang="en-US" sz="2000" dirty="0" smtClean="0"/>
              <a:t>192.168.0.1</a:t>
            </a:r>
          </a:p>
          <a:p>
            <a:pPr algn="r"/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898" y="5679863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98519" y="3660274"/>
            <a:ext cx="20874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DHCP Server</a:t>
            </a:r>
          </a:p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239762" y="5036312"/>
            <a:ext cx="1998965" cy="127742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769936" y="3216188"/>
            <a:ext cx="216790" cy="143556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4303663" y="5924462"/>
            <a:ext cx="2075637" cy="694553"/>
          </a:xfrm>
          <a:prstGeom prst="wedgeRectCallout">
            <a:avLst>
              <a:gd name="adj1" fmla="val -89856"/>
              <a:gd name="adj2" fmla="val 14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Discover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1107197" y="2744691"/>
            <a:ext cx="1765158" cy="562515"/>
          </a:xfrm>
          <a:prstGeom prst="wedgeRectCallout">
            <a:avLst>
              <a:gd name="adj1" fmla="val 34058"/>
              <a:gd name="adj2" fmla="val 99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Offer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08198" y="4389457"/>
            <a:ext cx="1989599" cy="45277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735760" y="5757784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192.168.0.255</a:t>
            </a:r>
          </a:p>
          <a:p>
            <a:r>
              <a:rPr lang="en-US" sz="2000" dirty="0" smtClean="0"/>
              <a:t>FF:00:FF:00:FF:FF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9" y="3617081"/>
            <a:ext cx="1034672" cy="1034672"/>
          </a:xfrm>
          <a:prstGeom prst="rect">
            <a:avLst/>
          </a:prstGeom>
        </p:spPr>
      </p:pic>
      <p:sp>
        <p:nvSpPr>
          <p:cNvPr id="43" name="Rectangular Callout 42"/>
          <p:cNvSpPr/>
          <p:nvPr/>
        </p:nvSpPr>
        <p:spPr>
          <a:xfrm>
            <a:off x="4423422" y="1579856"/>
            <a:ext cx="2125955" cy="643275"/>
          </a:xfrm>
          <a:prstGeom prst="wedgeRectCallout">
            <a:avLst>
              <a:gd name="adj1" fmla="val 20711"/>
              <a:gd name="adj2" fmla="val 119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DHCP Discover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2738" y="2887352"/>
            <a:ext cx="2096709" cy="66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44543" y="5719591"/>
            <a:ext cx="1984364" cy="668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ular Callout 46"/>
          <p:cNvSpPr/>
          <p:nvPr/>
        </p:nvSpPr>
        <p:spPr>
          <a:xfrm>
            <a:off x="8735760" y="4368160"/>
            <a:ext cx="2635153" cy="903306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 is-at</a:t>
            </a:r>
          </a:p>
          <a:p>
            <a:pPr algn="ctr"/>
            <a:r>
              <a:rPr lang="en-US" sz="2400" dirty="0" smtClean="0"/>
              <a:t>FF:00:FF:00:FF:FF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16437"/>
              </p:ext>
            </p:extLst>
          </p:nvPr>
        </p:nvGraphicFramePr>
        <p:xfrm>
          <a:off x="7330917" y="2072150"/>
          <a:ext cx="34604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705"/>
                <a:gridCol w="2010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192.168.0.10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01:02:03:04:05:06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00:AA:BB:CC:00:11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192.168.0.11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1A:2B:3C:4D:5E:6F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322883" y="1616283"/>
            <a:ext cx="147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Snoop Table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12090" y="2840090"/>
            <a:ext cx="3270040" cy="333060"/>
          </a:xfrm>
          <a:prstGeom prst="rect">
            <a:avLst/>
          </a:prstGeom>
          <a:solidFill>
            <a:srgbClr val="EA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412090" y="3205913"/>
            <a:ext cx="3270040" cy="333060"/>
          </a:xfrm>
          <a:prstGeom prst="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6070540" y="4935752"/>
            <a:ext cx="1592331" cy="1034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21258" y="2809810"/>
            <a:ext cx="3469874" cy="37609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064514" y="4772930"/>
            <a:ext cx="676082" cy="670472"/>
            <a:chOff x="5456567" y="266448"/>
            <a:chExt cx="676082" cy="670472"/>
          </a:xfrm>
        </p:grpSpPr>
        <p:sp>
          <p:nvSpPr>
            <p:cNvPr id="37" name="Octagon 36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  <p:bldP spid="43" grpId="0" animBg="1"/>
      <p:bldP spid="43" grpId="1" animBg="1"/>
      <p:bldP spid="18" grpId="0" animBg="1"/>
      <p:bldP spid="45" grpId="0" animBg="1"/>
      <p:bldP spid="47" grpId="0" animBg="1"/>
      <p:bldP spid="29" grpId="0" animBg="1"/>
      <p:bldP spid="6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Local Area Networks (VLANs) partition a physical network into separate </a:t>
            </a:r>
            <a:r>
              <a:rPr lang="en-US" dirty="0" smtClean="0">
                <a:solidFill>
                  <a:schemeClr val="accent1"/>
                </a:solidFill>
              </a:rPr>
              <a:t>broadcast domains</a:t>
            </a:r>
          </a:p>
          <a:p>
            <a:pPr lvl="1"/>
            <a:r>
              <a:rPr lang="en-US" dirty="0" smtClean="0"/>
              <a:t>Port-based configuration</a:t>
            </a:r>
          </a:p>
          <a:p>
            <a:pPr lvl="2"/>
            <a:r>
              <a:rPr lang="en-US" dirty="0" smtClean="0"/>
              <a:t>Ports 1-4 </a:t>
            </a:r>
            <a:r>
              <a:rPr lang="en-US" dirty="0" smtClean="0">
                <a:sym typeface="Wingdings" panose="05000000000000000000" pitchFamily="2" charset="2"/>
              </a:rPr>
              <a:t> VLAN 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Ports 5-16  VLAN 2</a:t>
            </a:r>
            <a:endParaRPr lang="en-US" dirty="0" smtClean="0"/>
          </a:p>
          <a:p>
            <a:pPr lvl="1"/>
            <a:r>
              <a:rPr lang="en-US" dirty="0" smtClean="0"/>
              <a:t>Tagging</a:t>
            </a:r>
          </a:p>
          <a:p>
            <a:pPr lvl="2"/>
            <a:r>
              <a:rPr lang="en-US" dirty="0" smtClean="0"/>
              <a:t>MAC:1, MAC:2, MAC3 </a:t>
            </a:r>
            <a:r>
              <a:rPr lang="en-US" dirty="0" smtClean="0">
                <a:sym typeface="Wingdings" panose="05000000000000000000" pitchFamily="2" charset="2"/>
              </a:rPr>
              <a:t> VLAN 1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*  VLAN 2</a:t>
            </a:r>
          </a:p>
          <a:p>
            <a:r>
              <a:rPr lang="en-US" dirty="0" smtClean="0"/>
              <a:t>Compartmentalization enforced at the switch</a:t>
            </a:r>
          </a:p>
          <a:p>
            <a:pPr lvl="1"/>
            <a:r>
              <a:rPr lang="en-US" dirty="0" smtClean="0"/>
              <a:t>Old approach – manually configure switches</a:t>
            </a:r>
          </a:p>
          <a:p>
            <a:pPr lvl="1"/>
            <a:r>
              <a:rPr lang="en-US" dirty="0" smtClean="0"/>
              <a:t>New approach – Software Defined Networks (SDN)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IPv6?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ARP and DHCP designed for IPv4 networks</a:t>
            </a:r>
          </a:p>
          <a:p>
            <a:r>
              <a:rPr lang="en-US" dirty="0" smtClean="0"/>
              <a:t>IPv6/ICMPv6/DHCPv6 should fix these poisoning attacks… right?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Wrong :(</a:t>
            </a:r>
          </a:p>
          <a:p>
            <a:r>
              <a:rPr lang="en-US" dirty="0" smtClean="0"/>
              <a:t>ICMPv6 includes a Neighbor Discovery Protocol (NDP)</a:t>
            </a:r>
          </a:p>
          <a:p>
            <a:pPr lvl="1"/>
            <a:r>
              <a:rPr lang="en-US" dirty="0" smtClean="0"/>
              <a:t>Almost exactly the same as ARP</a:t>
            </a:r>
          </a:p>
          <a:p>
            <a:pPr lvl="1"/>
            <a:r>
              <a:rPr lang="en-US" dirty="0" smtClean="0"/>
              <a:t>By default, no authentication :(</a:t>
            </a:r>
          </a:p>
          <a:p>
            <a:r>
              <a:rPr lang="en-US" dirty="0" smtClean="0"/>
              <a:t>ICMPv6 also includes a Router Redirect messages</a:t>
            </a:r>
          </a:p>
          <a:p>
            <a:pPr lvl="1"/>
            <a:r>
              <a:rPr lang="en-US" dirty="0" smtClean="0"/>
              <a:t>Used to tell hosts about more efficient routes to the gateway</a:t>
            </a:r>
          </a:p>
          <a:p>
            <a:pPr lvl="1"/>
            <a:r>
              <a:rPr lang="en-US" dirty="0" smtClean="0"/>
              <a:t>May be spoofed to redirect a victim towards an attacker</a:t>
            </a:r>
          </a:p>
          <a:p>
            <a:r>
              <a:rPr lang="en-US" dirty="0" smtClean="0"/>
              <a:t>Mitigations: </a:t>
            </a:r>
          </a:p>
          <a:p>
            <a:pPr lvl="1"/>
            <a:r>
              <a:rPr lang="en-US" dirty="0" smtClean="0"/>
              <a:t>Secure Neighbor Discovery Protocol (SEND) extension to IPv6 protocol suite</a:t>
            </a:r>
          </a:p>
          <a:p>
            <a:pPr lvl="1"/>
            <a:r>
              <a:rPr lang="en-US" dirty="0" smtClean="0"/>
              <a:t>Uses Cryptographically Generated Addresses (CGAs) instead of MAC</a:t>
            </a:r>
          </a:p>
          <a:p>
            <a:pPr lvl="1"/>
            <a:r>
              <a:rPr lang="en-US" dirty="0" smtClean="0"/>
              <a:t>Relies on an RPKI to validate CGAs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Ethernet switches make attacks more difficult</a:t>
            </a:r>
          </a:p>
          <a:p>
            <a:pPr lvl="1"/>
            <a:r>
              <a:rPr lang="en-US" dirty="0" smtClean="0"/>
              <a:t>Passive interception is no longer possible (vs. Ethernet hubs)</a:t>
            </a:r>
          </a:p>
          <a:p>
            <a:pPr lvl="1"/>
            <a:r>
              <a:rPr lang="en-US" dirty="0" smtClean="0"/>
              <a:t>DHCP Snooping binds IP</a:t>
            </a:r>
            <a:r>
              <a:rPr lang="en-US" dirty="0" smtClean="0">
                <a:sym typeface="Wingdings" panose="05000000000000000000" pitchFamily="2" charset="2"/>
              </a:rPr>
              <a:t>MAC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However, switches have limited resources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Content Addressable Memory (CAM) stores </a:t>
            </a:r>
            <a:r>
              <a:rPr lang="en-US" dirty="0" err="1" smtClean="0">
                <a:sym typeface="Wingdings" panose="05000000000000000000" pitchFamily="2" charset="2"/>
              </a:rPr>
              <a:t>MACport</a:t>
            </a:r>
            <a:r>
              <a:rPr lang="en-US" dirty="0" smtClean="0">
                <a:sym typeface="Wingdings" panose="05000000000000000000" pitchFamily="2" charset="2"/>
              </a:rPr>
              <a:t> binding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Size of the CAM is limited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Attack: flood the network with is-at replies, overflow the MAC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How do switches typically respond to this?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Revert to old-school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broadcast</a:t>
            </a:r>
            <a:r>
              <a:rPr lang="en-US" dirty="0" smtClean="0">
                <a:sym typeface="Wingdings" panose="05000000000000000000" pitchFamily="2" charset="2"/>
              </a:rPr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Spying and Hijacking</a:t>
            </a:r>
          </a:p>
          <a:p>
            <a:pPr lvl="1"/>
            <a:r>
              <a:rPr lang="en-US" dirty="0" smtClean="0"/>
              <a:t>How to eavesdrop on other people’s packets</a:t>
            </a:r>
          </a:p>
          <a:p>
            <a:pPr lvl="1"/>
            <a:r>
              <a:rPr lang="en-US" dirty="0" smtClean="0"/>
              <a:t>How to inject your own packets into someone else’s stream</a:t>
            </a:r>
          </a:p>
          <a:p>
            <a:r>
              <a:rPr lang="en-US" dirty="0" smtClean="0"/>
              <a:t>Denial of Service</a:t>
            </a:r>
          </a:p>
          <a:p>
            <a:pPr lvl="1"/>
            <a:r>
              <a:rPr lang="en-US" dirty="0" smtClean="0"/>
              <a:t>Availability attacks using layer 3, 4, and 5 protocols</a:t>
            </a:r>
          </a:p>
          <a:p>
            <a:pPr lvl="1"/>
            <a:r>
              <a:rPr lang="en-US" dirty="0" smtClean="0"/>
              <a:t>Defenses?</a:t>
            </a:r>
          </a:p>
          <a:p>
            <a:r>
              <a:rPr lang="en-US" dirty="0" smtClean="0"/>
              <a:t>Firewalls and IDS</a:t>
            </a:r>
          </a:p>
          <a:p>
            <a:pPr lvl="1"/>
            <a:r>
              <a:rPr lang="en-US" dirty="0" smtClean="0"/>
              <a:t>Preventing and detecting attacks on the network</a:t>
            </a:r>
          </a:p>
          <a:p>
            <a:pPr lvl="1"/>
            <a:r>
              <a:rPr lang="en-US" dirty="0" smtClean="0"/>
              <a:t>Stateless, </a:t>
            </a:r>
            <a:r>
              <a:rPr lang="en-US" dirty="0" err="1" smtClean="0"/>
              <a:t>stateful</a:t>
            </a:r>
            <a:r>
              <a:rPr lang="en-US" dirty="0" smtClean="0"/>
              <a:t>, and adaptive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Connection-Oriented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ARP and DHCP are broadcast protocols</a:t>
            </a:r>
          </a:p>
          <a:p>
            <a:pPr lvl="1"/>
            <a:r>
              <a:rPr lang="en-US" dirty="0" smtClean="0"/>
              <a:t>No authentication of sources or destinations</a:t>
            </a:r>
          </a:p>
          <a:p>
            <a:pPr lvl="1"/>
            <a:r>
              <a:rPr lang="en-US" dirty="0" smtClean="0"/>
              <a:t>As we’ll see, other ICMP and UDP-based protocols are also vulnerable</a:t>
            </a:r>
          </a:p>
          <a:p>
            <a:r>
              <a:rPr lang="en-US" dirty="0" smtClean="0"/>
              <a:t>Connection-oriented protocols are supposed to fix this</a:t>
            </a:r>
          </a:p>
          <a:p>
            <a:pPr lvl="1"/>
            <a:r>
              <a:rPr lang="en-US" dirty="0" smtClean="0"/>
              <a:t>Connections include some notion of message authenticity</a:t>
            </a:r>
          </a:p>
          <a:p>
            <a:pPr lvl="1"/>
            <a:r>
              <a:rPr lang="en-US" dirty="0" smtClean="0"/>
              <a:t>E.g. TCP has random sequence numbers and a three-way handshake</a:t>
            </a:r>
          </a:p>
          <a:p>
            <a:r>
              <a:rPr lang="en-US" dirty="0" smtClean="0"/>
              <a:t>Question: do TCP connections solve the authentication problem?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649288" y="2347251"/>
            <a:ext cx="7129735" cy="3798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Function:</a:t>
            </a:r>
          </a:p>
          <a:p>
            <a:pPr lvl="1"/>
            <a:r>
              <a:rPr lang="en-US" dirty="0" err="1" smtClean="0"/>
              <a:t>Demultiplexing</a:t>
            </a:r>
            <a:r>
              <a:rPr lang="en-US" dirty="0" smtClean="0"/>
              <a:t> of data streams (port numbers)</a:t>
            </a:r>
          </a:p>
          <a:p>
            <a:r>
              <a:rPr lang="en-US" dirty="0" smtClean="0"/>
              <a:t>Optional functions:</a:t>
            </a:r>
          </a:p>
          <a:p>
            <a:pPr lvl="1"/>
            <a:r>
              <a:rPr lang="en-US" dirty="0" smtClean="0"/>
              <a:t>Creating long lived connections</a:t>
            </a:r>
          </a:p>
          <a:p>
            <a:pPr lvl="1"/>
            <a:r>
              <a:rPr lang="en-US" dirty="0" smtClean="0"/>
              <a:t>Authenticating packets in the stream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pPr lvl="1"/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Flow and congestion control</a:t>
            </a:r>
          </a:p>
          <a:p>
            <a:pPr lvl="1"/>
            <a:r>
              <a:rPr lang="en-US" dirty="0" smtClean="0"/>
              <a:t>Fairly sharing resources between hosts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914116" y="2347250"/>
            <a:ext cx="559559" cy="3798899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57274" y="4105715"/>
            <a:ext cx="5056448" cy="37609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Control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076" y="6195625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Options</a:t>
            </a:r>
            <a:endParaRPr lang="en-US" sz="2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14564" y="1545114"/>
            <a:ext cx="10706352" cy="2498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Reliable, in-order, bi-directional byte streams</a:t>
            </a:r>
          </a:p>
          <a:p>
            <a:pPr lvl="1"/>
            <a:r>
              <a:rPr lang="en-US" dirty="0" smtClean="0"/>
              <a:t>Port numbers for </a:t>
            </a:r>
            <a:r>
              <a:rPr lang="en-US" dirty="0" err="1" smtClean="0"/>
              <a:t>demultiplexing</a:t>
            </a:r>
            <a:endParaRPr lang="en-US" dirty="0" smtClean="0"/>
          </a:p>
          <a:p>
            <a:pPr lvl="1"/>
            <a:r>
              <a:rPr lang="en-US" dirty="0" smtClean="0"/>
              <a:t>Virtual circuits (connections)</a:t>
            </a:r>
          </a:p>
          <a:p>
            <a:pPr lvl="1"/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Congestion control, approximate fairness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62368" y="42872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Destination Port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7628" y="37942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2922" y="37942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199" y="37942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7075" y="4667840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Sequence Number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397074" y="4287251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Source Port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97072" y="5048200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Acknowledgement Number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62366" y="542891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Advertised Window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062369" y="581406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Urgent Pointer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328348" y="5428910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Flags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400586" y="5814066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Checksum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028902" y="37942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0586" y="5428910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HLen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397068" y="4672286"/>
            <a:ext cx="7323575" cy="7551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28348" y="5434555"/>
            <a:ext cx="2730510" cy="38515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Setup and Flags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need connection setup?</a:t>
            </a:r>
          </a:p>
          <a:p>
            <a:pPr lvl="1"/>
            <a:r>
              <a:rPr lang="en-US" dirty="0" smtClean="0"/>
              <a:t>To establish state on both hosts</a:t>
            </a:r>
          </a:p>
          <a:p>
            <a:pPr lvl="1"/>
            <a:r>
              <a:rPr lang="en-US" dirty="0" smtClean="0"/>
              <a:t>Most important state: sequence numbers</a:t>
            </a:r>
          </a:p>
          <a:p>
            <a:pPr lvl="2"/>
            <a:r>
              <a:rPr lang="en-US" dirty="0" smtClean="0"/>
              <a:t>Count the number of bytes that have been sent</a:t>
            </a:r>
          </a:p>
          <a:p>
            <a:pPr lvl="2"/>
            <a:r>
              <a:rPr lang="en-US" dirty="0" smtClean="0"/>
              <a:t>Initial value chosen at random</a:t>
            </a:r>
          </a:p>
          <a:p>
            <a:pPr lvl="1"/>
            <a:r>
              <a:rPr lang="en-US" dirty="0" smtClean="0"/>
              <a:t>Random initial sequence numbers are a form of authentication</a:t>
            </a:r>
          </a:p>
          <a:p>
            <a:r>
              <a:rPr lang="en-US" dirty="0" smtClean="0"/>
              <a:t>Important TCP flags (1 bit each)</a:t>
            </a:r>
          </a:p>
          <a:p>
            <a:pPr lvl="1"/>
            <a:r>
              <a:rPr lang="en-US" dirty="0" smtClean="0"/>
              <a:t>SYN – synchronization, used for connection setup</a:t>
            </a:r>
          </a:p>
          <a:p>
            <a:pPr lvl="1"/>
            <a:r>
              <a:rPr lang="en-US" dirty="0" smtClean="0"/>
              <a:t>ACK – acknowledge received data</a:t>
            </a:r>
          </a:p>
          <a:p>
            <a:pPr lvl="1"/>
            <a:r>
              <a:rPr lang="en-US" dirty="0" smtClean="0"/>
              <a:t>FIN – finish, used to tear down connection</a:t>
            </a:r>
          </a:p>
          <a:p>
            <a:pPr lvl="1"/>
            <a:r>
              <a:rPr lang="en-US" dirty="0" smtClean="0"/>
              <a:t>RST – unrecoverable error, immediately terminate the connection</a:t>
            </a:r>
          </a:p>
        </p:txBody>
      </p:sp>
    </p:spTree>
    <p:extLst>
      <p:ext uri="{BB962C8B-B14F-4D97-AF65-F5344CB8AC3E}">
        <p14:creationId xmlns:p14="http://schemas.microsoft.com/office/powerpoint/2010/main" val="10966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Way Handshake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38475" y="3016481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46210" y="3016481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941" y="255481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Client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73777" y="255481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Server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833901" y="3022467"/>
            <a:ext cx="3641207" cy="723342"/>
            <a:chOff x="2823952" y="2144531"/>
            <a:chExt cx="4836688" cy="72334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574091">
              <a:off x="4030068" y="2144531"/>
              <a:ext cx="2459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 &lt;</a:t>
              </a:r>
              <a:r>
                <a:rPr lang="en-US" sz="2400" dirty="0" err="1" smtClean="0"/>
                <a:t>SeqC</a:t>
              </a:r>
              <a:r>
                <a:rPr lang="en-US" sz="2400" dirty="0" smtClean="0"/>
                <a:t>, 0&gt;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3948" y="3805343"/>
            <a:ext cx="3671161" cy="659219"/>
            <a:chOff x="2784164" y="2927407"/>
            <a:chExt cx="4876477" cy="659219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1093604">
              <a:off x="2784164" y="2927407"/>
              <a:ext cx="4025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SYN/ACK &lt;</a:t>
              </a:r>
              <a:r>
                <a:rPr lang="en-US" sz="2400" dirty="0" err="1" smtClean="0"/>
                <a:t>SeqS</a:t>
              </a:r>
              <a:r>
                <a:rPr lang="en-US" sz="2400" dirty="0" smtClean="0"/>
                <a:t>, SeqC+1&gt;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0345" y="4451970"/>
            <a:ext cx="3621300" cy="672846"/>
            <a:chOff x="2850395" y="3574034"/>
            <a:chExt cx="4810245" cy="67284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500040">
              <a:off x="3698402" y="3574034"/>
              <a:ext cx="3658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 &lt;SeqC+1, SeqS+1&gt;</a:t>
              </a:r>
              <a:endParaRPr lang="en-US" sz="2400" dirty="0"/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243555" y="1533760"/>
            <a:ext cx="2075637" cy="816607"/>
          </a:xfrm>
          <a:prstGeom prst="wedgeRectCallout">
            <a:avLst>
              <a:gd name="adj1" fmla="val -33257"/>
              <a:gd name="adj2" fmla="val 8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Choose </a:t>
            </a:r>
            <a:r>
              <a:rPr lang="en-US" sz="2400" i="1" dirty="0" err="1" smtClean="0"/>
              <a:t>SeqC</a:t>
            </a:r>
            <a:r>
              <a:rPr lang="en-US" sz="2400" dirty="0" smtClean="0"/>
              <a:t> at random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089670" y="1529756"/>
            <a:ext cx="2075637" cy="816607"/>
          </a:xfrm>
          <a:prstGeom prst="wedgeRectCallout">
            <a:avLst>
              <a:gd name="adj1" fmla="val 8171"/>
              <a:gd name="adj2" fmla="val 84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Choose </a:t>
            </a:r>
            <a:r>
              <a:rPr lang="en-US" sz="2400" i="1" dirty="0" err="1" smtClean="0"/>
              <a:t>SeqS</a:t>
            </a:r>
            <a:r>
              <a:rPr lang="en-US" sz="2400" dirty="0" smtClean="0"/>
              <a:t> at random</a:t>
            </a:r>
          </a:p>
        </p:txBody>
      </p:sp>
      <p:pic>
        <p:nvPicPr>
          <p:cNvPr id="2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9688" y="280381"/>
            <a:ext cx="4950794" cy="6284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20"/>
          <p:cNvSpPr/>
          <p:nvPr/>
        </p:nvSpPr>
        <p:spPr>
          <a:xfrm>
            <a:off x="7993433" y="2640383"/>
            <a:ext cx="1503355" cy="7083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9073595" y="3745809"/>
            <a:ext cx="2819661" cy="1611039"/>
          </a:xfrm>
          <a:prstGeom prst="wedgeRectCallout">
            <a:avLst>
              <a:gd name="adj1" fmla="val -38862"/>
              <a:gd name="adj2" fmla="val -71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 this point, only the client and server should know </a:t>
            </a:r>
            <a:r>
              <a:rPr lang="en-US" sz="2400" dirty="0" err="1" smtClean="0"/>
              <a:t>SeqC</a:t>
            </a:r>
            <a:r>
              <a:rPr lang="en-US" sz="2400" dirty="0" smtClean="0"/>
              <a:t> and </a:t>
            </a:r>
            <a:r>
              <a:rPr lang="en-US" sz="2400" dirty="0" err="1" smtClean="0"/>
              <a:t>SeqS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57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2094" y="3774831"/>
            <a:ext cx="1320560" cy="113982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382204" y="5369071"/>
            <a:ext cx="1145424" cy="100751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548610" y="5319422"/>
            <a:ext cx="1586573" cy="9247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3917955" y="4571951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505" y="5494546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99" y="5456682"/>
            <a:ext cx="1330220" cy="1330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66289" y="6046408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72.80.02.01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76744" y="5921737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193.54.34.101:8641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8427557" y="4406438"/>
            <a:ext cx="3264461" cy="1594240"/>
          </a:xfrm>
          <a:prstGeom prst="cloudCallout">
            <a:avLst>
              <a:gd name="adj1" fmla="val -60336"/>
              <a:gd name="adj2" fmla="val 33789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send commands to that server…</a:t>
            </a: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437831" y="1238854"/>
            <a:ext cx="4929282" cy="32544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TCP/IP Internet</a:t>
            </a:r>
          </a:p>
          <a:p>
            <a:r>
              <a:rPr lang="en-US" dirty="0" smtClean="0"/>
              <a:t>Attacker is </a:t>
            </a:r>
            <a:r>
              <a:rPr lang="en-US" dirty="0" smtClean="0">
                <a:solidFill>
                  <a:schemeClr val="accent1"/>
                </a:solidFill>
              </a:rPr>
              <a:t>off-path</a:t>
            </a:r>
          </a:p>
          <a:p>
            <a:pPr lvl="1"/>
            <a:r>
              <a:rPr lang="en-US" dirty="0" smtClean="0"/>
              <a:t>Cannot observe traffic</a:t>
            </a:r>
          </a:p>
          <a:p>
            <a:r>
              <a:rPr lang="en-US" dirty="0" smtClean="0"/>
              <a:t>Active attacker</a:t>
            </a:r>
          </a:p>
          <a:p>
            <a:pPr lvl="1"/>
            <a:r>
              <a:rPr lang="en-US" dirty="0" smtClean="0"/>
              <a:t>May send arbitrary packets</a:t>
            </a:r>
          </a:p>
          <a:p>
            <a:r>
              <a:rPr lang="en-US" dirty="0" smtClean="0"/>
              <a:t>Assume the attacker knows IP addresses of targets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21" y="3194758"/>
            <a:ext cx="1034672" cy="1034672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 rot="571613">
            <a:off x="3210801" y="3906734"/>
            <a:ext cx="1440836" cy="2498068"/>
          </a:xfrm>
          <a:custGeom>
            <a:avLst/>
            <a:gdLst>
              <a:gd name="connsiteX0" fmla="*/ 515816 w 1898234"/>
              <a:gd name="connsiteY0" fmla="*/ 1906954 h 1906954"/>
              <a:gd name="connsiteX1" fmla="*/ 1891323 w 1898234"/>
              <a:gd name="connsiteY1" fmla="*/ 703385 h 1906954"/>
              <a:gd name="connsiteX2" fmla="*/ 0 w 1898234"/>
              <a:gd name="connsiteY2" fmla="*/ 0 h 1906954"/>
              <a:gd name="connsiteX3" fmla="*/ 0 w 1898234"/>
              <a:gd name="connsiteY3" fmla="*/ 0 h 19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234" h="1906954">
                <a:moveTo>
                  <a:pt x="515816" y="1906954"/>
                </a:moveTo>
                <a:cubicBezTo>
                  <a:pt x="1246554" y="1464082"/>
                  <a:pt x="1977292" y="1021211"/>
                  <a:pt x="1891323" y="703385"/>
                </a:cubicBezTo>
                <a:cubicBezTo>
                  <a:pt x="1805354" y="3855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25306" y="3269707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Server</a:t>
            </a:r>
          </a:p>
          <a:p>
            <a:pPr algn="r"/>
            <a:r>
              <a:rPr lang="en-US" sz="2000" dirty="0" smtClean="0"/>
              <a:t>84.79.0.1:80</a:t>
            </a:r>
            <a:endParaRPr lang="en-US" sz="2000" dirty="0"/>
          </a:p>
        </p:txBody>
      </p:sp>
      <p:sp>
        <p:nvSpPr>
          <p:cNvPr id="31" name="Rectangular Callout 30"/>
          <p:cNvSpPr/>
          <p:nvPr/>
        </p:nvSpPr>
        <p:spPr>
          <a:xfrm>
            <a:off x="3948861" y="2931606"/>
            <a:ext cx="1695577" cy="873117"/>
          </a:xfrm>
          <a:prstGeom prst="wedgeRectCallout">
            <a:avLst>
              <a:gd name="adj1" fmla="val -44219"/>
              <a:gd name="adj2" fmla="val 809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TCP/IP Connection</a:t>
            </a:r>
          </a:p>
        </p:txBody>
      </p:sp>
    </p:spTree>
    <p:extLst>
      <p:ext uri="{BB962C8B-B14F-4D97-AF65-F5344CB8AC3E}">
        <p14:creationId xmlns:p14="http://schemas.microsoft.com/office/powerpoint/2010/main" val="15201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6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Strategies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04374" y="3759201"/>
            <a:ext cx="1320560" cy="113982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24484" y="5353441"/>
            <a:ext cx="1145424" cy="100751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790890" y="5303792"/>
            <a:ext cx="1586573" cy="9247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4160235" y="4556321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5" y="5478916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9" y="5441052"/>
            <a:ext cx="1330220" cy="1330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08569" y="6030778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72.80.02.01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19024" y="5906107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193.54.34.101:8641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8361499" y="4252587"/>
            <a:ext cx="3357957" cy="1604609"/>
          </a:xfrm>
          <a:prstGeom prst="cloudCallout">
            <a:avLst>
              <a:gd name="adj1" fmla="val -54791"/>
              <a:gd name="adj2" fmla="val 36079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kill that connection!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1" y="3179128"/>
            <a:ext cx="1034672" cy="10346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67586" y="3254077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Server</a:t>
            </a:r>
          </a:p>
          <a:p>
            <a:pPr algn="r"/>
            <a:r>
              <a:rPr lang="en-US" sz="2000" dirty="0" smtClean="0"/>
              <a:t>84.79.0.1:80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51341" y="457671"/>
            <a:ext cx="5368115" cy="2721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 a FIN packet?</a:t>
            </a:r>
          </a:p>
          <a:p>
            <a:pPr lvl="1"/>
            <a:r>
              <a:rPr lang="en-US" dirty="0" smtClean="0"/>
              <a:t>Triggers a multi-packet, graceful shutdown</a:t>
            </a:r>
          </a:p>
          <a:p>
            <a:r>
              <a:rPr lang="en-US" dirty="0" smtClean="0"/>
              <a:t>Send a RST packet?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works if you can guess both ports and the </a:t>
            </a:r>
            <a:r>
              <a:rPr lang="en-US" dirty="0" err="1" smtClean="0"/>
              <a:t>seq</a:t>
            </a:r>
            <a:r>
              <a:rPr lang="en-US" dirty="0" smtClean="0"/>
              <a:t>/</a:t>
            </a:r>
            <a:r>
              <a:rPr lang="en-US" dirty="0" err="1" smtClean="0"/>
              <a:t>ack</a:t>
            </a:r>
            <a:r>
              <a:rPr lang="en-US" dirty="0" smtClean="0"/>
              <a:t> numbers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70215" y="5302702"/>
            <a:ext cx="3219938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679469" y="4776010"/>
            <a:ext cx="1069892" cy="577431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</a:t>
            </a:r>
          </a:p>
        </p:txBody>
      </p:sp>
      <p:sp>
        <p:nvSpPr>
          <p:cNvPr id="12" name="Freeform 11"/>
          <p:cNvSpPr/>
          <p:nvPr/>
        </p:nvSpPr>
        <p:spPr>
          <a:xfrm rot="21424000">
            <a:off x="3759199" y="4142155"/>
            <a:ext cx="711203" cy="1836615"/>
          </a:xfrm>
          <a:custGeom>
            <a:avLst/>
            <a:gdLst>
              <a:gd name="connsiteX0" fmla="*/ 0 w 711203"/>
              <a:gd name="connsiteY0" fmla="*/ 1836615 h 1836615"/>
              <a:gd name="connsiteX1" fmla="*/ 711200 w 711203"/>
              <a:gd name="connsiteY1" fmla="*/ 969107 h 1836615"/>
              <a:gd name="connsiteX2" fmla="*/ 7816 w 711203"/>
              <a:gd name="connsiteY2" fmla="*/ 0 h 18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3" h="1836615">
                <a:moveTo>
                  <a:pt x="0" y="1836615"/>
                </a:moveTo>
                <a:cubicBezTo>
                  <a:pt x="354948" y="1555912"/>
                  <a:pt x="709897" y="1275209"/>
                  <a:pt x="711200" y="969107"/>
                </a:cubicBezTo>
                <a:cubicBezTo>
                  <a:pt x="712503" y="663005"/>
                  <a:pt x="360159" y="331502"/>
                  <a:pt x="7816" y="0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ular Callout 31"/>
          <p:cNvSpPr/>
          <p:nvPr/>
        </p:nvSpPr>
        <p:spPr>
          <a:xfrm>
            <a:off x="2274245" y="4594604"/>
            <a:ext cx="1407133" cy="628608"/>
          </a:xfrm>
          <a:prstGeom prst="wedgeRectCallout">
            <a:avLst>
              <a:gd name="adj1" fmla="val 82687"/>
              <a:gd name="adj2" fmla="val -32078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FIN/ACK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3931047" y="2918424"/>
            <a:ext cx="1069892" cy="577431"/>
          </a:xfrm>
          <a:prstGeom prst="wedgeRectCallout">
            <a:avLst>
              <a:gd name="adj1" fmla="val -51528"/>
              <a:gd name="adj2" fmla="val 7888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???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6684608" y="3658794"/>
            <a:ext cx="3247922" cy="1454679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RST </a:t>
            </a:r>
            <a:r>
              <a:rPr lang="en-US" sz="2400" dirty="0" err="1" smtClean="0"/>
              <a:t>seq</a:t>
            </a:r>
            <a:r>
              <a:rPr lang="en-US" sz="2400" dirty="0" smtClean="0"/>
              <a:t>=? </a:t>
            </a:r>
            <a:r>
              <a:rPr lang="en-US" sz="2400" dirty="0" err="1" smtClean="0"/>
              <a:t>ack</a:t>
            </a:r>
            <a:r>
              <a:rPr lang="en-US" sz="2400" dirty="0" smtClean="0"/>
              <a:t>=?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84.79.0.1:80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193.54.34.101:?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1690240" y="4934496"/>
            <a:ext cx="1069892" cy="577431"/>
          </a:xfrm>
          <a:prstGeom prst="wedgeRectCallout">
            <a:avLst>
              <a:gd name="adj1" fmla="val 51470"/>
              <a:gd name="adj2" fmla="val 9241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5000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1" grpId="0" animBg="1"/>
      <p:bldP spid="11" grpId="1" animBg="1"/>
      <p:bldP spid="11" grpId="2" animBg="1"/>
      <p:bldP spid="27" grpId="0" animBg="1"/>
      <p:bldP spid="27" grpId="1" animBg="1"/>
      <p:bldP spid="12" grpId="0" animBg="1"/>
      <p:bldP spid="12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Guessing Sequence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security of TCP connections relies on the randomness of the initial sequence numbers (ISNs)</a:t>
            </a:r>
          </a:p>
          <a:p>
            <a:pPr lvl="1"/>
            <a:r>
              <a:rPr lang="en-US" dirty="0" smtClean="0"/>
              <a:t>If an attacker knows the sequence numbers, they can spoof packets</a:t>
            </a:r>
          </a:p>
          <a:p>
            <a:r>
              <a:rPr lang="en-US" dirty="0" smtClean="0"/>
              <a:t>Problem: many OSs used to have low-entropy ISN generators</a:t>
            </a:r>
          </a:p>
          <a:p>
            <a:pPr lvl="1"/>
            <a:r>
              <a:rPr lang="en-US" dirty="0"/>
              <a:t>Typically seeded by the current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RFC793 – “increase the ISN by 1 every 4 microseconds”</a:t>
            </a:r>
            <a:endParaRPr lang="en-US" dirty="0"/>
          </a:p>
          <a:p>
            <a:pPr lvl="1"/>
            <a:r>
              <a:rPr lang="en-US" dirty="0" smtClean="0"/>
              <a:t>Windows NT 4.0 – </a:t>
            </a:r>
            <a:r>
              <a:rPr lang="en-US" i="1" dirty="0"/>
              <a:t>ISN = </a:t>
            </a:r>
            <a:r>
              <a:rPr lang="en-US" i="1" dirty="0" err="1"/>
              <a:t>ms</a:t>
            </a:r>
            <a:r>
              <a:rPr lang="en-US" i="1" dirty="0"/>
              <a:t> * </a:t>
            </a:r>
            <a:r>
              <a:rPr lang="en-US" i="1" dirty="0" smtClean="0"/>
              <a:t>10 % 2^32</a:t>
            </a:r>
            <a:endParaRPr lang="en-US" i="1" dirty="0"/>
          </a:p>
          <a:p>
            <a:r>
              <a:rPr lang="en-US" dirty="0" smtClean="0"/>
              <a:t>Attacker can measure the victim’s ISN generators</a:t>
            </a:r>
          </a:p>
          <a:p>
            <a:pPr lvl="1"/>
            <a:r>
              <a:rPr lang="en-US" dirty="0" smtClean="0"/>
              <a:t>NTP query</a:t>
            </a:r>
          </a:p>
          <a:p>
            <a:pPr lvl="1"/>
            <a:r>
              <a:rPr lang="en-US" dirty="0" smtClean="0"/>
              <a:t>Repeatedly open connections to known services like HTTP, FTP, echo, etc.</a:t>
            </a:r>
          </a:p>
        </p:txBody>
      </p:sp>
    </p:spTree>
    <p:extLst>
      <p:ext uri="{BB962C8B-B14F-4D97-AF65-F5344CB8AC3E}">
        <p14:creationId xmlns:p14="http://schemas.microsoft.com/office/powerpoint/2010/main" val="27106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RST Attack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04374" y="3759201"/>
            <a:ext cx="1320560" cy="113982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24484" y="5353441"/>
            <a:ext cx="1145424" cy="100751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790890" y="5303792"/>
            <a:ext cx="1586573" cy="9247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4160235" y="4556321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5" y="5478916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9" y="5441052"/>
            <a:ext cx="1330220" cy="1330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08569" y="6030778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72.80.02.01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19024" y="5906107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193.54.34.101:8641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1" y="3179128"/>
            <a:ext cx="1034672" cy="10346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67586" y="3254077"/>
            <a:ext cx="1484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Server</a:t>
            </a:r>
          </a:p>
          <a:p>
            <a:pPr algn="r"/>
            <a:r>
              <a:rPr lang="en-US" sz="2000" dirty="0" smtClean="0"/>
              <a:t>84.79.0.1:80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90890" y="439944"/>
            <a:ext cx="5987567" cy="3483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Server port is typically known, client port must be guessed</a:t>
            </a:r>
          </a:p>
          <a:p>
            <a:r>
              <a:rPr lang="en-US" dirty="0" smtClean="0"/>
              <a:t>Older OSs accepted a wide range of plausible </a:t>
            </a:r>
            <a:r>
              <a:rPr lang="en-US" dirty="0" err="1" smtClean="0"/>
              <a:t>seq</a:t>
            </a:r>
            <a:r>
              <a:rPr lang="en-US" dirty="0" smtClean="0"/>
              <a:t>/</a:t>
            </a:r>
            <a:r>
              <a:rPr lang="en-US" dirty="0" err="1" smtClean="0"/>
              <a:t>ack</a:t>
            </a:r>
            <a:r>
              <a:rPr lang="en-US" dirty="0" smtClean="0"/>
              <a:t> numbers with RST</a:t>
            </a:r>
          </a:p>
          <a:p>
            <a:r>
              <a:rPr lang="en-US" dirty="0" smtClean="0"/>
              <a:t>Modern OSs are more conservative</a:t>
            </a:r>
          </a:p>
          <a:p>
            <a:pPr lvl="1"/>
            <a:r>
              <a:rPr lang="en-US" dirty="0" smtClean="0"/>
              <a:t>Seq. must be “reasonable”</a:t>
            </a:r>
          </a:p>
          <a:p>
            <a:pPr lvl="1"/>
            <a:r>
              <a:rPr lang="en-US" dirty="0" smtClean="0"/>
              <a:t>Ack. must be within the sender’s window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70215" y="5302702"/>
            <a:ext cx="3219938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6988090" y="4291987"/>
            <a:ext cx="919626" cy="609790"/>
          </a:xfrm>
          <a:prstGeom prst="wedgeRectCallout">
            <a:avLst>
              <a:gd name="adj1" fmla="val -90958"/>
              <a:gd name="adj2" fmla="val 13059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RST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1690240" y="4934496"/>
            <a:ext cx="1069892" cy="577431"/>
          </a:xfrm>
          <a:prstGeom prst="wedgeRectCallout">
            <a:avLst>
              <a:gd name="adj1" fmla="val 51470"/>
              <a:gd name="adj2" fmla="val 9241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???</a:t>
            </a:r>
          </a:p>
        </p:txBody>
      </p:sp>
      <p:sp>
        <p:nvSpPr>
          <p:cNvPr id="23" name="Freeform 22"/>
          <p:cNvSpPr/>
          <p:nvPr/>
        </p:nvSpPr>
        <p:spPr>
          <a:xfrm>
            <a:off x="3841360" y="5068304"/>
            <a:ext cx="3219938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70839" y="5486559"/>
            <a:ext cx="3049372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780583" y="5302702"/>
            <a:ext cx="3339628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741399" y="4921665"/>
            <a:ext cx="3378812" cy="1221542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795050" y="5696145"/>
            <a:ext cx="3378812" cy="656378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98968" y="5936193"/>
            <a:ext cx="3378812" cy="386798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747390" y="6134026"/>
            <a:ext cx="3378812" cy="249639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Freeform 39"/>
          <p:cNvSpPr/>
          <p:nvPr/>
        </p:nvSpPr>
        <p:spPr>
          <a:xfrm flipV="1">
            <a:off x="3780583" y="6380207"/>
            <a:ext cx="3378812" cy="146896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ectangular Callout 40"/>
          <p:cNvSpPr/>
          <p:nvPr/>
        </p:nvSpPr>
        <p:spPr>
          <a:xfrm>
            <a:off x="1939081" y="4645780"/>
            <a:ext cx="1069892" cy="577431"/>
          </a:xfrm>
          <a:prstGeom prst="wedgeRectCallout">
            <a:avLst>
              <a:gd name="adj1" fmla="val 46942"/>
              <a:gd name="adj2" fmla="val 9556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???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2337642" y="4447555"/>
            <a:ext cx="1069892" cy="577431"/>
          </a:xfrm>
          <a:prstGeom prst="wedgeRectCallout">
            <a:avLst>
              <a:gd name="adj1" fmla="val 42980"/>
              <a:gd name="adj2" fmla="val 10815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???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576527" y="4250679"/>
            <a:ext cx="2391243" cy="966900"/>
          </a:xfrm>
          <a:prstGeom prst="wedgeRectCallout">
            <a:avLst>
              <a:gd name="adj1" fmla="val 42980"/>
              <a:gd name="adj2" fmla="val 10815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Okay, connection closed.</a:t>
            </a:r>
          </a:p>
        </p:txBody>
      </p:sp>
    </p:spTree>
    <p:extLst>
      <p:ext uri="{BB962C8B-B14F-4D97-AF65-F5344CB8AC3E}">
        <p14:creationId xmlns:p14="http://schemas.microsoft.com/office/powerpoint/2010/main" val="21960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4" grpId="0" animBg="1"/>
      <p:bldP spid="34" grpId="1" animBg="1"/>
      <p:bldP spid="35" grpId="0" animBg="1"/>
      <p:bldP spid="35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Connection Hijacking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8"/>
            <a:ext cx="10759831" cy="5344680"/>
          </a:xfrm>
        </p:spPr>
        <p:txBody>
          <a:bodyPr/>
          <a:lstStyle/>
          <a:p>
            <a:r>
              <a:rPr lang="en-US" dirty="0" smtClean="0"/>
              <a:t>RST attacks enable </a:t>
            </a:r>
            <a:r>
              <a:rPr lang="en-US" dirty="0" err="1" smtClean="0"/>
              <a:t>DoS</a:t>
            </a:r>
            <a:r>
              <a:rPr lang="en-US" dirty="0" smtClean="0"/>
              <a:t>, but not packet injection</a:t>
            </a:r>
          </a:p>
          <a:p>
            <a:r>
              <a:rPr lang="en-US" dirty="0" smtClean="0"/>
              <a:t>Attackers can hijack TCP connections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Silencing one participant (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Sending spoofed packets to the other participant 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B</a:t>
            </a:r>
            <a:r>
              <a:rPr lang="en-US" dirty="0" smtClean="0"/>
              <a:t> accepts a spoofed packet, the connection becomes desynchronized</a:t>
            </a:r>
          </a:p>
          <a:p>
            <a:r>
              <a:rPr lang="en-US" dirty="0" smtClean="0"/>
              <a:t>Why is it useful to silence one participant?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 may RST the connection if they observe a </a:t>
            </a:r>
            <a:r>
              <a:rPr lang="en-US" dirty="0" err="1" smtClean="0"/>
              <a:t>desynchronization</a:t>
            </a:r>
            <a:r>
              <a:rPr lang="en-US" dirty="0" smtClean="0"/>
              <a:t> or unsolicited packets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730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Spying and Hijacking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ARP Cache Poisoning</a:t>
            </a:r>
          </a:p>
          <a:p>
            <a:r>
              <a:rPr lang="en-US" dirty="0" smtClean="0"/>
              <a:t>MAC Flooding</a:t>
            </a:r>
          </a:p>
          <a:p>
            <a:r>
              <a:rPr lang="en-US" dirty="0" smtClean="0"/>
              <a:t>TCP Connection Hijacking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ular Callout 33"/>
          <p:cNvSpPr/>
          <p:nvPr/>
        </p:nvSpPr>
        <p:spPr>
          <a:xfrm>
            <a:off x="6688275" y="4105462"/>
            <a:ext cx="3707059" cy="901717"/>
          </a:xfrm>
          <a:prstGeom prst="wedgeRectCallout">
            <a:avLst>
              <a:gd name="adj1" fmla="val -50898"/>
              <a:gd name="adj2" fmla="val 10784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Make sure the trusted host is offline, or </a:t>
            </a:r>
            <a:r>
              <a:rPr lang="en-US" sz="2400" dirty="0" err="1" smtClean="0"/>
              <a:t>DoS</a:t>
            </a:r>
            <a:r>
              <a:rPr lang="en-US" sz="2400" dirty="0" smtClean="0"/>
              <a:t> them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529041" y="3935965"/>
            <a:ext cx="1320560" cy="1139824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695785" y="5298706"/>
            <a:ext cx="1145424" cy="100751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rsh</a:t>
            </a:r>
            <a:r>
              <a:rPr lang="en-US" dirty="0" smtClean="0"/>
              <a:t> Connection Hijacking Example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5790890" y="5303792"/>
            <a:ext cx="1586573" cy="9247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4160235" y="4556321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5" y="5478916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79" y="5441052"/>
            <a:ext cx="1330220" cy="1330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08569" y="6030778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72.80.02.01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1093244" y="5676835"/>
            <a:ext cx="167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Trusted Host</a:t>
            </a:r>
          </a:p>
          <a:p>
            <a:pPr algn="r"/>
            <a:r>
              <a:rPr lang="en-US" sz="2000" dirty="0" smtClean="0"/>
              <a:t>193.54.34.101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1" y="3179128"/>
            <a:ext cx="1034672" cy="103467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37743" y="3254077"/>
            <a:ext cx="1614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Server</a:t>
            </a:r>
          </a:p>
          <a:p>
            <a:pPr algn="r"/>
            <a:r>
              <a:rPr lang="en-US" sz="2000" dirty="0" smtClean="0"/>
              <a:t>84.79.0.1:514</a:t>
            </a:r>
            <a:endParaRPr lang="en-US" sz="2000" dirty="0"/>
          </a:p>
        </p:txBody>
      </p:sp>
      <p:sp>
        <p:nvSpPr>
          <p:cNvPr id="46" name="Freeform 45"/>
          <p:cNvSpPr/>
          <p:nvPr/>
        </p:nvSpPr>
        <p:spPr>
          <a:xfrm>
            <a:off x="3795050" y="5274888"/>
            <a:ext cx="3371658" cy="1004314"/>
          </a:xfrm>
          <a:custGeom>
            <a:avLst/>
            <a:gdLst>
              <a:gd name="connsiteX0" fmla="*/ 3219938 w 3219938"/>
              <a:gd name="connsiteY0" fmla="*/ 824560 h 1004314"/>
              <a:gd name="connsiteX1" fmla="*/ 1906954 w 3219938"/>
              <a:gd name="connsiteY1" fmla="*/ 66468 h 1004314"/>
              <a:gd name="connsiteX2" fmla="*/ 945661 w 3219938"/>
              <a:gd name="connsiteY2" fmla="*/ 144622 h 1004314"/>
              <a:gd name="connsiteX3" fmla="*/ 0 w 3219938"/>
              <a:gd name="connsiteY3" fmla="*/ 1004314 h 10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938" h="1004314">
                <a:moveTo>
                  <a:pt x="3219938" y="824560"/>
                </a:moveTo>
                <a:cubicBezTo>
                  <a:pt x="2752969" y="502175"/>
                  <a:pt x="2286000" y="179791"/>
                  <a:pt x="1906954" y="66468"/>
                </a:cubicBezTo>
                <a:cubicBezTo>
                  <a:pt x="1527908" y="-46855"/>
                  <a:pt x="1263487" y="-11686"/>
                  <a:pt x="945661" y="144622"/>
                </a:cubicBezTo>
                <a:cubicBezTo>
                  <a:pt x="627835" y="300930"/>
                  <a:pt x="313917" y="652622"/>
                  <a:pt x="0" y="100431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593144" y="5407953"/>
            <a:ext cx="1363319" cy="136331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752330" y="1276987"/>
            <a:ext cx="7218337" cy="2743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Remote shell (</a:t>
            </a:r>
            <a:r>
              <a:rPr lang="en-US" i="1" dirty="0" err="1" smtClean="0"/>
              <a:t>rsh</a:t>
            </a:r>
            <a:r>
              <a:rPr lang="en-US" dirty="0" smtClean="0"/>
              <a:t>) was the predecessor to</a:t>
            </a:r>
            <a:r>
              <a:rPr lang="en-US" i="1" dirty="0" smtClean="0"/>
              <a:t> </a:t>
            </a:r>
            <a:r>
              <a:rPr lang="en-US" i="1" dirty="0" err="1" smtClean="0"/>
              <a:t>ssh</a:t>
            </a:r>
            <a:endParaRPr lang="en-US" i="1" dirty="0" smtClean="0"/>
          </a:p>
          <a:p>
            <a:r>
              <a:rPr lang="en-US" dirty="0" smtClean="0"/>
              <a:t>Typically allowed connections from a preconfigured list of “trusted” hosts</a:t>
            </a:r>
          </a:p>
          <a:p>
            <a:r>
              <a:rPr lang="en-US" dirty="0" smtClean="0"/>
              <a:t>Attacker goal: spoof a TCP connection from a trusted host</a:t>
            </a:r>
          </a:p>
        </p:txBody>
      </p:sp>
      <p:sp>
        <p:nvSpPr>
          <p:cNvPr id="7" name="Freeform 6"/>
          <p:cNvSpPr/>
          <p:nvPr/>
        </p:nvSpPr>
        <p:spPr>
          <a:xfrm>
            <a:off x="3767015" y="4142154"/>
            <a:ext cx="3415323" cy="1953846"/>
          </a:xfrm>
          <a:custGeom>
            <a:avLst/>
            <a:gdLst>
              <a:gd name="connsiteX0" fmla="*/ 3415323 w 3415323"/>
              <a:gd name="connsiteY0" fmla="*/ 1953846 h 1953846"/>
              <a:gd name="connsiteX1" fmla="*/ 1312985 w 3415323"/>
              <a:gd name="connsiteY1" fmla="*/ 1008184 h 1953846"/>
              <a:gd name="connsiteX2" fmla="*/ 0 w 3415323"/>
              <a:gd name="connsiteY2" fmla="*/ 0 h 195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323" h="1953846">
                <a:moveTo>
                  <a:pt x="3415323" y="1953846"/>
                </a:moveTo>
                <a:cubicBezTo>
                  <a:pt x="2648764" y="1643835"/>
                  <a:pt x="1882205" y="1333825"/>
                  <a:pt x="1312985" y="1008184"/>
                </a:cubicBezTo>
                <a:cubicBezTo>
                  <a:pt x="743764" y="682543"/>
                  <a:pt x="371882" y="341271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454543" y="4352637"/>
            <a:ext cx="3727795" cy="1917305"/>
          </a:xfrm>
          <a:custGeom>
            <a:avLst/>
            <a:gdLst>
              <a:gd name="connsiteX0" fmla="*/ 3415323 w 3415323"/>
              <a:gd name="connsiteY0" fmla="*/ 1953846 h 1953846"/>
              <a:gd name="connsiteX1" fmla="*/ 1312985 w 3415323"/>
              <a:gd name="connsiteY1" fmla="*/ 1008184 h 1953846"/>
              <a:gd name="connsiteX2" fmla="*/ 0 w 3415323"/>
              <a:gd name="connsiteY2" fmla="*/ 0 h 195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323" h="1953846">
                <a:moveTo>
                  <a:pt x="3415323" y="1953846"/>
                </a:moveTo>
                <a:cubicBezTo>
                  <a:pt x="2648764" y="1643835"/>
                  <a:pt x="1882205" y="1333825"/>
                  <a:pt x="1312985" y="1008184"/>
                </a:cubicBezTo>
                <a:cubicBezTo>
                  <a:pt x="743764" y="682543"/>
                  <a:pt x="371882" y="341271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3984498" y="3774830"/>
            <a:ext cx="3182209" cy="2131277"/>
          </a:xfrm>
          <a:custGeom>
            <a:avLst/>
            <a:gdLst>
              <a:gd name="connsiteX0" fmla="*/ 3415323 w 3415323"/>
              <a:gd name="connsiteY0" fmla="*/ 1953846 h 1953846"/>
              <a:gd name="connsiteX1" fmla="*/ 1312985 w 3415323"/>
              <a:gd name="connsiteY1" fmla="*/ 1008184 h 1953846"/>
              <a:gd name="connsiteX2" fmla="*/ 0 w 3415323"/>
              <a:gd name="connsiteY2" fmla="*/ 0 h 195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5323" h="1953846">
                <a:moveTo>
                  <a:pt x="3415323" y="1953846"/>
                </a:moveTo>
                <a:cubicBezTo>
                  <a:pt x="2648764" y="1643835"/>
                  <a:pt x="1882205" y="1333825"/>
                  <a:pt x="1312985" y="1008184"/>
                </a:cubicBezTo>
                <a:cubicBezTo>
                  <a:pt x="743764" y="682543"/>
                  <a:pt x="371882" y="341271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ular Callout 50"/>
          <p:cNvSpPr/>
          <p:nvPr/>
        </p:nvSpPr>
        <p:spPr>
          <a:xfrm>
            <a:off x="6646698" y="3756828"/>
            <a:ext cx="3919844" cy="1146915"/>
          </a:xfrm>
          <a:prstGeom prst="wedgeRectCallout">
            <a:avLst>
              <a:gd name="adj1" fmla="val -50898"/>
              <a:gd name="adj2" fmla="val 10784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Make many TCP connections, measure initial sequence number distribution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688275" y="3648803"/>
            <a:ext cx="3247922" cy="1454679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 </a:t>
            </a:r>
            <a:r>
              <a:rPr lang="en-US" sz="2400" dirty="0" err="1" smtClean="0"/>
              <a:t>seq</a:t>
            </a:r>
            <a:r>
              <a:rPr lang="en-US" sz="2400" dirty="0" smtClean="0"/>
              <a:t>=1 </a:t>
            </a:r>
            <a:r>
              <a:rPr lang="en-US" sz="2400" dirty="0" err="1" smtClean="0"/>
              <a:t>ack</a:t>
            </a:r>
            <a:r>
              <a:rPr lang="en-US" sz="2400" dirty="0" smtClean="0"/>
              <a:t>=0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193.54.34.101:666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193.54.34.101:514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1463093" y="4296635"/>
            <a:ext cx="1729170" cy="911280"/>
          </a:xfrm>
          <a:prstGeom prst="wedgeRectCallout">
            <a:avLst>
              <a:gd name="adj1" fmla="val 93103"/>
              <a:gd name="adj2" fmla="val -687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SYN/ACK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2215" y="4243754"/>
            <a:ext cx="1008135" cy="2008554"/>
          </a:xfrm>
          <a:custGeom>
            <a:avLst/>
            <a:gdLst>
              <a:gd name="connsiteX0" fmla="*/ 0 w 1008135"/>
              <a:gd name="connsiteY0" fmla="*/ 0 h 2008554"/>
              <a:gd name="connsiteX1" fmla="*/ 1000370 w 1008135"/>
              <a:gd name="connsiteY1" fmla="*/ 914400 h 2008554"/>
              <a:gd name="connsiteX2" fmla="*/ 382954 w 1008135"/>
              <a:gd name="connsiteY2" fmla="*/ 2008554 h 200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135" h="2008554">
                <a:moveTo>
                  <a:pt x="0" y="0"/>
                </a:moveTo>
                <a:cubicBezTo>
                  <a:pt x="468272" y="289820"/>
                  <a:pt x="936544" y="579641"/>
                  <a:pt x="1000370" y="914400"/>
                </a:cubicBezTo>
                <a:cubicBezTo>
                  <a:pt x="1064196" y="1249159"/>
                  <a:pt x="723575" y="1628856"/>
                  <a:pt x="382954" y="2008554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ular Callout 52"/>
          <p:cNvSpPr/>
          <p:nvPr/>
        </p:nvSpPr>
        <p:spPr>
          <a:xfrm>
            <a:off x="6684608" y="3675171"/>
            <a:ext cx="3247922" cy="1454679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 </a:t>
            </a:r>
            <a:r>
              <a:rPr lang="en-US" sz="2400" dirty="0" err="1" smtClean="0"/>
              <a:t>seq</a:t>
            </a:r>
            <a:r>
              <a:rPr lang="en-US" sz="2400" dirty="0" smtClean="0"/>
              <a:t>=2 </a:t>
            </a:r>
            <a:r>
              <a:rPr lang="en-US" sz="2400" dirty="0" err="1" smtClean="0"/>
              <a:t>ack</a:t>
            </a:r>
            <a:r>
              <a:rPr lang="en-US" sz="2400" dirty="0" smtClean="0"/>
              <a:t>=guess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193.54.34.101:666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193.54.34.101:514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2217630" y="4435219"/>
            <a:ext cx="1089935" cy="806652"/>
          </a:xfrm>
          <a:prstGeom prst="wedgeRectCallout">
            <a:avLst>
              <a:gd name="adj1" fmla="val 98839"/>
              <a:gd name="adj2" fmla="val -2916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ACK</a:t>
            </a:r>
          </a:p>
        </p:txBody>
      </p:sp>
      <p:sp>
        <p:nvSpPr>
          <p:cNvPr id="55" name="Rectangular Callout 54"/>
          <p:cNvSpPr/>
          <p:nvPr/>
        </p:nvSpPr>
        <p:spPr>
          <a:xfrm>
            <a:off x="6049185" y="1677765"/>
            <a:ext cx="4624625" cy="1454679"/>
          </a:xfrm>
          <a:prstGeom prst="wedgeRectCallout">
            <a:avLst>
              <a:gd name="adj1" fmla="val -51528"/>
              <a:gd name="adj2" fmla="val 7888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Finish login, redirect </a:t>
            </a:r>
            <a:r>
              <a:rPr lang="en-US" sz="2400" dirty="0" err="1" smtClean="0"/>
              <a:t>stdout</a:t>
            </a:r>
            <a:r>
              <a:rPr lang="en-US" sz="2400" dirty="0" smtClean="0"/>
              <a:t>/</a:t>
            </a:r>
            <a:r>
              <a:rPr lang="en-US" sz="2400" dirty="0" err="1" smtClean="0"/>
              <a:t>stderr</a:t>
            </a:r>
            <a:r>
              <a:rPr lang="en-US" sz="2400" dirty="0" smtClean="0"/>
              <a:t> to /</a:t>
            </a:r>
            <a:r>
              <a:rPr lang="en-US" sz="2400" dirty="0" err="1" smtClean="0"/>
              <a:t>dev</a:t>
            </a:r>
            <a:r>
              <a:rPr lang="en-US" sz="2400" dirty="0" smtClean="0"/>
              <a:t>/null, create a new account for the attacker, etc.</a:t>
            </a:r>
          </a:p>
        </p:txBody>
      </p:sp>
    </p:spTree>
    <p:extLst>
      <p:ext uri="{BB962C8B-B14F-4D97-AF65-F5344CB8AC3E}">
        <p14:creationId xmlns:p14="http://schemas.microsoft.com/office/powerpoint/2010/main" val="38382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6" grpId="0" animBg="1"/>
      <p:bldP spid="46" grpId="1" animBg="1"/>
      <p:bldP spid="5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48" grpId="0" animBg="1"/>
      <p:bldP spid="48" grpId="1" animBg="1"/>
      <p:bldP spid="52" grpId="0" animBg="1"/>
      <p:bldP spid="52" grpId="1" animBg="1"/>
      <p:bldP spid="10" grpId="0" animBg="1"/>
      <p:bldP spid="10" grpId="1" animBg="1"/>
      <p:bldP spid="10" grpId="2" animBg="1"/>
      <p:bldP spid="10" grpId="3" animBg="1"/>
      <p:bldP spid="53" grpId="0" animBg="1"/>
      <p:bldP spid="53" grpId="1" animBg="1"/>
      <p:bldP spid="54" grpId="0" animBg="1"/>
      <p:bldP spid="54" grpId="1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TCP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OSs choose ISNs purely at random</a:t>
            </a:r>
          </a:p>
          <a:p>
            <a:pPr lvl="1"/>
            <a:r>
              <a:rPr lang="en-US" dirty="0" smtClean="0"/>
              <a:t>This makes off-path hijacking attacks extremely difficult</a:t>
            </a:r>
          </a:p>
          <a:p>
            <a:r>
              <a:rPr lang="en-US" dirty="0" smtClean="0"/>
              <a:t>Does this mean TCP is now secure from spoofing and hijacking?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No.</a:t>
            </a:r>
          </a:p>
          <a:p>
            <a:pPr lvl="1"/>
            <a:r>
              <a:rPr lang="en-US" dirty="0" smtClean="0"/>
              <a:t>On-path attackers still see everything, no guessing required</a:t>
            </a:r>
          </a:p>
          <a:p>
            <a:pPr lvl="1"/>
            <a:r>
              <a:rPr lang="en-US" dirty="0" smtClean="0"/>
              <a:t>May drop, modify, or inject packets at will </a:t>
            </a:r>
          </a:p>
          <a:p>
            <a:r>
              <a:rPr lang="en-US" dirty="0" smtClean="0"/>
              <a:t>This is why we need IPSEC, TLS,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Reflection/Amplification: Smurf, NTP, DNS</a:t>
            </a:r>
          </a:p>
          <a:p>
            <a:r>
              <a:rPr lang="en-US" dirty="0" smtClean="0"/>
              <a:t>SYN Floods</a:t>
            </a:r>
          </a:p>
          <a:p>
            <a:r>
              <a:rPr lang="en-US" dirty="0" smtClean="0"/>
              <a:t>Application Floods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71" y="5030068"/>
            <a:ext cx="1034672" cy="1034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7" y="5169355"/>
            <a:ext cx="1034672" cy="103467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424887" y="5243006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Servers</a:t>
            </a:r>
          </a:p>
          <a:p>
            <a:r>
              <a:rPr lang="en-US" sz="2000" dirty="0" smtClean="0"/>
              <a:t>128.91.0.*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6547" y="5709936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192.168.0.255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242367" y="3334945"/>
            <a:ext cx="3858367" cy="1594240"/>
          </a:xfrm>
          <a:prstGeom prst="cloudCallout">
            <a:avLst>
              <a:gd name="adj1" fmla="val 12887"/>
              <a:gd name="adj2" fmla="val 76572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knock those servers offline… but how?</a:t>
            </a: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42367" y="1575289"/>
            <a:ext cx="7948156" cy="1759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Off-path attacker on the Internet</a:t>
            </a:r>
          </a:p>
          <a:p>
            <a:r>
              <a:rPr lang="en-US" dirty="0" smtClean="0"/>
              <a:t>Active attacker who may send arbitrary packets</a:t>
            </a:r>
          </a:p>
          <a:p>
            <a:r>
              <a:rPr lang="en-US" dirty="0" smtClean="0"/>
              <a:t>Goal is to reduce the availability of the victim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much bandwidth is available to the attacker?</a:t>
            </a:r>
          </a:p>
          <a:p>
            <a:pPr lvl="1"/>
            <a:r>
              <a:rPr lang="en-US" dirty="0" smtClean="0"/>
              <a:t>Can be increased by controlling more resources…</a:t>
            </a:r>
          </a:p>
          <a:p>
            <a:pPr lvl="1"/>
            <a:r>
              <a:rPr lang="en-US" dirty="0" smtClean="0"/>
              <a:t>Or tricking others into participating in the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packets do you send to victim?</a:t>
            </a:r>
          </a:p>
          <a:p>
            <a:pPr lvl="1"/>
            <a:r>
              <a:rPr lang="en-US" dirty="0" smtClean="0"/>
              <a:t>Minimize effort and risk of detection for the attacker…</a:t>
            </a:r>
          </a:p>
          <a:p>
            <a:pPr lvl="1"/>
            <a:r>
              <a:rPr lang="en-US" dirty="0" smtClean="0"/>
              <a:t>While also maximizing damage to the victim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231312" y="4510275"/>
            <a:ext cx="2258051" cy="138018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9155" y="5909991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Asymmetry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</a:t>
            </a:r>
          </a:p>
          <a:p>
            <a:r>
              <a:rPr lang="en-US" sz="2000" dirty="0" smtClean="0"/>
              <a:t>128.91.0.1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6547" y="5709936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192.168.0.255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924754" y="548590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10 Mbps</a:t>
            </a:r>
            <a:endParaRPr lang="en-US" sz="20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420424" y="5485908"/>
            <a:ext cx="1114094" cy="357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1 Mbps</a:t>
            </a:r>
            <a:endParaRPr lang="en-US" sz="2000" b="1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71579" y="5907007"/>
            <a:ext cx="52441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898028" y="546866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1 Mbps</a:t>
            </a:r>
            <a:endParaRPr lang="en-US" sz="20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416473" y="546866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10 Mbps</a:t>
            </a:r>
            <a:endParaRPr lang="en-US" sz="20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512898" y="1817946"/>
            <a:ext cx="4100616" cy="2828185"/>
            <a:chOff x="1622682" y="2021100"/>
            <a:chExt cx="4100616" cy="2828185"/>
          </a:xfrm>
        </p:grpSpPr>
        <p:sp>
          <p:nvSpPr>
            <p:cNvPr id="67" name="Cloud 66"/>
            <p:cNvSpPr/>
            <p:nvPr/>
          </p:nvSpPr>
          <p:spPr>
            <a:xfrm rot="20446048">
              <a:off x="1622682" y="2070841"/>
              <a:ext cx="4100616" cy="2778444"/>
            </a:xfrm>
            <a:prstGeom prst="cloud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412" y="3852387"/>
              <a:ext cx="603629" cy="6036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7" y="3357729"/>
              <a:ext cx="603629" cy="6036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01" y="2555180"/>
              <a:ext cx="603629" cy="60362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6" y="2514344"/>
              <a:ext cx="603629" cy="603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94" y="3081055"/>
              <a:ext cx="603629" cy="603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06" y="2912336"/>
              <a:ext cx="603629" cy="6036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491" y="2021100"/>
              <a:ext cx="603629" cy="603629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2357902" y="3649233"/>
            <a:ext cx="885344" cy="889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9947" y="3408621"/>
            <a:ext cx="1713299" cy="1140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7346" y="4020633"/>
            <a:ext cx="1725900" cy="5177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7566" y="2799631"/>
            <a:ext cx="392772" cy="17491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31432" y="2235619"/>
            <a:ext cx="140585" cy="2302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55847" y="3148685"/>
            <a:ext cx="404719" cy="14001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2696" y="2772367"/>
            <a:ext cx="807643" cy="1759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66786" y="4532154"/>
            <a:ext cx="2233331" cy="1352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2990" y="5899192"/>
            <a:ext cx="18224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89363" y="5899192"/>
            <a:ext cx="33263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992173" y="1381376"/>
            <a:ext cx="6868058" cy="352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 of a Distributed Denial of Service Attack (</a:t>
            </a:r>
            <a:r>
              <a:rPr lang="en-US" dirty="0" err="1" smtClean="0"/>
              <a:t>DDoS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DDoS</a:t>
            </a:r>
            <a:r>
              <a:rPr lang="en-US" dirty="0" smtClean="0"/>
              <a:t> is fueled by botnets</a:t>
            </a:r>
          </a:p>
          <a:p>
            <a:pPr lvl="1"/>
            <a:r>
              <a:rPr lang="en-US" dirty="0" smtClean="0"/>
              <a:t>Networks of infected machines controlled by the attacker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DDoS</a:t>
            </a:r>
            <a:r>
              <a:rPr lang="en-US" dirty="0" smtClean="0"/>
              <a:t> is fueled by volunteers</a:t>
            </a:r>
          </a:p>
          <a:p>
            <a:pPr lvl="1"/>
            <a:r>
              <a:rPr lang="en-US" dirty="0" smtClean="0"/>
              <a:t>E.g. Anonymous and Low Orbit Ion Canon (LOIC)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6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/>
      <p:bldP spid="14" grpId="1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The Smurf Attack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19739" y="5909991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</a:t>
            </a:r>
          </a:p>
          <a:p>
            <a:r>
              <a:rPr lang="en-US" sz="2000" dirty="0" smtClean="0"/>
              <a:t>128.91.0.1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36547" y="5709936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192.168.0.255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2" y="133222"/>
            <a:ext cx="1163843" cy="140756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6193182" y="4075438"/>
            <a:ext cx="0" cy="148363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81986" y="1786411"/>
            <a:ext cx="5427018" cy="2289027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542895" y="188354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10.7.0.0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06564" y="188354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10.7.0.0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98066" y="1883543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10.7.0.253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72483" y="1883543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10.7.0.254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178384" y="2852201"/>
            <a:ext cx="1725854" cy="1138459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27902" y="2825821"/>
            <a:ext cx="691842" cy="117844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61914" y="2781024"/>
            <a:ext cx="450597" cy="121884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507736" y="2758730"/>
            <a:ext cx="1707711" cy="132342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07" y="388517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06" y="2290373"/>
            <a:ext cx="727223" cy="7272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75" y="2290373"/>
            <a:ext cx="727223" cy="72722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20" y="2290373"/>
            <a:ext cx="727223" cy="72722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05" y="2290373"/>
            <a:ext cx="727223" cy="72722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5647562" y="1822934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83" name="Rectangular Callout 82"/>
          <p:cNvSpPr/>
          <p:nvPr/>
        </p:nvSpPr>
        <p:spPr>
          <a:xfrm>
            <a:off x="672813" y="3560604"/>
            <a:ext cx="2288440" cy="1256649"/>
          </a:xfrm>
          <a:prstGeom prst="wedgeRectCallout">
            <a:avLst>
              <a:gd name="adj1" fmla="val 39765"/>
              <a:gd name="adj2" fmla="val 7599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PING Request</a:t>
            </a:r>
          </a:p>
          <a:p>
            <a:pPr algn="ctr"/>
            <a:r>
              <a:rPr lang="en-US" sz="2400" dirty="0" err="1" smtClean="0"/>
              <a:t>Src</a:t>
            </a:r>
            <a:r>
              <a:rPr lang="en-US" sz="2400" dirty="0" smtClean="0"/>
              <a:t>: 128.91.0.1</a:t>
            </a:r>
          </a:p>
          <a:p>
            <a:pPr algn="ctr"/>
            <a:r>
              <a:rPr lang="en-US" sz="2400" dirty="0" err="1" smtClean="0"/>
              <a:t>Dst</a:t>
            </a:r>
            <a:r>
              <a:rPr lang="en-US" sz="2400" dirty="0" smtClean="0"/>
              <a:t>: 10.7.0.255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718010" y="5909991"/>
            <a:ext cx="16500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193182" y="4305552"/>
            <a:ext cx="1" cy="1253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4242108" y="2880203"/>
            <a:ext cx="1644373" cy="1102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380138" y="2897707"/>
            <a:ext cx="629107" cy="1081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358309" y="2880202"/>
            <a:ext cx="425865" cy="1099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6571241" y="2825821"/>
            <a:ext cx="1566061" cy="1213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ular Callout 100"/>
          <p:cNvSpPr/>
          <p:nvPr/>
        </p:nvSpPr>
        <p:spPr>
          <a:xfrm>
            <a:off x="8200807" y="3310578"/>
            <a:ext cx="2773572" cy="1225708"/>
          </a:xfrm>
          <a:prstGeom prst="wedgeRectCallout">
            <a:avLst>
              <a:gd name="adj1" fmla="val -103025"/>
              <a:gd name="adj2" fmla="val 2461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Broadcast request is forwarded to all hosts in the /24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299497" y="2902966"/>
            <a:ext cx="1611938" cy="11044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383058" y="2929297"/>
            <a:ext cx="632577" cy="104451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398956" y="2886506"/>
            <a:ext cx="385219" cy="10602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579003" y="2855729"/>
            <a:ext cx="1507864" cy="11837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1" idx="2"/>
          </p:cNvCxnSpPr>
          <p:nvPr/>
        </p:nvCxnSpPr>
        <p:spPr>
          <a:xfrm>
            <a:off x="6193182" y="4428095"/>
            <a:ext cx="0" cy="1130973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204644" y="5909992"/>
            <a:ext cx="1704360" cy="232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1" grpId="0" animBg="1"/>
      <p:bldP spid="10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Smurfing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ICMP protocol does not include authentication</a:t>
                </a:r>
              </a:p>
              <a:p>
                <a:pPr lvl="1"/>
                <a:r>
                  <a:rPr lang="en-US" dirty="0" smtClean="0"/>
                  <a:t>No connections</a:t>
                </a:r>
              </a:p>
              <a:p>
                <a:pPr lvl="1"/>
                <a:r>
                  <a:rPr lang="en-US" dirty="0" smtClean="0"/>
                  <a:t>Receivers accept messages without verifying the source</a:t>
                </a:r>
              </a:p>
              <a:p>
                <a:r>
                  <a:rPr lang="en-US" dirty="0" smtClean="0"/>
                  <a:t>Attacker benefits from an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amplification factor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𝑟𝑒𝑠𝑝𝑜𝑛𝑠𝑒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 smtClean="0"/>
                  <a:t>Smurf amp factor – [number of servers that respond to the broadcast]:1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Reflection/Amplification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Smurfing is an example of a </a:t>
            </a:r>
            <a:r>
              <a:rPr lang="en-US" dirty="0" smtClean="0">
                <a:solidFill>
                  <a:schemeClr val="accent1"/>
                </a:solidFill>
              </a:rPr>
              <a:t>reflection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amplification </a:t>
            </a:r>
            <a:r>
              <a:rPr lang="en-US" dirty="0" err="1" smtClean="0"/>
              <a:t>DDoS</a:t>
            </a:r>
            <a:r>
              <a:rPr lang="en-US" dirty="0" smtClean="0"/>
              <a:t> attack</a:t>
            </a:r>
          </a:p>
          <a:p>
            <a:r>
              <a:rPr lang="en-US" dirty="0" err="1" smtClean="0"/>
              <a:t>Fraggle</a:t>
            </a:r>
            <a:r>
              <a:rPr lang="en-US" dirty="0" smtClean="0"/>
              <a:t> attack also relies on broadcasts for amplification</a:t>
            </a:r>
          </a:p>
          <a:p>
            <a:pPr lvl="1"/>
            <a:r>
              <a:rPr lang="en-US" dirty="0" smtClean="0"/>
              <a:t>Send spoofed UDP packets to IP broadcast addresses on port 7 (</a:t>
            </a:r>
            <a:r>
              <a:rPr lang="en-US" i="1" dirty="0" smtClean="0"/>
              <a:t>echo</a:t>
            </a:r>
            <a:r>
              <a:rPr lang="en-US" dirty="0" smtClean="0"/>
              <a:t>) and 13 (</a:t>
            </a:r>
            <a:r>
              <a:rPr lang="en-US" i="1" dirty="0" err="1" smtClean="0"/>
              <a:t>chargen</a:t>
            </a:r>
            <a:r>
              <a:rPr lang="en-US" dirty="0" smtClean="0"/>
              <a:t>)</a:t>
            </a:r>
          </a:p>
          <a:p>
            <a:pPr lvl="2"/>
            <a:r>
              <a:rPr lang="en-US" i="1" dirty="0"/>
              <a:t>e</a:t>
            </a:r>
            <a:r>
              <a:rPr lang="en-US" i="1" dirty="0" smtClean="0"/>
              <a:t>cho</a:t>
            </a:r>
            <a:r>
              <a:rPr lang="en-US" dirty="0" smtClean="0"/>
              <a:t> – 1500 bytes/</a:t>
            </a:r>
            <a:r>
              <a:rPr lang="en-US" dirty="0" err="1" smtClean="0"/>
              <a:t>pkt</a:t>
            </a:r>
            <a:r>
              <a:rPr lang="en-US" dirty="0" smtClean="0"/>
              <a:t> requests, equal size responses</a:t>
            </a:r>
          </a:p>
          <a:p>
            <a:pPr lvl="2"/>
            <a:r>
              <a:rPr lang="en-US" i="1" dirty="0" err="1" smtClean="0"/>
              <a:t>chargen</a:t>
            </a:r>
            <a:r>
              <a:rPr lang="en-US" dirty="0" smtClean="0"/>
              <a:t> -- 28 bytes/</a:t>
            </a:r>
            <a:r>
              <a:rPr lang="en-US" dirty="0" err="1" smtClean="0"/>
              <a:t>pkt</a:t>
            </a:r>
            <a:r>
              <a:rPr lang="en-US" dirty="0" smtClean="0"/>
              <a:t> request, 10K-100K bytes of ASCII in response</a:t>
            </a:r>
            <a:endParaRPr lang="en-US" i="1" dirty="0" smtClean="0"/>
          </a:p>
          <a:p>
            <a:pPr lvl="1"/>
            <a:r>
              <a:rPr lang="en-US" dirty="0" smtClean="0"/>
              <a:t>Amp factor</a:t>
            </a:r>
          </a:p>
          <a:p>
            <a:pPr lvl="2"/>
            <a:r>
              <a:rPr lang="en-US" i="1" dirty="0"/>
              <a:t>e</a:t>
            </a:r>
            <a:r>
              <a:rPr lang="en-US" i="1" dirty="0" smtClean="0"/>
              <a:t>cho </a:t>
            </a:r>
            <a:r>
              <a:rPr lang="en-US" dirty="0" smtClean="0"/>
              <a:t>– [number of hosts responding to the broadcast]:1</a:t>
            </a:r>
          </a:p>
          <a:p>
            <a:pPr lvl="2"/>
            <a:r>
              <a:rPr lang="en-US" i="1" dirty="0" err="1" smtClean="0"/>
              <a:t>chargen</a:t>
            </a:r>
            <a:r>
              <a:rPr lang="en-US" dirty="0" smtClean="0"/>
              <a:t> – [</a:t>
            </a:r>
            <a:r>
              <a:rPr lang="en-US" dirty="0"/>
              <a:t>number of hosts responding to the </a:t>
            </a:r>
            <a:r>
              <a:rPr lang="en-US" dirty="0" smtClean="0"/>
              <a:t>broadcast]*1000:1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1508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Reflection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Spoof </a:t>
            </a:r>
            <a:r>
              <a:rPr lang="en-US" dirty="0"/>
              <a:t>DNS requests to many </a:t>
            </a:r>
            <a:r>
              <a:rPr lang="en-US" b="1" dirty="0"/>
              <a:t>open</a:t>
            </a:r>
            <a:r>
              <a:rPr lang="en-US" dirty="0"/>
              <a:t> DNS resolvers</a:t>
            </a:r>
          </a:p>
          <a:p>
            <a:pPr lvl="1"/>
            <a:r>
              <a:rPr lang="en-US" dirty="0"/>
              <a:t>DNS is a UDP-based protocol, not authentication of requests</a:t>
            </a:r>
          </a:p>
          <a:p>
            <a:pPr lvl="1"/>
            <a:r>
              <a:rPr lang="en-US" dirty="0" smtClean="0"/>
              <a:t>Open resolvers accept requests from any client</a:t>
            </a:r>
          </a:p>
          <a:p>
            <a:pPr lvl="2"/>
            <a:r>
              <a:rPr lang="en-US" dirty="0" smtClean="0"/>
              <a:t>E.g. 8.8.8.8 and 8.8.4.4</a:t>
            </a:r>
          </a:p>
          <a:p>
            <a:pPr lvl="1"/>
            <a:r>
              <a:rPr lang="en-US" dirty="0" smtClean="0"/>
              <a:t>February 2014 – 25 million open DNS resolvers on the Internet</a:t>
            </a:r>
          </a:p>
          <a:p>
            <a:r>
              <a:rPr lang="en-US" dirty="0" smtClean="0"/>
              <a:t>64 byte queries generate large responses</a:t>
            </a:r>
          </a:p>
          <a:p>
            <a:pPr lvl="1"/>
            <a:r>
              <a:rPr lang="en-US" dirty="0" smtClean="0"/>
              <a:t>Old-school “A” record query </a:t>
            </a:r>
            <a:r>
              <a:rPr lang="en-US" dirty="0" smtClean="0">
                <a:sym typeface="Wingdings" panose="05000000000000000000" pitchFamily="2" charset="2"/>
              </a:rPr>
              <a:t> maximum 512 byte response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EDNS0 extension “ANY” record query  1000-6000 byte response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E.g. $ dig ANY isc.org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 factor – ~100:1</a:t>
            </a:r>
          </a:p>
          <a:p>
            <a:r>
              <a:rPr lang="en-US" dirty="0">
                <a:sym typeface="Wingdings" panose="05000000000000000000" pitchFamily="2" charset="2"/>
              </a:rPr>
              <a:t>Attackers have been known to register their own domains and install very large </a:t>
            </a:r>
            <a:r>
              <a:rPr lang="en-US" dirty="0" smtClean="0">
                <a:sym typeface="Wingdings" panose="05000000000000000000" pitchFamily="2" charset="2"/>
              </a:rPr>
              <a:t>records </a:t>
            </a:r>
            <a:r>
              <a:rPr lang="en-US" dirty="0">
                <a:sym typeface="Wingdings" panose="05000000000000000000" pitchFamily="2" charset="2"/>
              </a:rPr>
              <a:t>just to enable reflection attacks!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March 2013: </a:t>
            </a:r>
            <a:r>
              <a:rPr lang="en-US" dirty="0" err="1" smtClean="0">
                <a:sym typeface="Wingdings" panose="05000000000000000000" pitchFamily="2" charset="2"/>
              </a:rPr>
              <a:t>Spamhaus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DDoSed</a:t>
            </a:r>
            <a:r>
              <a:rPr lang="en-US" dirty="0" smtClean="0">
                <a:sym typeface="Wingdings" panose="05000000000000000000" pitchFamily="2" charset="2"/>
              </a:rPr>
              <a:t> at 300 </a:t>
            </a:r>
            <a:r>
              <a:rPr lang="en-US" dirty="0" err="1" smtClean="0">
                <a:sym typeface="Wingdings" panose="05000000000000000000" pitchFamily="2" charset="2"/>
              </a:rPr>
              <a:t>Gbps</a:t>
            </a:r>
            <a:r>
              <a:rPr lang="en-US" dirty="0" smtClean="0">
                <a:sym typeface="Wingdings" panose="05000000000000000000" pitchFamily="2" charset="2"/>
              </a:rPr>
              <a:t> via DNS reflection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 Goals and Threat Model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49087" y="4390333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65002" y="5013266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284674" y="4965616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05396" y="3518327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95457" y="2276923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21" y="313936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933257" y="4630887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4423969" y="1402237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03" y="5494546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27" y="3529459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7" y="5456682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955833" y="2908257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077535" y="4265796"/>
            <a:ext cx="2087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Switch</a:t>
            </a:r>
          </a:p>
          <a:p>
            <a:r>
              <a:rPr lang="en-US" sz="2000" dirty="0" smtClean="0"/>
              <a:t>192.168.0.2</a:t>
            </a:r>
          </a:p>
          <a:p>
            <a:r>
              <a:rPr lang="en-US" sz="2000" dirty="0" smtClean="0"/>
              <a:t>00:11:22:33</a:t>
            </a:r>
            <a:r>
              <a:rPr lang="en-US" sz="2000" dirty="0" smtClean="0">
                <a:sym typeface="Wingdings" panose="05000000000000000000" pitchFamily="2" charset="2"/>
              </a:rPr>
              <a:t>:44:55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8591477" y="5767849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192.168.0.255</a:t>
            </a:r>
          </a:p>
          <a:p>
            <a:r>
              <a:rPr lang="en-US" sz="2000" dirty="0" smtClean="0"/>
              <a:t>FF:00:FF:00:FF:FF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89385" y="5702036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64502" y="3682447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sp>
        <p:nvSpPr>
          <p:cNvPr id="45" name="Freeform 44"/>
          <p:cNvSpPr/>
          <p:nvPr/>
        </p:nvSpPr>
        <p:spPr>
          <a:xfrm>
            <a:off x="3857436" y="2480653"/>
            <a:ext cx="1880154" cy="3853534"/>
          </a:xfrm>
          <a:custGeom>
            <a:avLst/>
            <a:gdLst>
              <a:gd name="connsiteX0" fmla="*/ 0 w 1692279"/>
              <a:gd name="connsiteY0" fmla="*/ 4142050 h 4142050"/>
              <a:gd name="connsiteX1" fmla="*/ 1471518 w 1692279"/>
              <a:gd name="connsiteY1" fmla="*/ 2767422 h 4142050"/>
              <a:gd name="connsiteX2" fmla="*/ 1659242 w 1692279"/>
              <a:gd name="connsiteY2" fmla="*/ 0 h 41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279" h="4142050">
                <a:moveTo>
                  <a:pt x="0" y="4142050"/>
                </a:moveTo>
                <a:cubicBezTo>
                  <a:pt x="597489" y="3799907"/>
                  <a:pt x="1194978" y="3457764"/>
                  <a:pt x="1471518" y="2767422"/>
                </a:cubicBezTo>
                <a:cubicBezTo>
                  <a:pt x="1748058" y="2077080"/>
                  <a:pt x="1703650" y="1038540"/>
                  <a:pt x="1659242" y="0"/>
                </a:cubicBezTo>
              </a:path>
            </a:pathLst>
          </a:custGeom>
          <a:noFill/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74646" y="4329723"/>
            <a:ext cx="1898234" cy="1906954"/>
          </a:xfrm>
          <a:custGeom>
            <a:avLst/>
            <a:gdLst>
              <a:gd name="connsiteX0" fmla="*/ 515816 w 1898234"/>
              <a:gd name="connsiteY0" fmla="*/ 1906954 h 1906954"/>
              <a:gd name="connsiteX1" fmla="*/ 1891323 w 1898234"/>
              <a:gd name="connsiteY1" fmla="*/ 703385 h 1906954"/>
              <a:gd name="connsiteX2" fmla="*/ 0 w 1898234"/>
              <a:gd name="connsiteY2" fmla="*/ 0 h 1906954"/>
              <a:gd name="connsiteX3" fmla="*/ 0 w 1898234"/>
              <a:gd name="connsiteY3" fmla="*/ 0 h 19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234" h="1906954">
                <a:moveTo>
                  <a:pt x="515816" y="1906954"/>
                </a:moveTo>
                <a:cubicBezTo>
                  <a:pt x="1246554" y="1464082"/>
                  <a:pt x="1977292" y="1021211"/>
                  <a:pt x="1891323" y="703385"/>
                </a:cubicBezTo>
                <a:cubicBezTo>
                  <a:pt x="1805354" y="3855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Callout 46"/>
          <p:cNvSpPr/>
          <p:nvPr/>
        </p:nvSpPr>
        <p:spPr>
          <a:xfrm>
            <a:off x="8411723" y="3774831"/>
            <a:ext cx="3264461" cy="1594240"/>
          </a:xfrm>
          <a:prstGeom prst="cloudCallout">
            <a:avLst>
              <a:gd name="adj1" fmla="val -50520"/>
              <a:gd name="adj2" fmla="val 72774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</a:t>
            </a:r>
            <a:r>
              <a:rPr lang="en-US" sz="2400" dirty="0" err="1" smtClean="0"/>
              <a:t>wanna</a:t>
            </a:r>
            <a:r>
              <a:rPr lang="en-US" sz="2400" dirty="0" smtClean="0"/>
              <a:t> spy on those packets… but how?</a:t>
            </a:r>
            <a:endParaRPr lang="en-US" sz="24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502921" y="1312542"/>
            <a:ext cx="4395157" cy="19905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Switched Ethernet network</a:t>
            </a:r>
          </a:p>
          <a:p>
            <a:r>
              <a:rPr lang="en-US" dirty="0" smtClean="0"/>
              <a:t>Local attacker on the LAN</a:t>
            </a:r>
          </a:p>
          <a:p>
            <a:r>
              <a:rPr lang="en-US" dirty="0" smtClean="0"/>
              <a:t>Attacker may send arbitrary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NTP Reflection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Spoof requests </a:t>
            </a:r>
            <a:r>
              <a:rPr lang="en-US" dirty="0"/>
              <a:t>to </a:t>
            </a:r>
            <a:r>
              <a:rPr lang="en-US" dirty="0" smtClean="0"/>
              <a:t>open Network Time Protocol (NTP) servers</a:t>
            </a:r>
            <a:endParaRPr lang="en-US" dirty="0"/>
          </a:p>
          <a:p>
            <a:pPr lvl="1"/>
            <a:r>
              <a:rPr lang="en-US" dirty="0" smtClean="0"/>
              <a:t>NTP is </a:t>
            </a:r>
            <a:r>
              <a:rPr lang="en-US" dirty="0"/>
              <a:t>a UDP-based protocol, not authentication of requests</a:t>
            </a:r>
          </a:p>
          <a:p>
            <a:pPr lvl="1"/>
            <a:r>
              <a:rPr lang="en-US" dirty="0" smtClean="0"/>
              <a:t>May 2014 – 2.2 million open NTP servers on the Internet</a:t>
            </a:r>
          </a:p>
          <a:p>
            <a:r>
              <a:rPr lang="en-US" dirty="0" smtClean="0"/>
              <a:t>234 byte queries generate large responses</a:t>
            </a:r>
          </a:p>
          <a:p>
            <a:pPr lvl="1"/>
            <a:r>
              <a:rPr lang="en-US" i="1" dirty="0" err="1" smtClean="0"/>
              <a:t>monlist</a:t>
            </a:r>
            <a:r>
              <a:rPr lang="en-US" dirty="0" smtClean="0"/>
              <a:t> query: server returns a list of all recent connections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Other queries are possible, i.e. </a:t>
            </a:r>
            <a:r>
              <a:rPr lang="en-US" i="1" dirty="0" smtClean="0">
                <a:sym typeface="Wingdings" panose="05000000000000000000" pitchFamily="2" charset="2"/>
              </a:rPr>
              <a:t>version </a:t>
            </a:r>
            <a:r>
              <a:rPr lang="en-US" dirty="0" smtClean="0">
                <a:sym typeface="Wingdings" panose="05000000000000000000" pitchFamily="2" charset="2"/>
              </a:rPr>
              <a:t>and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err="1" smtClean="0">
                <a:sym typeface="Wingdings" panose="05000000000000000000" pitchFamily="2" charset="2"/>
              </a:rPr>
              <a:t>showpeers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Amp factor – from 10:1 to 100:1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December 2013: various sites </a:t>
            </a:r>
            <a:r>
              <a:rPr lang="en-US" dirty="0" err="1" smtClean="0">
                <a:sym typeface="Wingdings" panose="05000000000000000000" pitchFamily="2" charset="2"/>
              </a:rPr>
              <a:t>DDoSed</a:t>
            </a:r>
            <a:r>
              <a:rPr lang="en-US" dirty="0" smtClean="0">
                <a:sym typeface="Wingdings" panose="05000000000000000000" pitchFamily="2" charset="2"/>
              </a:rPr>
              <a:t> at 400 </a:t>
            </a:r>
            <a:r>
              <a:rPr lang="en-US" dirty="0" err="1" smtClean="0">
                <a:sym typeface="Wingdings" panose="05000000000000000000" pitchFamily="2" charset="2"/>
              </a:rPr>
              <a:t>Gbps</a:t>
            </a:r>
            <a:r>
              <a:rPr lang="en-US" dirty="0" smtClean="0">
                <a:sym typeface="Wingdings" panose="05000000000000000000" pitchFamily="2" charset="2"/>
              </a:rPr>
              <a:t> via NTP reflection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9" y="283890"/>
            <a:ext cx="9603063" cy="62536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12985" y="578341"/>
            <a:ext cx="1430215" cy="17740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Amplification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ingress IP broadcasts at the gateway router</a:t>
            </a:r>
          </a:p>
          <a:p>
            <a:pPr lvl="1"/>
            <a:r>
              <a:rPr lang="en-US" dirty="0" smtClean="0"/>
              <a:t>i.e. drop anything destined to *.*.*.255</a:t>
            </a:r>
          </a:p>
          <a:p>
            <a:r>
              <a:rPr lang="en-US" dirty="0" smtClean="0"/>
              <a:t>Disable non-essential services</a:t>
            </a:r>
          </a:p>
          <a:p>
            <a:pPr lvl="1"/>
            <a:r>
              <a:rPr lang="en-US" dirty="0" smtClean="0"/>
              <a:t>echo, </a:t>
            </a:r>
            <a:r>
              <a:rPr lang="en-US" dirty="0" err="1" smtClean="0"/>
              <a:t>chargen</a:t>
            </a:r>
            <a:r>
              <a:rPr lang="en-US" dirty="0" smtClean="0"/>
              <a:t>, NTP, etc.</a:t>
            </a:r>
          </a:p>
          <a:p>
            <a:r>
              <a:rPr lang="en-US" dirty="0" smtClean="0"/>
              <a:t>Configure services to only respond to requests from the local LAN</a:t>
            </a:r>
          </a:p>
          <a:p>
            <a:r>
              <a:rPr lang="en-US" dirty="0" smtClean="0"/>
              <a:t>If you write a UDP service, authenticate the sources of packets</a:t>
            </a:r>
          </a:p>
          <a:p>
            <a:r>
              <a:rPr lang="en-US" b="1" dirty="0"/>
              <a:t>Don’t be part of the problem!</a:t>
            </a:r>
          </a:p>
          <a:p>
            <a:pPr lvl="1"/>
            <a:r>
              <a:rPr lang="en-US" dirty="0"/>
              <a:t>The behavior of your software and network impacts the well-being of </a:t>
            </a:r>
            <a:r>
              <a:rPr lang="en-US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4001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 Parameters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How much bandwidth is available to the attacker?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be increased by controlling more resources…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Or tricking others into participating in the attack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packets do you send to victim?</a:t>
            </a:r>
          </a:p>
          <a:p>
            <a:pPr lvl="1"/>
            <a:r>
              <a:rPr lang="en-US" dirty="0" smtClean="0"/>
              <a:t>Minimize effort and risk of detection for the attacker…</a:t>
            </a:r>
          </a:p>
          <a:p>
            <a:pPr lvl="1"/>
            <a:r>
              <a:rPr lang="en-US" dirty="0" smtClean="0"/>
              <a:t>While also maximizing damage to the victim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231312" y="4510275"/>
            <a:ext cx="2258051" cy="138018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9155" y="5909991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DDoS</a:t>
            </a:r>
            <a:r>
              <a:rPr lang="en-US" dirty="0" smtClean="0"/>
              <a:t>, Revisited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Server</a:t>
            </a:r>
          </a:p>
          <a:p>
            <a:r>
              <a:rPr lang="en-US" sz="2000" dirty="0" smtClean="0"/>
              <a:t>128.91.0.1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6547" y="5709936"/>
            <a:ext cx="167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192.168.0.255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512898" y="1817946"/>
            <a:ext cx="4100616" cy="2828185"/>
            <a:chOff x="1622682" y="2021100"/>
            <a:chExt cx="4100616" cy="2828185"/>
          </a:xfrm>
        </p:grpSpPr>
        <p:sp>
          <p:nvSpPr>
            <p:cNvPr id="67" name="Cloud 66"/>
            <p:cNvSpPr/>
            <p:nvPr/>
          </p:nvSpPr>
          <p:spPr>
            <a:xfrm rot="20446048">
              <a:off x="1622682" y="2070841"/>
              <a:ext cx="4100616" cy="2778444"/>
            </a:xfrm>
            <a:prstGeom prst="cloud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412" y="3852387"/>
              <a:ext cx="603629" cy="6036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7" y="3357729"/>
              <a:ext cx="603629" cy="6036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01" y="2555180"/>
              <a:ext cx="603629" cy="60362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6" y="2514344"/>
              <a:ext cx="603629" cy="603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94" y="3081055"/>
              <a:ext cx="603629" cy="603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06" y="2912336"/>
              <a:ext cx="603629" cy="6036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491" y="2021100"/>
              <a:ext cx="603629" cy="603629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2357902" y="3649233"/>
            <a:ext cx="885344" cy="889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9947" y="3408621"/>
            <a:ext cx="1713299" cy="1140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7346" y="4020633"/>
            <a:ext cx="1725900" cy="5177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7566" y="2799631"/>
            <a:ext cx="392772" cy="17491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31432" y="2235619"/>
            <a:ext cx="140585" cy="2302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55847" y="3148685"/>
            <a:ext cx="404719" cy="14001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2696" y="2772367"/>
            <a:ext cx="807643" cy="1759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66786" y="4532154"/>
            <a:ext cx="2233331" cy="1352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7650" y="5907532"/>
            <a:ext cx="18224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89363" y="5899192"/>
            <a:ext cx="33263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992173" y="1381376"/>
            <a:ext cx="6868058" cy="352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kind of packets do you send to the victim?</a:t>
            </a:r>
          </a:p>
          <a:p>
            <a:r>
              <a:rPr lang="en-US" dirty="0" smtClean="0"/>
              <a:t>Ideally, should be “connectionless”	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Difficult to spoof TCP connections</a:t>
            </a:r>
          </a:p>
          <a:p>
            <a:r>
              <a:rPr lang="en-US" dirty="0" smtClean="0"/>
              <a:t>Should maximize the resources used by the victim</a:t>
            </a:r>
          </a:p>
          <a:p>
            <a:pPr lvl="1"/>
            <a:endParaRPr lang="en-US" dirty="0" smtClean="0"/>
          </a:p>
        </p:txBody>
      </p:sp>
      <p:sp>
        <p:nvSpPr>
          <p:cNvPr id="40" name="Rectangular Callout 39"/>
          <p:cNvSpPr/>
          <p:nvPr/>
        </p:nvSpPr>
        <p:spPr>
          <a:xfrm>
            <a:off x="4001469" y="4179926"/>
            <a:ext cx="804207" cy="494714"/>
          </a:xfrm>
          <a:prstGeom prst="wedgeRectCallout">
            <a:avLst>
              <a:gd name="adj1" fmla="val -21459"/>
              <a:gd name="adj2" fmla="val 1139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129266" y="6172425"/>
            <a:ext cx="804207" cy="494714"/>
          </a:xfrm>
          <a:prstGeom prst="wedgeRectCallout">
            <a:avLst>
              <a:gd name="adj1" fmla="val -23403"/>
              <a:gd name="adj2" fmla="val -8988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</a:t>
            </a:r>
          </a:p>
        </p:txBody>
      </p:sp>
    </p:spTree>
    <p:extLst>
      <p:ext uri="{BB962C8B-B14F-4D97-AF65-F5344CB8AC3E}">
        <p14:creationId xmlns:p14="http://schemas.microsoft.com/office/powerpoint/2010/main" val="14614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SYN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stack keeps track of connection state in data structures called Transmission Control Blocks (TCBs)</a:t>
            </a:r>
          </a:p>
          <a:p>
            <a:pPr lvl="1"/>
            <a:r>
              <a:rPr lang="en-US" dirty="0" smtClean="0"/>
              <a:t>New TCB allocated by the kernel whenever a listen socket receives a SYN</a:t>
            </a:r>
          </a:p>
          <a:p>
            <a:pPr lvl="1"/>
            <a:r>
              <a:rPr lang="en-US" dirty="0" smtClean="0"/>
              <a:t>TCB must persist for at least one RTO</a:t>
            </a:r>
          </a:p>
          <a:p>
            <a:r>
              <a:rPr lang="en-US" dirty="0" smtClean="0"/>
              <a:t>Attack: flood the victim with SYN packets</a:t>
            </a:r>
          </a:p>
          <a:p>
            <a:pPr lvl="1"/>
            <a:r>
              <a:rPr lang="en-US" dirty="0"/>
              <a:t>Exhaust available memory for TCBs, prevent legitimate clients from connecting</a:t>
            </a:r>
          </a:p>
          <a:p>
            <a:pPr lvl="1"/>
            <a:r>
              <a:rPr lang="en-US" dirty="0" smtClean="0"/>
              <a:t>Crash the server OS by overflowing kernel memory</a:t>
            </a:r>
          </a:p>
          <a:p>
            <a:r>
              <a:rPr lang="en-US" dirty="0" smtClean="0"/>
              <a:t>Advantages for the attacker</a:t>
            </a:r>
          </a:p>
          <a:p>
            <a:pPr lvl="1"/>
            <a:r>
              <a:rPr lang="en-US" dirty="0" smtClean="0"/>
              <a:t>No connection – each SYN can be spoofed, no need to hear responses</a:t>
            </a:r>
          </a:p>
          <a:p>
            <a:pPr lvl="1"/>
            <a:r>
              <a:rPr lang="en-US" dirty="0" smtClean="0"/>
              <a:t>Asymmetry – attacker does not need to allocate TCBs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SYN Floods: SYN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avoid storing TCB state on the server until after the three-way handshake is complete</a:t>
            </a:r>
          </a:p>
          <a:p>
            <a:r>
              <a:rPr lang="en-US" dirty="0" smtClean="0"/>
              <a:t>What state in the TCB can be recovered from the client’s ACK?</a:t>
            </a:r>
          </a:p>
          <a:p>
            <a:pPr lvl="1"/>
            <a:r>
              <a:rPr lang="en-US" dirty="0" smtClean="0"/>
              <a:t>Source IP and port</a:t>
            </a:r>
          </a:p>
          <a:p>
            <a:pPr lvl="1"/>
            <a:r>
              <a:rPr lang="en-US" dirty="0" smtClean="0"/>
              <a:t>Destination IP and port</a:t>
            </a:r>
          </a:p>
          <a:p>
            <a:pPr lvl="1"/>
            <a:r>
              <a:rPr lang="en-US" dirty="0" smtClean="0"/>
              <a:t>Maximum Segment Size (MSS) for the connection</a:t>
            </a:r>
          </a:p>
          <a:p>
            <a:pPr lvl="1"/>
            <a:r>
              <a:rPr lang="en-US" dirty="0" smtClean="0"/>
              <a:t>Initial Acknowledgement Number from the source</a:t>
            </a:r>
          </a:p>
          <a:p>
            <a:pPr lvl="1"/>
            <a:r>
              <a:rPr lang="en-US" dirty="0" smtClean="0"/>
              <a:t>Initial Sequence Number (ISN)</a:t>
            </a:r>
          </a:p>
          <a:p>
            <a:r>
              <a:rPr lang="en-US" dirty="0" smtClean="0"/>
              <a:t>SYN cookie construction</a:t>
            </a:r>
          </a:p>
          <a:p>
            <a:pPr lvl="1"/>
            <a:r>
              <a:rPr lang="en-US" dirty="0" smtClean="0"/>
              <a:t>Encode the MSS, a secret, and consistency check into the ISN in the SYN-ACK</a:t>
            </a:r>
          </a:p>
          <a:p>
            <a:pPr lvl="1"/>
            <a:r>
              <a:rPr lang="en-US" dirty="0" smtClean="0"/>
              <a:t>Verify the secret and consistency check when the ACK is returned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17785" y="3313722"/>
            <a:ext cx="246184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7785" y="3716215"/>
            <a:ext cx="29932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17785" y="4501661"/>
            <a:ext cx="631483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5656456" y="3256498"/>
            <a:ext cx="4229935" cy="614317"/>
          </a:xfrm>
          <a:prstGeom prst="wedgeRectCallout">
            <a:avLst>
              <a:gd name="adj1" fmla="val -72128"/>
              <a:gd name="adj2" fmla="val 2545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Trivially known by the server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8797157" y="4049048"/>
            <a:ext cx="2147207" cy="1085947"/>
          </a:xfrm>
          <a:prstGeom prst="wedgeRectCallout">
            <a:avLst>
              <a:gd name="adj1" fmla="val -85595"/>
              <a:gd name="adj2" fmla="val -764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Guaranteed to be in the ACK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7785" y="4896338"/>
            <a:ext cx="379827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199" y="2785730"/>
            <a:ext cx="10515601" cy="4072270"/>
          </a:xfrm>
        </p:spPr>
        <p:txBody>
          <a:bodyPr>
            <a:normAutofit/>
          </a:bodyPr>
          <a:lstStyle/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Stated by the client during initial </a:t>
            </a:r>
            <a:r>
              <a:rPr lang="en-US" dirty="0" smtClean="0"/>
              <a:t>SYN, must be “remembered” by the server</a:t>
            </a:r>
            <a:endParaRPr lang="en-US" dirty="0"/>
          </a:p>
          <a:p>
            <a:pPr lvl="1"/>
            <a:r>
              <a:rPr lang="en-US" dirty="0"/>
              <a:t>Reflect the client’s value back through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Limitation: 8-bit MSS must be encoded in 3-bits</a:t>
            </a:r>
            <a:endParaRPr lang="en-US" dirty="0"/>
          </a:p>
          <a:p>
            <a:r>
              <a:rPr lang="en-US" dirty="0" smtClean="0"/>
              <a:t>Validation: did the client really send me a SYN recently?</a:t>
            </a:r>
          </a:p>
          <a:p>
            <a:pPr lvl="1"/>
            <a:r>
              <a:rPr lang="en-US" dirty="0" smtClean="0"/>
              <a:t>Timestamp: freshness check, prevents replay attacks</a:t>
            </a:r>
          </a:p>
          <a:p>
            <a:pPr lvl="1"/>
            <a:r>
              <a:rPr lang="en-US" dirty="0" smtClean="0"/>
              <a:t>Cryptographic hash w/ secret key: </a:t>
            </a:r>
            <a:r>
              <a:rPr lang="en-US" dirty="0"/>
              <a:t>prevents spoofed </a:t>
            </a:r>
            <a:r>
              <a:rPr lang="en-US" dirty="0" smtClean="0"/>
              <a:t>packets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47935" y="1986834"/>
            <a:ext cx="812006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7938" y="1990271"/>
            <a:ext cx="1729895" cy="38365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</a:t>
            </a:r>
            <a:r>
              <a:rPr lang="en-US" sz="2400" dirty="0" smtClean="0"/>
              <a:t>imestamp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403618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8490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8386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7833" y="1990271"/>
            <a:ext cx="956929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5315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760" y="1990271"/>
            <a:ext cx="5433240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hash(</a:t>
            </a:r>
            <a:r>
              <a:rPr lang="en-US" sz="2400" dirty="0" err="1" smtClean="0"/>
              <a:t>src_ip</a:t>
            </a:r>
            <a:r>
              <a:rPr lang="en-US" sz="2400" dirty="0" smtClean="0"/>
              <a:t>, </a:t>
            </a:r>
            <a:r>
              <a:rPr lang="en-US" sz="2400" dirty="0" err="1" smtClean="0"/>
              <a:t>src_port</a:t>
            </a:r>
            <a:r>
              <a:rPr lang="en-US" sz="2400" dirty="0" smtClean="0"/>
              <a:t>, timestamp, secret)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29016" y="1880646"/>
            <a:ext cx="818919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ISN: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 Cookies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Effective at mitigating SYN floods</a:t>
            </a:r>
          </a:p>
          <a:p>
            <a:pPr lvl="1"/>
            <a:r>
              <a:rPr lang="en-US" dirty="0" smtClean="0"/>
              <a:t>Compatible with all TCP versions</a:t>
            </a:r>
          </a:p>
          <a:p>
            <a:pPr lvl="1"/>
            <a:r>
              <a:rPr lang="en-US" dirty="0" smtClean="0"/>
              <a:t>Only need to modify the server, no need for client support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MSS limited to 3 bits, may be smaller than clients actual MSS</a:t>
            </a:r>
          </a:p>
          <a:p>
            <a:pPr lvl="1"/>
            <a:r>
              <a:rPr lang="en-US" dirty="0" smtClean="0"/>
              <a:t>Server forgets all other TCP options included with the client’s SYN</a:t>
            </a:r>
          </a:p>
          <a:p>
            <a:pPr lvl="2"/>
            <a:r>
              <a:rPr lang="en-US" dirty="0" smtClean="0"/>
              <a:t>SACK support, window scaling,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 rot="451376">
            <a:off x="3233169" y="1899092"/>
            <a:ext cx="4306086" cy="40073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5919489" y="3325575"/>
            <a:ext cx="1359543" cy="54292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5937063" y="3868500"/>
            <a:ext cx="1341969" cy="59238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704522" y="3847200"/>
            <a:ext cx="1828799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4797103" y="4460888"/>
            <a:ext cx="219210" cy="80877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033232" y="4460888"/>
            <a:ext cx="983081" cy="35983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5555" y="3325575"/>
            <a:ext cx="1193184" cy="2714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461092" y="2570474"/>
            <a:ext cx="537647" cy="75510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957828" y="2353874"/>
            <a:ext cx="1595588" cy="16795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1386047" y="3607618"/>
            <a:ext cx="1620830" cy="12289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426527" y="3684210"/>
            <a:ext cx="1659965" cy="56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184872" y="3720902"/>
            <a:ext cx="929005" cy="67555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31478" y="4862258"/>
            <a:ext cx="1569686" cy="12169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340480" y="4886065"/>
            <a:ext cx="948131" cy="6351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974705" y="4898313"/>
            <a:ext cx="412258" cy="70274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3452278" y="4909545"/>
            <a:ext cx="100229" cy="10406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4090639" y="5618379"/>
            <a:ext cx="628248" cy="66503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4819122" y="5601055"/>
            <a:ext cx="0" cy="71470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222497" y="1616287"/>
            <a:ext cx="550142" cy="82156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60" idx="1"/>
          </p:cNvCxnSpPr>
          <p:nvPr/>
        </p:nvCxnSpPr>
        <p:spPr>
          <a:xfrm>
            <a:off x="1949088" y="2351562"/>
            <a:ext cx="1595588" cy="167956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377307" y="3605306"/>
            <a:ext cx="1620830" cy="122899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417787" y="3681898"/>
            <a:ext cx="1659965" cy="56506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76132" y="3718590"/>
            <a:ext cx="929005" cy="675557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722738" y="4859946"/>
            <a:ext cx="1569686" cy="12169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331740" y="4883753"/>
            <a:ext cx="948131" cy="63515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965965" y="4896001"/>
            <a:ext cx="412258" cy="702742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443538" y="4907233"/>
            <a:ext cx="100229" cy="104062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081899" y="5616067"/>
            <a:ext cx="628248" cy="665037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4810382" y="5598743"/>
            <a:ext cx="0" cy="71470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213757" y="1613975"/>
            <a:ext cx="550142" cy="821565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1" y="-15145"/>
            <a:ext cx="10515600" cy="1325563"/>
          </a:xfrm>
        </p:spPr>
        <p:txBody>
          <a:bodyPr/>
          <a:lstStyle/>
          <a:p>
            <a:r>
              <a:rPr lang="en-US" dirty="0" smtClean="0"/>
              <a:t>What About Filtering?</a:t>
            </a:r>
            <a:endParaRPr lang="en-US" dirty="0"/>
          </a:p>
        </p:txBody>
      </p:sp>
      <p:cxnSp>
        <p:nvCxnSpPr>
          <p:cNvPr id="23" name="Straight Connector 22"/>
          <p:cNvCxnSpPr>
            <a:stCxn id="59" idx="3"/>
            <a:endCxn id="26" idx="1"/>
          </p:cNvCxnSpPr>
          <p:nvPr/>
        </p:nvCxnSpPr>
        <p:spPr>
          <a:xfrm>
            <a:off x="5923823" y="3322688"/>
            <a:ext cx="1359543" cy="54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6" idx="1"/>
            <a:endCxn id="58" idx="3"/>
          </p:cNvCxnSpPr>
          <p:nvPr/>
        </p:nvCxnSpPr>
        <p:spPr>
          <a:xfrm flipH="1">
            <a:off x="5941397" y="3865613"/>
            <a:ext cx="1341969" cy="59238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08856" y="3844313"/>
            <a:ext cx="18287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87" y="1699939"/>
            <a:ext cx="933750" cy="933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23101" y="4274809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pic>
        <p:nvPicPr>
          <p:cNvPr id="5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7" y="418653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3" y="305122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76" y="224805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39" y="332268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16" y="45463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62" y="5266779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63" idx="0"/>
            <a:endCxn id="58" idx="1"/>
          </p:cNvCxnSpPr>
          <p:nvPr/>
        </p:nvCxnSpPr>
        <p:spPr>
          <a:xfrm flipV="1">
            <a:off x="4801437" y="4458001"/>
            <a:ext cx="219210" cy="80877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2" idx="3"/>
            <a:endCxn id="58" idx="1"/>
          </p:cNvCxnSpPr>
          <p:nvPr/>
        </p:nvCxnSpPr>
        <p:spPr>
          <a:xfrm flipV="1">
            <a:off x="4037566" y="4458001"/>
            <a:ext cx="983081" cy="35983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1" idx="3"/>
            <a:endCxn id="59" idx="1"/>
          </p:cNvCxnSpPr>
          <p:nvPr/>
        </p:nvCxnSpPr>
        <p:spPr>
          <a:xfrm flipV="1">
            <a:off x="3809889" y="3322688"/>
            <a:ext cx="1193184" cy="27146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9" idx="1"/>
          </p:cNvCxnSpPr>
          <p:nvPr/>
        </p:nvCxnSpPr>
        <p:spPr>
          <a:xfrm>
            <a:off x="4465426" y="2567587"/>
            <a:ext cx="537647" cy="755101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4" y="3342695"/>
            <a:ext cx="642582" cy="64258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7" y="4016964"/>
            <a:ext cx="642582" cy="6425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10" y="4137075"/>
            <a:ext cx="642582" cy="64258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4" y="4697846"/>
            <a:ext cx="642582" cy="64258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88" y="5230197"/>
            <a:ext cx="642582" cy="64258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10" y="5294776"/>
            <a:ext cx="642582" cy="64258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7" y="5626565"/>
            <a:ext cx="642582" cy="64258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99" y="5937358"/>
            <a:ext cx="642582" cy="64258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15" y="6054214"/>
            <a:ext cx="642582" cy="64258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2" y="1029640"/>
            <a:ext cx="933750" cy="933750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5138838" y="2968015"/>
            <a:ext cx="676082" cy="670472"/>
            <a:chOff x="5456567" y="266448"/>
            <a:chExt cx="676082" cy="670472"/>
          </a:xfrm>
        </p:grpSpPr>
        <p:sp>
          <p:nvSpPr>
            <p:cNvPr id="185" name="Octagon 184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7" name="Rectangular Callout 186"/>
          <p:cNvSpPr/>
          <p:nvPr/>
        </p:nvSpPr>
        <p:spPr>
          <a:xfrm>
            <a:off x="6676046" y="991150"/>
            <a:ext cx="3959606" cy="1992194"/>
          </a:xfrm>
          <a:prstGeom prst="wedgeRectCallout">
            <a:avLst>
              <a:gd name="adj1" fmla="val -71069"/>
              <a:gd name="adj2" fmla="val 5284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Legitimate traffic is still blocked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 you get Tier 1 ASs to install filters for you?</a:t>
            </a:r>
            <a:endParaRPr lang="en-US" sz="2400" dirty="0" smtClean="0"/>
          </a:p>
        </p:txBody>
      </p:sp>
      <p:grpSp>
        <p:nvGrpSpPr>
          <p:cNvPr id="188" name="Group 187"/>
          <p:cNvGrpSpPr/>
          <p:nvPr/>
        </p:nvGrpSpPr>
        <p:grpSpPr>
          <a:xfrm>
            <a:off x="5135283" y="4133492"/>
            <a:ext cx="676082" cy="670472"/>
            <a:chOff x="5456567" y="266448"/>
            <a:chExt cx="676082" cy="670472"/>
          </a:xfrm>
        </p:grpSpPr>
        <p:sp>
          <p:nvSpPr>
            <p:cNvPr id="189" name="Octagon 188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Rectangular Callout 190"/>
          <p:cNvSpPr/>
          <p:nvPr/>
        </p:nvSpPr>
        <p:spPr>
          <a:xfrm>
            <a:off x="6226724" y="5082422"/>
            <a:ext cx="2606964" cy="1195456"/>
          </a:xfrm>
          <a:prstGeom prst="wedgeRectCallout">
            <a:avLst>
              <a:gd name="adj1" fmla="val -58805"/>
              <a:gd name="adj2" fmla="val -862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Success! Some of the attack is halted</a:t>
            </a:r>
            <a:endParaRPr lang="en-US" sz="2400" dirty="0" smtClean="0"/>
          </a:p>
        </p:txBody>
      </p:sp>
      <p:grpSp>
        <p:nvGrpSpPr>
          <p:cNvPr id="192" name="Group 191"/>
          <p:cNvGrpSpPr/>
          <p:nvPr/>
        </p:nvGrpSpPr>
        <p:grpSpPr>
          <a:xfrm>
            <a:off x="3015711" y="3266357"/>
            <a:ext cx="676082" cy="670472"/>
            <a:chOff x="5456567" y="266448"/>
            <a:chExt cx="676082" cy="670472"/>
          </a:xfrm>
        </p:grpSpPr>
        <p:sp>
          <p:nvSpPr>
            <p:cNvPr id="193" name="Octagon 192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5" name="Straight Connector 194"/>
          <p:cNvCxnSpPr>
            <a:stCxn id="59" idx="3"/>
            <a:endCxn id="26" idx="1"/>
          </p:cNvCxnSpPr>
          <p:nvPr/>
        </p:nvCxnSpPr>
        <p:spPr>
          <a:xfrm>
            <a:off x="5923823" y="3322688"/>
            <a:ext cx="1359543" cy="542925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8034556" y="3838846"/>
            <a:ext cx="1343874" cy="8599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66" y="359415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78" y="3261571"/>
            <a:ext cx="1013238" cy="101323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7415199" y="3530376"/>
            <a:ext cx="676082" cy="670472"/>
            <a:chOff x="5456567" y="266448"/>
            <a:chExt cx="676082" cy="670472"/>
          </a:xfrm>
        </p:grpSpPr>
        <p:sp>
          <p:nvSpPr>
            <p:cNvPr id="56" name="Octagon 55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3" name="Rectangular Callout 182"/>
          <p:cNvSpPr/>
          <p:nvPr/>
        </p:nvSpPr>
        <p:spPr>
          <a:xfrm>
            <a:off x="7704522" y="914800"/>
            <a:ext cx="3885750" cy="2065691"/>
          </a:xfrm>
          <a:prstGeom prst="wedgeRectCallout">
            <a:avLst>
              <a:gd name="adj1" fmla="val -40713"/>
              <a:gd name="adj2" fmla="val 7555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ingress links are still saturated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No idea where the attack is coming from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48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7" grpId="1" animBg="1"/>
      <p:bldP spid="191" grpId="0" animBg="1"/>
      <p:bldP spid="191" grpId="1" animBg="1"/>
      <p:bldP spid="183" grpId="0" animBg="1"/>
      <p:bldP spid="18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 Layer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689366" y="3330599"/>
            <a:ext cx="7793186" cy="30944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Send blocks of data (</a:t>
            </a:r>
            <a:r>
              <a:rPr lang="en-US" dirty="0" smtClean="0">
                <a:solidFill>
                  <a:schemeClr val="accent1"/>
                </a:solidFill>
              </a:rPr>
              <a:t>frames</a:t>
            </a:r>
            <a:r>
              <a:rPr lang="en-US" dirty="0" smtClean="0"/>
              <a:t>) between physical devices </a:t>
            </a:r>
          </a:p>
          <a:p>
            <a:pPr lvl="1"/>
            <a:r>
              <a:rPr lang="en-US" dirty="0" smtClean="0"/>
              <a:t>Perform media access control (MAC)</a:t>
            </a:r>
          </a:p>
          <a:p>
            <a:pPr lvl="1"/>
            <a:r>
              <a:rPr lang="en-US" dirty="0" smtClean="0"/>
              <a:t>Detecting/recovering from collisions and bit errors</a:t>
            </a:r>
          </a:p>
          <a:p>
            <a:r>
              <a:rPr lang="en-US" dirty="0" smtClean="0"/>
              <a:t>Layer 2.5 feature</a:t>
            </a:r>
          </a:p>
          <a:p>
            <a:pPr lvl="1"/>
            <a:r>
              <a:rPr lang="en-US" dirty="0" smtClean="0"/>
              <a:t>Mapping from network addresses to hardware addresses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957720" y="3397211"/>
            <a:ext cx="559559" cy="2858258"/>
          </a:xfrm>
          <a:prstGeom prst="leftBrace">
            <a:avLst>
              <a:gd name="adj1" fmla="val 8333"/>
              <a:gd name="adj2" fmla="val 6936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Filters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filtering is not a viable solution</a:t>
            </a:r>
          </a:p>
          <a:p>
            <a:r>
              <a:rPr lang="en-US" dirty="0"/>
              <a:t>If you install a local filter:</a:t>
            </a:r>
          </a:p>
          <a:p>
            <a:pPr lvl="1"/>
            <a:r>
              <a:rPr lang="en-US" dirty="0"/>
              <a:t>Ingress links are still saturated</a:t>
            </a:r>
          </a:p>
          <a:p>
            <a:pPr lvl="1"/>
            <a:r>
              <a:rPr lang="en-US" dirty="0"/>
              <a:t>Very hard to distinguish </a:t>
            </a:r>
            <a:r>
              <a:rPr lang="en-US" dirty="0" err="1"/>
              <a:t>DDoS</a:t>
            </a:r>
            <a:r>
              <a:rPr lang="en-US" dirty="0"/>
              <a:t> packets from legitimate requests, since sources are spoofed</a:t>
            </a:r>
          </a:p>
          <a:p>
            <a:r>
              <a:rPr lang="en-US" dirty="0"/>
              <a:t>Remote filters work better, but:</a:t>
            </a:r>
          </a:p>
          <a:p>
            <a:pPr lvl="1"/>
            <a:r>
              <a:rPr lang="en-US" dirty="0"/>
              <a:t>You still need to track down the source of the attack</a:t>
            </a:r>
          </a:p>
          <a:p>
            <a:pPr lvl="1"/>
            <a:r>
              <a:rPr lang="en-US" dirty="0"/>
              <a:t>You have no ability to force ISPs and ASs to install filters on your </a:t>
            </a:r>
            <a:r>
              <a:rPr lang="en-US" dirty="0" smtClean="0"/>
              <a:t>behalf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IP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IP Protocol includes a Record Route option</a:t>
            </a:r>
          </a:p>
          <a:p>
            <a:pPr lvl="1"/>
            <a:r>
              <a:rPr lang="en-US" dirty="0" smtClean="0"/>
              <a:t>If enabled by the sender (and supported by routers), each router inserts its IP into the packet payload</a:t>
            </a:r>
          </a:p>
          <a:p>
            <a:r>
              <a:rPr lang="en-US" dirty="0" smtClean="0"/>
              <a:t>However, Record Route is off by default</a:t>
            </a:r>
          </a:p>
          <a:p>
            <a:pPr lvl="1"/>
            <a:r>
              <a:rPr lang="en-US" dirty="0" smtClean="0"/>
              <a:t>No attacker would ever voluntarily enable it, since it would reveal their IP</a:t>
            </a:r>
          </a:p>
          <a:p>
            <a:r>
              <a:rPr lang="en-US" dirty="0" smtClean="0"/>
              <a:t>Several proposals in the research literature for lightweight, on-by default record route systems</a:t>
            </a:r>
          </a:p>
          <a:p>
            <a:pPr lvl="1"/>
            <a:r>
              <a:rPr lang="en-US" dirty="0" smtClean="0"/>
              <a:t>Practical </a:t>
            </a:r>
            <a:r>
              <a:rPr lang="en-US" dirty="0"/>
              <a:t>Network Support for IP </a:t>
            </a:r>
            <a:r>
              <a:rPr lang="en-US" dirty="0" err="1" smtClean="0"/>
              <a:t>Traceback</a:t>
            </a:r>
            <a:r>
              <a:rPr lang="en-US" dirty="0" smtClean="0"/>
              <a:t> [Savage00]</a:t>
            </a:r>
          </a:p>
          <a:p>
            <a:pPr lvl="1"/>
            <a:r>
              <a:rPr lang="en-US" dirty="0"/>
              <a:t>Pi: A Path Identification Mechanism to Defend against </a:t>
            </a:r>
            <a:r>
              <a:rPr lang="en-US" dirty="0" err="1"/>
              <a:t>DDoS</a:t>
            </a:r>
            <a:r>
              <a:rPr lang="en-US" dirty="0"/>
              <a:t> Attacks [Yaar03]</a:t>
            </a:r>
          </a:p>
          <a:p>
            <a:r>
              <a:rPr lang="en-US" dirty="0" smtClean="0"/>
              <a:t>These systems would be great, but require all Internet routers to be upgraded :(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In-Network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don’t routers identify and drop spoofed packets?</a:t>
            </a:r>
          </a:p>
          <a:p>
            <a:r>
              <a:rPr lang="en-US" dirty="0" smtClean="0"/>
              <a:t>Unicast Reverse Path Forwarding (</a:t>
            </a:r>
            <a:r>
              <a:rPr lang="en-US" dirty="0" err="1" smtClean="0"/>
              <a:t>uRPF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Routers </a:t>
            </a:r>
            <a:r>
              <a:rPr lang="en-US" dirty="0"/>
              <a:t>v</a:t>
            </a:r>
            <a:r>
              <a:rPr lang="en-US" dirty="0" smtClean="0"/>
              <a:t>alidate the source IP addresses against routing tables</a:t>
            </a:r>
          </a:p>
          <a:p>
            <a:pPr lvl="1"/>
            <a:r>
              <a:rPr lang="en-US" dirty="0" smtClean="0"/>
              <a:t>“Unlikely” source addresses are dropped</a:t>
            </a:r>
          </a:p>
          <a:p>
            <a:r>
              <a:rPr lang="en-US" dirty="0" err="1" smtClean="0"/>
              <a:t>uRPF</a:t>
            </a:r>
            <a:r>
              <a:rPr lang="en-US" dirty="0" smtClean="0"/>
              <a:t> modes:</a:t>
            </a:r>
          </a:p>
          <a:p>
            <a:pPr lvl="1"/>
            <a:r>
              <a:rPr lang="en-US" dirty="0" smtClean="0"/>
              <a:t>Strict </a:t>
            </a:r>
            <a:r>
              <a:rPr lang="en-US" dirty="0"/>
              <a:t>– </a:t>
            </a:r>
            <a:r>
              <a:rPr lang="en-US" dirty="0" smtClean="0"/>
              <a:t>packet must </a:t>
            </a:r>
            <a:r>
              <a:rPr lang="en-US" dirty="0"/>
              <a:t>be received on the interface </a:t>
            </a:r>
            <a:r>
              <a:rPr lang="en-US" dirty="0" smtClean="0"/>
              <a:t>with the </a:t>
            </a:r>
            <a:r>
              <a:rPr lang="en-US" b="1" dirty="0" smtClean="0"/>
              <a:t>best</a:t>
            </a:r>
            <a:r>
              <a:rPr lang="en-US" dirty="0" smtClean="0"/>
              <a:t> forward path to source</a:t>
            </a:r>
          </a:p>
          <a:p>
            <a:pPr lvl="2"/>
            <a:r>
              <a:rPr lang="en-US" dirty="0" smtClean="0"/>
              <a:t>Warning: may drop legitimate traffic if routes are asymmetric</a:t>
            </a:r>
          </a:p>
          <a:p>
            <a:pPr lvl="1"/>
            <a:r>
              <a:rPr lang="en-US" dirty="0" smtClean="0"/>
              <a:t>Feasible – packet must be received on an interface that has a </a:t>
            </a:r>
            <a:r>
              <a:rPr lang="en-US" b="1" dirty="0" smtClean="0"/>
              <a:t>valid</a:t>
            </a:r>
            <a:r>
              <a:rPr lang="en-US" dirty="0" smtClean="0"/>
              <a:t> forward path to the source</a:t>
            </a:r>
          </a:p>
          <a:p>
            <a:pPr lvl="1"/>
            <a:r>
              <a:rPr lang="en-US" dirty="0" smtClean="0"/>
              <a:t>Loose – Source IP can match any valid route, only drops </a:t>
            </a:r>
            <a:r>
              <a:rPr lang="en-US" dirty="0" err="1" smtClean="0"/>
              <a:t>unroutable</a:t>
            </a:r>
            <a:r>
              <a:rPr lang="en-US" dirty="0" smtClean="0"/>
              <a:t> sources like 192.168.*.*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255" y="106047"/>
            <a:ext cx="2094708" cy="9364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dirty="0" smtClean="0"/>
              <a:t> Defense via CDNs (</a:t>
            </a:r>
            <a:r>
              <a:rPr lang="en-US" dirty="0" err="1" smtClean="0"/>
              <a:t>Cloudflare</a:t>
            </a:r>
            <a:r>
              <a:rPr lang="en-US" dirty="0" smtClean="0"/>
              <a:t>              )</a:t>
            </a:r>
            <a:endParaRPr lang="en-US" dirty="0"/>
          </a:p>
        </p:txBody>
      </p:sp>
      <p:pic>
        <p:nvPicPr>
          <p:cNvPr id="5" name="Picture 2" descr="D:\Classes\CS 4700\assets\usashap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7" y="1321813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74159" y="1231837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38952" y="2700811"/>
            <a:ext cx="1229293" cy="307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53680" y="1949913"/>
            <a:ext cx="605563" cy="570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058915" y="2186082"/>
            <a:ext cx="2494919" cy="51472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23471" y="2338483"/>
            <a:ext cx="2482763" cy="174301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841709" y="2338483"/>
            <a:ext cx="184465" cy="247357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933941" y="2312566"/>
            <a:ext cx="1587973" cy="9636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7545" y="4254513"/>
            <a:ext cx="910451" cy="49899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934405" y="4285213"/>
            <a:ext cx="207164" cy="77729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81664" y="5042588"/>
            <a:ext cx="44510" cy="87227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86630" y="5042588"/>
            <a:ext cx="691960" cy="62330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72501" y="3525964"/>
            <a:ext cx="914200" cy="42380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812967" y="3008132"/>
            <a:ext cx="1178834" cy="34762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" y="1473382"/>
            <a:ext cx="769043" cy="7690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" y="2520685"/>
            <a:ext cx="769043" cy="769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" y="4368982"/>
            <a:ext cx="769043" cy="7690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8" y="4812052"/>
            <a:ext cx="769043" cy="769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1" y="2532550"/>
            <a:ext cx="769043" cy="7690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1" y="3485870"/>
            <a:ext cx="769043" cy="7690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11" y="2286620"/>
            <a:ext cx="721512" cy="721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87" y="3067003"/>
            <a:ext cx="721512" cy="721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9" y="1601169"/>
            <a:ext cx="919516" cy="9195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0" y="4475061"/>
            <a:ext cx="721512" cy="721512"/>
          </a:xfrm>
          <a:prstGeom prst="rect">
            <a:avLst/>
          </a:prstGeom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8737420" y="1407968"/>
            <a:ext cx="3319338" cy="53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What if you </a:t>
            </a:r>
            <a:r>
              <a:rPr lang="en-US" sz="2400" dirty="0" err="1" smtClean="0"/>
              <a:t>DDoS</a:t>
            </a:r>
            <a:r>
              <a:rPr lang="en-US" sz="2400" dirty="0" smtClean="0"/>
              <a:t> the master replica?</a:t>
            </a:r>
          </a:p>
          <a:p>
            <a:pPr lvl="1"/>
            <a:r>
              <a:rPr lang="en-US" sz="2000" dirty="0" smtClean="0"/>
              <a:t>Cached copies in the CDN still available</a:t>
            </a:r>
          </a:p>
          <a:p>
            <a:pPr lvl="1"/>
            <a:r>
              <a:rPr lang="en-US" sz="2000" dirty="0" smtClean="0"/>
              <a:t>Easy to do ingress filtering  at the master</a:t>
            </a:r>
          </a:p>
          <a:p>
            <a:r>
              <a:rPr lang="en-US" sz="2400" dirty="0" smtClean="0"/>
              <a:t>What if you </a:t>
            </a:r>
            <a:r>
              <a:rPr lang="en-US" sz="2400" dirty="0" err="1" smtClean="0"/>
              <a:t>DDoS</a:t>
            </a:r>
            <a:r>
              <a:rPr lang="en-US" sz="2400" dirty="0" smtClean="0"/>
              <a:t> the replicas?</a:t>
            </a:r>
          </a:p>
          <a:p>
            <a:pPr lvl="1"/>
            <a:r>
              <a:rPr lang="en-US" sz="2000" dirty="0" smtClean="0"/>
              <a:t>Difficult to kill them all</a:t>
            </a:r>
          </a:p>
          <a:p>
            <a:pPr lvl="1"/>
            <a:r>
              <a:rPr lang="en-US" sz="2000" dirty="0" smtClean="0"/>
              <a:t>Dynamic DNS can redirect users to live replicas</a:t>
            </a:r>
            <a:endParaRPr lang="en-US" sz="20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87" y="2723948"/>
            <a:ext cx="478571" cy="47857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93" y="4673859"/>
            <a:ext cx="478571" cy="4785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56" y="3231914"/>
            <a:ext cx="478571" cy="47857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1" y="1347730"/>
            <a:ext cx="1344891" cy="134489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80" y="2870483"/>
            <a:ext cx="1072176" cy="107217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11" y="4275964"/>
            <a:ext cx="1072176" cy="1072176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 flipH="1" flipV="1">
            <a:off x="2360394" y="4285213"/>
            <a:ext cx="2593925" cy="17146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2367214" y="4307557"/>
            <a:ext cx="3473354" cy="138237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3" y="5665896"/>
            <a:ext cx="769043" cy="769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10" y="5352768"/>
            <a:ext cx="769043" cy="7690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5" y="3788515"/>
            <a:ext cx="721512" cy="72151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87" y="4211584"/>
            <a:ext cx="478571" cy="4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Intrusion Detection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137158"/>
          </a:xfrm>
        </p:spPr>
        <p:txBody>
          <a:bodyPr>
            <a:normAutofit/>
          </a:bodyPr>
          <a:lstStyle/>
          <a:p>
            <a:r>
              <a:rPr lang="en-US" dirty="0" smtClean="0"/>
              <a:t>Firewalls</a:t>
            </a:r>
          </a:p>
          <a:p>
            <a:r>
              <a:rPr lang="en-US" dirty="0" smtClean="0"/>
              <a:t>Stateless vs. </a:t>
            </a:r>
            <a:r>
              <a:rPr lang="en-US" dirty="0" err="1" smtClean="0"/>
              <a:t>Stateful</a:t>
            </a:r>
            <a:r>
              <a:rPr lang="en-US" dirty="0" smtClean="0"/>
              <a:t> Filters</a:t>
            </a:r>
          </a:p>
          <a:p>
            <a:r>
              <a:rPr lang="en-US" dirty="0" smtClean="0"/>
              <a:t>Adaptive NIDS</a:t>
            </a:r>
          </a:p>
          <a:p>
            <a:r>
              <a:rPr lang="en-US" dirty="0" smtClean="0"/>
              <a:t>Base Rate Fallacy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Wild West Out There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is a dangerous place</a:t>
            </a:r>
          </a:p>
          <a:p>
            <a:pPr lvl="1"/>
            <a:r>
              <a:rPr lang="en-US" dirty="0" smtClean="0"/>
              <a:t>Port scans</a:t>
            </a:r>
          </a:p>
          <a:p>
            <a:pPr lvl="1"/>
            <a:r>
              <a:rPr lang="en-US" dirty="0" smtClean="0"/>
              <a:t>Vulnerability scans and exploit attempts</a:t>
            </a:r>
          </a:p>
          <a:p>
            <a:pPr lvl="1"/>
            <a:r>
              <a:rPr lang="en-US" dirty="0" smtClean="0"/>
              <a:t>Password brute-forcing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packets, reflection attempts, and backscatter</a:t>
            </a:r>
          </a:p>
          <a:p>
            <a:pPr lvl="1"/>
            <a:r>
              <a:rPr lang="en-US" dirty="0" smtClean="0"/>
              <a:t>Malware, worms, viruses, botnets</a:t>
            </a:r>
          </a:p>
          <a:p>
            <a:pPr lvl="1"/>
            <a:r>
              <a:rPr lang="en-US" dirty="0" smtClean="0"/>
              <a:t>Email spam</a:t>
            </a:r>
          </a:p>
          <a:p>
            <a:r>
              <a:rPr lang="en-US" dirty="0" smtClean="0"/>
              <a:t>Administrators want to keep bad stuff out of their networks</a:t>
            </a:r>
          </a:p>
          <a:p>
            <a:r>
              <a:rPr lang="en-US" dirty="0" smtClean="0"/>
              <a:t>Also want to prevent certain types of outgoing traffic</a:t>
            </a:r>
          </a:p>
          <a:p>
            <a:pPr lvl="1"/>
            <a:r>
              <a:rPr lang="en-US" dirty="0" smtClean="0"/>
              <a:t>Data exfiltration attempts</a:t>
            </a:r>
          </a:p>
          <a:p>
            <a:pPr lvl="1"/>
            <a:r>
              <a:rPr lang="en-US" dirty="0" smtClean="0"/>
              <a:t>Malware that calls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>
            <a:off x="1838893" y="4313612"/>
            <a:ext cx="1546440" cy="86734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673828" y="2922951"/>
            <a:ext cx="1811835" cy="109789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33108" y="4020849"/>
            <a:ext cx="395134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86" y="3770686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573064" y="2300914"/>
            <a:ext cx="737797" cy="1469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18611" y="2299707"/>
            <a:ext cx="764497" cy="142243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15716" y="4074851"/>
            <a:ext cx="737797" cy="1469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46364" y="4122193"/>
            <a:ext cx="764497" cy="142243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5" y="1451745"/>
            <a:ext cx="1012265" cy="101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5" y="5201001"/>
            <a:ext cx="1006477" cy="1006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59" y="5194240"/>
            <a:ext cx="1013238" cy="1013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1" y="3567323"/>
            <a:ext cx="1700870" cy="949652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3055698" y="3535643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" y="1878333"/>
            <a:ext cx="1304639" cy="13046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1" y="1447613"/>
            <a:ext cx="1012265" cy="10122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85455" y="931947"/>
            <a:ext cx="66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Dev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968838" y="931947"/>
            <a:ext cx="13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Executive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707" y="6306980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117473" y="6306979"/>
            <a:ext cx="134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Database</a:t>
            </a:r>
            <a:endParaRPr lang="en-US" sz="2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0" y="4614059"/>
            <a:ext cx="1133787" cy="11337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7208" y="5817460"/>
            <a:ext cx="139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Canonical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08426" y="1340903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44" name="Freeform 43"/>
          <p:cNvSpPr/>
          <p:nvPr/>
        </p:nvSpPr>
        <p:spPr>
          <a:xfrm>
            <a:off x="1664677" y="2930769"/>
            <a:ext cx="6646184" cy="2352431"/>
          </a:xfrm>
          <a:custGeom>
            <a:avLst/>
            <a:gdLst>
              <a:gd name="connsiteX0" fmla="*/ 0 w 6822862"/>
              <a:gd name="connsiteY0" fmla="*/ 0 h 2352431"/>
              <a:gd name="connsiteX1" fmla="*/ 1820985 w 6822862"/>
              <a:gd name="connsiteY1" fmla="*/ 1101969 h 2352431"/>
              <a:gd name="connsiteX2" fmla="*/ 3251200 w 6822862"/>
              <a:gd name="connsiteY2" fmla="*/ 1070708 h 2352431"/>
              <a:gd name="connsiteX3" fmla="*/ 6635261 w 6822862"/>
              <a:gd name="connsiteY3" fmla="*/ 1086339 h 2352431"/>
              <a:gd name="connsiteX4" fmla="*/ 6088185 w 6822862"/>
              <a:gd name="connsiteY4" fmla="*/ 2352431 h 235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2862" h="2352431">
                <a:moveTo>
                  <a:pt x="0" y="0"/>
                </a:moveTo>
                <a:cubicBezTo>
                  <a:pt x="639559" y="461759"/>
                  <a:pt x="1279118" y="923518"/>
                  <a:pt x="1820985" y="1101969"/>
                </a:cubicBezTo>
                <a:cubicBezTo>
                  <a:pt x="2362852" y="1280420"/>
                  <a:pt x="3251200" y="1070708"/>
                  <a:pt x="3251200" y="1070708"/>
                </a:cubicBezTo>
                <a:cubicBezTo>
                  <a:pt x="4053579" y="1068103"/>
                  <a:pt x="6162430" y="872719"/>
                  <a:pt x="6635261" y="1086339"/>
                </a:cubicBezTo>
                <a:cubicBezTo>
                  <a:pt x="7108092" y="1299959"/>
                  <a:pt x="6598138" y="1826195"/>
                  <a:pt x="6088185" y="2352431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001044" y="4157403"/>
            <a:ext cx="1564988" cy="1180505"/>
          </a:xfrm>
          <a:custGeom>
            <a:avLst/>
            <a:gdLst>
              <a:gd name="connsiteX0" fmla="*/ 0 w 1711570"/>
              <a:gd name="connsiteY0" fmla="*/ 1180505 h 1180505"/>
              <a:gd name="connsiteX1" fmla="*/ 875323 w 1711570"/>
              <a:gd name="connsiteY1" fmla="*/ 382 h 1180505"/>
              <a:gd name="connsiteX2" fmla="*/ 1711570 w 1711570"/>
              <a:gd name="connsiteY2" fmla="*/ 1078905 h 118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570" h="1180505">
                <a:moveTo>
                  <a:pt x="0" y="1180505"/>
                </a:moveTo>
                <a:cubicBezTo>
                  <a:pt x="295030" y="598910"/>
                  <a:pt x="590061" y="17315"/>
                  <a:pt x="875323" y="382"/>
                </a:cubicBezTo>
                <a:cubicBezTo>
                  <a:pt x="1160585" y="-16551"/>
                  <a:pt x="1436077" y="531177"/>
                  <a:pt x="1711570" y="1078905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698154" y="2407138"/>
            <a:ext cx="641721" cy="2907324"/>
          </a:xfrm>
          <a:custGeom>
            <a:avLst/>
            <a:gdLst>
              <a:gd name="connsiteX0" fmla="*/ 0 w 641721"/>
              <a:gd name="connsiteY0" fmla="*/ 0 h 2907324"/>
              <a:gd name="connsiteX1" fmla="*/ 640861 w 641721"/>
              <a:gd name="connsiteY1" fmla="*/ 1563077 h 2907324"/>
              <a:gd name="connsiteX2" fmla="*/ 109415 w 641721"/>
              <a:gd name="connsiteY2" fmla="*/ 2907324 h 290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721" h="2907324">
                <a:moveTo>
                  <a:pt x="0" y="0"/>
                </a:moveTo>
                <a:cubicBezTo>
                  <a:pt x="311312" y="539261"/>
                  <a:pt x="622625" y="1078523"/>
                  <a:pt x="640861" y="1563077"/>
                </a:cubicBezTo>
                <a:cubicBezTo>
                  <a:pt x="659097" y="2047631"/>
                  <a:pt x="384256" y="2477477"/>
                  <a:pt x="109415" y="2907324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682523" y="2414954"/>
            <a:ext cx="1875692" cy="2836984"/>
          </a:xfrm>
          <a:custGeom>
            <a:avLst/>
            <a:gdLst>
              <a:gd name="connsiteX0" fmla="*/ 0 w 1875692"/>
              <a:gd name="connsiteY0" fmla="*/ 0 h 2836984"/>
              <a:gd name="connsiteX1" fmla="*/ 1211385 w 1875692"/>
              <a:gd name="connsiteY1" fmla="*/ 1641231 h 2836984"/>
              <a:gd name="connsiteX2" fmla="*/ 1875692 w 1875692"/>
              <a:gd name="connsiteY2" fmla="*/ 2836984 h 283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5692" h="2836984">
                <a:moveTo>
                  <a:pt x="0" y="0"/>
                </a:moveTo>
                <a:cubicBezTo>
                  <a:pt x="449385" y="584200"/>
                  <a:pt x="898770" y="1168400"/>
                  <a:pt x="1211385" y="1641231"/>
                </a:cubicBezTo>
                <a:cubicBezTo>
                  <a:pt x="1524000" y="2114062"/>
                  <a:pt x="1699846" y="2475523"/>
                  <a:pt x="1875692" y="2836984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861169" y="2459878"/>
            <a:ext cx="3478706" cy="1533784"/>
          </a:xfrm>
          <a:custGeom>
            <a:avLst/>
            <a:gdLst>
              <a:gd name="connsiteX0" fmla="*/ 2829169 w 3521396"/>
              <a:gd name="connsiteY0" fmla="*/ 0 h 1586524"/>
              <a:gd name="connsiteX1" fmla="*/ 3329354 w 3521396"/>
              <a:gd name="connsiteY1" fmla="*/ 1281724 h 1586524"/>
              <a:gd name="connsiteX2" fmla="*/ 0 w 3521396"/>
              <a:gd name="connsiteY2" fmla="*/ 1586524 h 158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396" h="1586524">
                <a:moveTo>
                  <a:pt x="2829169" y="0"/>
                </a:moveTo>
                <a:cubicBezTo>
                  <a:pt x="3315025" y="508651"/>
                  <a:pt x="3800882" y="1017303"/>
                  <a:pt x="3329354" y="1281724"/>
                </a:cubicBezTo>
                <a:cubicBezTo>
                  <a:pt x="2857826" y="1546145"/>
                  <a:pt x="1428913" y="1566334"/>
                  <a:pt x="0" y="1586524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657969" y="2422769"/>
            <a:ext cx="5010088" cy="1589491"/>
          </a:xfrm>
          <a:custGeom>
            <a:avLst/>
            <a:gdLst>
              <a:gd name="connsiteX0" fmla="*/ 4954954 w 5010088"/>
              <a:gd name="connsiteY0" fmla="*/ 0 h 1589491"/>
              <a:gd name="connsiteX1" fmla="*/ 4306277 w 5010088"/>
              <a:gd name="connsiteY1" fmla="*/ 1367693 h 1589491"/>
              <a:gd name="connsiteX2" fmla="*/ 0 w 5010088"/>
              <a:gd name="connsiteY2" fmla="*/ 1570893 h 158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0088" h="1589491">
                <a:moveTo>
                  <a:pt x="4954954" y="0"/>
                </a:moveTo>
                <a:cubicBezTo>
                  <a:pt x="5043528" y="552939"/>
                  <a:pt x="5132103" y="1105878"/>
                  <a:pt x="4306277" y="1367693"/>
                </a:cubicBezTo>
                <a:cubicBezTo>
                  <a:pt x="3480451" y="1629509"/>
                  <a:pt x="1740225" y="1600201"/>
                  <a:pt x="0" y="1570893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008554" y="3933322"/>
            <a:ext cx="6513842" cy="1373324"/>
          </a:xfrm>
          <a:custGeom>
            <a:avLst/>
            <a:gdLst>
              <a:gd name="connsiteX0" fmla="*/ 5713046 w 6513842"/>
              <a:gd name="connsiteY0" fmla="*/ 1373324 h 1373324"/>
              <a:gd name="connsiteX1" fmla="*/ 6299200 w 6513842"/>
              <a:gd name="connsiteY1" fmla="*/ 279170 h 1373324"/>
              <a:gd name="connsiteX2" fmla="*/ 2516554 w 6513842"/>
              <a:gd name="connsiteY2" fmla="*/ 36893 h 1373324"/>
              <a:gd name="connsiteX3" fmla="*/ 0 w 6513842"/>
              <a:gd name="connsiteY3" fmla="*/ 896586 h 137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3842" h="1373324">
                <a:moveTo>
                  <a:pt x="5713046" y="1373324"/>
                </a:moveTo>
                <a:cubicBezTo>
                  <a:pt x="6272497" y="937616"/>
                  <a:pt x="6831949" y="501908"/>
                  <a:pt x="6299200" y="279170"/>
                </a:cubicBezTo>
                <a:cubicBezTo>
                  <a:pt x="5766451" y="56432"/>
                  <a:pt x="3566421" y="-66010"/>
                  <a:pt x="2516554" y="36893"/>
                </a:cubicBezTo>
                <a:cubicBezTo>
                  <a:pt x="1466687" y="139796"/>
                  <a:pt x="733343" y="518191"/>
                  <a:pt x="0" y="896586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196123" y="3937961"/>
            <a:ext cx="7403548" cy="1306162"/>
          </a:xfrm>
          <a:custGeom>
            <a:avLst/>
            <a:gdLst>
              <a:gd name="connsiteX0" fmla="*/ 7354277 w 7403548"/>
              <a:gd name="connsiteY0" fmla="*/ 1306162 h 1306162"/>
              <a:gd name="connsiteX1" fmla="*/ 6689969 w 7403548"/>
              <a:gd name="connsiteY1" fmla="*/ 141670 h 1306162"/>
              <a:gd name="connsiteX2" fmla="*/ 2383692 w 7403548"/>
              <a:gd name="connsiteY2" fmla="*/ 133854 h 1306162"/>
              <a:gd name="connsiteX3" fmla="*/ 0 w 7403548"/>
              <a:gd name="connsiteY3" fmla="*/ 1173301 h 130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3548" h="1306162">
                <a:moveTo>
                  <a:pt x="7354277" y="1306162"/>
                </a:moveTo>
                <a:cubicBezTo>
                  <a:pt x="7436338" y="821608"/>
                  <a:pt x="7518400" y="337055"/>
                  <a:pt x="6689969" y="141670"/>
                </a:cubicBezTo>
                <a:cubicBezTo>
                  <a:pt x="5861538" y="-53715"/>
                  <a:pt x="3498687" y="-38085"/>
                  <a:pt x="2383692" y="133854"/>
                </a:cubicBezTo>
                <a:cubicBezTo>
                  <a:pt x="1268697" y="305792"/>
                  <a:pt x="634348" y="739546"/>
                  <a:pt x="0" y="1173301"/>
                </a:cubicBezTo>
              </a:path>
            </a:pathLst>
          </a:custGeom>
          <a:noFill/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 flipH="1" flipV="1">
            <a:off x="1673828" y="2922951"/>
            <a:ext cx="1811835" cy="109789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838893" y="4313612"/>
            <a:ext cx="1546440" cy="86734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33108" y="4020849"/>
            <a:ext cx="395134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86" y="3770686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573064" y="2300914"/>
            <a:ext cx="737797" cy="1469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18611" y="2299707"/>
            <a:ext cx="764497" cy="142243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15716" y="4074851"/>
            <a:ext cx="737797" cy="1469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546364" y="4122193"/>
            <a:ext cx="764497" cy="142243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5" y="1451745"/>
            <a:ext cx="1012265" cy="101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5" y="5201001"/>
            <a:ext cx="1006477" cy="1006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59" y="5194240"/>
            <a:ext cx="1013238" cy="1013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1" y="3567323"/>
            <a:ext cx="1700870" cy="949652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3055698" y="3535643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" y="1878333"/>
            <a:ext cx="1304639" cy="13046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1" y="1447613"/>
            <a:ext cx="1012265" cy="10122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85455" y="931947"/>
            <a:ext cx="66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Dev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968838" y="931947"/>
            <a:ext cx="13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Executive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900707" y="6306980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9117473" y="6306979"/>
            <a:ext cx="134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Database</a:t>
            </a:r>
            <a:endParaRPr lang="en-US" sz="2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0" y="4614059"/>
            <a:ext cx="1133787" cy="11337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7208" y="5817460"/>
            <a:ext cx="139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Canonical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08426" y="1340903"/>
            <a:ext cx="87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Users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1820985" y="3016738"/>
            <a:ext cx="7674707" cy="2235200"/>
          </a:xfrm>
          <a:custGeom>
            <a:avLst/>
            <a:gdLst>
              <a:gd name="connsiteX0" fmla="*/ 0 w 7674707"/>
              <a:gd name="connsiteY0" fmla="*/ 0 h 2235200"/>
              <a:gd name="connsiteX1" fmla="*/ 1860061 w 7674707"/>
              <a:gd name="connsiteY1" fmla="*/ 1039447 h 2235200"/>
              <a:gd name="connsiteX2" fmla="*/ 4142153 w 7674707"/>
              <a:gd name="connsiteY2" fmla="*/ 1008185 h 2235200"/>
              <a:gd name="connsiteX3" fmla="*/ 6666523 w 7674707"/>
              <a:gd name="connsiteY3" fmla="*/ 984739 h 2235200"/>
              <a:gd name="connsiteX4" fmla="*/ 7674707 w 7674707"/>
              <a:gd name="connsiteY4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707" h="2235200">
                <a:moveTo>
                  <a:pt x="0" y="0"/>
                </a:moveTo>
                <a:cubicBezTo>
                  <a:pt x="584851" y="435708"/>
                  <a:pt x="1169702" y="871416"/>
                  <a:pt x="1860061" y="1039447"/>
                </a:cubicBezTo>
                <a:cubicBezTo>
                  <a:pt x="2550420" y="1207478"/>
                  <a:pt x="4142153" y="1008185"/>
                  <a:pt x="4142153" y="1008185"/>
                </a:cubicBezTo>
                <a:cubicBezTo>
                  <a:pt x="4943230" y="999067"/>
                  <a:pt x="6077764" y="780237"/>
                  <a:pt x="6666523" y="984739"/>
                </a:cubicBezTo>
                <a:cubicBezTo>
                  <a:pt x="7255282" y="1189241"/>
                  <a:pt x="7464994" y="1712220"/>
                  <a:pt x="7674707" y="223520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705969" y="2360246"/>
            <a:ext cx="1914769" cy="2899508"/>
          </a:xfrm>
          <a:custGeom>
            <a:avLst/>
            <a:gdLst>
              <a:gd name="connsiteX0" fmla="*/ 1914769 w 1914769"/>
              <a:gd name="connsiteY0" fmla="*/ 0 h 2899508"/>
              <a:gd name="connsiteX1" fmla="*/ 1172308 w 1914769"/>
              <a:gd name="connsiteY1" fmla="*/ 1547446 h 2899508"/>
              <a:gd name="connsiteX2" fmla="*/ 625231 w 1914769"/>
              <a:gd name="connsiteY2" fmla="*/ 1789723 h 2899508"/>
              <a:gd name="connsiteX3" fmla="*/ 0 w 1914769"/>
              <a:gd name="connsiteY3" fmla="*/ 2899508 h 28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69" h="2899508">
                <a:moveTo>
                  <a:pt x="1914769" y="0"/>
                </a:moveTo>
                <a:cubicBezTo>
                  <a:pt x="1651000" y="624579"/>
                  <a:pt x="1387231" y="1249159"/>
                  <a:pt x="1172308" y="1547446"/>
                </a:cubicBezTo>
                <a:cubicBezTo>
                  <a:pt x="957385" y="1845733"/>
                  <a:pt x="820616" y="1564379"/>
                  <a:pt x="625231" y="1789723"/>
                </a:cubicBezTo>
                <a:cubicBezTo>
                  <a:pt x="429846" y="2015067"/>
                  <a:pt x="214923" y="2457287"/>
                  <a:pt x="0" y="2899508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049190" y="2399323"/>
            <a:ext cx="548102" cy="2829169"/>
          </a:xfrm>
          <a:custGeom>
            <a:avLst/>
            <a:gdLst>
              <a:gd name="connsiteX0" fmla="*/ 548102 w 548102"/>
              <a:gd name="connsiteY0" fmla="*/ 0 h 2829169"/>
              <a:gd name="connsiteX1" fmla="*/ 1025 w 548102"/>
              <a:gd name="connsiteY1" fmla="*/ 1586523 h 2829169"/>
              <a:gd name="connsiteX2" fmla="*/ 438687 w 548102"/>
              <a:gd name="connsiteY2" fmla="*/ 2829169 h 282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102" h="2829169">
                <a:moveTo>
                  <a:pt x="548102" y="0"/>
                </a:moveTo>
                <a:cubicBezTo>
                  <a:pt x="283681" y="557497"/>
                  <a:pt x="19261" y="1114995"/>
                  <a:pt x="1025" y="1586523"/>
                </a:cubicBezTo>
                <a:cubicBezTo>
                  <a:pt x="-17211" y="2058051"/>
                  <a:pt x="210738" y="2443610"/>
                  <a:pt x="438687" y="2829169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43599" y="2407138"/>
            <a:ext cx="742588" cy="2844800"/>
          </a:xfrm>
          <a:custGeom>
            <a:avLst/>
            <a:gdLst>
              <a:gd name="connsiteX0" fmla="*/ 46892 w 742588"/>
              <a:gd name="connsiteY0" fmla="*/ 2844800 h 2844800"/>
              <a:gd name="connsiteX1" fmla="*/ 742461 w 742588"/>
              <a:gd name="connsiteY1" fmla="*/ 1516184 h 2844800"/>
              <a:gd name="connsiteX2" fmla="*/ 0 w 742588"/>
              <a:gd name="connsiteY2" fmla="*/ 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588" h="2844800">
                <a:moveTo>
                  <a:pt x="46892" y="2844800"/>
                </a:moveTo>
                <a:cubicBezTo>
                  <a:pt x="398584" y="2417558"/>
                  <a:pt x="750276" y="1990317"/>
                  <a:pt x="742461" y="1516184"/>
                </a:cubicBezTo>
                <a:cubicBezTo>
                  <a:pt x="734646" y="1042051"/>
                  <a:pt x="367323" y="521025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79796" y="2434401"/>
            <a:ext cx="1906953" cy="2852616"/>
          </a:xfrm>
          <a:custGeom>
            <a:avLst/>
            <a:gdLst>
              <a:gd name="connsiteX0" fmla="*/ 0 w 1906953"/>
              <a:gd name="connsiteY0" fmla="*/ 2852616 h 2852616"/>
              <a:gd name="connsiteX1" fmla="*/ 672123 w 1906953"/>
              <a:gd name="connsiteY1" fmla="*/ 1641231 h 2852616"/>
              <a:gd name="connsiteX2" fmla="*/ 1133230 w 1906953"/>
              <a:gd name="connsiteY2" fmla="*/ 1563077 h 2852616"/>
              <a:gd name="connsiteX3" fmla="*/ 1906953 w 1906953"/>
              <a:gd name="connsiteY3" fmla="*/ 0 h 285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953" h="2852616">
                <a:moveTo>
                  <a:pt x="0" y="2852616"/>
                </a:moveTo>
                <a:cubicBezTo>
                  <a:pt x="241625" y="2354385"/>
                  <a:pt x="483251" y="1856154"/>
                  <a:pt x="672123" y="1641231"/>
                </a:cubicBezTo>
                <a:cubicBezTo>
                  <a:pt x="860995" y="1426308"/>
                  <a:pt x="927425" y="1836615"/>
                  <a:pt x="1133230" y="1563077"/>
                </a:cubicBezTo>
                <a:cubicBezTo>
                  <a:pt x="1339035" y="1289539"/>
                  <a:pt x="1622994" y="644769"/>
                  <a:pt x="1906953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898700" y="2414954"/>
            <a:ext cx="1813170" cy="2813538"/>
          </a:xfrm>
          <a:custGeom>
            <a:avLst/>
            <a:gdLst>
              <a:gd name="connsiteX0" fmla="*/ 1813170 w 1813170"/>
              <a:gd name="connsiteY0" fmla="*/ 2813538 h 2813538"/>
              <a:gd name="connsiteX1" fmla="*/ 1234831 w 1813170"/>
              <a:gd name="connsiteY1" fmla="*/ 1594338 h 2813538"/>
              <a:gd name="connsiteX2" fmla="*/ 742462 w 1813170"/>
              <a:gd name="connsiteY2" fmla="*/ 1547446 h 2813538"/>
              <a:gd name="connsiteX3" fmla="*/ 0 w 1813170"/>
              <a:gd name="connsiteY3" fmla="*/ 0 h 281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170" h="2813538">
                <a:moveTo>
                  <a:pt x="1813170" y="2813538"/>
                </a:moveTo>
                <a:cubicBezTo>
                  <a:pt x="1613226" y="2309445"/>
                  <a:pt x="1413282" y="1805353"/>
                  <a:pt x="1234831" y="1594338"/>
                </a:cubicBezTo>
                <a:cubicBezTo>
                  <a:pt x="1056380" y="1383323"/>
                  <a:pt x="948267" y="1813169"/>
                  <a:pt x="742462" y="1547446"/>
                </a:cubicBezTo>
                <a:cubicBezTo>
                  <a:pt x="536657" y="1281723"/>
                  <a:pt x="268328" y="640861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179612" y="2435150"/>
            <a:ext cx="579454" cy="2821354"/>
          </a:xfrm>
          <a:custGeom>
            <a:avLst/>
            <a:gdLst>
              <a:gd name="connsiteX0" fmla="*/ 462223 w 579454"/>
              <a:gd name="connsiteY0" fmla="*/ 2821354 h 2821354"/>
              <a:gd name="connsiteX1" fmla="*/ 1115 w 579454"/>
              <a:gd name="connsiteY1" fmla="*/ 1570893 h 2821354"/>
              <a:gd name="connsiteX2" fmla="*/ 579454 w 579454"/>
              <a:gd name="connsiteY2" fmla="*/ 0 h 282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54" h="2821354">
                <a:moveTo>
                  <a:pt x="462223" y="2821354"/>
                </a:moveTo>
                <a:cubicBezTo>
                  <a:pt x="221900" y="2431236"/>
                  <a:pt x="-18423" y="2041119"/>
                  <a:pt x="1115" y="1570893"/>
                </a:cubicBezTo>
                <a:cubicBezTo>
                  <a:pt x="20653" y="1100667"/>
                  <a:pt x="300053" y="550333"/>
                  <a:pt x="579454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51385" y="3274646"/>
            <a:ext cx="4621536" cy="1985108"/>
          </a:xfrm>
          <a:custGeom>
            <a:avLst/>
            <a:gdLst>
              <a:gd name="connsiteX0" fmla="*/ 3923323 w 4621536"/>
              <a:gd name="connsiteY0" fmla="*/ 1985108 h 1985108"/>
              <a:gd name="connsiteX1" fmla="*/ 4564184 w 4621536"/>
              <a:gd name="connsiteY1" fmla="*/ 804985 h 1985108"/>
              <a:gd name="connsiteX2" fmla="*/ 2633784 w 4621536"/>
              <a:gd name="connsiteY2" fmla="*/ 734646 h 1985108"/>
              <a:gd name="connsiteX3" fmla="*/ 961292 w 4621536"/>
              <a:gd name="connsiteY3" fmla="*/ 679939 h 1985108"/>
              <a:gd name="connsiteX4" fmla="*/ 0 w 4621536"/>
              <a:gd name="connsiteY4" fmla="*/ 0 h 198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1536" h="1985108">
                <a:moveTo>
                  <a:pt x="3923323" y="1985108"/>
                </a:moveTo>
                <a:cubicBezTo>
                  <a:pt x="4351215" y="1499251"/>
                  <a:pt x="4779107" y="1013395"/>
                  <a:pt x="4564184" y="804985"/>
                </a:cubicBezTo>
                <a:cubicBezTo>
                  <a:pt x="4349261" y="596575"/>
                  <a:pt x="2633784" y="734646"/>
                  <a:pt x="2633784" y="734646"/>
                </a:cubicBezTo>
                <a:cubicBezTo>
                  <a:pt x="2033302" y="713805"/>
                  <a:pt x="1400256" y="802380"/>
                  <a:pt x="961292" y="679939"/>
                </a:cubicBezTo>
                <a:cubicBezTo>
                  <a:pt x="522328" y="557498"/>
                  <a:pt x="261164" y="278749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407877" y="3204308"/>
            <a:ext cx="5095631" cy="2063261"/>
          </a:xfrm>
          <a:custGeom>
            <a:avLst/>
            <a:gdLst>
              <a:gd name="connsiteX0" fmla="*/ 5095631 w 5095631"/>
              <a:gd name="connsiteY0" fmla="*/ 2063261 h 2063261"/>
              <a:gd name="connsiteX1" fmla="*/ 4517292 w 5095631"/>
              <a:gd name="connsiteY1" fmla="*/ 828430 h 2063261"/>
              <a:gd name="connsiteX2" fmla="*/ 1758461 w 5095631"/>
              <a:gd name="connsiteY2" fmla="*/ 812800 h 2063261"/>
              <a:gd name="connsiteX3" fmla="*/ 492369 w 5095631"/>
              <a:gd name="connsiteY3" fmla="*/ 672123 h 2063261"/>
              <a:gd name="connsiteX4" fmla="*/ 0 w 5095631"/>
              <a:gd name="connsiteY4" fmla="*/ 0 h 206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631" h="2063261">
                <a:moveTo>
                  <a:pt x="5095631" y="2063261"/>
                </a:moveTo>
                <a:cubicBezTo>
                  <a:pt x="5084559" y="1550050"/>
                  <a:pt x="5073487" y="1036840"/>
                  <a:pt x="4517292" y="828430"/>
                </a:cubicBezTo>
                <a:cubicBezTo>
                  <a:pt x="3961097" y="620020"/>
                  <a:pt x="2429281" y="838851"/>
                  <a:pt x="1758461" y="812800"/>
                </a:cubicBezTo>
                <a:cubicBezTo>
                  <a:pt x="1087641" y="786749"/>
                  <a:pt x="785446" y="807590"/>
                  <a:pt x="492369" y="672123"/>
                </a:cubicBezTo>
                <a:cubicBezTo>
                  <a:pt x="199292" y="536656"/>
                  <a:pt x="99646" y="268328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2" animBg="1"/>
      <p:bldP spid="8" grpId="0" animBg="1"/>
      <p:bldP spid="8" grpId="2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Firewalls inspect traffic and filter/modify it according to </a:t>
            </a:r>
            <a:r>
              <a:rPr lang="en-US" dirty="0" smtClean="0">
                <a:solidFill>
                  <a:schemeClr val="accent1"/>
                </a:solidFill>
              </a:rPr>
              <a:t>predicates</a:t>
            </a:r>
          </a:p>
          <a:p>
            <a:pPr lvl="1"/>
            <a:r>
              <a:rPr lang="en-US" dirty="0" smtClean="0"/>
              <a:t>Based on IP addresses, protocols (ICMP/TCP/UDP), ports, packet sizes, TTLs, etc.</a:t>
            </a:r>
          </a:p>
          <a:p>
            <a:pPr lvl="1"/>
            <a:r>
              <a:rPr lang="en-US" dirty="0" smtClean="0"/>
              <a:t>Often coupled with logging capabilities</a:t>
            </a:r>
          </a:p>
          <a:p>
            <a:r>
              <a:rPr lang="en-US" dirty="0" smtClean="0"/>
              <a:t>Types of firewalls</a:t>
            </a:r>
          </a:p>
          <a:p>
            <a:pPr lvl="1"/>
            <a:r>
              <a:rPr lang="en-US" dirty="0" smtClean="0"/>
              <a:t>Packet filtering – analyzes layer 3 and 4 headers of individual packets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filtering – reconstructs and analyzes TCP connections</a:t>
            </a:r>
          </a:p>
          <a:p>
            <a:pPr lvl="1"/>
            <a:r>
              <a:rPr lang="en-US" dirty="0" smtClean="0"/>
              <a:t>Application-layer filtering – extends analysis capabilities to common application-level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Past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Firewalking</a:t>
            </a:r>
            <a:r>
              <a:rPr lang="en-US" dirty="0" smtClean="0"/>
              <a:t> is a technique for scanning past a firewall</a:t>
            </a:r>
          </a:p>
          <a:p>
            <a:pPr lvl="1"/>
            <a:r>
              <a:rPr lang="en-US" dirty="0" smtClean="0"/>
              <a:t>Similar to </a:t>
            </a:r>
            <a:r>
              <a:rPr lang="en-US" i="1" dirty="0" err="1" smtClean="0"/>
              <a:t>traceroute</a:t>
            </a:r>
            <a:r>
              <a:rPr lang="en-US" dirty="0" smtClean="0"/>
              <a:t>, increments TTL until firewall is discovered</a:t>
            </a:r>
          </a:p>
          <a:p>
            <a:pPr lvl="1"/>
            <a:r>
              <a:rPr lang="en-US" dirty="0" smtClean="0"/>
              <a:t>Once firewall is found, increment TTL once more and do a port scan</a:t>
            </a:r>
          </a:p>
          <a:p>
            <a:pPr lvl="1"/>
            <a:r>
              <a:rPr lang="en-US" dirty="0" smtClean="0"/>
              <a:t>ICMP errors reveal that a packet on a particular port made it past the firewall</a:t>
            </a:r>
          </a:p>
          <a:p>
            <a:r>
              <a:rPr lang="en-US" dirty="0" smtClean="0"/>
              <a:t>Detecting </a:t>
            </a:r>
            <a:r>
              <a:rPr lang="en-US" dirty="0" err="1" smtClean="0"/>
              <a:t>firewalking</a:t>
            </a:r>
            <a:r>
              <a:rPr lang="en-US" dirty="0" smtClean="0"/>
              <a:t> is tricky</a:t>
            </a:r>
          </a:p>
          <a:p>
            <a:pPr lvl="1"/>
            <a:r>
              <a:rPr lang="en-US" dirty="0" smtClean="0"/>
              <a:t>Monitor needs to observe multiple events using different protocols and correlate them</a:t>
            </a:r>
          </a:p>
          <a:p>
            <a:pPr lvl="1"/>
            <a:r>
              <a:rPr lang="en-US" dirty="0" smtClean="0"/>
              <a:t>E.g. UDP packets with odd TTLs, ICMP errors, and TCP SYN port scan</a:t>
            </a:r>
          </a:p>
        </p:txBody>
      </p:sp>
    </p:spTree>
    <p:extLst>
      <p:ext uri="{BB962C8B-B14F-4D97-AF65-F5344CB8AC3E}">
        <p14:creationId xmlns:p14="http://schemas.microsoft.com/office/powerpoint/2010/main" val="30579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Resolution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mapping is needed between IP and physical (MAC) address</a:t>
            </a:r>
          </a:p>
          <a:p>
            <a:r>
              <a:rPr lang="en-US" dirty="0" smtClean="0"/>
              <a:t>Dynamically established using the Address Resolution Protocol (ARP)</a:t>
            </a:r>
          </a:p>
          <a:p>
            <a:pPr lvl="1"/>
            <a:r>
              <a:rPr lang="en-US" dirty="0" smtClean="0"/>
              <a:t>Broadcast protocol implemented at the link layer</a:t>
            </a:r>
          </a:p>
          <a:p>
            <a:pPr lvl="1"/>
            <a:r>
              <a:rPr lang="en-US" dirty="0" smtClean="0"/>
              <a:t>Considered to be a layer 2.5 protocol</a:t>
            </a:r>
          </a:p>
          <a:p>
            <a:pPr lvl="1"/>
            <a:r>
              <a:rPr lang="en-US" dirty="0" smtClean="0"/>
              <a:t>Used by Ethernet, 802.11, many other link layer protocols with IPv4</a:t>
            </a:r>
          </a:p>
          <a:p>
            <a:r>
              <a:rPr lang="en-US" dirty="0" smtClean="0"/>
              <a:t>Message types:</a:t>
            </a:r>
          </a:p>
          <a:p>
            <a:pPr lvl="1"/>
            <a:r>
              <a:rPr lang="en-US" b="1" i="1" dirty="0" smtClean="0"/>
              <a:t>who-has</a:t>
            </a:r>
            <a:r>
              <a:rPr lang="en-US" dirty="0" smtClean="0"/>
              <a:t> requests – “Who has IP 192.168.0.2?”</a:t>
            </a:r>
          </a:p>
          <a:p>
            <a:pPr lvl="1"/>
            <a:r>
              <a:rPr lang="en-US" b="1" i="1" dirty="0" smtClean="0"/>
              <a:t>is-at</a:t>
            </a:r>
            <a:r>
              <a:rPr lang="en-US" dirty="0" smtClean="0"/>
              <a:t> replies – “00:01:2D:00:5F:CC has IP 192.168.0.2”</a:t>
            </a:r>
          </a:p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No binding between ARP messages and sender identity</a:t>
            </a:r>
          </a:p>
          <a:p>
            <a:pPr lvl="1"/>
            <a:r>
              <a:rPr lang="en-US" dirty="0" smtClean="0"/>
              <a:t>In other words, </a:t>
            </a:r>
            <a:r>
              <a:rPr lang="en-US" b="1" dirty="0" smtClean="0">
                <a:solidFill>
                  <a:srgbClr val="FF0000"/>
                </a:solidFill>
              </a:rPr>
              <a:t>no authentication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Intrusion Detection Systems (NIDS)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8438662" cy="5344680"/>
          </a:xfrm>
        </p:spPr>
        <p:txBody>
          <a:bodyPr/>
          <a:lstStyle/>
          <a:p>
            <a:r>
              <a:rPr lang="en-US" dirty="0" smtClean="0"/>
              <a:t>Logical successor to firewalls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monitoring of network events</a:t>
            </a:r>
          </a:p>
          <a:p>
            <a:pPr lvl="1"/>
            <a:r>
              <a:rPr lang="en-US" dirty="0" smtClean="0"/>
              <a:t>Logs flows to facilitate forensics</a:t>
            </a:r>
          </a:p>
          <a:p>
            <a:pPr lvl="1"/>
            <a:r>
              <a:rPr lang="en-US" dirty="0" smtClean="0"/>
              <a:t>Alerts admins of intrusion attempts, takes action</a:t>
            </a:r>
          </a:p>
          <a:p>
            <a:r>
              <a:rPr lang="en-US" dirty="0" smtClean="0"/>
              <a:t>Complex rule-based processing</a:t>
            </a:r>
          </a:p>
          <a:p>
            <a:pPr lvl="1"/>
            <a:r>
              <a:rPr lang="en-US" dirty="0" smtClean="0"/>
              <a:t>Simple, firewall-like decisions based on layer 3 and 4 info</a:t>
            </a:r>
          </a:p>
          <a:p>
            <a:pPr lvl="1"/>
            <a:r>
              <a:rPr lang="en-US" dirty="0" smtClean="0"/>
              <a:t>Multi-packet/multi-flow correlation at layer 4 and 5</a:t>
            </a:r>
          </a:p>
          <a:p>
            <a:r>
              <a:rPr lang="en-US" dirty="0" smtClean="0"/>
              <a:t>Signature matching</a:t>
            </a:r>
          </a:p>
          <a:p>
            <a:pPr lvl="1"/>
            <a:r>
              <a:rPr lang="en-US" dirty="0" smtClean="0"/>
              <a:t>Identify and drop packets containing known malicious code or exploits</a:t>
            </a:r>
          </a:p>
          <a:p>
            <a:r>
              <a:rPr lang="en-US" dirty="0" smtClean="0"/>
              <a:t>Hot tech in the early 2000s, now considered “last gen”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01" y="1833513"/>
            <a:ext cx="1721443" cy="1647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53" y="4311040"/>
            <a:ext cx="2251141" cy="1229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13815" y="3311158"/>
            <a:ext cx="777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Bro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6900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H="1" flipV="1">
            <a:off x="1258496" y="2891692"/>
            <a:ext cx="1271234" cy="85969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402200" y="4178219"/>
            <a:ext cx="1089152" cy="104412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95083" y="997134"/>
            <a:ext cx="4385" cy="291232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570719" y="3852741"/>
            <a:ext cx="4385" cy="145646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80230" y="3927065"/>
            <a:ext cx="33840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8" y="3676902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7574219" y="2220435"/>
            <a:ext cx="4385" cy="145646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965734" y="2047197"/>
            <a:ext cx="1487617" cy="158115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2838" y="3981067"/>
            <a:ext cx="1455299" cy="144749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14" y="1357961"/>
            <a:ext cx="1012265" cy="101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14" y="5107217"/>
            <a:ext cx="1006477" cy="1006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98" y="5100456"/>
            <a:ext cx="1013238" cy="1013238"/>
          </a:xfrm>
          <a:prstGeom prst="rect">
            <a:avLst/>
          </a:prstGeom>
        </p:spPr>
      </p:pic>
      <p:sp>
        <p:nvSpPr>
          <p:cNvPr id="27" name="Cloud 26"/>
          <p:cNvSpPr/>
          <p:nvPr/>
        </p:nvSpPr>
        <p:spPr>
          <a:xfrm>
            <a:off x="2102820" y="3441859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10" y="1353829"/>
            <a:ext cx="1012265" cy="10122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53194" y="838163"/>
            <a:ext cx="66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Dev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836577" y="838163"/>
            <a:ext cx="13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Executive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8446" y="6213196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8985212" y="6213195"/>
            <a:ext cx="134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Database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64" y="2036195"/>
            <a:ext cx="1150615" cy="11010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75" y="600101"/>
            <a:ext cx="1006477" cy="100647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674623" y="191252"/>
            <a:ext cx="124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Bro Logs</a:t>
            </a:r>
            <a:endParaRPr lang="en-US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42" y="3455570"/>
            <a:ext cx="1700870" cy="949652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609969" y="2375879"/>
            <a:ext cx="5968635" cy="1515965"/>
          </a:xfrm>
          <a:custGeom>
            <a:avLst/>
            <a:gdLst>
              <a:gd name="connsiteX0" fmla="*/ 0 w 5280285"/>
              <a:gd name="connsiteY0" fmla="*/ 695569 h 1515965"/>
              <a:gd name="connsiteX1" fmla="*/ 1180123 w 5280285"/>
              <a:gd name="connsiteY1" fmla="*/ 1438030 h 1515965"/>
              <a:gd name="connsiteX2" fmla="*/ 3196492 w 5280285"/>
              <a:gd name="connsiteY2" fmla="*/ 1406769 h 1515965"/>
              <a:gd name="connsiteX3" fmla="*/ 5119077 w 5280285"/>
              <a:gd name="connsiteY3" fmla="*/ 1414584 h 1515965"/>
              <a:gd name="connsiteX4" fmla="*/ 5040923 w 5280285"/>
              <a:gd name="connsiteY4" fmla="*/ 0 h 15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0285" h="1515965">
                <a:moveTo>
                  <a:pt x="0" y="695569"/>
                </a:moveTo>
                <a:cubicBezTo>
                  <a:pt x="323687" y="1007533"/>
                  <a:pt x="647374" y="1319497"/>
                  <a:pt x="1180123" y="1438030"/>
                </a:cubicBezTo>
                <a:cubicBezTo>
                  <a:pt x="1712872" y="1556563"/>
                  <a:pt x="3196492" y="1406769"/>
                  <a:pt x="3196492" y="1406769"/>
                </a:cubicBezTo>
                <a:cubicBezTo>
                  <a:pt x="3852984" y="1402861"/>
                  <a:pt x="4811672" y="1649045"/>
                  <a:pt x="5119077" y="1414584"/>
                </a:cubicBezTo>
                <a:cubicBezTo>
                  <a:pt x="5426482" y="1180123"/>
                  <a:pt x="5233702" y="590061"/>
                  <a:pt x="5040923" y="0"/>
                </a:cubicBezTo>
              </a:path>
            </a:pathLst>
          </a:custGeom>
          <a:noFill/>
          <a:ln w="76200">
            <a:solidFill>
              <a:srgbClr val="92D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6" idx="0"/>
          </p:cNvCxnSpPr>
          <p:nvPr/>
        </p:nvCxnSpPr>
        <p:spPr>
          <a:xfrm flipH="1" flipV="1">
            <a:off x="5295081" y="2990287"/>
            <a:ext cx="2" cy="68661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1609969" y="3839335"/>
            <a:ext cx="6073219" cy="1478492"/>
          </a:xfrm>
          <a:custGeom>
            <a:avLst/>
            <a:gdLst>
              <a:gd name="connsiteX0" fmla="*/ 0 w 5674634"/>
              <a:gd name="connsiteY0" fmla="*/ 748296 h 1240665"/>
              <a:gd name="connsiteX1" fmla="*/ 609600 w 5674634"/>
              <a:gd name="connsiteY1" fmla="*/ 193403 h 1240665"/>
              <a:gd name="connsiteX2" fmla="*/ 3227754 w 5674634"/>
              <a:gd name="connsiteY2" fmla="*/ 83988 h 1240665"/>
              <a:gd name="connsiteX3" fmla="*/ 5455138 w 5674634"/>
              <a:gd name="connsiteY3" fmla="*/ 91803 h 1240665"/>
              <a:gd name="connsiteX4" fmla="*/ 5470769 w 5674634"/>
              <a:gd name="connsiteY4" fmla="*/ 1240665 h 124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634" h="1240665">
                <a:moveTo>
                  <a:pt x="0" y="748296"/>
                </a:moveTo>
                <a:cubicBezTo>
                  <a:pt x="35820" y="526208"/>
                  <a:pt x="71641" y="304121"/>
                  <a:pt x="609600" y="193403"/>
                </a:cubicBezTo>
                <a:cubicBezTo>
                  <a:pt x="1147559" y="82685"/>
                  <a:pt x="2420164" y="100921"/>
                  <a:pt x="3227754" y="83988"/>
                </a:cubicBezTo>
                <a:cubicBezTo>
                  <a:pt x="4035344" y="67055"/>
                  <a:pt x="5081302" y="-100976"/>
                  <a:pt x="5455138" y="91803"/>
                </a:cubicBezTo>
                <a:cubicBezTo>
                  <a:pt x="5828974" y="284582"/>
                  <a:pt x="5649871" y="762623"/>
                  <a:pt x="5470769" y="124066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297274" y="3000072"/>
            <a:ext cx="2" cy="6866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295083" y="1474461"/>
            <a:ext cx="0" cy="6150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242427" y="2417343"/>
            <a:ext cx="830814" cy="800701"/>
            <a:chOff x="992691" y="2189175"/>
            <a:chExt cx="830814" cy="800701"/>
          </a:xfrm>
        </p:grpSpPr>
        <p:sp>
          <p:nvSpPr>
            <p:cNvPr id="58" name="Isosceles Triangle 57"/>
            <p:cNvSpPr/>
            <p:nvPr/>
          </p:nvSpPr>
          <p:spPr>
            <a:xfrm>
              <a:off x="992691" y="2189175"/>
              <a:ext cx="830814" cy="716219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8661" y="2220435"/>
              <a:ext cx="3690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/>
                <a:t>!</a:t>
              </a:r>
              <a:endParaRPr lang="en-US" b="1" dirty="0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88" y="4783474"/>
            <a:ext cx="1330220" cy="133022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1" y="1828923"/>
            <a:ext cx="1304639" cy="1304639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>
            <a:off x="5752755" y="2990287"/>
            <a:ext cx="1327155" cy="46528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708174" y="3874574"/>
            <a:ext cx="676082" cy="670472"/>
            <a:chOff x="5456567" y="266448"/>
            <a:chExt cx="676082" cy="670472"/>
          </a:xfrm>
        </p:grpSpPr>
        <p:sp>
          <p:nvSpPr>
            <p:cNvPr id="73" name="Octagon 72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Stop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1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4" grpId="0" animBg="1"/>
      <p:bldP spid="54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854" y="1868522"/>
            <a:ext cx="6320946" cy="4884125"/>
          </a:xfrm>
        </p:spPr>
        <p:txBody>
          <a:bodyPr anchor="t"/>
          <a:lstStyle/>
          <a:p>
            <a:r>
              <a:rPr lang="en-US" dirty="0" smtClean="0"/>
              <a:t>Packets retrieved from the kernel</a:t>
            </a:r>
          </a:p>
          <a:p>
            <a:pPr lvl="1"/>
            <a:r>
              <a:rPr lang="en-US" dirty="0" smtClean="0"/>
              <a:t>Uses standard </a:t>
            </a:r>
            <a:r>
              <a:rPr lang="en-US" i="1" dirty="0" err="1" smtClean="0"/>
              <a:t>libpcap</a:t>
            </a:r>
            <a:endParaRPr lang="en-US" i="1" dirty="0" smtClean="0"/>
          </a:p>
          <a:p>
            <a:pPr lvl="1"/>
            <a:r>
              <a:rPr lang="en-US" i="1" dirty="0" err="1"/>
              <a:t>t</a:t>
            </a:r>
            <a:r>
              <a:rPr lang="en-US" i="1" dirty="0" err="1" smtClean="0"/>
              <a:t>cpdump</a:t>
            </a:r>
            <a:r>
              <a:rPr lang="en-US" dirty="0" smtClean="0"/>
              <a:t> filters may be used to remove uninteresting packets/events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2230" y="1480850"/>
            <a:ext cx="33840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5" idx="2"/>
            <a:endCxn id="9" idx="0"/>
          </p:cNvCxnSpPr>
          <p:nvPr/>
        </p:nvCxnSpPr>
        <p:spPr>
          <a:xfrm>
            <a:off x="2724260" y="1773612"/>
            <a:ext cx="0" cy="5091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85" y="123068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4086" y="2282712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libpcap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75" y="231358"/>
            <a:ext cx="1465149" cy="14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9" idx="2"/>
            <a:endCxn id="10" idx="0"/>
          </p:cNvCxnSpPr>
          <p:nvPr/>
        </p:nvCxnSpPr>
        <p:spPr>
          <a:xfrm>
            <a:off x="2724260" y="2814157"/>
            <a:ext cx="0" cy="37904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854" y="1407968"/>
            <a:ext cx="6320946" cy="5344680"/>
          </a:xfrm>
        </p:spPr>
        <p:txBody>
          <a:bodyPr/>
          <a:lstStyle/>
          <a:p>
            <a:r>
              <a:rPr lang="en-US" dirty="0" smtClean="0"/>
              <a:t>Event engine implements state tracking</a:t>
            </a:r>
          </a:p>
          <a:p>
            <a:r>
              <a:rPr lang="en-US" dirty="0" smtClean="0"/>
              <a:t>Reconstructs high-level events</a:t>
            </a:r>
          </a:p>
          <a:p>
            <a:pPr lvl="1"/>
            <a:r>
              <a:rPr lang="en-US" dirty="0" smtClean="0"/>
              <a:t>Layer 4, e.g. connection created/finished</a:t>
            </a:r>
          </a:p>
          <a:p>
            <a:pPr lvl="1"/>
            <a:r>
              <a:rPr lang="en-US" dirty="0" smtClean="0"/>
              <a:t>App-level, e.g. FTP request, HTTP GET</a:t>
            </a:r>
          </a:p>
          <a:p>
            <a:pPr lvl="1"/>
            <a:r>
              <a:rPr lang="en-US" dirty="0" smtClean="0"/>
              <a:t>Activity-level, e.g. successful login</a:t>
            </a:r>
          </a:p>
          <a:p>
            <a:r>
              <a:rPr lang="en-US" dirty="0" smtClean="0"/>
              <a:t>Includes a signature matching engine</a:t>
            </a:r>
          </a:p>
          <a:p>
            <a:pPr lvl="1"/>
            <a:r>
              <a:rPr lang="en-US" dirty="0" smtClean="0"/>
              <a:t>Easy to share patterns for common malware and exploits</a:t>
            </a:r>
          </a:p>
          <a:p>
            <a:r>
              <a:rPr lang="en-US" dirty="0" smtClean="0"/>
              <a:t>Designed for high-speed</a:t>
            </a:r>
          </a:p>
          <a:p>
            <a:pPr lvl="1"/>
            <a:r>
              <a:rPr lang="en-US" dirty="0" smtClean="0"/>
              <a:t>Successfully tested at 1 </a:t>
            </a:r>
            <a:r>
              <a:rPr lang="en-US" dirty="0" err="1" smtClean="0"/>
              <a:t>Gbps</a:t>
            </a:r>
            <a:r>
              <a:rPr lang="en-US" dirty="0" smtClean="0"/>
              <a:t> line rates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32230" y="1480850"/>
            <a:ext cx="33840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5" idx="2"/>
            <a:endCxn id="9" idx="0"/>
          </p:cNvCxnSpPr>
          <p:nvPr/>
        </p:nvCxnSpPr>
        <p:spPr>
          <a:xfrm>
            <a:off x="2724260" y="1773612"/>
            <a:ext cx="0" cy="5091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85" y="123068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4086" y="2282712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libpcap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144086" y="3193204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Event Engine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75" y="231358"/>
            <a:ext cx="1465149" cy="14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9" idx="2"/>
            <a:endCxn id="10" idx="0"/>
          </p:cNvCxnSpPr>
          <p:nvPr/>
        </p:nvCxnSpPr>
        <p:spPr>
          <a:xfrm>
            <a:off x="2724260" y="2814157"/>
            <a:ext cx="0" cy="37904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  <a:endCxn id="11" idx="0"/>
          </p:cNvCxnSpPr>
          <p:nvPr/>
        </p:nvCxnSpPr>
        <p:spPr>
          <a:xfrm>
            <a:off x="2724260" y="3724649"/>
            <a:ext cx="0" cy="37904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854" y="1407968"/>
            <a:ext cx="6320946" cy="5344680"/>
          </a:xfrm>
        </p:spPr>
        <p:txBody>
          <a:bodyPr/>
          <a:lstStyle/>
          <a:p>
            <a:r>
              <a:rPr lang="en-US" dirty="0" smtClean="0"/>
              <a:t>Domain specific scripting language</a:t>
            </a:r>
          </a:p>
          <a:p>
            <a:pPr lvl="1"/>
            <a:r>
              <a:rPr lang="en-US" dirty="0" smtClean="0"/>
              <a:t>Encodes the site’s policies</a:t>
            </a:r>
          </a:p>
          <a:p>
            <a:pPr lvl="1"/>
            <a:r>
              <a:rPr lang="en-US" dirty="0" smtClean="0"/>
              <a:t>Access to state from previous events</a:t>
            </a:r>
          </a:p>
          <a:p>
            <a:r>
              <a:rPr lang="en-US" dirty="0" smtClean="0"/>
              <a:t>Scripts may take actions</a:t>
            </a:r>
          </a:p>
          <a:p>
            <a:pPr lvl="1"/>
            <a:r>
              <a:rPr lang="en-US" dirty="0" smtClean="0"/>
              <a:t>Record logs to disk</a:t>
            </a:r>
          </a:p>
          <a:p>
            <a:pPr lvl="1"/>
            <a:r>
              <a:rPr lang="en-US" dirty="0" smtClean="0"/>
              <a:t>Generate alerts via syslog, email, etc.</a:t>
            </a:r>
          </a:p>
          <a:p>
            <a:pPr lvl="1"/>
            <a:r>
              <a:rPr lang="en-US" dirty="0" smtClean="0"/>
              <a:t>Execute programs (i.e. update firewall)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32230" y="1480850"/>
            <a:ext cx="3384061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5" idx="2"/>
            <a:endCxn id="9" idx="0"/>
          </p:cNvCxnSpPr>
          <p:nvPr/>
        </p:nvCxnSpPr>
        <p:spPr>
          <a:xfrm>
            <a:off x="2724260" y="1773612"/>
            <a:ext cx="0" cy="5091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885" y="123068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4086" y="2282712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libpcap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144086" y="3193204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Event Engine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44086" y="4103696"/>
            <a:ext cx="3160348" cy="531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Policy Script Interpreter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08" y="5319056"/>
            <a:ext cx="1006477" cy="100647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38092" y="6290983"/>
            <a:ext cx="124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Bro Logs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60" y="5375881"/>
            <a:ext cx="1700870" cy="949652"/>
          </a:xfrm>
          <a:prstGeom prst="rect">
            <a:avLst/>
          </a:prstGeom>
        </p:spPr>
      </p:pic>
      <p:cxnSp>
        <p:nvCxnSpPr>
          <p:cNvPr id="39" name="Elbow Connector 38"/>
          <p:cNvCxnSpPr>
            <a:stCxn id="11" idx="2"/>
            <a:endCxn id="35" idx="0"/>
          </p:cNvCxnSpPr>
          <p:nvPr/>
        </p:nvCxnSpPr>
        <p:spPr>
          <a:xfrm rot="5400000">
            <a:off x="1900497" y="4495292"/>
            <a:ext cx="683915" cy="963613"/>
          </a:xfrm>
          <a:prstGeom prst="bentConnector3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1" idx="2"/>
            <a:endCxn id="37" idx="0"/>
          </p:cNvCxnSpPr>
          <p:nvPr/>
        </p:nvCxnSpPr>
        <p:spPr>
          <a:xfrm rot="16200000" flipH="1">
            <a:off x="2779107" y="4580293"/>
            <a:ext cx="740740" cy="850435"/>
          </a:xfrm>
          <a:prstGeom prst="bentConnector3">
            <a:avLst>
              <a:gd name="adj1" fmla="val 46835"/>
            </a:avLst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75" y="231358"/>
            <a:ext cx="1465149" cy="14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Bro and Snort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Reliant on hard-coded rules and signatures</a:t>
            </a:r>
          </a:p>
          <a:p>
            <a:pPr lvl="1"/>
            <a:r>
              <a:rPr lang="en-US" dirty="0" smtClean="0"/>
              <a:t>Manually enumerating rules that match all possible attack patterns is next to impossible</a:t>
            </a:r>
          </a:p>
          <a:p>
            <a:pPr lvl="1"/>
            <a:r>
              <a:rPr lang="en-US" dirty="0" smtClean="0"/>
              <a:t>Signatures may be out of date, won’t include zero day threats</a:t>
            </a:r>
          </a:p>
          <a:p>
            <a:r>
              <a:rPr lang="en-US" dirty="0" smtClean="0"/>
              <a:t>Motivates the need for adaptive NIDS</a:t>
            </a:r>
          </a:p>
          <a:p>
            <a:pPr lvl="1"/>
            <a:r>
              <a:rPr lang="en-US" dirty="0" smtClean="0"/>
              <a:t>Observe network data and build models of “normal” behavior</a:t>
            </a:r>
          </a:p>
          <a:p>
            <a:pPr lvl="1"/>
            <a:r>
              <a:rPr lang="en-US" dirty="0" smtClean="0"/>
              <a:t>Deviations from normal are anomalies</a:t>
            </a:r>
          </a:p>
          <a:p>
            <a:pPr lvl="1"/>
            <a:r>
              <a:rPr lang="en-US" dirty="0" smtClean="0"/>
              <a:t>Apply rules to log or filter out anomalies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Earlybird</a:t>
            </a:r>
            <a:r>
              <a:rPr lang="en-US" dirty="0" smtClean="0"/>
              <a:t>: Automatic Worm Identification</a:t>
            </a:r>
            <a:endParaRPr lang="en-US" dirty="0"/>
          </a:p>
        </p:txBody>
      </p:sp>
      <p:sp>
        <p:nvSpPr>
          <p:cNvPr id="1882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automatically identify new worms and build signatures to drop those packets in the future</a:t>
            </a:r>
          </a:p>
          <a:p>
            <a:r>
              <a:rPr lang="en-US" dirty="0" smtClean="0"/>
              <a:t>Assume there exists some (relatively) unique invariant </a:t>
            </a:r>
            <a:r>
              <a:rPr lang="en-US" dirty="0" err="1" smtClean="0"/>
              <a:t>bitstring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r>
              <a:rPr lang="en-US" dirty="0" smtClean="0"/>
              <a:t> across all instances of a particular worm</a:t>
            </a:r>
          </a:p>
          <a:p>
            <a:r>
              <a:rPr lang="en-US" dirty="0" smtClean="0"/>
              <a:t>Two consequences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Content Prevalence</a:t>
            </a:r>
            <a:r>
              <a:rPr lang="en-US" dirty="0" smtClean="0"/>
              <a:t>: </a:t>
            </a:r>
            <a:r>
              <a:rPr lang="en-US" i="1" dirty="0" smtClean="0"/>
              <a:t>W</a:t>
            </a:r>
            <a:r>
              <a:rPr lang="en-US" dirty="0" smtClean="0"/>
              <a:t> will be more common in traffic than other </a:t>
            </a:r>
            <a:r>
              <a:rPr lang="en-US" dirty="0" err="1" smtClean="0"/>
              <a:t>bitstrings</a:t>
            </a:r>
            <a:r>
              <a:rPr lang="en-US" dirty="0" smtClean="0"/>
              <a:t> of the same length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Address Dispersion</a:t>
            </a:r>
            <a:r>
              <a:rPr lang="en-US" dirty="0" smtClean="0"/>
              <a:t>: the set of packets containing </a:t>
            </a:r>
            <a:r>
              <a:rPr lang="en-US" i="1" dirty="0" smtClean="0"/>
              <a:t>W</a:t>
            </a:r>
            <a:r>
              <a:rPr lang="en-US" dirty="0" smtClean="0"/>
              <a:t> will address a disproportionate number of distinct sources and destinations</a:t>
            </a:r>
          </a:p>
          <a:p>
            <a:r>
              <a:rPr lang="en-US" i="1" dirty="0" smtClean="0"/>
              <a:t>Content sifting</a:t>
            </a:r>
            <a:r>
              <a:rPr lang="en-US" dirty="0" smtClean="0"/>
              <a:t>: find </a:t>
            </a:r>
            <a:r>
              <a:rPr lang="en-US" i="1" dirty="0" smtClean="0"/>
              <a:t>W</a:t>
            </a:r>
            <a:r>
              <a:rPr lang="en-US" dirty="0" smtClean="0"/>
              <a:t>’s with high content prevalence and high address dispersion and drop that traffic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81800" y="5105400"/>
            <a:ext cx="3200400" cy="1447800"/>
            <a:chOff x="3312" y="3312"/>
            <a:chExt cx="1920" cy="834"/>
          </a:xfrm>
        </p:grpSpPr>
        <p:sp>
          <p:nvSpPr>
            <p:cNvPr id="1884163" name="Text Box 3"/>
            <p:cNvSpPr txBox="1">
              <a:spLocks noChangeArrowheads="1"/>
            </p:cNvSpPr>
            <p:nvPr/>
          </p:nvSpPr>
          <p:spPr bwMode="auto">
            <a:xfrm>
              <a:off x="3312" y="3408"/>
              <a:ext cx="19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884164" name="Rectangle 4"/>
            <p:cNvSpPr>
              <a:spLocks noChangeArrowheads="1"/>
            </p:cNvSpPr>
            <p:nvPr/>
          </p:nvSpPr>
          <p:spPr bwMode="auto">
            <a:xfrm>
              <a:off x="4272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5" name="Rectangle 5"/>
            <p:cNvSpPr>
              <a:spLocks noChangeArrowheads="1"/>
            </p:cNvSpPr>
            <p:nvPr/>
          </p:nvSpPr>
          <p:spPr bwMode="auto">
            <a:xfrm>
              <a:off x="3360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6" name="Rectangle 6"/>
            <p:cNvSpPr>
              <a:spLocks noChangeArrowheads="1"/>
            </p:cNvSpPr>
            <p:nvPr/>
          </p:nvSpPr>
          <p:spPr bwMode="auto">
            <a:xfrm>
              <a:off x="4272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7" name="Rectangle 7"/>
            <p:cNvSpPr>
              <a:spLocks noChangeArrowheads="1"/>
            </p:cNvSpPr>
            <p:nvPr/>
          </p:nvSpPr>
          <p:spPr bwMode="auto">
            <a:xfrm>
              <a:off x="3360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68" name="Line 8"/>
            <p:cNvSpPr>
              <a:spLocks noChangeShapeType="1"/>
            </p:cNvSpPr>
            <p:nvPr/>
          </p:nvSpPr>
          <p:spPr bwMode="auto">
            <a:xfrm>
              <a:off x="3360" y="388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69" name="Line 9"/>
            <p:cNvSpPr>
              <a:spLocks noChangeShapeType="1"/>
            </p:cNvSpPr>
            <p:nvPr/>
          </p:nvSpPr>
          <p:spPr bwMode="auto">
            <a:xfrm>
              <a:off x="3360" y="4146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0" name="Line 10"/>
            <p:cNvSpPr>
              <a:spLocks noChangeShapeType="1"/>
            </p:cNvSpPr>
            <p:nvPr/>
          </p:nvSpPr>
          <p:spPr bwMode="auto">
            <a:xfrm>
              <a:off x="3360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1" name="Line 11"/>
            <p:cNvSpPr>
              <a:spLocks noChangeShapeType="1"/>
            </p:cNvSpPr>
            <p:nvPr/>
          </p:nvSpPr>
          <p:spPr bwMode="auto">
            <a:xfrm>
              <a:off x="4272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2" name="Line 12"/>
            <p:cNvSpPr>
              <a:spLocks noChangeShapeType="1"/>
            </p:cNvSpPr>
            <p:nvPr/>
          </p:nvSpPr>
          <p:spPr bwMode="auto">
            <a:xfrm>
              <a:off x="5184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3" name="Line 13"/>
            <p:cNvSpPr>
              <a:spLocks noChangeShapeType="1"/>
            </p:cNvSpPr>
            <p:nvPr/>
          </p:nvSpPr>
          <p:spPr bwMode="auto">
            <a:xfrm>
              <a:off x="3360" y="364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74" name="Text Box 14"/>
            <p:cNvSpPr txBox="1">
              <a:spLocks noChangeArrowheads="1"/>
            </p:cNvSpPr>
            <p:nvPr/>
          </p:nvSpPr>
          <p:spPr bwMode="auto">
            <a:xfrm>
              <a:off x="3312" y="3312"/>
              <a:ext cx="1920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cs typeface="Arial" pitchFamily="34" charset="0"/>
                </a:rPr>
                <a:t>   Address </a:t>
              </a:r>
              <a:r>
                <a:rPr lang="en-US" b="1" dirty="0">
                  <a:cs typeface="Arial" pitchFamily="34" charset="0"/>
                </a:rPr>
                <a:t>Dispersion</a:t>
              </a:r>
              <a:r>
                <a:rPr lang="en-US" dirty="0">
                  <a:cs typeface="Arial" pitchFamily="34" charset="0"/>
                </a:rPr>
                <a:t> Table</a:t>
              </a:r>
              <a:br>
                <a:rPr lang="en-US" dirty="0">
                  <a:cs typeface="Arial" pitchFamily="34" charset="0"/>
                </a:rPr>
              </a:br>
              <a:r>
                <a:rPr lang="en-US" dirty="0">
                  <a:cs typeface="Arial" pitchFamily="34" charset="0"/>
                </a:rPr>
                <a:t>     Sources       Destinations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0" y="5257800"/>
            <a:ext cx="3124200" cy="1295400"/>
            <a:chOff x="480" y="3408"/>
            <a:chExt cx="1920" cy="738"/>
          </a:xfrm>
        </p:grpSpPr>
        <p:sp>
          <p:nvSpPr>
            <p:cNvPr id="1884176" name="Text Box 16"/>
            <p:cNvSpPr txBox="1">
              <a:spLocks noChangeArrowheads="1"/>
            </p:cNvSpPr>
            <p:nvPr/>
          </p:nvSpPr>
          <p:spPr bwMode="auto">
            <a:xfrm>
              <a:off x="480" y="3408"/>
              <a:ext cx="192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1884177" name="Rectangle 17"/>
            <p:cNvSpPr>
              <a:spLocks noChangeArrowheads="1"/>
            </p:cNvSpPr>
            <p:nvPr/>
          </p:nvSpPr>
          <p:spPr bwMode="auto">
            <a:xfrm>
              <a:off x="1440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78" name="Rectangle 18"/>
            <p:cNvSpPr>
              <a:spLocks noChangeArrowheads="1"/>
            </p:cNvSpPr>
            <p:nvPr/>
          </p:nvSpPr>
          <p:spPr bwMode="auto">
            <a:xfrm>
              <a:off x="528" y="3897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884179" name="Rectangle 19"/>
            <p:cNvSpPr>
              <a:spLocks noChangeArrowheads="1"/>
            </p:cNvSpPr>
            <p:nvPr/>
          </p:nvSpPr>
          <p:spPr bwMode="auto">
            <a:xfrm>
              <a:off x="1440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 sz="2000" b="1"/>
            </a:p>
          </p:txBody>
        </p:sp>
        <p:sp>
          <p:nvSpPr>
            <p:cNvPr id="1884180" name="Rectangle 20"/>
            <p:cNvSpPr>
              <a:spLocks noChangeArrowheads="1"/>
            </p:cNvSpPr>
            <p:nvPr/>
          </p:nvSpPr>
          <p:spPr bwMode="auto">
            <a:xfrm>
              <a:off x="528" y="3648"/>
              <a:ext cx="91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1884181" name="Line 21"/>
            <p:cNvSpPr>
              <a:spLocks noChangeShapeType="1"/>
            </p:cNvSpPr>
            <p:nvPr/>
          </p:nvSpPr>
          <p:spPr bwMode="auto">
            <a:xfrm>
              <a:off x="528" y="388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2" name="Line 22"/>
            <p:cNvSpPr>
              <a:spLocks noChangeShapeType="1"/>
            </p:cNvSpPr>
            <p:nvPr/>
          </p:nvSpPr>
          <p:spPr bwMode="auto">
            <a:xfrm>
              <a:off x="528" y="4146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3" name="Line 23"/>
            <p:cNvSpPr>
              <a:spLocks noChangeShapeType="1"/>
            </p:cNvSpPr>
            <p:nvPr/>
          </p:nvSpPr>
          <p:spPr bwMode="auto">
            <a:xfrm>
              <a:off x="528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4" name="Line 24"/>
            <p:cNvSpPr>
              <a:spLocks noChangeShapeType="1"/>
            </p:cNvSpPr>
            <p:nvPr/>
          </p:nvSpPr>
          <p:spPr bwMode="auto">
            <a:xfrm>
              <a:off x="1440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5" name="Line 25"/>
            <p:cNvSpPr>
              <a:spLocks noChangeShapeType="1"/>
            </p:cNvSpPr>
            <p:nvPr/>
          </p:nvSpPr>
          <p:spPr bwMode="auto">
            <a:xfrm>
              <a:off x="2352" y="3648"/>
              <a:ext cx="0" cy="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6" name="Line 26"/>
            <p:cNvSpPr>
              <a:spLocks noChangeShapeType="1"/>
            </p:cNvSpPr>
            <p:nvPr/>
          </p:nvSpPr>
          <p:spPr bwMode="auto">
            <a:xfrm>
              <a:off x="528" y="3648"/>
              <a:ext cx="1824" cy="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4187" name="Text Box 27"/>
            <p:cNvSpPr txBox="1">
              <a:spLocks noChangeArrowheads="1"/>
            </p:cNvSpPr>
            <p:nvPr/>
          </p:nvSpPr>
          <p:spPr bwMode="auto">
            <a:xfrm>
              <a:off x="480" y="3417"/>
              <a:ext cx="192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cs typeface="Arial" pitchFamily="34" charset="0"/>
                </a:rPr>
                <a:t>        </a:t>
              </a:r>
              <a:r>
                <a:rPr lang="en-US" dirty="0" smtClean="0">
                  <a:cs typeface="Arial" pitchFamily="34" charset="0"/>
                </a:rPr>
                <a:t>     </a:t>
              </a:r>
              <a:r>
                <a:rPr lang="en-US" b="1" dirty="0" smtClean="0">
                  <a:cs typeface="Arial" pitchFamily="34" charset="0"/>
                </a:rPr>
                <a:t>Prevalence</a:t>
              </a:r>
              <a:r>
                <a:rPr lang="en-US" dirty="0" smtClean="0">
                  <a:cs typeface="Arial" pitchFamily="34" charset="0"/>
                </a:rPr>
                <a:t> </a:t>
              </a:r>
              <a:r>
                <a:rPr lang="en-US" dirty="0">
                  <a:cs typeface="Arial" pitchFamily="34" charset="0"/>
                </a:rPr>
                <a:t>Table</a:t>
              </a:r>
            </a:p>
          </p:txBody>
        </p:sp>
      </p:grpSp>
      <p:sp>
        <p:nvSpPr>
          <p:cNvPr id="1884188" name="Rectangle 28"/>
          <p:cNvSpPr>
            <a:spLocks noGrp="1" noChangeArrowheads="1"/>
          </p:cNvSpPr>
          <p:nvPr>
            <p:ph type="title"/>
          </p:nvPr>
        </p:nvSpPr>
        <p:spPr>
          <a:xfrm>
            <a:off x="758092" y="76200"/>
            <a:ext cx="9315904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 smtClean="0"/>
              <a:t>Earlybird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1884189" name="AutoShape 29"/>
          <p:cNvSpPr>
            <a:spLocks noChangeArrowheads="1"/>
          </p:cNvSpPr>
          <p:nvPr/>
        </p:nvSpPr>
        <p:spPr bwMode="auto">
          <a:xfrm>
            <a:off x="5486400" y="2590800"/>
            <a:ext cx="1066800" cy="609600"/>
          </a:xfrm>
          <a:prstGeom prst="roundRect">
            <a:avLst>
              <a:gd name="adj" fmla="val 3515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192" name="Text Box 32"/>
          <p:cNvSpPr txBox="1">
            <a:spLocks noChangeArrowheads="1"/>
          </p:cNvSpPr>
          <p:nvPr/>
        </p:nvSpPr>
        <p:spPr bwMode="auto">
          <a:xfrm>
            <a:off x="5190672" y="2063457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 smtClean="0">
                <a:cs typeface="Arial" pitchFamily="34" charset="0"/>
              </a:rPr>
              <a:t>Earlybird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5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9" y="1525248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0" y="3898334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56" y="1578427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59" y="4028962"/>
            <a:ext cx="957943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0" name="Picture 50" descr="j0232246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133600" y="17526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Freeform 30"/>
          <p:cNvSpPr>
            <a:spLocks/>
          </p:cNvSpPr>
          <p:nvPr/>
        </p:nvSpPr>
        <p:spPr bwMode="auto">
          <a:xfrm>
            <a:off x="3505200" y="1905000"/>
            <a:ext cx="5400676" cy="99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624"/>
              </a:cxn>
              <a:cxn ang="0">
                <a:pos x="2976" y="0"/>
              </a:cxn>
            </a:cxnLst>
            <a:rect l="0" t="0" r="r" b="b"/>
            <a:pathLst>
              <a:path w="2976" h="624">
                <a:moveTo>
                  <a:pt x="0" y="0"/>
                </a:moveTo>
                <a:cubicBezTo>
                  <a:pt x="592" y="312"/>
                  <a:pt x="1184" y="624"/>
                  <a:pt x="1680" y="624"/>
                </a:cubicBezTo>
                <a:cubicBezTo>
                  <a:pt x="2176" y="624"/>
                  <a:pt x="2576" y="312"/>
                  <a:pt x="2976" y="0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8" name="Picture 31" descr="j023224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257800" y="25908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0" y="227761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778458" y="240030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70254" y="391564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15350" y="379812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pic>
        <p:nvPicPr>
          <p:cNvPr id="1026" name="Picture 2" descr="D:\Classes\CS 4700\assets\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09" y="2694707"/>
            <a:ext cx="1011386" cy="10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9083126" y="301436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0710" y="3613462"/>
            <a:ext cx="98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cnn.com</a:t>
            </a:r>
          </a:p>
        </p:txBody>
      </p:sp>
      <p:pic>
        <p:nvPicPr>
          <p:cNvPr id="66" name="Picture 35" descr="j0232246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514600" y="5694364"/>
            <a:ext cx="12192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4412003" y="56544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337050" y="5665522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</a:t>
            </a:r>
            <a:r>
              <a:rPr lang="en-US" sz="2400" dirty="0"/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831485" y="5673982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</a:t>
            </a:r>
            <a:r>
              <a:rPr lang="en-US" sz="2400" dirty="0"/>
              <a:t>)</a:t>
            </a:r>
          </a:p>
        </p:txBody>
      </p:sp>
      <p:grpSp>
        <p:nvGrpSpPr>
          <p:cNvPr id="72" name="Group 53"/>
          <p:cNvGrpSpPr>
            <a:grpSpLocks/>
          </p:cNvGrpSpPr>
          <p:nvPr/>
        </p:nvGrpSpPr>
        <p:grpSpPr bwMode="auto">
          <a:xfrm>
            <a:off x="3434431" y="2163310"/>
            <a:ext cx="4800600" cy="1050925"/>
            <a:chOff x="1200" y="1392"/>
            <a:chExt cx="3024" cy="662"/>
          </a:xfrm>
        </p:grpSpPr>
        <p:sp>
          <p:nvSpPr>
            <p:cNvPr id="73" name="Freeform 54"/>
            <p:cNvSpPr>
              <a:spLocks/>
            </p:cNvSpPr>
            <p:nvPr/>
          </p:nvSpPr>
          <p:spPr bwMode="auto">
            <a:xfrm>
              <a:off x="1200" y="1392"/>
              <a:ext cx="3024" cy="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2" y="480"/>
                </a:cxn>
                <a:cxn ang="0">
                  <a:pos x="3024" y="528"/>
                </a:cxn>
              </a:cxnLst>
              <a:rect l="0" t="0" r="r" b="b"/>
              <a:pathLst>
                <a:path w="3024" h="568">
                  <a:moveTo>
                    <a:pt x="0" y="0"/>
                  </a:moveTo>
                  <a:cubicBezTo>
                    <a:pt x="564" y="196"/>
                    <a:pt x="1128" y="392"/>
                    <a:pt x="1632" y="480"/>
                  </a:cubicBezTo>
                  <a:cubicBezTo>
                    <a:pt x="2136" y="568"/>
                    <a:pt x="2784" y="520"/>
                    <a:pt x="3024" y="528"/>
                  </a:cubicBezTo>
                </a:path>
              </a:pathLst>
            </a:custGeom>
            <a:noFill/>
            <a:ln w="19050" cmpd="sng">
              <a:solidFill>
                <a:srgbClr val="009900"/>
              </a:solidFill>
              <a:round/>
              <a:headEnd type="arrow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74" name="Picture 55" descr="MCj0371064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0" y="1632"/>
              <a:ext cx="480" cy="422"/>
            </a:xfrm>
            <a:prstGeom prst="rect">
              <a:avLst/>
            </a:prstGeom>
            <a:noFill/>
          </p:spPr>
        </p:pic>
      </p:grpSp>
      <p:pic>
        <p:nvPicPr>
          <p:cNvPr id="75" name="Picture 53" descr="MCj0371064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6113464"/>
            <a:ext cx="457200" cy="401637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4412003" y="61110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340592" y="6111065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</a:t>
            </a:r>
            <a:r>
              <a:rPr lang="en-US" sz="2400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27040" y="612737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smtClean="0"/>
              <a:t>A</a:t>
            </a:r>
            <a:r>
              <a:rPr lang="en-US" sz="2400" dirty="0"/>
              <a:t>)</a:t>
            </a:r>
          </a:p>
        </p:txBody>
      </p:sp>
      <p:sp>
        <p:nvSpPr>
          <p:cNvPr id="79" name="Freeform 54"/>
          <p:cNvSpPr>
            <a:spLocks/>
          </p:cNvSpPr>
          <p:nvPr/>
        </p:nvSpPr>
        <p:spPr bwMode="auto">
          <a:xfrm>
            <a:off x="6311900" y="2057398"/>
            <a:ext cx="2771227" cy="2319907"/>
          </a:xfrm>
          <a:custGeom>
            <a:avLst/>
            <a:gdLst/>
            <a:ahLst/>
            <a:cxnLst>
              <a:cxn ang="0">
                <a:pos x="1304" y="0"/>
              </a:cxn>
              <a:cxn ang="0">
                <a:pos x="8" y="528"/>
              </a:cxn>
              <a:cxn ang="0">
                <a:pos x="1352" y="1248"/>
              </a:cxn>
            </a:cxnLst>
            <a:rect l="0" t="0" r="r" b="b"/>
            <a:pathLst>
              <a:path w="1352" h="1248">
                <a:moveTo>
                  <a:pt x="1304" y="0"/>
                </a:moveTo>
                <a:cubicBezTo>
                  <a:pt x="652" y="160"/>
                  <a:pt x="0" y="320"/>
                  <a:pt x="8" y="528"/>
                </a:cubicBezTo>
                <a:cubicBezTo>
                  <a:pt x="16" y="736"/>
                  <a:pt x="684" y="992"/>
                  <a:pt x="1352" y="1248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0" name="Picture 55" descr="j0232246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5410200" y="27432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Freeform 55"/>
          <p:cNvSpPr>
            <a:spLocks/>
          </p:cNvSpPr>
          <p:nvPr/>
        </p:nvSpPr>
        <p:spPr bwMode="auto">
          <a:xfrm>
            <a:off x="3374572" y="2905693"/>
            <a:ext cx="5708555" cy="1359089"/>
          </a:xfrm>
          <a:custGeom>
            <a:avLst/>
            <a:gdLst/>
            <a:ahLst/>
            <a:cxnLst>
              <a:cxn ang="0">
                <a:pos x="2592" y="784"/>
              </a:cxn>
              <a:cxn ang="0">
                <a:pos x="1248" y="16"/>
              </a:cxn>
              <a:cxn ang="0">
                <a:pos x="0" y="880"/>
              </a:cxn>
            </a:cxnLst>
            <a:rect l="0" t="0" r="r" b="b"/>
            <a:pathLst>
              <a:path w="2592" h="880">
                <a:moveTo>
                  <a:pt x="2592" y="784"/>
                </a:moveTo>
                <a:cubicBezTo>
                  <a:pt x="2136" y="392"/>
                  <a:pt x="1680" y="0"/>
                  <a:pt x="1248" y="16"/>
                </a:cubicBezTo>
                <a:cubicBezTo>
                  <a:pt x="816" y="32"/>
                  <a:pt x="408" y="456"/>
                  <a:pt x="0" y="880"/>
                </a:cubicBezTo>
              </a:path>
            </a:pathLst>
          </a:custGeom>
          <a:noFill/>
          <a:ln w="38100" cmpd="sng">
            <a:solidFill>
              <a:srgbClr val="FF5050"/>
            </a:solidFill>
            <a:round/>
            <a:headEnd type="none" w="med" len="med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5257800" y="2626292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7175963" y="5659772"/>
            <a:ext cx="863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</a:t>
            </a:r>
            <a:r>
              <a:rPr lang="en-US" sz="2400" dirty="0"/>
              <a:t>, B)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66086" y="5673982"/>
            <a:ext cx="86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</a:t>
            </a:r>
            <a:r>
              <a:rPr lang="en-US" sz="2400" dirty="0"/>
              <a:t>, D)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22430" y="5662676"/>
            <a:ext cx="119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(A</a:t>
            </a:r>
            <a:r>
              <a:rPr lang="en-US" sz="2400" dirty="0"/>
              <a:t>, B, D)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14580" y="5680413"/>
            <a:ext cx="115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</a:t>
            </a:r>
            <a:r>
              <a:rPr lang="en-US" sz="2400" dirty="0"/>
              <a:t>, D, E)</a:t>
            </a:r>
          </a:p>
        </p:txBody>
      </p:sp>
      <p:sp>
        <p:nvSpPr>
          <p:cNvPr id="87" name="AutoShape 56"/>
          <p:cNvSpPr>
            <a:spLocks noChangeArrowheads="1"/>
          </p:cNvSpPr>
          <p:nvPr/>
        </p:nvSpPr>
        <p:spPr bwMode="auto">
          <a:xfrm>
            <a:off x="2330512" y="5709821"/>
            <a:ext cx="7683376" cy="361950"/>
          </a:xfrm>
          <a:prstGeom prst="roundRect">
            <a:avLst>
              <a:gd name="adj" fmla="val 16667"/>
            </a:avLst>
          </a:prstGeom>
          <a:solidFill>
            <a:srgbClr val="FF5050">
              <a:alpha val="460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728610" y="1993332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8694329" y="4412455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7" descr="j0232246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2209800" y="4264781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4412003" y="56634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4408461" y="56627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77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7" grpId="0"/>
      <p:bldP spid="67" grpId="1"/>
      <p:bldP spid="68" grpId="0"/>
      <p:bldP spid="68" grpId="1"/>
      <p:bldP spid="69" grpId="0"/>
      <p:bldP spid="69" grpId="1"/>
      <p:bldP spid="76" grpId="0"/>
      <p:bldP spid="77" grpId="0"/>
      <p:bldP spid="78" grpId="0"/>
      <p:bldP spid="79" grpId="0" animBg="1"/>
      <p:bldP spid="79" grpId="1" animBg="1"/>
      <p:bldP spid="81" grpId="0" animBg="1"/>
      <p:bldP spid="83" grpId="0"/>
      <p:bldP spid="83" grpId="1"/>
      <p:bldP spid="84" grpId="0"/>
      <p:bldP spid="84" grpId="1"/>
      <p:bldP spid="85" grpId="0"/>
      <p:bldP spid="86" grpId="0"/>
      <p:bldP spid="87" grpId="0" animBg="1"/>
      <p:bldP spid="91" grpId="0"/>
      <p:bldP spid="91" grpId="1"/>
      <p:bldP spid="9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/>
          </a:p>
        </p:txBody>
      </p:sp>
      <p:sp>
        <p:nvSpPr>
          <p:cNvPr id="1894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To support a 1Gbps line rate we have 12us to process each packet, at 10Gbps 1.2us, at 40Gbps…</a:t>
            </a:r>
          </a:p>
          <a:p>
            <a:pPr lvl="2"/>
            <a:r>
              <a:rPr lang="en-US" dirty="0" smtClean="0"/>
              <a:t>Dominated by memory references; state expensive</a:t>
            </a:r>
          </a:p>
          <a:p>
            <a:pPr lvl="1"/>
            <a:r>
              <a:rPr lang="en-US" dirty="0" smtClean="0"/>
              <a:t>Content sifting requires looking at </a:t>
            </a:r>
            <a:r>
              <a:rPr lang="en-US" dirty="0" smtClean="0">
                <a:solidFill>
                  <a:schemeClr val="accent1"/>
                </a:solidFill>
              </a:rPr>
              <a:t>every </a:t>
            </a:r>
            <a:r>
              <a:rPr lang="en-US" dirty="0" smtClean="0"/>
              <a:t>byte in a packet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On a fully-loaded 1Gbps link a naïve implementation can easily consume 100MB/sec for table lookups</a:t>
            </a:r>
          </a:p>
          <a:p>
            <a:pPr lvl="1"/>
            <a:r>
              <a:rPr lang="en-US" dirty="0" smtClean="0"/>
              <a:t>Computation/memory duality: on high-speed (ASIC) implementation, latency requirements may limit state to on-chip SRAM</a:t>
            </a:r>
          </a:p>
        </p:txBody>
      </p:sp>
    </p:spTree>
    <p:extLst>
      <p:ext uri="{BB962C8B-B14F-4D97-AF65-F5344CB8AC3E}">
        <p14:creationId xmlns:p14="http://schemas.microsoft.com/office/powerpoint/2010/main" val="18751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Efficient Filters for Content</a:t>
            </a:r>
            <a:endParaRPr lang="en-US" dirty="0"/>
          </a:p>
        </p:txBody>
      </p:sp>
      <p:sp>
        <p:nvSpPr>
          <p:cNvPr id="1908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r>
              <a:rPr lang="en-US" dirty="0" smtClean="0"/>
              <a:t>Multi Stage Filters: randomized technique for counting “heavy hitter” network flows with low state and few false positives 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1"/>
                </a:solidFill>
              </a:rPr>
              <a:t>content hashes </a:t>
            </a:r>
            <a:r>
              <a:rPr lang="en-US" dirty="0" smtClean="0"/>
              <a:t>to index frequency counts</a:t>
            </a:r>
          </a:p>
          <a:p>
            <a:pPr lvl="1"/>
            <a:r>
              <a:rPr lang="en-US" dirty="0" smtClean="0"/>
              <a:t>Calculate hashes of length </a:t>
            </a:r>
            <a:r>
              <a:rPr lang="en-US" i="1" dirty="0" smtClean="0"/>
              <a:t>S </a:t>
            </a:r>
            <a:r>
              <a:rPr lang="en-US" dirty="0" smtClean="0"/>
              <a:t>substrings using incremental Rabin Fingerprints</a:t>
            </a:r>
          </a:p>
          <a:p>
            <a:pPr lvl="1"/>
            <a:r>
              <a:rPr lang="en-US" dirty="0" err="1" smtClean="0"/>
              <a:t>Manber’s</a:t>
            </a:r>
            <a:r>
              <a:rPr lang="en-US" dirty="0" smtClean="0"/>
              <a:t> Value sampling: select and retain a deterministic subset of hashes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Three orders of magnitude </a:t>
            </a:r>
            <a:r>
              <a:rPr lang="en-US" dirty="0" smtClean="0"/>
              <a:t>memory savings</a:t>
            </a:r>
          </a:p>
          <a:p>
            <a:r>
              <a:rPr lang="en-US" dirty="0" smtClean="0"/>
              <a:t>Scalable Bitmap Counters to measure address dispersion</a:t>
            </a:r>
          </a:p>
          <a:p>
            <a:pPr lvl="1"/>
            <a:r>
              <a:rPr lang="en-US" dirty="0" smtClean="0"/>
              <a:t>Reduces memory by 5x but introduces a modest accuracy error</a:t>
            </a:r>
          </a:p>
          <a:p>
            <a:r>
              <a:rPr lang="en-US" dirty="0" smtClean="0"/>
              <a:t>Both techniques are very similar to a Counting </a:t>
            </a:r>
            <a:r>
              <a:rPr lang="en-US" dirty="0"/>
              <a:t>B</a:t>
            </a:r>
            <a:r>
              <a:rPr lang="en-US" dirty="0" smtClean="0"/>
              <a:t>loom </a:t>
            </a:r>
            <a:r>
              <a:rPr lang="en-US" dirty="0"/>
              <a:t>F</a:t>
            </a:r>
            <a:r>
              <a:rPr lang="en-US" dirty="0" smtClean="0"/>
              <a:t>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0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Example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26039" y="4313659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41954" y="4936592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661626" y="4888942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82348" y="3441653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72409" y="2200249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73" y="3062694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10209" y="4554213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7800921" y="1325563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55" y="5417872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79" y="3452785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49" y="5380008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332785" y="2831583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6337" y="5625362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441454" y="3605773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83526" y="4997948"/>
            <a:ext cx="1148386" cy="12612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88359" y="5810593"/>
            <a:ext cx="3632345" cy="898832"/>
            <a:chOff x="588359" y="5810593"/>
            <a:chExt cx="3632345" cy="898832"/>
          </a:xfrm>
        </p:grpSpPr>
        <p:sp>
          <p:nvSpPr>
            <p:cNvPr id="10" name="Rectangle 9"/>
            <p:cNvSpPr/>
            <p:nvPr/>
          </p:nvSpPr>
          <p:spPr>
            <a:xfrm>
              <a:off x="1166180" y="5810593"/>
              <a:ext cx="3054524" cy="898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1A:2B:3C:4D:5E:6F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???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23596" y="5975997"/>
              <a:ext cx="897551" cy="5680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Eth.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695" y="4910157"/>
            <a:ext cx="3632009" cy="898832"/>
            <a:chOff x="588695" y="4910157"/>
            <a:chExt cx="3632009" cy="898832"/>
          </a:xfrm>
        </p:grpSpPr>
        <p:sp>
          <p:nvSpPr>
            <p:cNvPr id="31" name="Rectangle 30"/>
            <p:cNvSpPr/>
            <p:nvPr/>
          </p:nvSpPr>
          <p:spPr>
            <a:xfrm>
              <a:off x="1166180" y="4910157"/>
              <a:ext cx="3054524" cy="8988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192.168.0.11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192.168.0.10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423932" y="5075561"/>
              <a:ext cx="897551" cy="5680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IP</a:t>
              </a:r>
              <a:endParaRPr lang="en-US" sz="2400" b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8780538" y="4968461"/>
            <a:ext cx="2088791" cy="9432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1"/>
          </p:cNvCxnSpPr>
          <p:nvPr/>
        </p:nvCxnSpPr>
        <p:spPr>
          <a:xfrm flipH="1" flipV="1">
            <a:off x="6491521" y="4351379"/>
            <a:ext cx="1818688" cy="4437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0"/>
            <a:endCxn id="5" idx="2"/>
          </p:cNvCxnSpPr>
          <p:nvPr/>
        </p:nvCxnSpPr>
        <p:spPr>
          <a:xfrm flipV="1">
            <a:off x="8882348" y="3605619"/>
            <a:ext cx="0" cy="9485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7870647" y="5821514"/>
            <a:ext cx="2319974" cy="783338"/>
          </a:xfrm>
          <a:prstGeom prst="wedgeRectCallout">
            <a:avLst>
              <a:gd name="adj1" fmla="val -67322"/>
              <a:gd name="adj2" fmla="val 2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who-has 192.168.0.10?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4401220" y="2195459"/>
            <a:ext cx="2867333" cy="903306"/>
          </a:xfrm>
          <a:prstGeom prst="wedgeRectCallout">
            <a:avLst>
              <a:gd name="adj1" fmla="val 8451"/>
              <a:gd name="adj2" fmla="val 82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192.168.0.10 is-at</a:t>
            </a:r>
          </a:p>
          <a:p>
            <a:pPr algn="ctr"/>
            <a:r>
              <a:rPr lang="en-US" sz="2400" dirty="0" smtClean="0"/>
              <a:t>01:02:03:04:05:06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571985" y="4371317"/>
            <a:ext cx="1791042" cy="44408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325248" y="4968649"/>
            <a:ext cx="1138447" cy="126679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88359" y="5809953"/>
            <a:ext cx="3632345" cy="898832"/>
            <a:chOff x="588359" y="5810593"/>
            <a:chExt cx="3632345" cy="898832"/>
          </a:xfrm>
        </p:grpSpPr>
        <p:sp>
          <p:nvSpPr>
            <p:cNvPr id="56" name="Rectangle 55"/>
            <p:cNvSpPr/>
            <p:nvPr/>
          </p:nvSpPr>
          <p:spPr>
            <a:xfrm>
              <a:off x="1166180" y="5810593"/>
              <a:ext cx="3054524" cy="898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1A:2B:3C:4D:5E:6F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01:02:03:04:05:06</a:t>
              </a:r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423596" y="5975997"/>
              <a:ext cx="897551" cy="5680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Eth.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1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Earlybird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192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Detected and automatically generated signatures for </a:t>
            </a:r>
            <a:r>
              <a:rPr lang="en-US" dirty="0" smtClean="0">
                <a:solidFill>
                  <a:schemeClr val="accent1"/>
                </a:solidFill>
              </a:rPr>
              <a:t>every </a:t>
            </a:r>
            <a:r>
              <a:rPr lang="en-US" dirty="0" smtClean="0"/>
              <a:t>known worm outbreak over eight months</a:t>
            </a:r>
          </a:p>
          <a:p>
            <a:pPr lvl="1"/>
            <a:r>
              <a:rPr lang="en-US" dirty="0"/>
              <a:t>Code Red, </a:t>
            </a:r>
            <a:r>
              <a:rPr lang="en-US" dirty="0" err="1"/>
              <a:t>Nimda</a:t>
            </a:r>
            <a:r>
              <a:rPr lang="en-US" dirty="0"/>
              <a:t>, </a:t>
            </a:r>
            <a:r>
              <a:rPr lang="en-US" dirty="0" err="1"/>
              <a:t>WebDav</a:t>
            </a:r>
            <a:r>
              <a:rPr lang="en-US" dirty="0"/>
              <a:t>, Slammer, </a:t>
            </a:r>
            <a:r>
              <a:rPr lang="en-US" dirty="0" err="1"/>
              <a:t>Opaserv</a:t>
            </a:r>
            <a:r>
              <a:rPr lang="en-US" dirty="0"/>
              <a:t>, …</a:t>
            </a:r>
          </a:p>
          <a:p>
            <a:r>
              <a:rPr lang="en-US" dirty="0" smtClean="0"/>
              <a:t>Produced precise signatures for new worms in a fraction of a second</a:t>
            </a:r>
          </a:p>
          <a:p>
            <a:pPr lvl="1"/>
            <a:r>
              <a:rPr lang="en-US" dirty="0" err="1" smtClean="0"/>
              <a:t>MsBlaster</a:t>
            </a:r>
            <a:r>
              <a:rPr lang="en-US" dirty="0" smtClean="0"/>
              <a:t>, </a:t>
            </a:r>
            <a:r>
              <a:rPr lang="en-US" dirty="0" err="1" smtClean="0"/>
              <a:t>Bagle</a:t>
            </a:r>
            <a:r>
              <a:rPr lang="en-US" dirty="0" smtClean="0"/>
              <a:t>, </a:t>
            </a:r>
            <a:r>
              <a:rPr lang="en-US" dirty="0" err="1" smtClean="0"/>
              <a:t>Sasser</a:t>
            </a:r>
            <a:r>
              <a:rPr lang="en-US" dirty="0" smtClean="0"/>
              <a:t>, </a:t>
            </a:r>
            <a:r>
              <a:rPr lang="en-US" dirty="0" err="1" smtClean="0"/>
              <a:t>Kibvu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Software implementation keeps up with 200Mbps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1256270"/>
            <a:ext cx="533400" cy="304800"/>
          </a:xfrm>
        </p:spPr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NIDS do not have complete visibility into end host states</a:t>
            </a:r>
          </a:p>
          <a:p>
            <a:pPr lvl="1"/>
            <a:r>
              <a:rPr lang="en-US" dirty="0" smtClean="0"/>
              <a:t>Insertion – NIDS may accept packets that an end host does not</a:t>
            </a:r>
          </a:p>
          <a:p>
            <a:pPr lvl="1"/>
            <a:r>
              <a:rPr lang="en-US" dirty="0" smtClean="0"/>
              <a:t>Evasion – NIDS may reject packets that an end host accepts</a:t>
            </a:r>
          </a:p>
          <a:p>
            <a:pPr lvl="1"/>
            <a:r>
              <a:rPr lang="en-US" dirty="0" smtClean="0"/>
              <a:t>Denial of Service – NIDS is </a:t>
            </a:r>
            <a:r>
              <a:rPr lang="en-US" dirty="0" err="1" smtClean="0"/>
              <a:t>stateful</a:t>
            </a:r>
            <a:r>
              <a:rPr lang="en-US" dirty="0" smtClean="0"/>
              <a:t>, thus it is susceptible to </a:t>
            </a:r>
            <a:r>
              <a:rPr lang="en-US" dirty="0" err="1" smtClean="0"/>
              <a:t>DoS</a:t>
            </a:r>
            <a:endParaRPr lang="en-US" dirty="0" smtClean="0"/>
          </a:p>
          <a:p>
            <a:r>
              <a:rPr lang="en-US" dirty="0" smtClean="0"/>
              <a:t>NIDS must be able to observe traffic</a:t>
            </a:r>
          </a:p>
          <a:p>
            <a:pPr lvl="1"/>
            <a:r>
              <a:rPr lang="en-US" dirty="0" smtClean="0"/>
              <a:t>Encryption prevents observation</a:t>
            </a:r>
          </a:p>
          <a:p>
            <a:pPr lvl="1"/>
            <a:r>
              <a:rPr lang="en-US" dirty="0" smtClean="0"/>
              <a:t>Polymorphism prevents signatures from matching exploits or malicious code</a:t>
            </a:r>
          </a:p>
          <a:p>
            <a:r>
              <a:rPr lang="en-US" dirty="0" smtClean="0"/>
              <a:t>What is more important: false positive or false negative rate?</a:t>
            </a:r>
          </a:p>
          <a:p>
            <a:pPr lvl="1"/>
            <a:r>
              <a:rPr lang="en-US" dirty="0" smtClean="0"/>
              <a:t>False positive rate is much more important!</a:t>
            </a:r>
          </a:p>
          <a:p>
            <a:pPr lvl="1"/>
            <a:r>
              <a:rPr lang="en-US" dirty="0" smtClean="0"/>
              <a:t>Known as the </a:t>
            </a:r>
            <a:r>
              <a:rPr lang="en-US" dirty="0" smtClean="0">
                <a:solidFill>
                  <a:schemeClr val="accent1"/>
                </a:solidFill>
              </a:rPr>
              <a:t>Base Rate Fallacy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Sneaking Past Packet Filters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8554" y="4681417"/>
            <a:ext cx="7441972" cy="3907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07" y="4116585"/>
            <a:ext cx="1013238" cy="1013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4" y="4265607"/>
            <a:ext cx="1700870" cy="949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1" y="3958094"/>
            <a:ext cx="1330220" cy="133022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566211" y="5673926"/>
            <a:ext cx="5541108" cy="1074579"/>
          </a:xfrm>
          <a:prstGeom prst="wedgeRectCallout">
            <a:avLst>
              <a:gd name="adj1" fmla="val 16232"/>
              <a:gd name="adj2" fmla="val -93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Rule: drop packets containing</a:t>
            </a:r>
          </a:p>
          <a:p>
            <a:pPr algn="ctr"/>
            <a:r>
              <a:rPr lang="en-US" sz="2400" dirty="0" smtClean="0"/>
              <a:t>“URI </a:t>
            </a:r>
            <a:r>
              <a:rPr lang="en-US" sz="2400" dirty="0"/>
              <a:t>GET </a:t>
            </a:r>
            <a:r>
              <a:rPr lang="en-US" sz="2400" dirty="0" smtClean="0"/>
              <a:t>/</a:t>
            </a:r>
            <a:r>
              <a:rPr lang="en-US" sz="2400" dirty="0" err="1" smtClean="0"/>
              <a:t>cgi</a:t>
            </a:r>
            <a:r>
              <a:rPr lang="en-US" sz="2400" dirty="0" smtClean="0"/>
              <a:t>-bin/</a:t>
            </a:r>
            <a:r>
              <a:rPr lang="en-US" sz="2400" dirty="0" err="1" smtClean="0"/>
              <a:t>admin.php?clear-db</a:t>
            </a:r>
            <a:r>
              <a:rPr lang="en-US" sz="2400" dirty="0" smtClean="0"/>
              <a:t>=1”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32930" y="5129823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50385" y="3072458"/>
            <a:ext cx="2701431" cy="7414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URI GET /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admin.php?clear-db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29601" y="2645980"/>
            <a:ext cx="2327884" cy="56317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URI GET /cgi-bin/adm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270" y="3343377"/>
            <a:ext cx="2327884" cy="56317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in.php?clear-db</a:t>
            </a:r>
            <a:r>
              <a:rPr lang="en-US" dirty="0"/>
              <a:t>=1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15802" y="2940930"/>
            <a:ext cx="2701431" cy="7414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URI GET /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admin.php?clear-db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44" y="4100831"/>
            <a:ext cx="1044746" cy="1044746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205930"/>
            <a:ext cx="10515600" cy="1154268"/>
          </a:xfrm>
        </p:spPr>
        <p:txBody>
          <a:bodyPr anchor="t"/>
          <a:lstStyle/>
          <a:p>
            <a:r>
              <a:rPr lang="en-US" dirty="0" smtClean="0"/>
              <a:t>Split the payload over multiple packets</a:t>
            </a:r>
          </a:p>
        </p:txBody>
      </p:sp>
    </p:spTree>
    <p:extLst>
      <p:ext uri="{BB962C8B-B14F-4D97-AF65-F5344CB8AC3E}">
        <p14:creationId xmlns:p14="http://schemas.microsoft.com/office/powerpoint/2010/main" val="14603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31849 -0.00208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27278 0.0009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8 0.00093 L 0.61211 0.0016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2786 0.00023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86 0.00023 L 0.62721 0.00162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18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Sneaking Past Packet Filters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8554" y="4681417"/>
            <a:ext cx="7441972" cy="3907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07" y="4116585"/>
            <a:ext cx="1013238" cy="1013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24" y="4265607"/>
            <a:ext cx="1700870" cy="949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1" y="3958094"/>
            <a:ext cx="1330220" cy="133022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566211" y="5673926"/>
            <a:ext cx="5541108" cy="1074579"/>
          </a:xfrm>
          <a:prstGeom prst="wedgeRectCallout">
            <a:avLst>
              <a:gd name="adj1" fmla="val 16232"/>
              <a:gd name="adj2" fmla="val -93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Rule: drop packets containing</a:t>
            </a:r>
          </a:p>
          <a:p>
            <a:pPr algn="ctr"/>
            <a:r>
              <a:rPr lang="en-US" sz="2400" dirty="0" smtClean="0"/>
              <a:t>“URI </a:t>
            </a:r>
            <a:r>
              <a:rPr lang="en-US" sz="2400" dirty="0"/>
              <a:t>GET </a:t>
            </a:r>
            <a:r>
              <a:rPr lang="en-US" sz="2400" dirty="0" smtClean="0"/>
              <a:t>/</a:t>
            </a:r>
            <a:r>
              <a:rPr lang="en-US" sz="2400" dirty="0" err="1" smtClean="0"/>
              <a:t>cgi</a:t>
            </a:r>
            <a:r>
              <a:rPr lang="en-US" sz="2400" dirty="0" smtClean="0"/>
              <a:t>-bin/</a:t>
            </a:r>
            <a:r>
              <a:rPr lang="en-US" sz="2400" dirty="0" err="1" smtClean="0"/>
              <a:t>admin.php?clear-db</a:t>
            </a:r>
            <a:r>
              <a:rPr lang="en-US" sz="2400" dirty="0" smtClean="0"/>
              <a:t>=1”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632930" y="5129823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92738" y="2566600"/>
            <a:ext cx="3485661" cy="5900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 Fragment: Bytes 0-21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87777" y="3332105"/>
            <a:ext cx="3485661" cy="5900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 Fragment: Bytes 22-38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15801" y="2880325"/>
            <a:ext cx="2701431" cy="7414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URI GET /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admin.php?clear-db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44" y="4100831"/>
            <a:ext cx="1044746" cy="1044746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205930"/>
            <a:ext cx="10515600" cy="1154268"/>
          </a:xfrm>
        </p:spPr>
        <p:txBody>
          <a:bodyPr anchor="t"/>
          <a:lstStyle/>
          <a:p>
            <a:r>
              <a:rPr lang="en-US" dirty="0" smtClean="0"/>
              <a:t>Split the payload over multiple packets</a:t>
            </a:r>
          </a:p>
          <a:p>
            <a:r>
              <a:rPr lang="en-US" dirty="0" smtClean="0"/>
              <a:t>Split the payload over multiple IP fragments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3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7278 0.0009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9 0.00093 L 0.56797 0.00093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32787 0.00023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87 0.00023 L 0.62722 0.00162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NIDS Evasion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008554" y="5884984"/>
            <a:ext cx="7441972" cy="3907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07" y="5320152"/>
            <a:ext cx="1013238" cy="1013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1" y="5161661"/>
            <a:ext cx="1330220" cy="13302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32930" y="6333390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Web Server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92738" y="3770167"/>
            <a:ext cx="3485661" cy="5900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 Fragment: Bytes 0-30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87777" y="4535672"/>
            <a:ext cx="3485661" cy="59007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 Fragment: Bytes 15-38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8215801" y="4083892"/>
            <a:ext cx="2701431" cy="74149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URI GET /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admin.php?clear-db</a:t>
            </a:r>
            <a:r>
              <a:rPr lang="en-US" dirty="0" smtClean="0"/>
              <a:t>=1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44" y="5304398"/>
            <a:ext cx="1044746" cy="1044746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8200" y="1205930"/>
            <a:ext cx="10798908" cy="1154268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NIDS monitor data spanning multiple packets in a connection</a:t>
            </a:r>
          </a:p>
          <a:p>
            <a:r>
              <a:rPr lang="en-US" dirty="0" smtClean="0"/>
              <a:t>But, they can still be deceived…</a:t>
            </a:r>
          </a:p>
          <a:p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3" y="5276405"/>
            <a:ext cx="1345769" cy="1287817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4497226" y="2360198"/>
            <a:ext cx="2615901" cy="959416"/>
          </a:xfrm>
          <a:prstGeom prst="wedgeRectCallout">
            <a:avLst>
              <a:gd name="adj1" fmla="val 8295"/>
              <a:gd name="adj2" fmla="val 94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NIDS reconstructs [0-30]+[31-38]</a:t>
            </a:r>
            <a:endParaRPr lang="en-US" sz="2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8301331" y="2361367"/>
            <a:ext cx="2615901" cy="959416"/>
          </a:xfrm>
          <a:prstGeom prst="wedgeRectCallout">
            <a:avLst>
              <a:gd name="adj1" fmla="val 7697"/>
              <a:gd name="adj2" fmla="val 11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reconstructs [0-14]+[15-38]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8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7279 0.00093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33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787 0.00023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79 0.00093 L 0.56797 0.00093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87 0.00023 L 0.62722 0.00162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4" presetClass="exit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22" grpId="0" animBg="1"/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Theory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359798"/>
              </p:ext>
            </p:extLst>
          </p:nvPr>
        </p:nvGraphicFramePr>
        <p:xfrm>
          <a:off x="1080477" y="2424113"/>
          <a:ext cx="47966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385"/>
                <a:gridCol w="1633415"/>
                <a:gridCol w="1570892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 Occurred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 Did Not Occur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 Detected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True Positive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Positive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 Not Detected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Negative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True Negative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377353" y="2407138"/>
            <a:ext cx="5142524" cy="2751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Detection theory considers two Boolean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Whether an event occurred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Whether an event was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Efficacy of 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sz="1800"/>
            </a:pPr>
            <a:r>
              <a:rPr lang="en-US" sz="3200" dirty="0"/>
              <a:t>Let </a:t>
            </a:r>
            <a:r>
              <a:rPr lang="en-US" sz="3200" i="1" dirty="0"/>
              <a:t>A</a:t>
            </a:r>
            <a:r>
              <a:rPr lang="en-US" sz="3200" dirty="0"/>
              <a:t>, </a:t>
            </a:r>
            <a:r>
              <a:rPr lang="en-US" sz="3200" i="1" dirty="0"/>
              <a:t>I</a:t>
            </a:r>
            <a:r>
              <a:rPr lang="en-US" sz="3200" dirty="0"/>
              <a:t> be two </a:t>
            </a:r>
            <a:r>
              <a:rPr lang="en-US" sz="3200" dirty="0" err="1"/>
              <a:t>boolean</a:t>
            </a:r>
            <a:r>
              <a:rPr lang="en-US" sz="3200" dirty="0"/>
              <a:t> random variables</a:t>
            </a:r>
          </a:p>
          <a:p>
            <a:pPr lvl="1">
              <a:defRPr sz="1800"/>
            </a:pPr>
            <a:r>
              <a:rPr lang="en-US" sz="3200" i="1" dirty="0"/>
              <a:t>I</a:t>
            </a:r>
            <a:r>
              <a:rPr lang="en-US" sz="3200" dirty="0"/>
              <a:t> – probability an event represents an intrusion</a:t>
            </a:r>
          </a:p>
          <a:p>
            <a:pPr lvl="1">
              <a:defRPr sz="1800"/>
            </a:pPr>
            <a:r>
              <a:rPr lang="en-US" sz="3200" i="1" dirty="0"/>
              <a:t>A</a:t>
            </a:r>
            <a:r>
              <a:rPr lang="en-US" sz="3200" dirty="0"/>
              <a:t> – probability an alert is raised</a:t>
            </a:r>
          </a:p>
          <a:p>
            <a:pPr lvl="0">
              <a:defRPr sz="1800"/>
            </a:pPr>
            <a:r>
              <a:rPr lang="en-US" sz="3200" dirty="0"/>
              <a:t>P(</a:t>
            </a:r>
            <a:r>
              <a:rPr lang="en-US" sz="3200" i="1" dirty="0"/>
              <a:t>A</a:t>
            </a:r>
            <a:r>
              <a:rPr lang="en-US" sz="3200" dirty="0"/>
              <a:t>|</a:t>
            </a:r>
            <a:r>
              <a:rPr lang="en-US" sz="3200" i="1" dirty="0"/>
              <a:t>I</a:t>
            </a:r>
            <a:r>
              <a:rPr lang="en-US" sz="3200" dirty="0"/>
              <a:t>) – probability an alert is raised if an intrusion occurs</a:t>
            </a:r>
          </a:p>
          <a:p>
            <a:pPr lvl="0">
              <a:defRPr sz="1800"/>
            </a:pPr>
            <a:r>
              <a:rPr lang="en-US" sz="3200" dirty="0"/>
              <a:t>P(</a:t>
            </a:r>
            <a:r>
              <a:rPr lang="en-US" sz="3200" i="1" dirty="0"/>
              <a:t>A</a:t>
            </a:r>
            <a:r>
              <a:rPr lang="en-US" sz="3200" dirty="0"/>
              <a:t>|¬</a:t>
            </a:r>
            <a:r>
              <a:rPr lang="en-US" sz="3200" i="1" dirty="0"/>
              <a:t>I</a:t>
            </a:r>
            <a:r>
              <a:rPr lang="en-US" sz="3200" dirty="0"/>
              <a:t>) – false positive</a:t>
            </a:r>
          </a:p>
          <a:p>
            <a:pPr lvl="0">
              <a:defRPr sz="1800"/>
            </a:pPr>
            <a:r>
              <a:rPr lang="en-US" sz="3200" dirty="0"/>
              <a:t>P(</a:t>
            </a:r>
            <a:r>
              <a:rPr lang="en-US" sz="3200" i="1" dirty="0"/>
              <a:t>I</a:t>
            </a:r>
            <a:r>
              <a:rPr lang="en-US" sz="3200" dirty="0"/>
              <a:t>|</a:t>
            </a:r>
            <a:r>
              <a:rPr lang="en-US" sz="3200" i="1" dirty="0"/>
              <a:t>A</a:t>
            </a:r>
            <a:r>
              <a:rPr lang="en-US" sz="3200" dirty="0"/>
              <a:t>) – if there is an intrusion, was there an alert?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Plots</a:t>
            </a:r>
            <a:endParaRPr lang="en-US" dirty="0"/>
          </a:p>
        </p:txBody>
      </p:sp>
      <p:pic>
        <p:nvPicPr>
          <p:cNvPr id="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3819" y="1475083"/>
            <a:ext cx="5207473" cy="521879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ular Callout 4"/>
          <p:cNvSpPr/>
          <p:nvPr/>
        </p:nvSpPr>
        <p:spPr>
          <a:xfrm>
            <a:off x="1693512" y="1793667"/>
            <a:ext cx="1680307" cy="816671"/>
          </a:xfrm>
          <a:prstGeom prst="wedgeRectCallout">
            <a:avLst>
              <a:gd name="adj1" fmla="val 85644"/>
              <a:gd name="adj2" fmla="val -42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Perfect Detection</a:t>
            </a:r>
            <a:endParaRPr lang="en-US" sz="2400" dirty="0"/>
          </a:p>
        </p:txBody>
      </p:sp>
      <p:sp>
        <p:nvSpPr>
          <p:cNvPr id="6" name="Rectangular Callout 5"/>
          <p:cNvSpPr/>
          <p:nvPr/>
        </p:nvSpPr>
        <p:spPr>
          <a:xfrm>
            <a:off x="8700005" y="5462990"/>
            <a:ext cx="1680307" cy="816671"/>
          </a:xfrm>
          <a:prstGeom prst="wedgeRectCallout">
            <a:avLst>
              <a:gd name="adj1" fmla="val -77147"/>
              <a:gd name="adj2" fmla="val 3962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Perfect Inaccuracy</a:t>
            </a:r>
            <a:endParaRPr lang="en-US" sz="2400" dirty="0"/>
          </a:p>
        </p:txBody>
      </p:sp>
      <p:sp>
        <p:nvSpPr>
          <p:cNvPr id="7" name="Rectangular Callout 6"/>
          <p:cNvSpPr/>
          <p:nvPr/>
        </p:nvSpPr>
        <p:spPr>
          <a:xfrm>
            <a:off x="8700004" y="581777"/>
            <a:ext cx="1680307" cy="816671"/>
          </a:xfrm>
          <a:prstGeom prst="wedgeRectCallout">
            <a:avLst>
              <a:gd name="adj1" fmla="val -84124"/>
              <a:gd name="adj2" fmla="val 12096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 Guessing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6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NIDS Efficacy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308" y="1228214"/>
                <a:ext cx="8876323" cy="5450032"/>
              </a:xfrm>
            </p:spPr>
            <p:txBody>
              <a:bodyPr>
                <a:normAutofit/>
              </a:bodyPr>
              <a:lstStyle/>
              <a:p>
                <a:pPr lvl="0">
                  <a:defRPr sz="1800"/>
                </a:pPr>
                <a:r>
                  <a:rPr lang="en-US" sz="3200" dirty="0" smtClean="0"/>
                  <a:t>P(</a:t>
                </a:r>
                <a:r>
                  <a:rPr lang="en-US" sz="3200" i="1" dirty="0" smtClean="0"/>
                  <a:t>I</a:t>
                </a:r>
                <a:r>
                  <a:rPr lang="en-US" sz="3200" dirty="0" smtClean="0"/>
                  <a:t>|</a:t>
                </a:r>
                <a:r>
                  <a:rPr lang="en-US" sz="3200" i="1" dirty="0" smtClean="0"/>
                  <a:t>A</a:t>
                </a:r>
                <a:r>
                  <a:rPr lang="en-US" sz="3200" dirty="0"/>
                  <a:t>) – </a:t>
                </a:r>
                <a:r>
                  <a:rPr lang="en-US" sz="3200" dirty="0" smtClean="0"/>
                  <a:t>given </a:t>
                </a:r>
                <a:r>
                  <a:rPr lang="en-US" sz="3200" dirty="0"/>
                  <a:t>an </a:t>
                </a:r>
                <a:r>
                  <a:rPr lang="en-US" sz="3200" dirty="0" smtClean="0"/>
                  <a:t>alert, was there an intrusion  ?</a:t>
                </a:r>
              </a:p>
              <a:p>
                <a:pPr marL="0" lvl="0" indent="0">
                  <a:buNone/>
                  <a:defRPr sz="1800"/>
                </a:pPr>
                <a:endParaRPr lang="en-US" dirty="0" smtClean="0"/>
              </a:p>
              <a:p>
                <a:pPr marL="0" lvl="0" indent="0" algn="ctr">
                  <a:buNone/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lvl="0" indent="0" algn="ctr">
                  <a:buNone/>
                  <a:defRPr sz="1800"/>
                </a:pPr>
                <a:endParaRPr lang="en-US" dirty="0" smtClean="0"/>
              </a:p>
              <a:p>
                <a:pPr marL="0" lvl="0" indent="0" algn="ctr">
                  <a:buNone/>
                  <a:defRPr sz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dirty="0"/>
                                <m:t>¬</m:t>
                              </m:r>
                              <m:r>
                                <m:rPr>
                                  <m:nor/>
                                </m:rPr>
                                <a:rPr lang="en-US" sz="3200" i="1" dirty="0"/>
                                <m:t>I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sz="3200" dirty="0"/>
                            <m:t>¬</m:t>
                          </m:r>
                          <m:r>
                            <m:rPr>
                              <m:nor/>
                            </m:rPr>
                            <a:rPr lang="en-US" sz="3200" i="1" dirty="0"/>
                            <m:t>I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200" dirty="0" smtClean="0"/>
              </a:p>
              <a:p>
                <a:pPr marL="0" lvl="0" indent="0" algn="ctr">
                  <a:buNone/>
                  <a:defRPr sz="1800"/>
                </a:pPr>
                <a:endParaRPr lang="en-US" sz="3200" dirty="0"/>
              </a:p>
              <a:p>
                <a:pPr marL="0" lvl="0" indent="0" algn="ctr">
                  <a:buNone/>
                  <a:defRPr sz="1800"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2∗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∗1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0.99998∗1∗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dirty="0" smtClean="0"/>
                  <a:t>0.17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08" y="1228214"/>
                <a:ext cx="8876323" cy="5450032"/>
              </a:xfrm>
              <a:blipFill rotWithShape="0">
                <a:blip r:embed="rId2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8494347" y="2553777"/>
            <a:ext cx="3524738" cy="404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3200" dirty="0" smtClean="0"/>
              <a:t>P(</a:t>
            </a:r>
            <a:r>
              <a:rPr lang="en-US" sz="3200" i="1" dirty="0" smtClean="0"/>
              <a:t>I</a:t>
            </a:r>
            <a:r>
              <a:rPr lang="en-US" sz="3200" dirty="0" smtClean="0"/>
              <a:t>) = 20 per million events</a:t>
            </a:r>
          </a:p>
          <a:p>
            <a:pPr>
              <a:defRPr sz="1800"/>
            </a:pPr>
            <a:r>
              <a:rPr lang="en-US" sz="3200" dirty="0" smtClean="0"/>
              <a:t>P(</a:t>
            </a:r>
            <a:r>
              <a:rPr lang="en-US" sz="3200" i="1" dirty="0" smtClean="0"/>
              <a:t>A</a:t>
            </a:r>
            <a:r>
              <a:rPr lang="en-US" sz="3200" dirty="0" smtClean="0"/>
              <a:t>|</a:t>
            </a:r>
            <a:r>
              <a:rPr lang="en-US" sz="3200" i="1" dirty="0" smtClean="0"/>
              <a:t>I</a:t>
            </a:r>
            <a:r>
              <a:rPr lang="en-US" sz="3200" dirty="0" smtClean="0"/>
              <a:t>) = 1 (perfect detection rate)</a:t>
            </a:r>
          </a:p>
          <a:p>
            <a:pPr>
              <a:defRPr sz="1800"/>
            </a:pPr>
            <a:r>
              <a:rPr lang="en-US" sz="3200" dirty="0" smtClean="0"/>
              <a:t>P(</a:t>
            </a:r>
            <a:r>
              <a:rPr lang="en-US" sz="3200" i="1" dirty="0" smtClean="0"/>
              <a:t>A</a:t>
            </a:r>
            <a:r>
              <a:rPr lang="en-US" sz="3200" dirty="0" smtClean="0"/>
              <a:t>|</a:t>
            </a:r>
            <a:r>
              <a:rPr lang="en-US" sz="3200" dirty="0"/>
              <a:t>¬</a:t>
            </a:r>
            <a:r>
              <a:rPr lang="en-US" sz="3200" i="1" dirty="0" smtClean="0"/>
              <a:t>I</a:t>
            </a:r>
            <a:r>
              <a:rPr lang="en-US" sz="3200" dirty="0" smtClean="0"/>
              <a:t>) = 0.0001</a:t>
            </a:r>
          </a:p>
          <a:p>
            <a:pPr>
              <a:defRPr sz="1800"/>
            </a:pPr>
            <a:endParaRPr lang="en-US" sz="3200" dirty="0"/>
          </a:p>
          <a:p>
            <a:pPr marL="0" indent="0" algn="ctr">
              <a:buNone/>
              <a:defRPr sz="1800"/>
            </a:pPr>
            <a:r>
              <a:rPr lang="en-US" sz="3200" dirty="0" smtClean="0">
                <a:solidFill>
                  <a:srgbClr val="FF0000"/>
                </a:solidFill>
              </a:rPr>
              <a:t>Detection rate is dominated by false positives!</a:t>
            </a:r>
          </a:p>
        </p:txBody>
      </p:sp>
      <p:sp>
        <p:nvSpPr>
          <p:cNvPr id="6" name="Freeform 5"/>
          <p:cNvSpPr/>
          <p:nvPr/>
        </p:nvSpPr>
        <p:spPr>
          <a:xfrm>
            <a:off x="5722570" y="5946628"/>
            <a:ext cx="2949091" cy="706678"/>
          </a:xfrm>
          <a:custGeom>
            <a:avLst/>
            <a:gdLst>
              <a:gd name="connsiteX0" fmla="*/ 2949091 w 2949091"/>
              <a:gd name="connsiteY0" fmla="*/ 0 h 706678"/>
              <a:gd name="connsiteX1" fmla="*/ 2307194 w 2949091"/>
              <a:gd name="connsiteY1" fmla="*/ 526840 h 706678"/>
              <a:gd name="connsiteX2" fmla="*/ 466283 w 2949091"/>
              <a:gd name="connsiteY2" fmla="*/ 702453 h 706678"/>
              <a:gd name="connsiteX3" fmla="*/ 0 w 2949091"/>
              <a:gd name="connsiteY3" fmla="*/ 381504 h 7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091" h="706678">
                <a:moveTo>
                  <a:pt x="2949091" y="0"/>
                </a:moveTo>
                <a:cubicBezTo>
                  <a:pt x="2835043" y="204882"/>
                  <a:pt x="2720995" y="409765"/>
                  <a:pt x="2307194" y="526840"/>
                </a:cubicBezTo>
                <a:cubicBezTo>
                  <a:pt x="1893393" y="643915"/>
                  <a:pt x="850815" y="726676"/>
                  <a:pt x="466283" y="702453"/>
                </a:cubicBezTo>
                <a:cubicBezTo>
                  <a:pt x="81751" y="678230"/>
                  <a:pt x="40875" y="529867"/>
                  <a:pt x="0" y="38150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vs. Detection Accuracy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427793"/>
              </p:ext>
            </p:extLst>
          </p:nvPr>
        </p:nvGraphicFramePr>
        <p:xfrm>
          <a:off x="1120159" y="1392151"/>
          <a:ext cx="9672885" cy="445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789723" y="6033477"/>
            <a:ext cx="8612553" cy="750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r>
              <a:rPr lang="en-US" sz="2400" dirty="0" smtClean="0"/>
              <a:t>P(</a:t>
            </a:r>
            <a:r>
              <a:rPr lang="en-US" sz="2400" i="1" dirty="0" smtClean="0"/>
              <a:t>I</a:t>
            </a:r>
            <a:r>
              <a:rPr lang="en-US" sz="2400" dirty="0" smtClean="0"/>
              <a:t>) = 20 per million events	P(</a:t>
            </a:r>
            <a:r>
              <a:rPr lang="en-US" sz="2400" i="1" dirty="0" smtClean="0"/>
              <a:t>A</a:t>
            </a:r>
            <a:r>
              <a:rPr lang="en-US" sz="2400" dirty="0" smtClean="0"/>
              <a:t>|</a:t>
            </a:r>
            <a:r>
              <a:rPr lang="en-US" sz="2400" i="1" dirty="0" smtClean="0"/>
              <a:t>I</a:t>
            </a:r>
            <a:r>
              <a:rPr lang="en-US" sz="2400" dirty="0" smtClean="0"/>
              <a:t>) = 1 (perfect detection rate)</a:t>
            </a:r>
          </a:p>
        </p:txBody>
      </p:sp>
    </p:spTree>
    <p:extLst>
      <p:ext uri="{BB962C8B-B14F-4D97-AF65-F5344CB8AC3E}">
        <p14:creationId xmlns:p14="http://schemas.microsoft.com/office/powerpoint/2010/main" val="24362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V="1">
            <a:off x="9770750" y="1106096"/>
            <a:ext cx="930526" cy="51384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Example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26039" y="4313659"/>
            <a:ext cx="2216365" cy="524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241954" y="4936592"/>
            <a:ext cx="1221741" cy="136331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8661626" y="4888942"/>
            <a:ext cx="2218247" cy="103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882348" y="3441653"/>
            <a:ext cx="0" cy="149493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72409" y="2200249"/>
            <a:ext cx="0" cy="115946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73" y="3062694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10209" y="4554213"/>
            <a:ext cx="1144278" cy="481801"/>
            <a:chOff x="5026555" y="2142115"/>
            <a:chExt cx="889794" cy="374650"/>
          </a:xfrm>
        </p:grpSpPr>
        <p:sp>
          <p:nvSpPr>
            <p:cNvPr id="7" name="Parallelogram 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loud 8"/>
          <p:cNvSpPr/>
          <p:nvPr/>
        </p:nvSpPr>
        <p:spPr>
          <a:xfrm>
            <a:off x="7800921" y="1325563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Internet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55" y="5417872"/>
            <a:ext cx="1012265" cy="10122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79" y="3452785"/>
            <a:ext cx="1012265" cy="10122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749" y="5380008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332785" y="2831583"/>
            <a:ext cx="215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Router</a:t>
            </a:r>
          </a:p>
          <a:p>
            <a:r>
              <a:rPr lang="en-US" sz="2000" dirty="0" smtClean="0"/>
              <a:t>192.168.0.1</a:t>
            </a:r>
          </a:p>
          <a:p>
            <a:r>
              <a:rPr lang="en-US" sz="2000" dirty="0" smtClean="0"/>
              <a:t>00:AA:BB:CC</a:t>
            </a:r>
            <a:r>
              <a:rPr lang="en-US" sz="2000" dirty="0" smtClean="0">
                <a:sym typeface="Wingdings" panose="05000000000000000000" pitchFamily="2" charset="2"/>
              </a:rPr>
              <a:t>:00:11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4266337" y="5625362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192.168.0.11</a:t>
            </a:r>
          </a:p>
          <a:p>
            <a:pPr algn="r"/>
            <a:r>
              <a:rPr lang="en-US" sz="2000" dirty="0" smtClean="0"/>
              <a:t>1A:2B:3C:4D:5E:6F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3441454" y="3605773"/>
            <a:ext cx="208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192.168.0.10</a:t>
            </a:r>
          </a:p>
          <a:p>
            <a:pPr algn="r"/>
            <a:r>
              <a:rPr lang="en-US" sz="2000" dirty="0" smtClean="0"/>
              <a:t>01:02:03:04:05:06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283526" y="4997948"/>
            <a:ext cx="1148386" cy="126129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588359" y="5810593"/>
            <a:ext cx="3713716" cy="898832"/>
            <a:chOff x="588359" y="5810593"/>
            <a:chExt cx="3632345" cy="898832"/>
          </a:xfrm>
        </p:grpSpPr>
        <p:sp>
          <p:nvSpPr>
            <p:cNvPr id="10" name="Rectangle 9"/>
            <p:cNvSpPr/>
            <p:nvPr/>
          </p:nvSpPr>
          <p:spPr>
            <a:xfrm>
              <a:off x="1166180" y="5810593"/>
              <a:ext cx="3054524" cy="898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1A:2B:3C:4D:5E:6F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???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23596" y="5975997"/>
              <a:ext cx="897551" cy="5680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Eth.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695" y="4910157"/>
            <a:ext cx="3713372" cy="898832"/>
            <a:chOff x="588695" y="4910157"/>
            <a:chExt cx="3632009" cy="898832"/>
          </a:xfrm>
        </p:grpSpPr>
        <p:sp>
          <p:nvSpPr>
            <p:cNvPr id="31" name="Rectangle 30"/>
            <p:cNvSpPr/>
            <p:nvPr/>
          </p:nvSpPr>
          <p:spPr>
            <a:xfrm>
              <a:off x="1166180" y="4910157"/>
              <a:ext cx="3054524" cy="8988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192.168.0.11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8.8.8.8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16200000">
              <a:off x="423932" y="5075561"/>
              <a:ext cx="897551" cy="5680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IP</a:t>
              </a:r>
              <a:endParaRPr lang="en-US" sz="2400" b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8780538" y="4968461"/>
            <a:ext cx="2088791" cy="94329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1"/>
          </p:cNvCxnSpPr>
          <p:nvPr/>
        </p:nvCxnSpPr>
        <p:spPr>
          <a:xfrm flipH="1" flipV="1">
            <a:off x="6491521" y="4351379"/>
            <a:ext cx="1818688" cy="4437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0"/>
            <a:endCxn id="5" idx="2"/>
          </p:cNvCxnSpPr>
          <p:nvPr/>
        </p:nvCxnSpPr>
        <p:spPr>
          <a:xfrm flipV="1">
            <a:off x="8882348" y="3605619"/>
            <a:ext cx="0" cy="94859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ular Callout 29"/>
          <p:cNvSpPr/>
          <p:nvPr/>
        </p:nvSpPr>
        <p:spPr>
          <a:xfrm>
            <a:off x="7870647" y="5821514"/>
            <a:ext cx="2319974" cy="783338"/>
          </a:xfrm>
          <a:prstGeom prst="wedgeRectCallout">
            <a:avLst>
              <a:gd name="adj1" fmla="val -67322"/>
              <a:gd name="adj2" fmla="val 2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who-has 192.168.0.1?</a:t>
            </a:r>
            <a:endParaRPr lang="en-US" sz="2400" dirty="0"/>
          </a:p>
        </p:txBody>
      </p:sp>
      <p:sp>
        <p:nvSpPr>
          <p:cNvPr id="49" name="Rectangular Callout 48"/>
          <p:cNvSpPr/>
          <p:nvPr/>
        </p:nvSpPr>
        <p:spPr>
          <a:xfrm>
            <a:off x="4703400" y="2040852"/>
            <a:ext cx="2867333" cy="903306"/>
          </a:xfrm>
          <a:prstGeom prst="wedgeRectCallout">
            <a:avLst>
              <a:gd name="adj1" fmla="val 76667"/>
              <a:gd name="adj2" fmla="val 85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192.168.0.1 is-at</a:t>
            </a:r>
          </a:p>
          <a:p>
            <a:pPr algn="ctr"/>
            <a:r>
              <a:rPr lang="en-US" sz="2400" dirty="0" smtClean="0"/>
              <a:t>00:AA:BB:CC:00:11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8870054" y="3585220"/>
            <a:ext cx="4710" cy="104783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7293465" y="4997948"/>
            <a:ext cx="1138447" cy="126679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88351" y="5804599"/>
            <a:ext cx="3713716" cy="898832"/>
            <a:chOff x="588359" y="5810593"/>
            <a:chExt cx="3632345" cy="898832"/>
          </a:xfrm>
        </p:grpSpPr>
        <p:sp>
          <p:nvSpPr>
            <p:cNvPr id="56" name="Rectangle 55"/>
            <p:cNvSpPr/>
            <p:nvPr/>
          </p:nvSpPr>
          <p:spPr>
            <a:xfrm>
              <a:off x="1166180" y="5810593"/>
              <a:ext cx="3054524" cy="898832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Src</a:t>
              </a:r>
              <a:r>
                <a:rPr lang="en-US" sz="2400" dirty="0" smtClean="0"/>
                <a:t>: 1A:2B:3C:4D:5E:6F</a:t>
              </a:r>
            </a:p>
            <a:p>
              <a:r>
                <a:rPr lang="en-US" sz="2400" dirty="0" err="1" smtClean="0"/>
                <a:t>Dst</a:t>
              </a:r>
              <a:r>
                <a:rPr lang="en-US" sz="2400" dirty="0" smtClean="0"/>
                <a:t>: 00:AA:BB:CC:00:11</a:t>
              </a:r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423596" y="5975997"/>
              <a:ext cx="897551" cy="5680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Eth.</a:t>
              </a:r>
              <a:endParaRPr lang="en-US" sz="2400" b="1" dirty="0"/>
            </a:p>
          </p:txBody>
        </p:sp>
      </p:grpSp>
      <p:cxnSp>
        <p:nvCxnSpPr>
          <p:cNvPr id="44" name="Straight Arrow Connector 43"/>
          <p:cNvCxnSpPr>
            <a:endCxn id="9" idx="1"/>
          </p:cNvCxnSpPr>
          <p:nvPr/>
        </p:nvCxnSpPr>
        <p:spPr>
          <a:xfrm flipV="1">
            <a:off x="8882348" y="2402831"/>
            <a:ext cx="1" cy="65986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202" y="108958"/>
            <a:ext cx="1216605" cy="1216605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9858563" y="1117846"/>
            <a:ext cx="818489" cy="46485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676431" y="346743"/>
            <a:ext cx="89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8.8.8.8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9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Base Rate Fallacy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positives are the limiting factor with NIDS, not false negatives!</a:t>
            </a:r>
          </a:p>
          <a:p>
            <a:r>
              <a:rPr lang="en-US" dirty="0" smtClean="0"/>
              <a:t>Base rate of attacks is very, very low in most environments</a:t>
            </a:r>
          </a:p>
          <a:p>
            <a:r>
              <a:rPr lang="en-US" dirty="0" smtClean="0"/>
              <a:t>Class imbalance means that false positives are greatly magnified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/>
              <a:t> </a:t>
            </a:r>
            <a:r>
              <a:rPr lang="en-US" sz="1600" dirty="0" smtClean="0"/>
              <a:t>Robertson: </a:t>
            </a: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Analysis of NTP </a:t>
            </a:r>
            <a:r>
              <a:rPr lang="en-US" sz="1600" dirty="0"/>
              <a:t>reflection attacks: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conferences2.sigcomm.org/imc/2014/papers/p435.pdf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Analysis of DNS and DNSSEC </a:t>
            </a:r>
            <a:r>
              <a:rPr lang="en-US" sz="1600" dirty="0"/>
              <a:t>reflection attacks: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conferences2.sigcomm.org/imc/2014/papers/p449.pdf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TCP SYN </a:t>
            </a:r>
            <a:r>
              <a:rPr lang="en-US" sz="1600" dirty="0"/>
              <a:t>Cookies: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cr.yp.to/syncookies/archive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Practical Network Support for IP </a:t>
            </a:r>
            <a:r>
              <a:rPr lang="en-US" sz="1600" dirty="0" err="1" smtClean="0"/>
              <a:t>Traceback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http://cseweb.ucsd.edu/~</a:t>
            </a:r>
            <a:r>
              <a:rPr lang="en-US" sz="1600" dirty="0" smtClean="0">
                <a:hlinkClick r:id="rId6"/>
              </a:rPr>
              <a:t>savage/papers/Sigcomm00.pdf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Bro architecture courtesy </a:t>
            </a:r>
            <a:r>
              <a:rPr lang="en-US" sz="1600" dirty="0"/>
              <a:t>of LBL: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crd-legacy.lbl.gov/DOEresources/SC04/Tierney_Bro_SC04.pdf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Bro paper: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www.usenix.org/legacy/publications/library/proceedings/sec98/full_papers/paxson/paxson.pdf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Earlybird</a:t>
            </a:r>
            <a:r>
              <a:rPr lang="en-US" sz="1600" dirty="0" smtClean="0"/>
              <a:t> paper: </a:t>
            </a:r>
            <a:r>
              <a:rPr lang="en-US" sz="1600" dirty="0">
                <a:hlinkClick r:id="rId9"/>
              </a:rPr>
              <a:t>http://www.cs.unc.edu/~</a:t>
            </a:r>
            <a:r>
              <a:rPr lang="en-US" sz="1600" dirty="0" smtClean="0">
                <a:hlinkClick r:id="rId9"/>
              </a:rPr>
              <a:t>jeffay/courses/nidsS05/signatures/savage-earlybird03.pdf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NIDS Insertion, Denial, and </a:t>
            </a:r>
            <a:r>
              <a:rPr lang="en-US" sz="1600" dirty="0"/>
              <a:t>Evasion paper: </a:t>
            </a:r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sparrow.ece.cmu.edu/group/731-s08/readings/ptacek-newsham.pdf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Cache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host on the LAN maintains a cache of IP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MAC mappings</a:t>
            </a:r>
          </a:p>
          <a:p>
            <a:r>
              <a:rPr lang="en-US" dirty="0" smtClean="0"/>
              <a:t>An attacker can </a:t>
            </a:r>
            <a:r>
              <a:rPr lang="en-US" dirty="0" smtClean="0">
                <a:solidFill>
                  <a:srgbClr val="FF0000"/>
                </a:solidFill>
              </a:rPr>
              <a:t>poison</a:t>
            </a:r>
            <a:r>
              <a:rPr lang="en-US" dirty="0" smtClean="0"/>
              <a:t> ARP caches by </a:t>
            </a:r>
            <a:r>
              <a:rPr lang="en-US" dirty="0" smtClean="0">
                <a:solidFill>
                  <a:srgbClr val="FF0000"/>
                </a:solidFill>
              </a:rPr>
              <a:t>spoofing</a:t>
            </a:r>
            <a:r>
              <a:rPr lang="en-US" dirty="0" smtClean="0"/>
              <a:t> ARP packets</a:t>
            </a:r>
          </a:p>
          <a:p>
            <a:pPr lvl="1"/>
            <a:r>
              <a:rPr lang="en-US" dirty="0" smtClean="0"/>
              <a:t>Poisoning – injecting false information into a data store</a:t>
            </a:r>
          </a:p>
          <a:p>
            <a:pPr lvl="1"/>
            <a:r>
              <a:rPr lang="en-US" dirty="0" smtClean="0"/>
              <a:t>Spoofing – forging the source of a packet</a:t>
            </a:r>
          </a:p>
          <a:p>
            <a:r>
              <a:rPr lang="en-US" dirty="0" smtClean="0"/>
              <a:t>Possible attacks:</a:t>
            </a:r>
          </a:p>
          <a:p>
            <a:pPr lvl="1"/>
            <a:r>
              <a:rPr lang="en-US" dirty="0" smtClean="0"/>
              <a:t>Confidentiality – attacker can inspect packets before forwarding them on</a:t>
            </a:r>
          </a:p>
          <a:p>
            <a:pPr lvl="1"/>
            <a:r>
              <a:rPr lang="en-US" dirty="0" smtClean="0"/>
              <a:t>Integrity – attacker may be able to modify packets in-flight</a:t>
            </a:r>
          </a:p>
          <a:p>
            <a:pPr lvl="1"/>
            <a:r>
              <a:rPr lang="en-US" dirty="0" smtClean="0"/>
              <a:t>Availability – attacker can simply drop 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4488</Words>
  <Application>Microsoft Office PowerPoint</Application>
  <PresentationFormat>Widescreen</PresentationFormat>
  <Paragraphs>888</Paragraphs>
  <Slides>81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Wingdings</vt:lpstr>
      <vt:lpstr>Office Theme</vt:lpstr>
      <vt:lpstr>CS 4740/6740 Network Security</vt:lpstr>
      <vt:lpstr>Today’s Topics</vt:lpstr>
      <vt:lpstr>Spying and Hijacking</vt:lpstr>
      <vt:lpstr>Attacker Goals and Threat Model</vt:lpstr>
      <vt:lpstr>The Link Layer</vt:lpstr>
      <vt:lpstr>Address Resolution Protocol</vt:lpstr>
      <vt:lpstr>ARP Example</vt:lpstr>
      <vt:lpstr>ARP Example</vt:lpstr>
      <vt:lpstr>ARP Cache Poisoning</vt:lpstr>
      <vt:lpstr>ARP Poisoning Example</vt:lpstr>
      <vt:lpstr>Gratuitous ARP</vt:lpstr>
      <vt:lpstr>Abusing Gratuitous ARP</vt:lpstr>
      <vt:lpstr>Key Issues</vt:lpstr>
      <vt:lpstr>DHCP Poisoning</vt:lpstr>
      <vt:lpstr>Tools and Defenses</vt:lpstr>
      <vt:lpstr>DHCP Snooping</vt:lpstr>
      <vt:lpstr>Virtual LANs</vt:lpstr>
      <vt:lpstr>What About IPv6?</vt:lpstr>
      <vt:lpstr>MAC Flooding</vt:lpstr>
      <vt:lpstr>Towards Connection-Oriented Protocols</vt:lpstr>
      <vt:lpstr>The Transport Layer</vt:lpstr>
      <vt:lpstr>Transmission Control Protocol</vt:lpstr>
      <vt:lpstr>Connection Setup and Flags</vt:lpstr>
      <vt:lpstr>Three Way Handshake</vt:lpstr>
      <vt:lpstr>Attacker Goals and Threat Model</vt:lpstr>
      <vt:lpstr>Attack Strategies</vt:lpstr>
      <vt:lpstr>Guessing Sequence Numbers</vt:lpstr>
      <vt:lpstr>TCP RST Attack</vt:lpstr>
      <vt:lpstr>TCP Connection Hijacking</vt:lpstr>
      <vt:lpstr>rsh Connection Hijacking Example</vt:lpstr>
      <vt:lpstr>Modern TCP</vt:lpstr>
      <vt:lpstr>Denial of Service</vt:lpstr>
      <vt:lpstr>Attacker Goals and Threat Model</vt:lpstr>
      <vt:lpstr>DoS Attack Parameters</vt:lpstr>
      <vt:lpstr>Exploiting Asymmetry</vt:lpstr>
      <vt:lpstr>    The Smurf Attack</vt:lpstr>
      <vt:lpstr>Why Does Smurfing Work?</vt:lpstr>
      <vt:lpstr>Reflection/Amplification Attacks</vt:lpstr>
      <vt:lpstr>DNS Reflection Attack</vt:lpstr>
      <vt:lpstr>NTP Reflection Attack</vt:lpstr>
      <vt:lpstr>PowerPoint Presentation</vt:lpstr>
      <vt:lpstr>Mitigating Amplification Attacks</vt:lpstr>
      <vt:lpstr>DoS Attack Parameters</vt:lpstr>
      <vt:lpstr>Standard DDoS, Revisited</vt:lpstr>
      <vt:lpstr>TCP SYN Flood</vt:lpstr>
      <vt:lpstr>Defending Against SYN Floods: SYN Cookies</vt:lpstr>
      <vt:lpstr>SYN Cookies</vt:lpstr>
      <vt:lpstr>SYN Cookies in Practice</vt:lpstr>
      <vt:lpstr>What About Filtering?</vt:lpstr>
      <vt:lpstr>Problems With Filters</vt:lpstr>
      <vt:lpstr>Techniques for IP Traceback</vt:lpstr>
      <vt:lpstr>In-Network Defenses</vt:lpstr>
      <vt:lpstr>DDoS Defense via CDNs (Cloudflare              )</vt:lpstr>
      <vt:lpstr>Intrusion Detection Systems</vt:lpstr>
      <vt:lpstr>It’s the Wild West Out There</vt:lpstr>
      <vt:lpstr>Firewalls</vt:lpstr>
      <vt:lpstr>Firewalls</vt:lpstr>
      <vt:lpstr>Firewall Capabilities</vt:lpstr>
      <vt:lpstr>Scanning Past Firewalls</vt:lpstr>
      <vt:lpstr>Network Intrusion Detection Systems (NIDS)</vt:lpstr>
      <vt:lpstr>NIDS</vt:lpstr>
      <vt:lpstr>Bro Architecture</vt:lpstr>
      <vt:lpstr>Bro Architecture</vt:lpstr>
      <vt:lpstr>Bro Architecture</vt:lpstr>
      <vt:lpstr>Limitations of Bro and Snort</vt:lpstr>
      <vt:lpstr>Earlybird: Automatic Worm Identification</vt:lpstr>
      <vt:lpstr>The Earlybird Algorithm</vt:lpstr>
      <vt:lpstr>Challenges</vt:lpstr>
      <vt:lpstr>Efficient Filters for Content</vt:lpstr>
      <vt:lpstr>Does Earlybird Work?</vt:lpstr>
      <vt:lpstr>Shortcomings of NIDS</vt:lpstr>
      <vt:lpstr>Sneaking Past Packet Filters</vt:lpstr>
      <vt:lpstr>Sneaking Past Packet Filters</vt:lpstr>
      <vt:lpstr>NIDS Evasion</vt:lpstr>
      <vt:lpstr>Detection Theory</vt:lpstr>
      <vt:lpstr>Analyzing the Efficacy of NIDS</vt:lpstr>
      <vt:lpstr>ROC Plots</vt:lpstr>
      <vt:lpstr>Analyzing NIDS Efficacy</vt:lpstr>
      <vt:lpstr>False Positives vs. Detection Accuracy</vt:lpstr>
      <vt:lpstr>The Base Rate Fallacy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343</cp:revision>
  <dcterms:created xsi:type="dcterms:W3CDTF">2015-01-18T16:53:31Z</dcterms:created>
  <dcterms:modified xsi:type="dcterms:W3CDTF">2015-01-20T22:41:01Z</dcterms:modified>
</cp:coreProperties>
</file>