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46" r:id="rId21"/>
    <p:sldId id="387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44" r:id="rId62"/>
    <p:sldId id="345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0B35F-2635-4F8F-9051-2B1A318D39FF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32587F-1A59-4B58-8F39-3F88332608F5}">
      <dgm:prSet phldrT="[Text]"/>
      <dgm:spPr/>
      <dgm:t>
        <a:bodyPr/>
        <a:lstStyle/>
        <a:p>
          <a:r>
            <a:rPr lang="en-US" dirty="0"/>
            <a:t>Botnets</a:t>
          </a:r>
        </a:p>
      </dgm:t>
    </dgm:pt>
    <dgm:pt modelId="{8E780597-A9D7-4E6A-B969-7F37A974753C}" type="parTrans" cxnId="{E50FB978-B72E-4ADD-B08D-9D1C5B9112CA}">
      <dgm:prSet/>
      <dgm:spPr/>
      <dgm:t>
        <a:bodyPr/>
        <a:lstStyle/>
        <a:p>
          <a:endParaRPr lang="en-US"/>
        </a:p>
      </dgm:t>
    </dgm:pt>
    <dgm:pt modelId="{BAFC8618-BD8D-4D8C-BB34-17C52689EDA4}" type="sibTrans" cxnId="{E50FB978-B72E-4ADD-B08D-9D1C5B9112CA}">
      <dgm:prSet/>
      <dgm:spPr/>
      <dgm:t>
        <a:bodyPr/>
        <a:lstStyle/>
        <a:p>
          <a:endParaRPr lang="en-US"/>
        </a:p>
      </dgm:t>
    </dgm:pt>
    <dgm:pt modelId="{6F06AC04-9C84-4A47-BFDD-AE87232D1106}">
      <dgm:prSet phldrT="[Text]"/>
      <dgm:spPr/>
      <dgm:t>
        <a:bodyPr/>
        <a:lstStyle/>
        <a:p>
          <a:r>
            <a:rPr lang="en-US" dirty="0"/>
            <a:t>Credit Card and Bank Account Theft</a:t>
          </a:r>
        </a:p>
      </dgm:t>
    </dgm:pt>
    <dgm:pt modelId="{5E7D7A7B-2ADD-469E-B0F8-D565F03F46F9}" type="parTrans" cxnId="{6955F1D0-FCF9-4D8D-BAD2-2E27D171F963}">
      <dgm:prSet/>
      <dgm:spPr/>
      <dgm:t>
        <a:bodyPr/>
        <a:lstStyle/>
        <a:p>
          <a:endParaRPr lang="en-US"/>
        </a:p>
      </dgm:t>
    </dgm:pt>
    <dgm:pt modelId="{33C404C4-6211-4C8B-9140-D0533EAFE621}" type="sibTrans" cxnId="{6955F1D0-FCF9-4D8D-BAD2-2E27D171F963}">
      <dgm:prSet/>
      <dgm:spPr/>
      <dgm:t>
        <a:bodyPr/>
        <a:lstStyle/>
        <a:p>
          <a:endParaRPr lang="en-US"/>
        </a:p>
      </dgm:t>
    </dgm:pt>
    <dgm:pt modelId="{4F920927-1A73-470C-97F0-75ABFA67423F}">
      <dgm:prSet phldrT="[Text]"/>
      <dgm:spPr/>
      <dgm:t>
        <a:bodyPr/>
        <a:lstStyle/>
        <a:p>
          <a:r>
            <a:rPr lang="en-US" dirty="0"/>
            <a:t>Carders, Cashiers, and Money Mules</a:t>
          </a:r>
        </a:p>
      </dgm:t>
    </dgm:pt>
    <dgm:pt modelId="{4B2D1F3B-F359-4548-91E0-0C2AC7CCD7A1}" type="parTrans" cxnId="{82B5D393-E6BA-4C99-82EC-CE197264E0FD}">
      <dgm:prSet/>
      <dgm:spPr/>
      <dgm:t>
        <a:bodyPr/>
        <a:lstStyle/>
        <a:p>
          <a:endParaRPr lang="en-US"/>
        </a:p>
      </dgm:t>
    </dgm:pt>
    <dgm:pt modelId="{79406963-93E8-4610-9E27-FEFF794E3AB0}" type="sibTrans" cxnId="{82B5D393-E6BA-4C99-82EC-CE197264E0FD}">
      <dgm:prSet/>
      <dgm:spPr/>
      <dgm:t>
        <a:bodyPr/>
        <a:lstStyle/>
        <a:p>
          <a:endParaRPr lang="en-US"/>
        </a:p>
      </dgm:t>
    </dgm:pt>
    <dgm:pt modelId="{426355DA-85B0-49DB-B723-939237685E7C}">
      <dgm:prSet phldrT="[Text]"/>
      <dgm:spPr/>
      <dgm:t>
        <a:bodyPr/>
        <a:lstStyle/>
        <a:p>
          <a:r>
            <a:rPr lang="en-US" dirty="0" err="1"/>
            <a:t>DDoS</a:t>
          </a:r>
          <a:r>
            <a:rPr lang="en-US" dirty="0"/>
            <a:t> and Ransomware Extortion</a:t>
          </a:r>
        </a:p>
      </dgm:t>
    </dgm:pt>
    <dgm:pt modelId="{05039FCC-4F08-4EEE-ACAE-BAC85EFDD1D7}" type="parTrans" cxnId="{EEE27B68-13C0-4E69-9E3D-E81F26365082}">
      <dgm:prSet/>
      <dgm:spPr/>
      <dgm:t>
        <a:bodyPr/>
        <a:lstStyle/>
        <a:p>
          <a:endParaRPr lang="en-US"/>
        </a:p>
      </dgm:t>
    </dgm:pt>
    <dgm:pt modelId="{C7DCF50B-90BE-4C41-AAFB-5990C2737070}" type="sibTrans" cxnId="{EEE27B68-13C0-4E69-9E3D-E81F26365082}">
      <dgm:prSet/>
      <dgm:spPr/>
      <dgm:t>
        <a:bodyPr/>
        <a:lstStyle/>
        <a:p>
          <a:endParaRPr lang="en-US"/>
        </a:p>
      </dgm:t>
    </dgm:pt>
    <dgm:pt modelId="{03A48CFA-6496-41BF-A746-80A181C3C3DE}">
      <dgm:prSet phldrT="[Text]"/>
      <dgm:spPr/>
      <dgm:t>
        <a:bodyPr/>
        <a:lstStyle/>
        <a:p>
          <a:r>
            <a:rPr lang="en-US" dirty="0"/>
            <a:t>Spam</a:t>
          </a:r>
        </a:p>
      </dgm:t>
    </dgm:pt>
    <dgm:pt modelId="{72633D96-4A27-4E50-A39C-37AB41EEA9FE}" type="parTrans" cxnId="{C81AFF4B-9D0E-40B1-8E5B-30F389DDAD49}">
      <dgm:prSet/>
      <dgm:spPr/>
      <dgm:t>
        <a:bodyPr/>
        <a:lstStyle/>
        <a:p>
          <a:endParaRPr lang="en-US"/>
        </a:p>
      </dgm:t>
    </dgm:pt>
    <dgm:pt modelId="{8E5E1350-FE66-4F91-840A-B3A1E5069B7E}" type="sibTrans" cxnId="{C81AFF4B-9D0E-40B1-8E5B-30F389DDAD49}">
      <dgm:prSet/>
      <dgm:spPr/>
      <dgm:t>
        <a:bodyPr/>
        <a:lstStyle/>
        <a:p>
          <a:endParaRPr lang="en-US"/>
        </a:p>
      </dgm:t>
    </dgm:pt>
    <dgm:pt modelId="{45F34A96-294F-4F91-858C-0CCFEC2CFF6B}">
      <dgm:prSet phldrT="[Text]"/>
      <dgm:spPr/>
      <dgm:t>
        <a:bodyPr/>
        <a:lstStyle/>
        <a:p>
          <a:r>
            <a:rPr lang="en-US" dirty="0"/>
            <a:t>Bitcoin Mining</a:t>
          </a:r>
        </a:p>
      </dgm:t>
    </dgm:pt>
    <dgm:pt modelId="{E3BBBB2C-8F74-4541-A78F-D9AB9652D44B}" type="parTrans" cxnId="{BC699438-0C3B-47B3-AEEF-4B3B9C697BED}">
      <dgm:prSet/>
      <dgm:spPr/>
      <dgm:t>
        <a:bodyPr/>
        <a:lstStyle/>
        <a:p>
          <a:endParaRPr lang="en-US"/>
        </a:p>
      </dgm:t>
    </dgm:pt>
    <dgm:pt modelId="{3AD622BB-3D20-4961-90A9-7E3A3EAB1155}" type="sibTrans" cxnId="{BC699438-0C3B-47B3-AEEF-4B3B9C697BED}">
      <dgm:prSet/>
      <dgm:spPr/>
      <dgm:t>
        <a:bodyPr/>
        <a:lstStyle/>
        <a:p>
          <a:endParaRPr lang="en-US"/>
        </a:p>
      </dgm:t>
    </dgm:pt>
    <dgm:pt modelId="{C92294B8-F12A-42FD-B72C-42C2FDCD2D8E}">
      <dgm:prSet/>
      <dgm:spPr/>
      <dgm:t>
        <a:bodyPr/>
        <a:lstStyle/>
        <a:p>
          <a:r>
            <a:rPr lang="en-US" dirty="0"/>
            <a:t>Phishing</a:t>
          </a:r>
        </a:p>
      </dgm:t>
    </dgm:pt>
    <dgm:pt modelId="{80A49C2A-5C20-42BB-A1DC-6558C20289C2}" type="parTrans" cxnId="{300F84A7-6FDC-427E-9649-2E614B2A1266}">
      <dgm:prSet/>
      <dgm:spPr/>
      <dgm:t>
        <a:bodyPr/>
        <a:lstStyle/>
        <a:p>
          <a:endParaRPr lang="en-US"/>
        </a:p>
      </dgm:t>
    </dgm:pt>
    <dgm:pt modelId="{611D77A5-92DE-47E3-878A-892C64739260}" type="sibTrans" cxnId="{300F84A7-6FDC-427E-9649-2E614B2A1266}">
      <dgm:prSet/>
      <dgm:spPr/>
      <dgm:t>
        <a:bodyPr/>
        <a:lstStyle/>
        <a:p>
          <a:endParaRPr lang="en-US"/>
        </a:p>
      </dgm:t>
    </dgm:pt>
    <dgm:pt modelId="{3CB81644-432E-42AF-ABA9-71ABDDE58956}">
      <dgm:prSet/>
      <dgm:spPr/>
      <dgm:t>
        <a:bodyPr/>
        <a:lstStyle/>
        <a:p>
          <a:r>
            <a:rPr lang="en-US" dirty="0"/>
            <a:t>Counterfeit Goods</a:t>
          </a:r>
        </a:p>
      </dgm:t>
    </dgm:pt>
    <dgm:pt modelId="{95C1DC5D-E737-4A41-83F0-AD800A95D9F5}" type="parTrans" cxnId="{FCFD1F00-69B0-4BBB-AC3F-C6E2A9364DB0}">
      <dgm:prSet/>
      <dgm:spPr/>
      <dgm:t>
        <a:bodyPr/>
        <a:lstStyle/>
        <a:p>
          <a:endParaRPr lang="en-US"/>
        </a:p>
      </dgm:t>
    </dgm:pt>
    <dgm:pt modelId="{87368739-70E0-48CC-B078-DBA02B966C38}" type="sibTrans" cxnId="{FCFD1F00-69B0-4BBB-AC3F-C6E2A9364DB0}">
      <dgm:prSet/>
      <dgm:spPr/>
      <dgm:t>
        <a:bodyPr/>
        <a:lstStyle/>
        <a:p>
          <a:endParaRPr lang="en-US"/>
        </a:p>
      </dgm:t>
    </dgm:pt>
    <dgm:pt modelId="{934DA221-5443-497E-A4E4-A348E6ACDDB7}">
      <dgm:prSet/>
      <dgm:spPr/>
      <dgm:t>
        <a:bodyPr/>
        <a:lstStyle/>
        <a:p>
          <a:r>
            <a:rPr lang="en-US" dirty="0"/>
            <a:t>Malware Attachments</a:t>
          </a:r>
        </a:p>
      </dgm:t>
    </dgm:pt>
    <dgm:pt modelId="{37AAF2A0-4D79-4496-8E06-D2AF95C6A459}" type="parTrans" cxnId="{E7DA6F74-E0A4-4C91-906F-78261B5CC048}">
      <dgm:prSet/>
      <dgm:spPr/>
      <dgm:t>
        <a:bodyPr/>
        <a:lstStyle/>
        <a:p>
          <a:endParaRPr lang="en-US"/>
        </a:p>
      </dgm:t>
    </dgm:pt>
    <dgm:pt modelId="{A4D10C71-FE60-4F42-8EF6-606461EE738A}" type="sibTrans" cxnId="{E7DA6F74-E0A4-4C91-906F-78261B5CC048}">
      <dgm:prSet/>
      <dgm:spPr/>
      <dgm:t>
        <a:bodyPr/>
        <a:lstStyle/>
        <a:p>
          <a:endParaRPr lang="en-US"/>
        </a:p>
      </dgm:t>
    </dgm:pt>
    <dgm:pt modelId="{7262895B-02E6-4067-B862-A12DB86A98B8}">
      <dgm:prSet/>
      <dgm:spPr/>
      <dgm:t>
        <a:bodyPr/>
        <a:lstStyle/>
        <a:p>
          <a:r>
            <a:rPr lang="en-US" dirty="0"/>
            <a:t>Pharma</a:t>
          </a:r>
        </a:p>
      </dgm:t>
    </dgm:pt>
    <dgm:pt modelId="{B84157D2-97EE-4800-B4AC-94C8F5F6CAC1}" type="parTrans" cxnId="{48E9A6F3-62C7-4B34-8F68-E30BE366DA6C}">
      <dgm:prSet/>
      <dgm:spPr/>
      <dgm:t>
        <a:bodyPr/>
        <a:lstStyle/>
        <a:p>
          <a:endParaRPr lang="en-US"/>
        </a:p>
      </dgm:t>
    </dgm:pt>
    <dgm:pt modelId="{28D31E2B-7F29-4B0D-9CDC-20DFC358C7ED}" type="sibTrans" cxnId="{48E9A6F3-62C7-4B34-8F68-E30BE366DA6C}">
      <dgm:prSet/>
      <dgm:spPr/>
      <dgm:t>
        <a:bodyPr/>
        <a:lstStyle/>
        <a:p>
          <a:endParaRPr lang="en-US"/>
        </a:p>
      </dgm:t>
    </dgm:pt>
    <dgm:pt modelId="{A040FE0B-3A44-46B9-9424-B56BC4D65E95}">
      <dgm:prSet phldrT="[Text]"/>
      <dgm:spPr/>
      <dgm:t>
        <a:bodyPr/>
        <a:lstStyle/>
        <a:p>
          <a:r>
            <a:rPr lang="en-US" dirty="0" err="1"/>
            <a:t>Blackhat</a:t>
          </a:r>
          <a:r>
            <a:rPr lang="en-US" dirty="0"/>
            <a:t> SEO</a:t>
          </a:r>
        </a:p>
      </dgm:t>
    </dgm:pt>
    <dgm:pt modelId="{8D121FA2-20E5-4E0E-88EC-D5A9C0452847}" type="parTrans" cxnId="{AB9BDB96-A156-473B-BFA6-EECEEE12996E}">
      <dgm:prSet/>
      <dgm:spPr/>
      <dgm:t>
        <a:bodyPr/>
        <a:lstStyle/>
        <a:p>
          <a:endParaRPr lang="en-US"/>
        </a:p>
      </dgm:t>
    </dgm:pt>
    <dgm:pt modelId="{0ECBD85E-E0D0-495A-A4FD-CAF42D3ADB40}" type="sibTrans" cxnId="{AB9BDB96-A156-473B-BFA6-EECEEE12996E}">
      <dgm:prSet/>
      <dgm:spPr/>
      <dgm:t>
        <a:bodyPr/>
        <a:lstStyle/>
        <a:p>
          <a:endParaRPr lang="en-US"/>
        </a:p>
      </dgm:t>
    </dgm:pt>
    <dgm:pt modelId="{2D5D588F-80DC-4FDD-98BE-6E3704DB411B}">
      <dgm:prSet/>
      <dgm:spPr/>
      <dgm:t>
        <a:bodyPr/>
        <a:lstStyle/>
        <a:p>
          <a:r>
            <a:rPr lang="en-US" dirty="0"/>
            <a:t>Pay-per-Install and Exploit-as-a-Service</a:t>
          </a:r>
        </a:p>
      </dgm:t>
    </dgm:pt>
    <dgm:pt modelId="{A42A7329-4DA3-4869-8617-3824288EF391}" type="parTrans" cxnId="{14380A70-6C0D-4A7D-B752-D44E7EB01E39}">
      <dgm:prSet/>
      <dgm:spPr/>
      <dgm:t>
        <a:bodyPr/>
        <a:lstStyle/>
        <a:p>
          <a:endParaRPr lang="en-US"/>
        </a:p>
      </dgm:t>
    </dgm:pt>
    <dgm:pt modelId="{8CDE658F-6147-4FED-A73B-62A6AC1A7E5F}" type="sibTrans" cxnId="{14380A70-6C0D-4A7D-B752-D44E7EB01E39}">
      <dgm:prSet/>
      <dgm:spPr/>
      <dgm:t>
        <a:bodyPr/>
        <a:lstStyle/>
        <a:p>
          <a:endParaRPr lang="en-US"/>
        </a:p>
      </dgm:t>
    </dgm:pt>
    <dgm:pt modelId="{EC9FE7DE-111B-427E-B20F-BE55EAAA5C05}">
      <dgm:prSet phldrT="[Text]"/>
      <dgm:spPr/>
      <dgm:t>
        <a:bodyPr/>
        <a:lstStyle/>
        <a:p>
          <a:r>
            <a:rPr lang="en-US" dirty="0"/>
            <a:t>Stolen Account Credentials</a:t>
          </a:r>
        </a:p>
      </dgm:t>
    </dgm:pt>
    <dgm:pt modelId="{C4F9A58A-71BA-480D-A44D-85E6052D9457}" type="parTrans" cxnId="{4FAA5713-4C82-4B01-A806-3805C6348315}">
      <dgm:prSet/>
      <dgm:spPr/>
      <dgm:t>
        <a:bodyPr/>
        <a:lstStyle/>
        <a:p>
          <a:endParaRPr lang="en-US"/>
        </a:p>
      </dgm:t>
    </dgm:pt>
    <dgm:pt modelId="{2E4EC8B8-ADA8-4018-ACC7-85917FA79FD3}" type="sibTrans" cxnId="{4FAA5713-4C82-4B01-A806-3805C6348315}">
      <dgm:prSet/>
      <dgm:spPr/>
      <dgm:t>
        <a:bodyPr/>
        <a:lstStyle/>
        <a:p>
          <a:endParaRPr lang="en-US"/>
        </a:p>
      </dgm:t>
    </dgm:pt>
    <dgm:pt modelId="{5048C93B-541A-4FDD-AC3E-2671C3EB6C9E}">
      <dgm:prSet phldrT="[Text]"/>
      <dgm:spPr/>
      <dgm:t>
        <a:bodyPr/>
        <a:lstStyle/>
        <a:p>
          <a:r>
            <a:rPr lang="en-US"/>
            <a:t>Click Fraud and Ad Injection</a:t>
          </a:r>
          <a:endParaRPr lang="en-US" dirty="0"/>
        </a:p>
      </dgm:t>
    </dgm:pt>
    <dgm:pt modelId="{C9F1BEEB-C5D9-4347-9606-A26E3DC42AA2}" type="parTrans" cxnId="{9F116194-E782-4DFC-B1D4-64DB22002ACC}">
      <dgm:prSet/>
      <dgm:spPr/>
      <dgm:t>
        <a:bodyPr/>
        <a:lstStyle/>
        <a:p>
          <a:endParaRPr lang="en-US"/>
        </a:p>
      </dgm:t>
    </dgm:pt>
    <dgm:pt modelId="{0D8F5181-9AE1-45D5-A651-15502F126A3A}" type="sibTrans" cxnId="{9F116194-E782-4DFC-B1D4-64DB22002ACC}">
      <dgm:prSet/>
      <dgm:spPr/>
      <dgm:t>
        <a:bodyPr/>
        <a:lstStyle/>
        <a:p>
          <a:endParaRPr lang="en-US"/>
        </a:p>
      </dgm:t>
    </dgm:pt>
    <dgm:pt modelId="{758232FE-730C-49AE-A3A1-86B6C0DD3E92}">
      <dgm:prSet/>
      <dgm:spPr/>
      <dgm:t>
        <a:bodyPr/>
        <a:lstStyle/>
        <a:p>
          <a:r>
            <a:rPr lang="en-US" dirty="0"/>
            <a:t>Fake Anti-virus</a:t>
          </a:r>
        </a:p>
      </dgm:t>
    </dgm:pt>
    <dgm:pt modelId="{33603E56-D327-4393-B45F-8318C1455A1A}" type="parTrans" cxnId="{9E7EDD52-831F-410B-8A4F-430B1D40EB25}">
      <dgm:prSet/>
      <dgm:spPr/>
      <dgm:t>
        <a:bodyPr/>
        <a:lstStyle/>
        <a:p>
          <a:endParaRPr lang="en-US"/>
        </a:p>
      </dgm:t>
    </dgm:pt>
    <dgm:pt modelId="{637ED415-5586-46D0-B1C4-2C867149D348}" type="sibTrans" cxnId="{9E7EDD52-831F-410B-8A4F-430B1D40EB25}">
      <dgm:prSet/>
      <dgm:spPr/>
      <dgm:t>
        <a:bodyPr/>
        <a:lstStyle/>
        <a:p>
          <a:endParaRPr lang="en-US"/>
        </a:p>
      </dgm:t>
    </dgm:pt>
    <dgm:pt modelId="{06972473-63C5-472F-8F19-A41060A212F6}" type="pres">
      <dgm:prSet presAssocID="{A220B35F-2635-4F8F-9051-2B1A318D39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AF47CA-BA1B-4B12-BD86-A3544B44C5B9}" type="pres">
      <dgm:prSet presAssocID="{2D5D588F-80DC-4FDD-98BE-6E3704DB411B}" presName="hierRoot1" presStyleCnt="0"/>
      <dgm:spPr/>
    </dgm:pt>
    <dgm:pt modelId="{3DCCE651-EFB3-4A01-B4F5-C2120262F060}" type="pres">
      <dgm:prSet presAssocID="{2D5D588F-80DC-4FDD-98BE-6E3704DB411B}" presName="composite" presStyleCnt="0"/>
      <dgm:spPr/>
    </dgm:pt>
    <dgm:pt modelId="{301B31C6-CC49-4888-BF15-7D36EC2364E3}" type="pres">
      <dgm:prSet presAssocID="{2D5D588F-80DC-4FDD-98BE-6E3704DB411B}" presName="background" presStyleLbl="node0" presStyleIdx="0" presStyleCnt="1"/>
      <dgm:spPr/>
    </dgm:pt>
    <dgm:pt modelId="{80D6E11A-7365-4E7C-A174-08A7BBA7C802}" type="pres">
      <dgm:prSet presAssocID="{2D5D588F-80DC-4FDD-98BE-6E3704DB411B}" presName="text" presStyleLbl="fgAcc0" presStyleIdx="0" presStyleCnt="1" custScaleX="153773" custLinFactX="100000" custLinFactNeighborX="136629" custLinFactNeighborY="-20043">
        <dgm:presLayoutVars>
          <dgm:chPref val="3"/>
        </dgm:presLayoutVars>
      </dgm:prSet>
      <dgm:spPr/>
    </dgm:pt>
    <dgm:pt modelId="{B94FDCE5-F020-4898-B915-04F055363FB6}" type="pres">
      <dgm:prSet presAssocID="{2D5D588F-80DC-4FDD-98BE-6E3704DB411B}" presName="hierChild2" presStyleCnt="0"/>
      <dgm:spPr/>
    </dgm:pt>
    <dgm:pt modelId="{503B26D2-9048-4DFE-9E37-9E8A6613E98D}" type="pres">
      <dgm:prSet presAssocID="{8E780597-A9D7-4E6A-B969-7F37A974753C}" presName="Name10" presStyleLbl="parChTrans1D2" presStyleIdx="0" presStyleCnt="1"/>
      <dgm:spPr/>
    </dgm:pt>
    <dgm:pt modelId="{2BD526EB-EA22-4607-AE3A-AFACCD57C85D}" type="pres">
      <dgm:prSet presAssocID="{B632587F-1A59-4B58-8F39-3F88332608F5}" presName="hierRoot2" presStyleCnt="0"/>
      <dgm:spPr/>
    </dgm:pt>
    <dgm:pt modelId="{02800E3E-E97E-4F9C-A7A5-FB1CC564357B}" type="pres">
      <dgm:prSet presAssocID="{B632587F-1A59-4B58-8F39-3F88332608F5}" presName="composite2" presStyleCnt="0"/>
      <dgm:spPr/>
    </dgm:pt>
    <dgm:pt modelId="{F02E4111-56B6-4851-B9BF-62C394FB9F4D}" type="pres">
      <dgm:prSet presAssocID="{B632587F-1A59-4B58-8F39-3F88332608F5}" presName="background2" presStyleLbl="node2" presStyleIdx="0" presStyleCnt="1"/>
      <dgm:spPr/>
    </dgm:pt>
    <dgm:pt modelId="{7CC837EB-A120-4D0E-8C3A-E5BD7C1394E5}" type="pres">
      <dgm:prSet presAssocID="{B632587F-1A59-4B58-8F39-3F88332608F5}" presName="text2" presStyleLbl="fgAcc2" presStyleIdx="0" presStyleCnt="1" custLinFactX="100000" custLinFactNeighborX="136629" custLinFactNeighborY="-20043">
        <dgm:presLayoutVars>
          <dgm:chPref val="3"/>
        </dgm:presLayoutVars>
      </dgm:prSet>
      <dgm:spPr/>
    </dgm:pt>
    <dgm:pt modelId="{2E181DEB-77C8-4F85-AFDB-3414732DC5B6}" type="pres">
      <dgm:prSet presAssocID="{B632587F-1A59-4B58-8F39-3F88332608F5}" presName="hierChild3" presStyleCnt="0"/>
      <dgm:spPr/>
    </dgm:pt>
    <dgm:pt modelId="{E5EDCBD1-A1A5-439E-8E90-B317445DC7F5}" type="pres">
      <dgm:prSet presAssocID="{C4F9A58A-71BA-480D-A44D-85E6052D9457}" presName="Name17" presStyleLbl="parChTrans1D3" presStyleIdx="0" presStyleCnt="7"/>
      <dgm:spPr/>
    </dgm:pt>
    <dgm:pt modelId="{1DA474A5-6AA2-46F5-9702-3A97F36B3F41}" type="pres">
      <dgm:prSet presAssocID="{EC9FE7DE-111B-427E-B20F-BE55EAAA5C05}" presName="hierRoot3" presStyleCnt="0"/>
      <dgm:spPr/>
    </dgm:pt>
    <dgm:pt modelId="{212CCF46-1F16-4FA7-AE6D-3E8BA7A6C814}" type="pres">
      <dgm:prSet presAssocID="{EC9FE7DE-111B-427E-B20F-BE55EAAA5C05}" presName="composite3" presStyleCnt="0"/>
      <dgm:spPr/>
    </dgm:pt>
    <dgm:pt modelId="{F042C109-58FD-4EC0-A229-3030AD4E6457}" type="pres">
      <dgm:prSet presAssocID="{EC9FE7DE-111B-427E-B20F-BE55EAAA5C05}" presName="background3" presStyleLbl="node3" presStyleIdx="0" presStyleCnt="7"/>
      <dgm:spPr/>
    </dgm:pt>
    <dgm:pt modelId="{EF762C1A-05A0-4F4D-9899-D4D3AACE82D4}" type="pres">
      <dgm:prSet presAssocID="{EC9FE7DE-111B-427E-B20F-BE55EAAA5C05}" presName="text3" presStyleLbl="fgAcc3" presStyleIdx="0" presStyleCnt="7">
        <dgm:presLayoutVars>
          <dgm:chPref val="3"/>
        </dgm:presLayoutVars>
      </dgm:prSet>
      <dgm:spPr/>
    </dgm:pt>
    <dgm:pt modelId="{EB1A652D-4C39-443B-8CC5-AE9A5CA08A1A}" type="pres">
      <dgm:prSet presAssocID="{EC9FE7DE-111B-427E-B20F-BE55EAAA5C05}" presName="hierChild4" presStyleCnt="0"/>
      <dgm:spPr/>
    </dgm:pt>
    <dgm:pt modelId="{9E1BCCB0-2588-4D93-98C8-3D49C52437B6}" type="pres">
      <dgm:prSet presAssocID="{5E7D7A7B-2ADD-469E-B0F8-D565F03F46F9}" presName="Name17" presStyleLbl="parChTrans1D3" presStyleIdx="1" presStyleCnt="7"/>
      <dgm:spPr/>
    </dgm:pt>
    <dgm:pt modelId="{F5BC157C-6675-4525-990D-2ED8D5B15D19}" type="pres">
      <dgm:prSet presAssocID="{6F06AC04-9C84-4A47-BFDD-AE87232D1106}" presName="hierRoot3" presStyleCnt="0"/>
      <dgm:spPr/>
    </dgm:pt>
    <dgm:pt modelId="{31480F40-90D1-4E1F-BBDD-64C66DEB56B6}" type="pres">
      <dgm:prSet presAssocID="{6F06AC04-9C84-4A47-BFDD-AE87232D1106}" presName="composite3" presStyleCnt="0"/>
      <dgm:spPr/>
    </dgm:pt>
    <dgm:pt modelId="{A91D7A60-2849-4955-85BF-A221EF3D6555}" type="pres">
      <dgm:prSet presAssocID="{6F06AC04-9C84-4A47-BFDD-AE87232D1106}" presName="background3" presStyleLbl="node3" presStyleIdx="1" presStyleCnt="7"/>
      <dgm:spPr/>
    </dgm:pt>
    <dgm:pt modelId="{23179D77-7F05-4916-BFF3-E71C68B238E6}" type="pres">
      <dgm:prSet presAssocID="{6F06AC04-9C84-4A47-BFDD-AE87232D1106}" presName="text3" presStyleLbl="fgAcc3" presStyleIdx="1" presStyleCnt="7">
        <dgm:presLayoutVars>
          <dgm:chPref val="3"/>
        </dgm:presLayoutVars>
      </dgm:prSet>
      <dgm:spPr/>
    </dgm:pt>
    <dgm:pt modelId="{373B664B-674C-4A80-85B5-9DAC5DAD84EB}" type="pres">
      <dgm:prSet presAssocID="{6F06AC04-9C84-4A47-BFDD-AE87232D1106}" presName="hierChild4" presStyleCnt="0"/>
      <dgm:spPr/>
    </dgm:pt>
    <dgm:pt modelId="{DD159A7B-5084-481D-94B7-435977B6A330}" type="pres">
      <dgm:prSet presAssocID="{4B2D1F3B-F359-4548-91E0-0C2AC7CCD7A1}" presName="Name23" presStyleLbl="parChTrans1D4" presStyleIdx="0" presStyleCnt="6"/>
      <dgm:spPr/>
    </dgm:pt>
    <dgm:pt modelId="{7B3C408C-5608-4831-B12C-A33DEC51656E}" type="pres">
      <dgm:prSet presAssocID="{4F920927-1A73-470C-97F0-75ABFA67423F}" presName="hierRoot4" presStyleCnt="0"/>
      <dgm:spPr/>
    </dgm:pt>
    <dgm:pt modelId="{14EE185D-BE9C-4424-99AD-D11C8BEE0D95}" type="pres">
      <dgm:prSet presAssocID="{4F920927-1A73-470C-97F0-75ABFA67423F}" presName="composite4" presStyleCnt="0"/>
      <dgm:spPr/>
    </dgm:pt>
    <dgm:pt modelId="{0ABA8841-2E13-4EE7-9600-D939414EE2BC}" type="pres">
      <dgm:prSet presAssocID="{4F920927-1A73-470C-97F0-75ABFA67423F}" presName="background4" presStyleLbl="node4" presStyleIdx="0" presStyleCnt="6"/>
      <dgm:spPr/>
    </dgm:pt>
    <dgm:pt modelId="{0997F7E9-9C03-4C4C-9760-95BB29039A01}" type="pres">
      <dgm:prSet presAssocID="{4F920927-1A73-470C-97F0-75ABFA67423F}" presName="text4" presStyleLbl="fgAcc4" presStyleIdx="0" presStyleCnt="6" custLinFactNeighborX="-46427" custLinFactNeighborY="11257">
        <dgm:presLayoutVars>
          <dgm:chPref val="3"/>
        </dgm:presLayoutVars>
      </dgm:prSet>
      <dgm:spPr/>
    </dgm:pt>
    <dgm:pt modelId="{F8CB2E3D-83C7-464A-BD86-88D0DE5EC0B9}" type="pres">
      <dgm:prSet presAssocID="{4F920927-1A73-470C-97F0-75ABFA67423F}" presName="hierChild5" presStyleCnt="0"/>
      <dgm:spPr/>
    </dgm:pt>
    <dgm:pt modelId="{8BD2CCC9-A5CD-45F3-BA34-8716B2A7CFB1}" type="pres">
      <dgm:prSet presAssocID="{05039FCC-4F08-4EEE-ACAE-BAC85EFDD1D7}" presName="Name17" presStyleLbl="parChTrans1D3" presStyleIdx="2" presStyleCnt="7"/>
      <dgm:spPr/>
    </dgm:pt>
    <dgm:pt modelId="{9D2C08D0-E0F0-40F1-945E-8118EE39E546}" type="pres">
      <dgm:prSet presAssocID="{426355DA-85B0-49DB-B723-939237685E7C}" presName="hierRoot3" presStyleCnt="0"/>
      <dgm:spPr/>
    </dgm:pt>
    <dgm:pt modelId="{3269FA4C-D252-4BF3-8FD7-3EF0B0EB4DC5}" type="pres">
      <dgm:prSet presAssocID="{426355DA-85B0-49DB-B723-939237685E7C}" presName="composite3" presStyleCnt="0"/>
      <dgm:spPr/>
    </dgm:pt>
    <dgm:pt modelId="{D25DF860-47FD-42F0-B603-5671C9C185E2}" type="pres">
      <dgm:prSet presAssocID="{426355DA-85B0-49DB-B723-939237685E7C}" presName="background3" presStyleLbl="node3" presStyleIdx="2" presStyleCnt="7"/>
      <dgm:spPr/>
    </dgm:pt>
    <dgm:pt modelId="{2DC6BE09-6C35-45D2-A751-D4BF107EE4F9}" type="pres">
      <dgm:prSet presAssocID="{426355DA-85B0-49DB-B723-939237685E7C}" presName="text3" presStyleLbl="fgAcc3" presStyleIdx="2" presStyleCnt="7">
        <dgm:presLayoutVars>
          <dgm:chPref val="3"/>
        </dgm:presLayoutVars>
      </dgm:prSet>
      <dgm:spPr/>
    </dgm:pt>
    <dgm:pt modelId="{3476964E-2C32-4025-9130-A9EBDC581214}" type="pres">
      <dgm:prSet presAssocID="{426355DA-85B0-49DB-B723-939237685E7C}" presName="hierChild4" presStyleCnt="0"/>
      <dgm:spPr/>
    </dgm:pt>
    <dgm:pt modelId="{0DB06ADF-5D22-4867-A9A8-3ACC6EA49E1E}" type="pres">
      <dgm:prSet presAssocID="{8D121FA2-20E5-4E0E-88EC-D5A9C0452847}" presName="Name17" presStyleLbl="parChTrans1D3" presStyleIdx="3" presStyleCnt="7"/>
      <dgm:spPr/>
    </dgm:pt>
    <dgm:pt modelId="{A1D52E2D-12F9-44FE-BAA9-BF77EBFF9477}" type="pres">
      <dgm:prSet presAssocID="{A040FE0B-3A44-46B9-9424-B56BC4D65E95}" presName="hierRoot3" presStyleCnt="0"/>
      <dgm:spPr/>
    </dgm:pt>
    <dgm:pt modelId="{C44B8C40-DDE4-4680-B610-2F752476D7CD}" type="pres">
      <dgm:prSet presAssocID="{A040FE0B-3A44-46B9-9424-B56BC4D65E95}" presName="composite3" presStyleCnt="0"/>
      <dgm:spPr/>
    </dgm:pt>
    <dgm:pt modelId="{C2EBA7DD-B67B-4866-B7D0-1EDF7294D4EA}" type="pres">
      <dgm:prSet presAssocID="{A040FE0B-3A44-46B9-9424-B56BC4D65E95}" presName="background3" presStyleLbl="node3" presStyleIdx="3" presStyleCnt="7"/>
      <dgm:spPr/>
    </dgm:pt>
    <dgm:pt modelId="{2987343F-C488-4AC1-A4FD-C02C38DCC47B}" type="pres">
      <dgm:prSet presAssocID="{A040FE0B-3A44-46B9-9424-B56BC4D65E95}" presName="text3" presStyleLbl="fgAcc3" presStyleIdx="3" presStyleCnt="7">
        <dgm:presLayoutVars>
          <dgm:chPref val="3"/>
        </dgm:presLayoutVars>
      </dgm:prSet>
      <dgm:spPr/>
    </dgm:pt>
    <dgm:pt modelId="{DFB7B5A5-9481-448F-9F82-73AB43F777C1}" type="pres">
      <dgm:prSet presAssocID="{A040FE0B-3A44-46B9-9424-B56BC4D65E95}" presName="hierChild4" presStyleCnt="0"/>
      <dgm:spPr/>
    </dgm:pt>
    <dgm:pt modelId="{2E8E46D9-FBC5-4AA6-9A5D-86A5A084592D}" type="pres">
      <dgm:prSet presAssocID="{72633D96-4A27-4E50-A39C-37AB41EEA9FE}" presName="Name17" presStyleLbl="parChTrans1D3" presStyleIdx="4" presStyleCnt="7"/>
      <dgm:spPr/>
    </dgm:pt>
    <dgm:pt modelId="{17361D21-EF50-4EB2-B410-A279C1ACC086}" type="pres">
      <dgm:prSet presAssocID="{03A48CFA-6496-41BF-A746-80A181C3C3DE}" presName="hierRoot3" presStyleCnt="0"/>
      <dgm:spPr/>
    </dgm:pt>
    <dgm:pt modelId="{41513FDA-8D68-4BF5-A2C7-C8764C08B484}" type="pres">
      <dgm:prSet presAssocID="{03A48CFA-6496-41BF-A746-80A181C3C3DE}" presName="composite3" presStyleCnt="0"/>
      <dgm:spPr/>
    </dgm:pt>
    <dgm:pt modelId="{C0FEB4AB-1570-4BE8-AFF6-5BCF38B454B9}" type="pres">
      <dgm:prSet presAssocID="{03A48CFA-6496-41BF-A746-80A181C3C3DE}" presName="background3" presStyleLbl="node3" presStyleIdx="4" presStyleCnt="7"/>
      <dgm:spPr/>
    </dgm:pt>
    <dgm:pt modelId="{A5B2796D-E837-4404-9852-61F32C250BFA}" type="pres">
      <dgm:prSet presAssocID="{03A48CFA-6496-41BF-A746-80A181C3C3DE}" presName="text3" presStyleLbl="fgAcc3" presStyleIdx="4" presStyleCnt="7">
        <dgm:presLayoutVars>
          <dgm:chPref val="3"/>
        </dgm:presLayoutVars>
      </dgm:prSet>
      <dgm:spPr/>
    </dgm:pt>
    <dgm:pt modelId="{4E08EAE1-867C-4CDD-9B42-8EEF5B0AB9A5}" type="pres">
      <dgm:prSet presAssocID="{03A48CFA-6496-41BF-A746-80A181C3C3DE}" presName="hierChild4" presStyleCnt="0"/>
      <dgm:spPr/>
    </dgm:pt>
    <dgm:pt modelId="{73DC0BED-9251-4B5C-8191-EE587DFF262E}" type="pres">
      <dgm:prSet presAssocID="{80A49C2A-5C20-42BB-A1DC-6558C20289C2}" presName="Name23" presStyleLbl="parChTrans1D4" presStyleIdx="1" presStyleCnt="6"/>
      <dgm:spPr/>
    </dgm:pt>
    <dgm:pt modelId="{85CE7EBA-A70E-4C09-B045-A49F4EE7818F}" type="pres">
      <dgm:prSet presAssocID="{C92294B8-F12A-42FD-B72C-42C2FDCD2D8E}" presName="hierRoot4" presStyleCnt="0"/>
      <dgm:spPr/>
    </dgm:pt>
    <dgm:pt modelId="{63907A6F-E632-45E0-BF5C-1787833BE2FE}" type="pres">
      <dgm:prSet presAssocID="{C92294B8-F12A-42FD-B72C-42C2FDCD2D8E}" presName="composite4" presStyleCnt="0"/>
      <dgm:spPr/>
    </dgm:pt>
    <dgm:pt modelId="{47F209D6-A50F-4593-8101-495466DA161C}" type="pres">
      <dgm:prSet presAssocID="{C92294B8-F12A-42FD-B72C-42C2FDCD2D8E}" presName="background4" presStyleLbl="node4" presStyleIdx="1" presStyleCnt="6"/>
      <dgm:spPr/>
    </dgm:pt>
    <dgm:pt modelId="{98617AD6-2A5A-4CC4-817B-C33D1FB1B247}" type="pres">
      <dgm:prSet presAssocID="{C92294B8-F12A-42FD-B72C-42C2FDCD2D8E}" presName="text4" presStyleLbl="fgAcc4" presStyleIdx="1" presStyleCnt="6" custLinFactNeighborX="-13073" custLinFactNeighborY="8839">
        <dgm:presLayoutVars>
          <dgm:chPref val="3"/>
        </dgm:presLayoutVars>
      </dgm:prSet>
      <dgm:spPr/>
    </dgm:pt>
    <dgm:pt modelId="{44FEA90B-B9F0-4838-A33A-C2D7921EB239}" type="pres">
      <dgm:prSet presAssocID="{C92294B8-F12A-42FD-B72C-42C2FDCD2D8E}" presName="hierChild5" presStyleCnt="0"/>
      <dgm:spPr/>
    </dgm:pt>
    <dgm:pt modelId="{493BF7B8-A5EF-4E70-BC84-2CB6E0FDEE0A}" type="pres">
      <dgm:prSet presAssocID="{B84157D2-97EE-4800-B4AC-94C8F5F6CAC1}" presName="Name23" presStyleLbl="parChTrans1D4" presStyleIdx="2" presStyleCnt="6"/>
      <dgm:spPr/>
    </dgm:pt>
    <dgm:pt modelId="{30E2F406-52B6-4843-8762-19EE82C6795D}" type="pres">
      <dgm:prSet presAssocID="{7262895B-02E6-4067-B862-A12DB86A98B8}" presName="hierRoot4" presStyleCnt="0"/>
      <dgm:spPr/>
    </dgm:pt>
    <dgm:pt modelId="{B81EEFDE-3C40-428C-BE91-8430BFBCEA16}" type="pres">
      <dgm:prSet presAssocID="{7262895B-02E6-4067-B862-A12DB86A98B8}" presName="composite4" presStyleCnt="0"/>
      <dgm:spPr/>
    </dgm:pt>
    <dgm:pt modelId="{41F46E1C-1ABF-4C23-8BC5-73CEEFAF6B00}" type="pres">
      <dgm:prSet presAssocID="{7262895B-02E6-4067-B862-A12DB86A98B8}" presName="background4" presStyleLbl="node4" presStyleIdx="2" presStyleCnt="6"/>
      <dgm:spPr/>
    </dgm:pt>
    <dgm:pt modelId="{89825871-887C-4144-92E4-0CD1C779523E}" type="pres">
      <dgm:prSet presAssocID="{7262895B-02E6-4067-B862-A12DB86A98B8}" presName="text4" presStyleLbl="fgAcc4" presStyleIdx="2" presStyleCnt="6" custLinFactNeighborX="-13073" custLinFactNeighborY="8839">
        <dgm:presLayoutVars>
          <dgm:chPref val="3"/>
        </dgm:presLayoutVars>
      </dgm:prSet>
      <dgm:spPr/>
    </dgm:pt>
    <dgm:pt modelId="{A382E3D8-F167-402C-95ED-E85E712B3958}" type="pres">
      <dgm:prSet presAssocID="{7262895B-02E6-4067-B862-A12DB86A98B8}" presName="hierChild5" presStyleCnt="0"/>
      <dgm:spPr/>
    </dgm:pt>
    <dgm:pt modelId="{AC97DC07-675E-4CF3-9913-C7CB3E6FE0DB}" type="pres">
      <dgm:prSet presAssocID="{95C1DC5D-E737-4A41-83F0-AD800A95D9F5}" presName="Name23" presStyleLbl="parChTrans1D4" presStyleIdx="3" presStyleCnt="6"/>
      <dgm:spPr/>
    </dgm:pt>
    <dgm:pt modelId="{079BF440-650D-4823-B2D6-4DF79A303EB7}" type="pres">
      <dgm:prSet presAssocID="{3CB81644-432E-42AF-ABA9-71ABDDE58956}" presName="hierRoot4" presStyleCnt="0"/>
      <dgm:spPr/>
    </dgm:pt>
    <dgm:pt modelId="{26B98B58-CCA1-49D4-A030-D5CDC237226A}" type="pres">
      <dgm:prSet presAssocID="{3CB81644-432E-42AF-ABA9-71ABDDE58956}" presName="composite4" presStyleCnt="0"/>
      <dgm:spPr/>
    </dgm:pt>
    <dgm:pt modelId="{4F3658AF-6F52-4172-B81C-592F00EDFFF5}" type="pres">
      <dgm:prSet presAssocID="{3CB81644-432E-42AF-ABA9-71ABDDE58956}" presName="background4" presStyleLbl="node4" presStyleIdx="3" presStyleCnt="6"/>
      <dgm:spPr/>
    </dgm:pt>
    <dgm:pt modelId="{769CFD7A-F5DE-46F5-9CC2-F86EEF9DC6D8}" type="pres">
      <dgm:prSet presAssocID="{3CB81644-432E-42AF-ABA9-71ABDDE58956}" presName="text4" presStyleLbl="fgAcc4" presStyleIdx="3" presStyleCnt="6" custLinFactNeighborX="-13073" custLinFactNeighborY="8839">
        <dgm:presLayoutVars>
          <dgm:chPref val="3"/>
        </dgm:presLayoutVars>
      </dgm:prSet>
      <dgm:spPr/>
    </dgm:pt>
    <dgm:pt modelId="{F80F370F-4960-4A7F-8CDD-3F645777D926}" type="pres">
      <dgm:prSet presAssocID="{3CB81644-432E-42AF-ABA9-71ABDDE58956}" presName="hierChild5" presStyleCnt="0"/>
      <dgm:spPr/>
    </dgm:pt>
    <dgm:pt modelId="{1164DF9C-47B4-4930-BF8C-FB83C56F57E8}" type="pres">
      <dgm:prSet presAssocID="{33603E56-D327-4393-B45F-8318C1455A1A}" presName="Name23" presStyleLbl="parChTrans1D4" presStyleIdx="4" presStyleCnt="6"/>
      <dgm:spPr/>
    </dgm:pt>
    <dgm:pt modelId="{BB6C78B2-14D7-4BAD-A77C-2CC056C23A03}" type="pres">
      <dgm:prSet presAssocID="{758232FE-730C-49AE-A3A1-86B6C0DD3E92}" presName="hierRoot4" presStyleCnt="0"/>
      <dgm:spPr/>
    </dgm:pt>
    <dgm:pt modelId="{D3F9391C-904D-4C42-9756-3F7D6BB5BF48}" type="pres">
      <dgm:prSet presAssocID="{758232FE-730C-49AE-A3A1-86B6C0DD3E92}" presName="composite4" presStyleCnt="0"/>
      <dgm:spPr/>
    </dgm:pt>
    <dgm:pt modelId="{96FDB7BD-35DB-46BD-8744-5C5B8B4000BF}" type="pres">
      <dgm:prSet presAssocID="{758232FE-730C-49AE-A3A1-86B6C0DD3E92}" presName="background4" presStyleLbl="node4" presStyleIdx="4" presStyleCnt="6"/>
      <dgm:spPr/>
    </dgm:pt>
    <dgm:pt modelId="{1DE75C67-9F60-4DCF-8A09-6EBB5AA047F8}" type="pres">
      <dgm:prSet presAssocID="{758232FE-730C-49AE-A3A1-86B6C0DD3E92}" presName="text4" presStyleLbl="fgAcc4" presStyleIdx="4" presStyleCnt="6" custLinFactNeighborX="-7196" custLinFactNeighborY="9117">
        <dgm:presLayoutVars>
          <dgm:chPref val="3"/>
        </dgm:presLayoutVars>
      </dgm:prSet>
      <dgm:spPr/>
    </dgm:pt>
    <dgm:pt modelId="{3E089C12-00A1-4C52-ACA6-DA689DC530B1}" type="pres">
      <dgm:prSet presAssocID="{758232FE-730C-49AE-A3A1-86B6C0DD3E92}" presName="hierChild5" presStyleCnt="0"/>
      <dgm:spPr/>
    </dgm:pt>
    <dgm:pt modelId="{DCB922D2-A971-46B6-8A66-A63871EC5D71}" type="pres">
      <dgm:prSet presAssocID="{37AAF2A0-4D79-4496-8E06-D2AF95C6A459}" presName="Name23" presStyleLbl="parChTrans1D4" presStyleIdx="5" presStyleCnt="6"/>
      <dgm:spPr/>
    </dgm:pt>
    <dgm:pt modelId="{1BE63070-B619-415B-AE72-C4895210C2ED}" type="pres">
      <dgm:prSet presAssocID="{934DA221-5443-497E-A4E4-A348E6ACDDB7}" presName="hierRoot4" presStyleCnt="0"/>
      <dgm:spPr/>
    </dgm:pt>
    <dgm:pt modelId="{2CDC735E-3F1A-4A75-90D7-4773653B5E0B}" type="pres">
      <dgm:prSet presAssocID="{934DA221-5443-497E-A4E4-A348E6ACDDB7}" presName="composite4" presStyleCnt="0"/>
      <dgm:spPr/>
    </dgm:pt>
    <dgm:pt modelId="{0F54FE08-C494-4F47-82B7-FE51BDB88D1B}" type="pres">
      <dgm:prSet presAssocID="{934DA221-5443-497E-A4E4-A348E6ACDDB7}" presName="background4" presStyleLbl="node4" presStyleIdx="5" presStyleCnt="6"/>
      <dgm:spPr/>
    </dgm:pt>
    <dgm:pt modelId="{D7493045-F4D0-49BB-8749-0235A8D3915E}" type="pres">
      <dgm:prSet presAssocID="{934DA221-5443-497E-A4E4-A348E6ACDDB7}" presName="text4" presStyleLbl="fgAcc4" presStyleIdx="5" presStyleCnt="6" custLinFactNeighborX="-13073" custLinFactNeighborY="8839">
        <dgm:presLayoutVars>
          <dgm:chPref val="3"/>
        </dgm:presLayoutVars>
      </dgm:prSet>
      <dgm:spPr/>
    </dgm:pt>
    <dgm:pt modelId="{E562E629-8E7C-4C02-A214-F4E36EE87E99}" type="pres">
      <dgm:prSet presAssocID="{934DA221-5443-497E-A4E4-A348E6ACDDB7}" presName="hierChild5" presStyleCnt="0"/>
      <dgm:spPr/>
    </dgm:pt>
    <dgm:pt modelId="{B2CAA67D-ED33-4120-9634-DF98516FB005}" type="pres">
      <dgm:prSet presAssocID="{C9F1BEEB-C5D9-4347-9606-A26E3DC42AA2}" presName="Name17" presStyleLbl="parChTrans1D3" presStyleIdx="5" presStyleCnt="7"/>
      <dgm:spPr/>
    </dgm:pt>
    <dgm:pt modelId="{0DF4443E-EF58-4CDA-AE3C-5FC35EE675D5}" type="pres">
      <dgm:prSet presAssocID="{5048C93B-541A-4FDD-AC3E-2671C3EB6C9E}" presName="hierRoot3" presStyleCnt="0"/>
      <dgm:spPr/>
    </dgm:pt>
    <dgm:pt modelId="{EE9C7157-398A-46DB-BD6B-659BF0106723}" type="pres">
      <dgm:prSet presAssocID="{5048C93B-541A-4FDD-AC3E-2671C3EB6C9E}" presName="composite3" presStyleCnt="0"/>
      <dgm:spPr/>
    </dgm:pt>
    <dgm:pt modelId="{A20E9766-61CD-4711-B99D-41622BFCA782}" type="pres">
      <dgm:prSet presAssocID="{5048C93B-541A-4FDD-AC3E-2671C3EB6C9E}" presName="background3" presStyleLbl="node3" presStyleIdx="5" presStyleCnt="7"/>
      <dgm:spPr/>
    </dgm:pt>
    <dgm:pt modelId="{E1CF22F3-AC19-46C9-A82F-89D8DB189CE8}" type="pres">
      <dgm:prSet presAssocID="{5048C93B-541A-4FDD-AC3E-2671C3EB6C9E}" presName="text3" presStyleLbl="fgAcc3" presStyleIdx="5" presStyleCnt="7">
        <dgm:presLayoutVars>
          <dgm:chPref val="3"/>
        </dgm:presLayoutVars>
      </dgm:prSet>
      <dgm:spPr/>
    </dgm:pt>
    <dgm:pt modelId="{4A7C2F52-ACA9-4730-89EA-B234D19B30FD}" type="pres">
      <dgm:prSet presAssocID="{5048C93B-541A-4FDD-AC3E-2671C3EB6C9E}" presName="hierChild4" presStyleCnt="0"/>
      <dgm:spPr/>
    </dgm:pt>
    <dgm:pt modelId="{CE2BD6A2-C6A6-4AE7-8716-F62AC787B4F6}" type="pres">
      <dgm:prSet presAssocID="{E3BBBB2C-8F74-4541-A78F-D9AB9652D44B}" presName="Name17" presStyleLbl="parChTrans1D3" presStyleIdx="6" presStyleCnt="7"/>
      <dgm:spPr/>
    </dgm:pt>
    <dgm:pt modelId="{124F88C5-C1D5-4402-8050-69A3610B0063}" type="pres">
      <dgm:prSet presAssocID="{45F34A96-294F-4F91-858C-0CCFEC2CFF6B}" presName="hierRoot3" presStyleCnt="0"/>
      <dgm:spPr/>
    </dgm:pt>
    <dgm:pt modelId="{AA562350-23EB-4A00-9F4B-5CA6A4AF8D46}" type="pres">
      <dgm:prSet presAssocID="{45F34A96-294F-4F91-858C-0CCFEC2CFF6B}" presName="composite3" presStyleCnt="0"/>
      <dgm:spPr/>
    </dgm:pt>
    <dgm:pt modelId="{5B804CA3-5F0C-4C9A-9948-6267A36AC286}" type="pres">
      <dgm:prSet presAssocID="{45F34A96-294F-4F91-858C-0CCFEC2CFF6B}" presName="background3" presStyleLbl="node3" presStyleIdx="6" presStyleCnt="7"/>
      <dgm:spPr/>
    </dgm:pt>
    <dgm:pt modelId="{F83FE0F9-C0AD-41ED-8499-585D4FDF8177}" type="pres">
      <dgm:prSet presAssocID="{45F34A96-294F-4F91-858C-0CCFEC2CFF6B}" presName="text3" presStyleLbl="fgAcc3" presStyleIdx="6" presStyleCnt="7">
        <dgm:presLayoutVars>
          <dgm:chPref val="3"/>
        </dgm:presLayoutVars>
      </dgm:prSet>
      <dgm:spPr/>
    </dgm:pt>
    <dgm:pt modelId="{E3521F4E-CD84-466B-AF37-02AB70C55B95}" type="pres">
      <dgm:prSet presAssocID="{45F34A96-294F-4F91-858C-0CCFEC2CFF6B}" presName="hierChild4" presStyleCnt="0"/>
      <dgm:spPr/>
    </dgm:pt>
  </dgm:ptLst>
  <dgm:cxnLst>
    <dgm:cxn modelId="{FCFD1F00-69B0-4BBB-AC3F-C6E2A9364DB0}" srcId="{03A48CFA-6496-41BF-A746-80A181C3C3DE}" destId="{3CB81644-432E-42AF-ABA9-71ABDDE58956}" srcOrd="2" destOrd="0" parTransId="{95C1DC5D-E737-4A41-83F0-AD800A95D9F5}" sibTransId="{87368739-70E0-48CC-B078-DBA02B966C38}"/>
    <dgm:cxn modelId="{9062DE0A-809E-44C2-8E1D-31792C6C033E}" type="presOf" srcId="{6F06AC04-9C84-4A47-BFDD-AE87232D1106}" destId="{23179D77-7F05-4916-BFF3-E71C68B238E6}" srcOrd="0" destOrd="0" presId="urn:microsoft.com/office/officeart/2005/8/layout/hierarchy1"/>
    <dgm:cxn modelId="{34617C0C-1D47-4004-B6E5-A49C9236B6F6}" type="presOf" srcId="{C9F1BEEB-C5D9-4347-9606-A26E3DC42AA2}" destId="{B2CAA67D-ED33-4120-9634-DF98516FB005}" srcOrd="0" destOrd="0" presId="urn:microsoft.com/office/officeart/2005/8/layout/hierarchy1"/>
    <dgm:cxn modelId="{4FAA5713-4C82-4B01-A806-3805C6348315}" srcId="{B632587F-1A59-4B58-8F39-3F88332608F5}" destId="{EC9FE7DE-111B-427E-B20F-BE55EAAA5C05}" srcOrd="0" destOrd="0" parTransId="{C4F9A58A-71BA-480D-A44D-85E6052D9457}" sibTransId="{2E4EC8B8-ADA8-4018-ACC7-85917FA79FD3}"/>
    <dgm:cxn modelId="{3CC27118-CE31-4FFD-B615-1275164164E6}" type="presOf" srcId="{4F920927-1A73-470C-97F0-75ABFA67423F}" destId="{0997F7E9-9C03-4C4C-9760-95BB29039A01}" srcOrd="0" destOrd="0" presId="urn:microsoft.com/office/officeart/2005/8/layout/hierarchy1"/>
    <dgm:cxn modelId="{C40EDD19-E981-438B-9FF9-59611EF6BDB1}" type="presOf" srcId="{C92294B8-F12A-42FD-B72C-42C2FDCD2D8E}" destId="{98617AD6-2A5A-4CC4-817B-C33D1FB1B247}" srcOrd="0" destOrd="0" presId="urn:microsoft.com/office/officeart/2005/8/layout/hierarchy1"/>
    <dgm:cxn modelId="{9BA8DF1F-8850-41D1-B44D-037991329DE7}" type="presOf" srcId="{758232FE-730C-49AE-A3A1-86B6C0DD3E92}" destId="{1DE75C67-9F60-4DCF-8A09-6EBB5AA047F8}" srcOrd="0" destOrd="0" presId="urn:microsoft.com/office/officeart/2005/8/layout/hierarchy1"/>
    <dgm:cxn modelId="{4CD6A729-B2EC-40DB-816A-CF25777CC5B0}" type="presOf" srcId="{4B2D1F3B-F359-4548-91E0-0C2AC7CCD7A1}" destId="{DD159A7B-5084-481D-94B7-435977B6A330}" srcOrd="0" destOrd="0" presId="urn:microsoft.com/office/officeart/2005/8/layout/hierarchy1"/>
    <dgm:cxn modelId="{D2F72430-6D1E-446E-8465-FA31647FBEC0}" type="presOf" srcId="{A220B35F-2635-4F8F-9051-2B1A318D39FF}" destId="{06972473-63C5-472F-8F19-A41060A212F6}" srcOrd="0" destOrd="0" presId="urn:microsoft.com/office/officeart/2005/8/layout/hierarchy1"/>
    <dgm:cxn modelId="{BC699438-0C3B-47B3-AEEF-4B3B9C697BED}" srcId="{B632587F-1A59-4B58-8F39-3F88332608F5}" destId="{45F34A96-294F-4F91-858C-0CCFEC2CFF6B}" srcOrd="6" destOrd="0" parTransId="{E3BBBB2C-8F74-4541-A78F-D9AB9652D44B}" sibTransId="{3AD622BB-3D20-4961-90A9-7E3A3EAB1155}"/>
    <dgm:cxn modelId="{777B125E-EABB-471B-B963-47EE7F8A26BA}" type="presOf" srcId="{EC9FE7DE-111B-427E-B20F-BE55EAAA5C05}" destId="{EF762C1A-05A0-4F4D-9899-D4D3AACE82D4}" srcOrd="0" destOrd="0" presId="urn:microsoft.com/office/officeart/2005/8/layout/hierarchy1"/>
    <dgm:cxn modelId="{EEE27B68-13C0-4E69-9E3D-E81F26365082}" srcId="{B632587F-1A59-4B58-8F39-3F88332608F5}" destId="{426355DA-85B0-49DB-B723-939237685E7C}" srcOrd="2" destOrd="0" parTransId="{05039FCC-4F08-4EEE-ACAE-BAC85EFDD1D7}" sibTransId="{C7DCF50B-90BE-4C41-AAFB-5990C2737070}"/>
    <dgm:cxn modelId="{C81AFF4B-9D0E-40B1-8E5B-30F389DDAD49}" srcId="{B632587F-1A59-4B58-8F39-3F88332608F5}" destId="{03A48CFA-6496-41BF-A746-80A181C3C3DE}" srcOrd="4" destOrd="0" parTransId="{72633D96-4A27-4E50-A39C-37AB41EEA9FE}" sibTransId="{8E5E1350-FE66-4F91-840A-B3A1E5069B7E}"/>
    <dgm:cxn modelId="{50BE014E-5BA7-482E-9144-2A1CEAA75CF5}" type="presOf" srcId="{37AAF2A0-4D79-4496-8E06-D2AF95C6A459}" destId="{DCB922D2-A971-46B6-8A66-A63871EC5D71}" srcOrd="0" destOrd="0" presId="urn:microsoft.com/office/officeart/2005/8/layout/hierarchy1"/>
    <dgm:cxn modelId="{14380A70-6C0D-4A7D-B752-D44E7EB01E39}" srcId="{A220B35F-2635-4F8F-9051-2B1A318D39FF}" destId="{2D5D588F-80DC-4FDD-98BE-6E3704DB411B}" srcOrd="0" destOrd="0" parTransId="{A42A7329-4DA3-4869-8617-3824288EF391}" sibTransId="{8CDE658F-6147-4FED-A73B-62A6AC1A7E5F}"/>
    <dgm:cxn modelId="{97BC0D71-FC66-4005-B159-B32A6E768BC9}" type="presOf" srcId="{B84157D2-97EE-4800-B4AC-94C8F5F6CAC1}" destId="{493BF7B8-A5EF-4E70-BC84-2CB6E0FDEE0A}" srcOrd="0" destOrd="0" presId="urn:microsoft.com/office/officeart/2005/8/layout/hierarchy1"/>
    <dgm:cxn modelId="{357A6971-B18F-4970-AA6E-9CFD4804AF3D}" type="presOf" srcId="{45F34A96-294F-4F91-858C-0CCFEC2CFF6B}" destId="{F83FE0F9-C0AD-41ED-8499-585D4FDF8177}" srcOrd="0" destOrd="0" presId="urn:microsoft.com/office/officeart/2005/8/layout/hierarchy1"/>
    <dgm:cxn modelId="{8165AB71-43C2-450E-82DA-E1CD322E840B}" type="presOf" srcId="{72633D96-4A27-4E50-A39C-37AB41EEA9FE}" destId="{2E8E46D9-FBC5-4AA6-9A5D-86A5A084592D}" srcOrd="0" destOrd="0" presId="urn:microsoft.com/office/officeart/2005/8/layout/hierarchy1"/>
    <dgm:cxn modelId="{9E7EDD52-831F-410B-8A4F-430B1D40EB25}" srcId="{03A48CFA-6496-41BF-A746-80A181C3C3DE}" destId="{758232FE-730C-49AE-A3A1-86B6C0DD3E92}" srcOrd="3" destOrd="0" parTransId="{33603E56-D327-4393-B45F-8318C1455A1A}" sibTransId="{637ED415-5586-46D0-B1C4-2C867149D348}"/>
    <dgm:cxn modelId="{E7DA6F74-E0A4-4C91-906F-78261B5CC048}" srcId="{03A48CFA-6496-41BF-A746-80A181C3C3DE}" destId="{934DA221-5443-497E-A4E4-A348E6ACDDB7}" srcOrd="4" destOrd="0" parTransId="{37AAF2A0-4D79-4496-8E06-D2AF95C6A459}" sibTransId="{A4D10C71-FE60-4F42-8EF6-606461EE738A}"/>
    <dgm:cxn modelId="{E50FB978-B72E-4ADD-B08D-9D1C5B9112CA}" srcId="{2D5D588F-80DC-4FDD-98BE-6E3704DB411B}" destId="{B632587F-1A59-4B58-8F39-3F88332608F5}" srcOrd="0" destOrd="0" parTransId="{8E780597-A9D7-4E6A-B969-7F37A974753C}" sibTransId="{BAFC8618-BD8D-4D8C-BB34-17C52689EDA4}"/>
    <dgm:cxn modelId="{A714157A-28C7-4B22-83BF-5CFD57152D45}" type="presOf" srcId="{3CB81644-432E-42AF-ABA9-71ABDDE58956}" destId="{769CFD7A-F5DE-46F5-9CC2-F86EEF9DC6D8}" srcOrd="0" destOrd="0" presId="urn:microsoft.com/office/officeart/2005/8/layout/hierarchy1"/>
    <dgm:cxn modelId="{0220927B-CDFD-4197-A242-DA9730C0A657}" type="presOf" srcId="{03A48CFA-6496-41BF-A746-80A181C3C3DE}" destId="{A5B2796D-E837-4404-9852-61F32C250BFA}" srcOrd="0" destOrd="0" presId="urn:microsoft.com/office/officeart/2005/8/layout/hierarchy1"/>
    <dgm:cxn modelId="{D790897D-7DC1-4922-BBD7-19089809A488}" type="presOf" srcId="{8E780597-A9D7-4E6A-B969-7F37A974753C}" destId="{503B26D2-9048-4DFE-9E37-9E8A6613E98D}" srcOrd="0" destOrd="0" presId="urn:microsoft.com/office/officeart/2005/8/layout/hierarchy1"/>
    <dgm:cxn modelId="{A0E79389-F590-4915-AB6D-8BA9B6CB8DB3}" type="presOf" srcId="{934DA221-5443-497E-A4E4-A348E6ACDDB7}" destId="{D7493045-F4D0-49BB-8749-0235A8D3915E}" srcOrd="0" destOrd="0" presId="urn:microsoft.com/office/officeart/2005/8/layout/hierarchy1"/>
    <dgm:cxn modelId="{59B1D18B-26B5-424E-95A4-9A054CAE63AA}" type="presOf" srcId="{05039FCC-4F08-4EEE-ACAE-BAC85EFDD1D7}" destId="{8BD2CCC9-A5CD-45F3-BA34-8716B2A7CFB1}" srcOrd="0" destOrd="0" presId="urn:microsoft.com/office/officeart/2005/8/layout/hierarchy1"/>
    <dgm:cxn modelId="{8AA61E93-F1A9-453C-AEF5-CE0206E79138}" type="presOf" srcId="{5048C93B-541A-4FDD-AC3E-2671C3EB6C9E}" destId="{E1CF22F3-AC19-46C9-A82F-89D8DB189CE8}" srcOrd="0" destOrd="0" presId="urn:microsoft.com/office/officeart/2005/8/layout/hierarchy1"/>
    <dgm:cxn modelId="{82B5D393-E6BA-4C99-82EC-CE197264E0FD}" srcId="{6F06AC04-9C84-4A47-BFDD-AE87232D1106}" destId="{4F920927-1A73-470C-97F0-75ABFA67423F}" srcOrd="0" destOrd="0" parTransId="{4B2D1F3B-F359-4548-91E0-0C2AC7CCD7A1}" sibTransId="{79406963-93E8-4610-9E27-FEFF794E3AB0}"/>
    <dgm:cxn modelId="{9F116194-E782-4DFC-B1D4-64DB22002ACC}" srcId="{B632587F-1A59-4B58-8F39-3F88332608F5}" destId="{5048C93B-541A-4FDD-AC3E-2671C3EB6C9E}" srcOrd="5" destOrd="0" parTransId="{C9F1BEEB-C5D9-4347-9606-A26E3DC42AA2}" sibTransId="{0D8F5181-9AE1-45D5-A651-15502F126A3A}"/>
    <dgm:cxn modelId="{AB9BDB96-A156-473B-BFA6-EECEEE12996E}" srcId="{B632587F-1A59-4B58-8F39-3F88332608F5}" destId="{A040FE0B-3A44-46B9-9424-B56BC4D65E95}" srcOrd="3" destOrd="0" parTransId="{8D121FA2-20E5-4E0E-88EC-D5A9C0452847}" sibTransId="{0ECBD85E-E0D0-495A-A4FD-CAF42D3ADB40}"/>
    <dgm:cxn modelId="{979B5199-3B80-47EC-958D-98E0E960A75B}" type="presOf" srcId="{33603E56-D327-4393-B45F-8318C1455A1A}" destId="{1164DF9C-47B4-4930-BF8C-FB83C56F57E8}" srcOrd="0" destOrd="0" presId="urn:microsoft.com/office/officeart/2005/8/layout/hierarchy1"/>
    <dgm:cxn modelId="{0EBC609A-3131-4BBD-AC28-4842BABAACBB}" type="presOf" srcId="{2D5D588F-80DC-4FDD-98BE-6E3704DB411B}" destId="{80D6E11A-7365-4E7C-A174-08A7BBA7C802}" srcOrd="0" destOrd="0" presId="urn:microsoft.com/office/officeart/2005/8/layout/hierarchy1"/>
    <dgm:cxn modelId="{300F84A7-6FDC-427E-9649-2E614B2A1266}" srcId="{03A48CFA-6496-41BF-A746-80A181C3C3DE}" destId="{C92294B8-F12A-42FD-B72C-42C2FDCD2D8E}" srcOrd="0" destOrd="0" parTransId="{80A49C2A-5C20-42BB-A1DC-6558C20289C2}" sibTransId="{611D77A5-92DE-47E3-878A-892C64739260}"/>
    <dgm:cxn modelId="{17D797AE-7FDA-4903-BDA1-D3442586B0BE}" type="presOf" srcId="{80A49C2A-5C20-42BB-A1DC-6558C20289C2}" destId="{73DC0BED-9251-4B5C-8191-EE587DFF262E}" srcOrd="0" destOrd="0" presId="urn:microsoft.com/office/officeart/2005/8/layout/hierarchy1"/>
    <dgm:cxn modelId="{E93A06AF-764B-4392-A243-A425B4C17E45}" type="presOf" srcId="{A040FE0B-3A44-46B9-9424-B56BC4D65E95}" destId="{2987343F-C488-4AC1-A4FD-C02C38DCC47B}" srcOrd="0" destOrd="0" presId="urn:microsoft.com/office/officeart/2005/8/layout/hierarchy1"/>
    <dgm:cxn modelId="{260EFFBF-0637-4307-91A2-00CDCD0B2B6F}" type="presOf" srcId="{7262895B-02E6-4067-B862-A12DB86A98B8}" destId="{89825871-887C-4144-92E4-0CD1C779523E}" srcOrd="0" destOrd="0" presId="urn:microsoft.com/office/officeart/2005/8/layout/hierarchy1"/>
    <dgm:cxn modelId="{FECE8EC1-0E0F-48A6-9BFF-7A73FC24465E}" type="presOf" srcId="{8D121FA2-20E5-4E0E-88EC-D5A9C0452847}" destId="{0DB06ADF-5D22-4867-A9A8-3ACC6EA49E1E}" srcOrd="0" destOrd="0" presId="urn:microsoft.com/office/officeart/2005/8/layout/hierarchy1"/>
    <dgm:cxn modelId="{B1B9FDCF-2BD3-4169-93A0-DD9F8FAB7182}" type="presOf" srcId="{C4F9A58A-71BA-480D-A44D-85E6052D9457}" destId="{E5EDCBD1-A1A5-439E-8E90-B317445DC7F5}" srcOrd="0" destOrd="0" presId="urn:microsoft.com/office/officeart/2005/8/layout/hierarchy1"/>
    <dgm:cxn modelId="{6955F1D0-FCF9-4D8D-BAD2-2E27D171F963}" srcId="{B632587F-1A59-4B58-8F39-3F88332608F5}" destId="{6F06AC04-9C84-4A47-BFDD-AE87232D1106}" srcOrd="1" destOrd="0" parTransId="{5E7D7A7B-2ADD-469E-B0F8-D565F03F46F9}" sibTransId="{33C404C4-6211-4C8B-9140-D0533EAFE621}"/>
    <dgm:cxn modelId="{00EDC8D9-CB8A-4900-93E8-D02BEC0BE261}" type="presOf" srcId="{426355DA-85B0-49DB-B723-939237685E7C}" destId="{2DC6BE09-6C35-45D2-A751-D4BF107EE4F9}" srcOrd="0" destOrd="0" presId="urn:microsoft.com/office/officeart/2005/8/layout/hierarchy1"/>
    <dgm:cxn modelId="{04DC8AEC-1039-4F62-93BA-DDB7625E7802}" type="presOf" srcId="{E3BBBB2C-8F74-4541-A78F-D9AB9652D44B}" destId="{CE2BD6A2-C6A6-4AE7-8716-F62AC787B4F6}" srcOrd="0" destOrd="0" presId="urn:microsoft.com/office/officeart/2005/8/layout/hierarchy1"/>
    <dgm:cxn modelId="{51EC7BED-75CD-48A6-A164-68A64A637884}" type="presOf" srcId="{5E7D7A7B-2ADD-469E-B0F8-D565F03F46F9}" destId="{9E1BCCB0-2588-4D93-98C8-3D49C52437B6}" srcOrd="0" destOrd="0" presId="urn:microsoft.com/office/officeart/2005/8/layout/hierarchy1"/>
    <dgm:cxn modelId="{48E9A6F3-62C7-4B34-8F68-E30BE366DA6C}" srcId="{03A48CFA-6496-41BF-A746-80A181C3C3DE}" destId="{7262895B-02E6-4067-B862-A12DB86A98B8}" srcOrd="1" destOrd="0" parTransId="{B84157D2-97EE-4800-B4AC-94C8F5F6CAC1}" sibTransId="{28D31E2B-7F29-4B0D-9CDC-20DFC358C7ED}"/>
    <dgm:cxn modelId="{F97D3CF5-52EE-4CC4-8ED6-2BDD02CF09C0}" type="presOf" srcId="{95C1DC5D-E737-4A41-83F0-AD800A95D9F5}" destId="{AC97DC07-675E-4CF3-9913-C7CB3E6FE0DB}" srcOrd="0" destOrd="0" presId="urn:microsoft.com/office/officeart/2005/8/layout/hierarchy1"/>
    <dgm:cxn modelId="{7C4032F9-1FC4-4094-9F78-E7D1B913A0AD}" type="presOf" srcId="{B632587F-1A59-4B58-8F39-3F88332608F5}" destId="{7CC837EB-A120-4D0E-8C3A-E5BD7C1394E5}" srcOrd="0" destOrd="0" presId="urn:microsoft.com/office/officeart/2005/8/layout/hierarchy1"/>
    <dgm:cxn modelId="{4550BBD8-2925-4816-B3B9-8FF9DB0089CF}" type="presParOf" srcId="{06972473-63C5-472F-8F19-A41060A212F6}" destId="{02AF47CA-BA1B-4B12-BD86-A3544B44C5B9}" srcOrd="0" destOrd="0" presId="urn:microsoft.com/office/officeart/2005/8/layout/hierarchy1"/>
    <dgm:cxn modelId="{818D384A-D0F0-447D-9614-24CCDA2C66EE}" type="presParOf" srcId="{02AF47CA-BA1B-4B12-BD86-A3544B44C5B9}" destId="{3DCCE651-EFB3-4A01-B4F5-C2120262F060}" srcOrd="0" destOrd="0" presId="urn:microsoft.com/office/officeart/2005/8/layout/hierarchy1"/>
    <dgm:cxn modelId="{FD70422C-D5FC-4DDA-B73A-F47AE0938338}" type="presParOf" srcId="{3DCCE651-EFB3-4A01-B4F5-C2120262F060}" destId="{301B31C6-CC49-4888-BF15-7D36EC2364E3}" srcOrd="0" destOrd="0" presId="urn:microsoft.com/office/officeart/2005/8/layout/hierarchy1"/>
    <dgm:cxn modelId="{48A71E6F-7652-4DA4-97CD-123549420251}" type="presParOf" srcId="{3DCCE651-EFB3-4A01-B4F5-C2120262F060}" destId="{80D6E11A-7365-4E7C-A174-08A7BBA7C802}" srcOrd="1" destOrd="0" presId="urn:microsoft.com/office/officeart/2005/8/layout/hierarchy1"/>
    <dgm:cxn modelId="{1087FFD0-8353-4570-956F-BB3A55789402}" type="presParOf" srcId="{02AF47CA-BA1B-4B12-BD86-A3544B44C5B9}" destId="{B94FDCE5-F020-4898-B915-04F055363FB6}" srcOrd="1" destOrd="0" presId="urn:microsoft.com/office/officeart/2005/8/layout/hierarchy1"/>
    <dgm:cxn modelId="{439916B5-4888-4898-8EAB-F59EE31717A4}" type="presParOf" srcId="{B94FDCE5-F020-4898-B915-04F055363FB6}" destId="{503B26D2-9048-4DFE-9E37-9E8A6613E98D}" srcOrd="0" destOrd="0" presId="urn:microsoft.com/office/officeart/2005/8/layout/hierarchy1"/>
    <dgm:cxn modelId="{25467599-F33C-4BFE-BC86-7FF2A568ED9B}" type="presParOf" srcId="{B94FDCE5-F020-4898-B915-04F055363FB6}" destId="{2BD526EB-EA22-4607-AE3A-AFACCD57C85D}" srcOrd="1" destOrd="0" presId="urn:microsoft.com/office/officeart/2005/8/layout/hierarchy1"/>
    <dgm:cxn modelId="{F97A66E2-1CA6-4299-A8A1-010B0E477C6A}" type="presParOf" srcId="{2BD526EB-EA22-4607-AE3A-AFACCD57C85D}" destId="{02800E3E-E97E-4F9C-A7A5-FB1CC564357B}" srcOrd="0" destOrd="0" presId="urn:microsoft.com/office/officeart/2005/8/layout/hierarchy1"/>
    <dgm:cxn modelId="{ED24D74D-5651-48D0-B1E3-DE6C50036B46}" type="presParOf" srcId="{02800E3E-E97E-4F9C-A7A5-FB1CC564357B}" destId="{F02E4111-56B6-4851-B9BF-62C394FB9F4D}" srcOrd="0" destOrd="0" presId="urn:microsoft.com/office/officeart/2005/8/layout/hierarchy1"/>
    <dgm:cxn modelId="{490F4F8D-972A-4AD4-8729-5D7C2B9D2A99}" type="presParOf" srcId="{02800E3E-E97E-4F9C-A7A5-FB1CC564357B}" destId="{7CC837EB-A120-4D0E-8C3A-E5BD7C1394E5}" srcOrd="1" destOrd="0" presId="urn:microsoft.com/office/officeart/2005/8/layout/hierarchy1"/>
    <dgm:cxn modelId="{3112BB05-6156-498C-9693-2BEA0EA6D1F7}" type="presParOf" srcId="{2BD526EB-EA22-4607-AE3A-AFACCD57C85D}" destId="{2E181DEB-77C8-4F85-AFDB-3414732DC5B6}" srcOrd="1" destOrd="0" presId="urn:microsoft.com/office/officeart/2005/8/layout/hierarchy1"/>
    <dgm:cxn modelId="{99A95316-FF6B-401D-916D-72807E609323}" type="presParOf" srcId="{2E181DEB-77C8-4F85-AFDB-3414732DC5B6}" destId="{E5EDCBD1-A1A5-439E-8E90-B317445DC7F5}" srcOrd="0" destOrd="0" presId="urn:microsoft.com/office/officeart/2005/8/layout/hierarchy1"/>
    <dgm:cxn modelId="{77775483-1822-48E5-A120-52504BE9E154}" type="presParOf" srcId="{2E181DEB-77C8-4F85-AFDB-3414732DC5B6}" destId="{1DA474A5-6AA2-46F5-9702-3A97F36B3F41}" srcOrd="1" destOrd="0" presId="urn:microsoft.com/office/officeart/2005/8/layout/hierarchy1"/>
    <dgm:cxn modelId="{A6C03DE0-F01A-477E-9994-7DF611DCAECE}" type="presParOf" srcId="{1DA474A5-6AA2-46F5-9702-3A97F36B3F41}" destId="{212CCF46-1F16-4FA7-AE6D-3E8BA7A6C814}" srcOrd="0" destOrd="0" presId="urn:microsoft.com/office/officeart/2005/8/layout/hierarchy1"/>
    <dgm:cxn modelId="{737A74E5-E847-4A57-B924-4B68512F1A6D}" type="presParOf" srcId="{212CCF46-1F16-4FA7-AE6D-3E8BA7A6C814}" destId="{F042C109-58FD-4EC0-A229-3030AD4E6457}" srcOrd="0" destOrd="0" presId="urn:microsoft.com/office/officeart/2005/8/layout/hierarchy1"/>
    <dgm:cxn modelId="{9D98ED45-775B-47C2-94EF-EC6F492427C7}" type="presParOf" srcId="{212CCF46-1F16-4FA7-AE6D-3E8BA7A6C814}" destId="{EF762C1A-05A0-4F4D-9899-D4D3AACE82D4}" srcOrd="1" destOrd="0" presId="urn:microsoft.com/office/officeart/2005/8/layout/hierarchy1"/>
    <dgm:cxn modelId="{B207AA50-BD44-457A-A1D7-7DAB89085800}" type="presParOf" srcId="{1DA474A5-6AA2-46F5-9702-3A97F36B3F41}" destId="{EB1A652D-4C39-443B-8CC5-AE9A5CA08A1A}" srcOrd="1" destOrd="0" presId="urn:microsoft.com/office/officeart/2005/8/layout/hierarchy1"/>
    <dgm:cxn modelId="{4171274D-4833-4684-9BFC-E76F5D77BCAB}" type="presParOf" srcId="{2E181DEB-77C8-4F85-AFDB-3414732DC5B6}" destId="{9E1BCCB0-2588-4D93-98C8-3D49C52437B6}" srcOrd="2" destOrd="0" presId="urn:microsoft.com/office/officeart/2005/8/layout/hierarchy1"/>
    <dgm:cxn modelId="{2B84BFF6-8DA2-4D3D-82FE-53C54CC29C4C}" type="presParOf" srcId="{2E181DEB-77C8-4F85-AFDB-3414732DC5B6}" destId="{F5BC157C-6675-4525-990D-2ED8D5B15D19}" srcOrd="3" destOrd="0" presId="urn:microsoft.com/office/officeart/2005/8/layout/hierarchy1"/>
    <dgm:cxn modelId="{CA2DA182-F653-4885-AEB9-7C46A263F5FE}" type="presParOf" srcId="{F5BC157C-6675-4525-990D-2ED8D5B15D19}" destId="{31480F40-90D1-4E1F-BBDD-64C66DEB56B6}" srcOrd="0" destOrd="0" presId="urn:microsoft.com/office/officeart/2005/8/layout/hierarchy1"/>
    <dgm:cxn modelId="{D0CA0DC7-67FE-484A-A4CF-31DB9C118104}" type="presParOf" srcId="{31480F40-90D1-4E1F-BBDD-64C66DEB56B6}" destId="{A91D7A60-2849-4955-85BF-A221EF3D6555}" srcOrd="0" destOrd="0" presId="urn:microsoft.com/office/officeart/2005/8/layout/hierarchy1"/>
    <dgm:cxn modelId="{225C0818-4535-4119-BFFE-9FEE66A35646}" type="presParOf" srcId="{31480F40-90D1-4E1F-BBDD-64C66DEB56B6}" destId="{23179D77-7F05-4916-BFF3-E71C68B238E6}" srcOrd="1" destOrd="0" presId="urn:microsoft.com/office/officeart/2005/8/layout/hierarchy1"/>
    <dgm:cxn modelId="{CE9EB74F-AEC5-47DC-9EF8-B4477C1A287A}" type="presParOf" srcId="{F5BC157C-6675-4525-990D-2ED8D5B15D19}" destId="{373B664B-674C-4A80-85B5-9DAC5DAD84EB}" srcOrd="1" destOrd="0" presId="urn:microsoft.com/office/officeart/2005/8/layout/hierarchy1"/>
    <dgm:cxn modelId="{F3153605-E038-43C6-8173-47C2C51C345E}" type="presParOf" srcId="{373B664B-674C-4A80-85B5-9DAC5DAD84EB}" destId="{DD159A7B-5084-481D-94B7-435977B6A330}" srcOrd="0" destOrd="0" presId="urn:microsoft.com/office/officeart/2005/8/layout/hierarchy1"/>
    <dgm:cxn modelId="{50E2778B-6F1E-4904-BA67-8AC8831940E0}" type="presParOf" srcId="{373B664B-674C-4A80-85B5-9DAC5DAD84EB}" destId="{7B3C408C-5608-4831-B12C-A33DEC51656E}" srcOrd="1" destOrd="0" presId="urn:microsoft.com/office/officeart/2005/8/layout/hierarchy1"/>
    <dgm:cxn modelId="{25355E98-D613-4B0B-9B73-F5F5AFC5C8AF}" type="presParOf" srcId="{7B3C408C-5608-4831-B12C-A33DEC51656E}" destId="{14EE185D-BE9C-4424-99AD-D11C8BEE0D95}" srcOrd="0" destOrd="0" presId="urn:microsoft.com/office/officeart/2005/8/layout/hierarchy1"/>
    <dgm:cxn modelId="{328FAF04-0525-49C1-8589-72BCAB870887}" type="presParOf" srcId="{14EE185D-BE9C-4424-99AD-D11C8BEE0D95}" destId="{0ABA8841-2E13-4EE7-9600-D939414EE2BC}" srcOrd="0" destOrd="0" presId="urn:microsoft.com/office/officeart/2005/8/layout/hierarchy1"/>
    <dgm:cxn modelId="{9AB82E55-D5EE-40D6-BB39-032663169B66}" type="presParOf" srcId="{14EE185D-BE9C-4424-99AD-D11C8BEE0D95}" destId="{0997F7E9-9C03-4C4C-9760-95BB29039A01}" srcOrd="1" destOrd="0" presId="urn:microsoft.com/office/officeart/2005/8/layout/hierarchy1"/>
    <dgm:cxn modelId="{B6EB9603-8BC6-4379-B00F-EBBF4AB0685B}" type="presParOf" srcId="{7B3C408C-5608-4831-B12C-A33DEC51656E}" destId="{F8CB2E3D-83C7-464A-BD86-88D0DE5EC0B9}" srcOrd="1" destOrd="0" presId="urn:microsoft.com/office/officeart/2005/8/layout/hierarchy1"/>
    <dgm:cxn modelId="{AA55653C-B9C4-42F3-93E3-F3736B278007}" type="presParOf" srcId="{2E181DEB-77C8-4F85-AFDB-3414732DC5B6}" destId="{8BD2CCC9-A5CD-45F3-BA34-8716B2A7CFB1}" srcOrd="4" destOrd="0" presId="urn:microsoft.com/office/officeart/2005/8/layout/hierarchy1"/>
    <dgm:cxn modelId="{4EA3D8E9-9530-4952-BB1D-1759969C3C38}" type="presParOf" srcId="{2E181DEB-77C8-4F85-AFDB-3414732DC5B6}" destId="{9D2C08D0-E0F0-40F1-945E-8118EE39E546}" srcOrd="5" destOrd="0" presId="urn:microsoft.com/office/officeart/2005/8/layout/hierarchy1"/>
    <dgm:cxn modelId="{7802E45E-E5EE-4B77-9F4C-D4C17C498B2E}" type="presParOf" srcId="{9D2C08D0-E0F0-40F1-945E-8118EE39E546}" destId="{3269FA4C-D252-4BF3-8FD7-3EF0B0EB4DC5}" srcOrd="0" destOrd="0" presId="urn:microsoft.com/office/officeart/2005/8/layout/hierarchy1"/>
    <dgm:cxn modelId="{471992AE-CE60-4029-B212-FBD385815630}" type="presParOf" srcId="{3269FA4C-D252-4BF3-8FD7-3EF0B0EB4DC5}" destId="{D25DF860-47FD-42F0-B603-5671C9C185E2}" srcOrd="0" destOrd="0" presId="urn:microsoft.com/office/officeart/2005/8/layout/hierarchy1"/>
    <dgm:cxn modelId="{AB285F94-71EA-4369-BDBE-436B8BF7B437}" type="presParOf" srcId="{3269FA4C-D252-4BF3-8FD7-3EF0B0EB4DC5}" destId="{2DC6BE09-6C35-45D2-A751-D4BF107EE4F9}" srcOrd="1" destOrd="0" presId="urn:microsoft.com/office/officeart/2005/8/layout/hierarchy1"/>
    <dgm:cxn modelId="{90F78E9E-B0EA-431D-BEE4-D3D28F62E420}" type="presParOf" srcId="{9D2C08D0-E0F0-40F1-945E-8118EE39E546}" destId="{3476964E-2C32-4025-9130-A9EBDC581214}" srcOrd="1" destOrd="0" presId="urn:microsoft.com/office/officeart/2005/8/layout/hierarchy1"/>
    <dgm:cxn modelId="{0583537B-E334-4C98-BD97-A42956CD101A}" type="presParOf" srcId="{2E181DEB-77C8-4F85-AFDB-3414732DC5B6}" destId="{0DB06ADF-5D22-4867-A9A8-3ACC6EA49E1E}" srcOrd="6" destOrd="0" presId="urn:microsoft.com/office/officeart/2005/8/layout/hierarchy1"/>
    <dgm:cxn modelId="{275578A9-19CC-465B-9812-867FFDAB9B66}" type="presParOf" srcId="{2E181DEB-77C8-4F85-AFDB-3414732DC5B6}" destId="{A1D52E2D-12F9-44FE-BAA9-BF77EBFF9477}" srcOrd="7" destOrd="0" presId="urn:microsoft.com/office/officeart/2005/8/layout/hierarchy1"/>
    <dgm:cxn modelId="{831EEDB7-B1FE-482F-B5F4-C99481D8018D}" type="presParOf" srcId="{A1D52E2D-12F9-44FE-BAA9-BF77EBFF9477}" destId="{C44B8C40-DDE4-4680-B610-2F752476D7CD}" srcOrd="0" destOrd="0" presId="urn:microsoft.com/office/officeart/2005/8/layout/hierarchy1"/>
    <dgm:cxn modelId="{110162B7-3715-4B4B-A781-74A9927C3BED}" type="presParOf" srcId="{C44B8C40-DDE4-4680-B610-2F752476D7CD}" destId="{C2EBA7DD-B67B-4866-B7D0-1EDF7294D4EA}" srcOrd="0" destOrd="0" presId="urn:microsoft.com/office/officeart/2005/8/layout/hierarchy1"/>
    <dgm:cxn modelId="{DD613A97-4327-4B64-A7FC-AA5BE4307230}" type="presParOf" srcId="{C44B8C40-DDE4-4680-B610-2F752476D7CD}" destId="{2987343F-C488-4AC1-A4FD-C02C38DCC47B}" srcOrd="1" destOrd="0" presId="urn:microsoft.com/office/officeart/2005/8/layout/hierarchy1"/>
    <dgm:cxn modelId="{AE0F1ECD-32AA-4BC0-A5D3-6B9541005EF9}" type="presParOf" srcId="{A1D52E2D-12F9-44FE-BAA9-BF77EBFF9477}" destId="{DFB7B5A5-9481-448F-9F82-73AB43F777C1}" srcOrd="1" destOrd="0" presId="urn:microsoft.com/office/officeart/2005/8/layout/hierarchy1"/>
    <dgm:cxn modelId="{9FEC087B-6D91-4635-BD8E-297105DA8CEC}" type="presParOf" srcId="{2E181DEB-77C8-4F85-AFDB-3414732DC5B6}" destId="{2E8E46D9-FBC5-4AA6-9A5D-86A5A084592D}" srcOrd="8" destOrd="0" presId="urn:microsoft.com/office/officeart/2005/8/layout/hierarchy1"/>
    <dgm:cxn modelId="{B3AE1531-8E15-4BE9-94B9-1CC06699C937}" type="presParOf" srcId="{2E181DEB-77C8-4F85-AFDB-3414732DC5B6}" destId="{17361D21-EF50-4EB2-B410-A279C1ACC086}" srcOrd="9" destOrd="0" presId="urn:microsoft.com/office/officeart/2005/8/layout/hierarchy1"/>
    <dgm:cxn modelId="{ED8460A9-D5F2-4DB8-9253-A88A15090506}" type="presParOf" srcId="{17361D21-EF50-4EB2-B410-A279C1ACC086}" destId="{41513FDA-8D68-4BF5-A2C7-C8764C08B484}" srcOrd="0" destOrd="0" presId="urn:microsoft.com/office/officeart/2005/8/layout/hierarchy1"/>
    <dgm:cxn modelId="{B84FD058-13FC-4E36-B1CC-EB1B422DFEAB}" type="presParOf" srcId="{41513FDA-8D68-4BF5-A2C7-C8764C08B484}" destId="{C0FEB4AB-1570-4BE8-AFF6-5BCF38B454B9}" srcOrd="0" destOrd="0" presId="urn:microsoft.com/office/officeart/2005/8/layout/hierarchy1"/>
    <dgm:cxn modelId="{FE6380F8-BBC0-4FF0-84C6-3AE5DFB9A885}" type="presParOf" srcId="{41513FDA-8D68-4BF5-A2C7-C8764C08B484}" destId="{A5B2796D-E837-4404-9852-61F32C250BFA}" srcOrd="1" destOrd="0" presId="urn:microsoft.com/office/officeart/2005/8/layout/hierarchy1"/>
    <dgm:cxn modelId="{AB897544-2E25-42DF-BE50-F555D972762D}" type="presParOf" srcId="{17361D21-EF50-4EB2-B410-A279C1ACC086}" destId="{4E08EAE1-867C-4CDD-9B42-8EEF5B0AB9A5}" srcOrd="1" destOrd="0" presId="urn:microsoft.com/office/officeart/2005/8/layout/hierarchy1"/>
    <dgm:cxn modelId="{AB5FB326-C7F3-4C7A-91B4-72706DE60842}" type="presParOf" srcId="{4E08EAE1-867C-4CDD-9B42-8EEF5B0AB9A5}" destId="{73DC0BED-9251-4B5C-8191-EE587DFF262E}" srcOrd="0" destOrd="0" presId="urn:microsoft.com/office/officeart/2005/8/layout/hierarchy1"/>
    <dgm:cxn modelId="{6F6255F1-F40C-4185-BC76-BB573C6D6D68}" type="presParOf" srcId="{4E08EAE1-867C-4CDD-9B42-8EEF5B0AB9A5}" destId="{85CE7EBA-A70E-4C09-B045-A49F4EE7818F}" srcOrd="1" destOrd="0" presId="urn:microsoft.com/office/officeart/2005/8/layout/hierarchy1"/>
    <dgm:cxn modelId="{29C1F1F2-865C-4369-B5AA-00425125198E}" type="presParOf" srcId="{85CE7EBA-A70E-4C09-B045-A49F4EE7818F}" destId="{63907A6F-E632-45E0-BF5C-1787833BE2FE}" srcOrd="0" destOrd="0" presId="urn:microsoft.com/office/officeart/2005/8/layout/hierarchy1"/>
    <dgm:cxn modelId="{94284893-A642-4B31-9860-93FA57778DCA}" type="presParOf" srcId="{63907A6F-E632-45E0-BF5C-1787833BE2FE}" destId="{47F209D6-A50F-4593-8101-495466DA161C}" srcOrd="0" destOrd="0" presId="urn:microsoft.com/office/officeart/2005/8/layout/hierarchy1"/>
    <dgm:cxn modelId="{B32B2F53-F315-416E-8665-4FB3FF1858B0}" type="presParOf" srcId="{63907A6F-E632-45E0-BF5C-1787833BE2FE}" destId="{98617AD6-2A5A-4CC4-817B-C33D1FB1B247}" srcOrd="1" destOrd="0" presId="urn:microsoft.com/office/officeart/2005/8/layout/hierarchy1"/>
    <dgm:cxn modelId="{E4E50648-66B0-4B93-9C04-4D70D4C390D4}" type="presParOf" srcId="{85CE7EBA-A70E-4C09-B045-A49F4EE7818F}" destId="{44FEA90B-B9F0-4838-A33A-C2D7921EB239}" srcOrd="1" destOrd="0" presId="urn:microsoft.com/office/officeart/2005/8/layout/hierarchy1"/>
    <dgm:cxn modelId="{C6E79500-C5CB-4E73-BA17-B6D9BCE88DE2}" type="presParOf" srcId="{4E08EAE1-867C-4CDD-9B42-8EEF5B0AB9A5}" destId="{493BF7B8-A5EF-4E70-BC84-2CB6E0FDEE0A}" srcOrd="2" destOrd="0" presId="urn:microsoft.com/office/officeart/2005/8/layout/hierarchy1"/>
    <dgm:cxn modelId="{DD6FF320-BA5D-4D63-BE54-468A9BE1ABC8}" type="presParOf" srcId="{4E08EAE1-867C-4CDD-9B42-8EEF5B0AB9A5}" destId="{30E2F406-52B6-4843-8762-19EE82C6795D}" srcOrd="3" destOrd="0" presId="urn:microsoft.com/office/officeart/2005/8/layout/hierarchy1"/>
    <dgm:cxn modelId="{7D5B285A-DD70-4CB2-83CA-363AC56158E5}" type="presParOf" srcId="{30E2F406-52B6-4843-8762-19EE82C6795D}" destId="{B81EEFDE-3C40-428C-BE91-8430BFBCEA16}" srcOrd="0" destOrd="0" presId="urn:microsoft.com/office/officeart/2005/8/layout/hierarchy1"/>
    <dgm:cxn modelId="{846994CE-CB32-4B54-9243-F462A1BAB8D6}" type="presParOf" srcId="{B81EEFDE-3C40-428C-BE91-8430BFBCEA16}" destId="{41F46E1C-1ABF-4C23-8BC5-73CEEFAF6B00}" srcOrd="0" destOrd="0" presId="urn:microsoft.com/office/officeart/2005/8/layout/hierarchy1"/>
    <dgm:cxn modelId="{11BDAE4A-BDED-4A8E-B175-FF65C957881B}" type="presParOf" srcId="{B81EEFDE-3C40-428C-BE91-8430BFBCEA16}" destId="{89825871-887C-4144-92E4-0CD1C779523E}" srcOrd="1" destOrd="0" presId="urn:microsoft.com/office/officeart/2005/8/layout/hierarchy1"/>
    <dgm:cxn modelId="{BE544174-B4AF-4ACC-B8C4-4A81C82B51D3}" type="presParOf" srcId="{30E2F406-52B6-4843-8762-19EE82C6795D}" destId="{A382E3D8-F167-402C-95ED-E85E712B3958}" srcOrd="1" destOrd="0" presId="urn:microsoft.com/office/officeart/2005/8/layout/hierarchy1"/>
    <dgm:cxn modelId="{AB97D865-4F7E-43FB-A2BD-0B3C980F8B8D}" type="presParOf" srcId="{4E08EAE1-867C-4CDD-9B42-8EEF5B0AB9A5}" destId="{AC97DC07-675E-4CF3-9913-C7CB3E6FE0DB}" srcOrd="4" destOrd="0" presId="urn:microsoft.com/office/officeart/2005/8/layout/hierarchy1"/>
    <dgm:cxn modelId="{A1E0EB1C-BCB0-40B7-85BC-0ACFABA3374D}" type="presParOf" srcId="{4E08EAE1-867C-4CDD-9B42-8EEF5B0AB9A5}" destId="{079BF440-650D-4823-B2D6-4DF79A303EB7}" srcOrd="5" destOrd="0" presId="urn:microsoft.com/office/officeart/2005/8/layout/hierarchy1"/>
    <dgm:cxn modelId="{9F17A1D6-89D0-479D-9E04-BB7ABFD5CE57}" type="presParOf" srcId="{079BF440-650D-4823-B2D6-4DF79A303EB7}" destId="{26B98B58-CCA1-49D4-A030-D5CDC237226A}" srcOrd="0" destOrd="0" presId="urn:microsoft.com/office/officeart/2005/8/layout/hierarchy1"/>
    <dgm:cxn modelId="{67966BE4-FE5C-4570-9440-292AFFDB4ECC}" type="presParOf" srcId="{26B98B58-CCA1-49D4-A030-D5CDC237226A}" destId="{4F3658AF-6F52-4172-B81C-592F00EDFFF5}" srcOrd="0" destOrd="0" presId="urn:microsoft.com/office/officeart/2005/8/layout/hierarchy1"/>
    <dgm:cxn modelId="{5B4386DD-F917-43FB-BD7A-792114CE85BD}" type="presParOf" srcId="{26B98B58-CCA1-49D4-A030-D5CDC237226A}" destId="{769CFD7A-F5DE-46F5-9CC2-F86EEF9DC6D8}" srcOrd="1" destOrd="0" presId="urn:microsoft.com/office/officeart/2005/8/layout/hierarchy1"/>
    <dgm:cxn modelId="{D68CB307-387B-4B02-BB59-4F8D93E9BECE}" type="presParOf" srcId="{079BF440-650D-4823-B2D6-4DF79A303EB7}" destId="{F80F370F-4960-4A7F-8CDD-3F645777D926}" srcOrd="1" destOrd="0" presId="urn:microsoft.com/office/officeart/2005/8/layout/hierarchy1"/>
    <dgm:cxn modelId="{C7262EEE-09B2-4C39-B93D-0C6697BFCA6B}" type="presParOf" srcId="{4E08EAE1-867C-4CDD-9B42-8EEF5B0AB9A5}" destId="{1164DF9C-47B4-4930-BF8C-FB83C56F57E8}" srcOrd="6" destOrd="0" presId="urn:microsoft.com/office/officeart/2005/8/layout/hierarchy1"/>
    <dgm:cxn modelId="{9ABDAE99-4AA9-4F09-8D3E-8A19AF57C419}" type="presParOf" srcId="{4E08EAE1-867C-4CDD-9B42-8EEF5B0AB9A5}" destId="{BB6C78B2-14D7-4BAD-A77C-2CC056C23A03}" srcOrd="7" destOrd="0" presId="urn:microsoft.com/office/officeart/2005/8/layout/hierarchy1"/>
    <dgm:cxn modelId="{A778D506-92B5-4FC9-8988-820EDFBF4190}" type="presParOf" srcId="{BB6C78B2-14D7-4BAD-A77C-2CC056C23A03}" destId="{D3F9391C-904D-4C42-9756-3F7D6BB5BF48}" srcOrd="0" destOrd="0" presId="urn:microsoft.com/office/officeart/2005/8/layout/hierarchy1"/>
    <dgm:cxn modelId="{67965192-6709-4753-B296-83A5E275D540}" type="presParOf" srcId="{D3F9391C-904D-4C42-9756-3F7D6BB5BF48}" destId="{96FDB7BD-35DB-46BD-8744-5C5B8B4000BF}" srcOrd="0" destOrd="0" presId="urn:microsoft.com/office/officeart/2005/8/layout/hierarchy1"/>
    <dgm:cxn modelId="{49871D27-F564-45D4-9535-E5D3429C61C3}" type="presParOf" srcId="{D3F9391C-904D-4C42-9756-3F7D6BB5BF48}" destId="{1DE75C67-9F60-4DCF-8A09-6EBB5AA047F8}" srcOrd="1" destOrd="0" presId="urn:microsoft.com/office/officeart/2005/8/layout/hierarchy1"/>
    <dgm:cxn modelId="{72988983-F36C-49B8-9178-884F57BA9842}" type="presParOf" srcId="{BB6C78B2-14D7-4BAD-A77C-2CC056C23A03}" destId="{3E089C12-00A1-4C52-ACA6-DA689DC530B1}" srcOrd="1" destOrd="0" presId="urn:microsoft.com/office/officeart/2005/8/layout/hierarchy1"/>
    <dgm:cxn modelId="{D3D7B3E0-2DE8-4C73-8092-27B984FFF627}" type="presParOf" srcId="{4E08EAE1-867C-4CDD-9B42-8EEF5B0AB9A5}" destId="{DCB922D2-A971-46B6-8A66-A63871EC5D71}" srcOrd="8" destOrd="0" presId="urn:microsoft.com/office/officeart/2005/8/layout/hierarchy1"/>
    <dgm:cxn modelId="{913BBCA6-6A15-4081-ACFB-D98F477B7550}" type="presParOf" srcId="{4E08EAE1-867C-4CDD-9B42-8EEF5B0AB9A5}" destId="{1BE63070-B619-415B-AE72-C4895210C2ED}" srcOrd="9" destOrd="0" presId="urn:microsoft.com/office/officeart/2005/8/layout/hierarchy1"/>
    <dgm:cxn modelId="{88885C49-E13F-46DB-BD55-02549CE6B683}" type="presParOf" srcId="{1BE63070-B619-415B-AE72-C4895210C2ED}" destId="{2CDC735E-3F1A-4A75-90D7-4773653B5E0B}" srcOrd="0" destOrd="0" presId="urn:microsoft.com/office/officeart/2005/8/layout/hierarchy1"/>
    <dgm:cxn modelId="{39DE0E1E-A457-4031-A6D1-C04DDA15C6D9}" type="presParOf" srcId="{2CDC735E-3F1A-4A75-90D7-4773653B5E0B}" destId="{0F54FE08-C494-4F47-82B7-FE51BDB88D1B}" srcOrd="0" destOrd="0" presId="urn:microsoft.com/office/officeart/2005/8/layout/hierarchy1"/>
    <dgm:cxn modelId="{26F2BD33-885F-4A44-82C7-4A65EBFA30E6}" type="presParOf" srcId="{2CDC735E-3F1A-4A75-90D7-4773653B5E0B}" destId="{D7493045-F4D0-49BB-8749-0235A8D3915E}" srcOrd="1" destOrd="0" presId="urn:microsoft.com/office/officeart/2005/8/layout/hierarchy1"/>
    <dgm:cxn modelId="{F54E657B-FEC8-4658-B618-9477ABD53598}" type="presParOf" srcId="{1BE63070-B619-415B-AE72-C4895210C2ED}" destId="{E562E629-8E7C-4C02-A214-F4E36EE87E99}" srcOrd="1" destOrd="0" presId="urn:microsoft.com/office/officeart/2005/8/layout/hierarchy1"/>
    <dgm:cxn modelId="{AE993755-C27B-4D66-B7FA-337056FF690B}" type="presParOf" srcId="{2E181DEB-77C8-4F85-AFDB-3414732DC5B6}" destId="{B2CAA67D-ED33-4120-9634-DF98516FB005}" srcOrd="10" destOrd="0" presId="urn:microsoft.com/office/officeart/2005/8/layout/hierarchy1"/>
    <dgm:cxn modelId="{4BC450DA-C7E2-4383-A9BD-D326CF26687E}" type="presParOf" srcId="{2E181DEB-77C8-4F85-AFDB-3414732DC5B6}" destId="{0DF4443E-EF58-4CDA-AE3C-5FC35EE675D5}" srcOrd="11" destOrd="0" presId="urn:microsoft.com/office/officeart/2005/8/layout/hierarchy1"/>
    <dgm:cxn modelId="{B0B4EB34-DD2F-4309-B751-E58D5D591CAF}" type="presParOf" srcId="{0DF4443E-EF58-4CDA-AE3C-5FC35EE675D5}" destId="{EE9C7157-398A-46DB-BD6B-659BF0106723}" srcOrd="0" destOrd="0" presId="urn:microsoft.com/office/officeart/2005/8/layout/hierarchy1"/>
    <dgm:cxn modelId="{9532000B-227B-4799-A1D1-6E51BB4EC17B}" type="presParOf" srcId="{EE9C7157-398A-46DB-BD6B-659BF0106723}" destId="{A20E9766-61CD-4711-B99D-41622BFCA782}" srcOrd="0" destOrd="0" presId="urn:microsoft.com/office/officeart/2005/8/layout/hierarchy1"/>
    <dgm:cxn modelId="{D0537B6E-16F4-4A9A-A7DF-AE2F524FE785}" type="presParOf" srcId="{EE9C7157-398A-46DB-BD6B-659BF0106723}" destId="{E1CF22F3-AC19-46C9-A82F-89D8DB189CE8}" srcOrd="1" destOrd="0" presId="urn:microsoft.com/office/officeart/2005/8/layout/hierarchy1"/>
    <dgm:cxn modelId="{E619EEAD-D932-4228-A171-FDFC2A3FA229}" type="presParOf" srcId="{0DF4443E-EF58-4CDA-AE3C-5FC35EE675D5}" destId="{4A7C2F52-ACA9-4730-89EA-B234D19B30FD}" srcOrd="1" destOrd="0" presId="urn:microsoft.com/office/officeart/2005/8/layout/hierarchy1"/>
    <dgm:cxn modelId="{AC723CA2-7799-4818-B6E1-D9570D14FB31}" type="presParOf" srcId="{2E181DEB-77C8-4F85-AFDB-3414732DC5B6}" destId="{CE2BD6A2-C6A6-4AE7-8716-F62AC787B4F6}" srcOrd="12" destOrd="0" presId="urn:microsoft.com/office/officeart/2005/8/layout/hierarchy1"/>
    <dgm:cxn modelId="{137C7443-E818-4254-BC58-ED1832584EF8}" type="presParOf" srcId="{2E181DEB-77C8-4F85-AFDB-3414732DC5B6}" destId="{124F88C5-C1D5-4402-8050-69A3610B0063}" srcOrd="13" destOrd="0" presId="urn:microsoft.com/office/officeart/2005/8/layout/hierarchy1"/>
    <dgm:cxn modelId="{0B5E36FB-CF72-4F52-8173-8D0CCEDA9AF4}" type="presParOf" srcId="{124F88C5-C1D5-4402-8050-69A3610B0063}" destId="{AA562350-23EB-4A00-9F4B-5CA6A4AF8D46}" srcOrd="0" destOrd="0" presId="urn:microsoft.com/office/officeart/2005/8/layout/hierarchy1"/>
    <dgm:cxn modelId="{DC7E7830-0E48-4050-9CC0-FF34AA022703}" type="presParOf" srcId="{AA562350-23EB-4A00-9F4B-5CA6A4AF8D46}" destId="{5B804CA3-5F0C-4C9A-9948-6267A36AC286}" srcOrd="0" destOrd="0" presId="urn:microsoft.com/office/officeart/2005/8/layout/hierarchy1"/>
    <dgm:cxn modelId="{2CA4696A-F32D-4557-9668-86E3DEF687D3}" type="presParOf" srcId="{AA562350-23EB-4A00-9F4B-5CA6A4AF8D46}" destId="{F83FE0F9-C0AD-41ED-8499-585D4FDF8177}" srcOrd="1" destOrd="0" presId="urn:microsoft.com/office/officeart/2005/8/layout/hierarchy1"/>
    <dgm:cxn modelId="{E8990450-3DB7-4904-A625-F1E80A3C4A27}" type="presParOf" srcId="{124F88C5-C1D5-4402-8050-69A3610B0063}" destId="{E3521F4E-CD84-466B-AF37-02AB70C55B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0B35F-2635-4F8F-9051-2B1A318D39FF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32587F-1A59-4B58-8F39-3F88332608F5}">
      <dgm:prSet phldrT="[Text]"/>
      <dgm:spPr/>
      <dgm:t>
        <a:bodyPr/>
        <a:lstStyle/>
        <a:p>
          <a:r>
            <a:rPr lang="en-US" dirty="0"/>
            <a:t>Botnets</a:t>
          </a:r>
        </a:p>
      </dgm:t>
    </dgm:pt>
    <dgm:pt modelId="{8E780597-A9D7-4E6A-B969-7F37A974753C}" type="parTrans" cxnId="{E50FB978-B72E-4ADD-B08D-9D1C5B9112CA}">
      <dgm:prSet/>
      <dgm:spPr/>
      <dgm:t>
        <a:bodyPr/>
        <a:lstStyle/>
        <a:p>
          <a:endParaRPr lang="en-US"/>
        </a:p>
      </dgm:t>
    </dgm:pt>
    <dgm:pt modelId="{BAFC8618-BD8D-4D8C-BB34-17C52689EDA4}" type="sibTrans" cxnId="{E50FB978-B72E-4ADD-B08D-9D1C5B9112CA}">
      <dgm:prSet/>
      <dgm:spPr/>
      <dgm:t>
        <a:bodyPr/>
        <a:lstStyle/>
        <a:p>
          <a:endParaRPr lang="en-US"/>
        </a:p>
      </dgm:t>
    </dgm:pt>
    <dgm:pt modelId="{6F06AC04-9C84-4A47-BFDD-AE87232D1106}">
      <dgm:prSet phldrT="[Text]"/>
      <dgm:spPr/>
      <dgm:t>
        <a:bodyPr/>
        <a:lstStyle/>
        <a:p>
          <a:r>
            <a:rPr lang="en-US" dirty="0"/>
            <a:t>Credit Card and Bank Account Theft</a:t>
          </a:r>
        </a:p>
      </dgm:t>
    </dgm:pt>
    <dgm:pt modelId="{5E7D7A7B-2ADD-469E-B0F8-D565F03F46F9}" type="parTrans" cxnId="{6955F1D0-FCF9-4D8D-BAD2-2E27D171F963}">
      <dgm:prSet/>
      <dgm:spPr/>
      <dgm:t>
        <a:bodyPr/>
        <a:lstStyle/>
        <a:p>
          <a:endParaRPr lang="en-US"/>
        </a:p>
      </dgm:t>
    </dgm:pt>
    <dgm:pt modelId="{33C404C4-6211-4C8B-9140-D0533EAFE621}" type="sibTrans" cxnId="{6955F1D0-FCF9-4D8D-BAD2-2E27D171F963}">
      <dgm:prSet/>
      <dgm:spPr/>
      <dgm:t>
        <a:bodyPr/>
        <a:lstStyle/>
        <a:p>
          <a:endParaRPr lang="en-US"/>
        </a:p>
      </dgm:t>
    </dgm:pt>
    <dgm:pt modelId="{4F920927-1A73-470C-97F0-75ABFA67423F}">
      <dgm:prSet phldrT="[Text]"/>
      <dgm:spPr/>
      <dgm:t>
        <a:bodyPr/>
        <a:lstStyle/>
        <a:p>
          <a:r>
            <a:rPr lang="en-US" dirty="0"/>
            <a:t>Carders, Cashiers, and Money Mules</a:t>
          </a:r>
        </a:p>
      </dgm:t>
    </dgm:pt>
    <dgm:pt modelId="{4B2D1F3B-F359-4548-91E0-0C2AC7CCD7A1}" type="parTrans" cxnId="{82B5D393-E6BA-4C99-82EC-CE197264E0FD}">
      <dgm:prSet/>
      <dgm:spPr/>
      <dgm:t>
        <a:bodyPr/>
        <a:lstStyle/>
        <a:p>
          <a:endParaRPr lang="en-US"/>
        </a:p>
      </dgm:t>
    </dgm:pt>
    <dgm:pt modelId="{79406963-93E8-4610-9E27-FEFF794E3AB0}" type="sibTrans" cxnId="{82B5D393-E6BA-4C99-82EC-CE197264E0FD}">
      <dgm:prSet/>
      <dgm:spPr/>
      <dgm:t>
        <a:bodyPr/>
        <a:lstStyle/>
        <a:p>
          <a:endParaRPr lang="en-US"/>
        </a:p>
      </dgm:t>
    </dgm:pt>
    <dgm:pt modelId="{426355DA-85B0-49DB-B723-939237685E7C}">
      <dgm:prSet phldrT="[Text]"/>
      <dgm:spPr/>
      <dgm:t>
        <a:bodyPr/>
        <a:lstStyle/>
        <a:p>
          <a:r>
            <a:rPr lang="en-US" dirty="0" err="1"/>
            <a:t>DDoS</a:t>
          </a:r>
          <a:r>
            <a:rPr lang="en-US" dirty="0"/>
            <a:t> and Ransomware Extortion</a:t>
          </a:r>
        </a:p>
      </dgm:t>
    </dgm:pt>
    <dgm:pt modelId="{05039FCC-4F08-4EEE-ACAE-BAC85EFDD1D7}" type="parTrans" cxnId="{EEE27B68-13C0-4E69-9E3D-E81F26365082}">
      <dgm:prSet/>
      <dgm:spPr/>
      <dgm:t>
        <a:bodyPr/>
        <a:lstStyle/>
        <a:p>
          <a:endParaRPr lang="en-US"/>
        </a:p>
      </dgm:t>
    </dgm:pt>
    <dgm:pt modelId="{C7DCF50B-90BE-4C41-AAFB-5990C2737070}" type="sibTrans" cxnId="{EEE27B68-13C0-4E69-9E3D-E81F26365082}">
      <dgm:prSet/>
      <dgm:spPr/>
      <dgm:t>
        <a:bodyPr/>
        <a:lstStyle/>
        <a:p>
          <a:endParaRPr lang="en-US"/>
        </a:p>
      </dgm:t>
    </dgm:pt>
    <dgm:pt modelId="{03A48CFA-6496-41BF-A746-80A181C3C3DE}">
      <dgm:prSet phldrT="[Text]"/>
      <dgm:spPr/>
      <dgm:t>
        <a:bodyPr/>
        <a:lstStyle/>
        <a:p>
          <a:r>
            <a:rPr lang="en-US" dirty="0"/>
            <a:t>Spam</a:t>
          </a:r>
        </a:p>
      </dgm:t>
    </dgm:pt>
    <dgm:pt modelId="{72633D96-4A27-4E50-A39C-37AB41EEA9FE}" type="parTrans" cxnId="{C81AFF4B-9D0E-40B1-8E5B-30F389DDAD49}">
      <dgm:prSet/>
      <dgm:spPr/>
      <dgm:t>
        <a:bodyPr/>
        <a:lstStyle/>
        <a:p>
          <a:endParaRPr lang="en-US"/>
        </a:p>
      </dgm:t>
    </dgm:pt>
    <dgm:pt modelId="{8E5E1350-FE66-4F91-840A-B3A1E5069B7E}" type="sibTrans" cxnId="{C81AFF4B-9D0E-40B1-8E5B-30F389DDAD49}">
      <dgm:prSet/>
      <dgm:spPr/>
      <dgm:t>
        <a:bodyPr/>
        <a:lstStyle/>
        <a:p>
          <a:endParaRPr lang="en-US"/>
        </a:p>
      </dgm:t>
    </dgm:pt>
    <dgm:pt modelId="{45F34A96-294F-4F91-858C-0CCFEC2CFF6B}">
      <dgm:prSet phldrT="[Text]"/>
      <dgm:spPr/>
      <dgm:t>
        <a:bodyPr/>
        <a:lstStyle/>
        <a:p>
          <a:r>
            <a:rPr lang="en-US" dirty="0"/>
            <a:t>Bitcoin Mining</a:t>
          </a:r>
        </a:p>
      </dgm:t>
    </dgm:pt>
    <dgm:pt modelId="{E3BBBB2C-8F74-4541-A78F-D9AB9652D44B}" type="parTrans" cxnId="{BC699438-0C3B-47B3-AEEF-4B3B9C697BED}">
      <dgm:prSet/>
      <dgm:spPr/>
      <dgm:t>
        <a:bodyPr/>
        <a:lstStyle/>
        <a:p>
          <a:endParaRPr lang="en-US"/>
        </a:p>
      </dgm:t>
    </dgm:pt>
    <dgm:pt modelId="{3AD622BB-3D20-4961-90A9-7E3A3EAB1155}" type="sibTrans" cxnId="{BC699438-0C3B-47B3-AEEF-4B3B9C697BED}">
      <dgm:prSet/>
      <dgm:spPr/>
      <dgm:t>
        <a:bodyPr/>
        <a:lstStyle/>
        <a:p>
          <a:endParaRPr lang="en-US"/>
        </a:p>
      </dgm:t>
    </dgm:pt>
    <dgm:pt modelId="{C92294B8-F12A-42FD-B72C-42C2FDCD2D8E}">
      <dgm:prSet/>
      <dgm:spPr/>
      <dgm:t>
        <a:bodyPr/>
        <a:lstStyle/>
        <a:p>
          <a:r>
            <a:rPr lang="en-US" dirty="0"/>
            <a:t>Phishing</a:t>
          </a:r>
        </a:p>
      </dgm:t>
    </dgm:pt>
    <dgm:pt modelId="{80A49C2A-5C20-42BB-A1DC-6558C20289C2}" type="parTrans" cxnId="{300F84A7-6FDC-427E-9649-2E614B2A1266}">
      <dgm:prSet/>
      <dgm:spPr/>
      <dgm:t>
        <a:bodyPr/>
        <a:lstStyle/>
        <a:p>
          <a:endParaRPr lang="en-US"/>
        </a:p>
      </dgm:t>
    </dgm:pt>
    <dgm:pt modelId="{611D77A5-92DE-47E3-878A-892C64739260}" type="sibTrans" cxnId="{300F84A7-6FDC-427E-9649-2E614B2A1266}">
      <dgm:prSet/>
      <dgm:spPr/>
      <dgm:t>
        <a:bodyPr/>
        <a:lstStyle/>
        <a:p>
          <a:endParaRPr lang="en-US"/>
        </a:p>
      </dgm:t>
    </dgm:pt>
    <dgm:pt modelId="{3CB81644-432E-42AF-ABA9-71ABDDE58956}">
      <dgm:prSet/>
      <dgm:spPr/>
      <dgm:t>
        <a:bodyPr/>
        <a:lstStyle/>
        <a:p>
          <a:r>
            <a:rPr lang="en-US" dirty="0"/>
            <a:t>Counterfeit Goods</a:t>
          </a:r>
        </a:p>
      </dgm:t>
    </dgm:pt>
    <dgm:pt modelId="{95C1DC5D-E737-4A41-83F0-AD800A95D9F5}" type="parTrans" cxnId="{FCFD1F00-69B0-4BBB-AC3F-C6E2A9364DB0}">
      <dgm:prSet/>
      <dgm:spPr/>
      <dgm:t>
        <a:bodyPr/>
        <a:lstStyle/>
        <a:p>
          <a:endParaRPr lang="en-US"/>
        </a:p>
      </dgm:t>
    </dgm:pt>
    <dgm:pt modelId="{87368739-70E0-48CC-B078-DBA02B966C38}" type="sibTrans" cxnId="{FCFD1F00-69B0-4BBB-AC3F-C6E2A9364DB0}">
      <dgm:prSet/>
      <dgm:spPr/>
      <dgm:t>
        <a:bodyPr/>
        <a:lstStyle/>
        <a:p>
          <a:endParaRPr lang="en-US"/>
        </a:p>
      </dgm:t>
    </dgm:pt>
    <dgm:pt modelId="{934DA221-5443-497E-A4E4-A348E6ACDDB7}">
      <dgm:prSet/>
      <dgm:spPr/>
      <dgm:t>
        <a:bodyPr/>
        <a:lstStyle/>
        <a:p>
          <a:r>
            <a:rPr lang="en-US" dirty="0"/>
            <a:t>Malware Attachments</a:t>
          </a:r>
        </a:p>
      </dgm:t>
    </dgm:pt>
    <dgm:pt modelId="{37AAF2A0-4D79-4496-8E06-D2AF95C6A459}" type="parTrans" cxnId="{E7DA6F74-E0A4-4C91-906F-78261B5CC048}">
      <dgm:prSet/>
      <dgm:spPr/>
      <dgm:t>
        <a:bodyPr/>
        <a:lstStyle/>
        <a:p>
          <a:endParaRPr lang="en-US"/>
        </a:p>
      </dgm:t>
    </dgm:pt>
    <dgm:pt modelId="{A4D10C71-FE60-4F42-8EF6-606461EE738A}" type="sibTrans" cxnId="{E7DA6F74-E0A4-4C91-906F-78261B5CC048}">
      <dgm:prSet/>
      <dgm:spPr/>
      <dgm:t>
        <a:bodyPr/>
        <a:lstStyle/>
        <a:p>
          <a:endParaRPr lang="en-US"/>
        </a:p>
      </dgm:t>
    </dgm:pt>
    <dgm:pt modelId="{7262895B-02E6-4067-B862-A12DB86A98B8}">
      <dgm:prSet/>
      <dgm:spPr/>
      <dgm:t>
        <a:bodyPr/>
        <a:lstStyle/>
        <a:p>
          <a:r>
            <a:rPr lang="en-US" dirty="0"/>
            <a:t>Pharma</a:t>
          </a:r>
        </a:p>
      </dgm:t>
    </dgm:pt>
    <dgm:pt modelId="{B84157D2-97EE-4800-B4AC-94C8F5F6CAC1}" type="parTrans" cxnId="{48E9A6F3-62C7-4B34-8F68-E30BE366DA6C}">
      <dgm:prSet/>
      <dgm:spPr/>
      <dgm:t>
        <a:bodyPr/>
        <a:lstStyle/>
        <a:p>
          <a:endParaRPr lang="en-US"/>
        </a:p>
      </dgm:t>
    </dgm:pt>
    <dgm:pt modelId="{28D31E2B-7F29-4B0D-9CDC-20DFC358C7ED}" type="sibTrans" cxnId="{48E9A6F3-62C7-4B34-8F68-E30BE366DA6C}">
      <dgm:prSet/>
      <dgm:spPr/>
      <dgm:t>
        <a:bodyPr/>
        <a:lstStyle/>
        <a:p>
          <a:endParaRPr lang="en-US"/>
        </a:p>
      </dgm:t>
    </dgm:pt>
    <dgm:pt modelId="{A040FE0B-3A44-46B9-9424-B56BC4D65E95}">
      <dgm:prSet phldrT="[Text]"/>
      <dgm:spPr/>
      <dgm:t>
        <a:bodyPr/>
        <a:lstStyle/>
        <a:p>
          <a:r>
            <a:rPr lang="en-US" dirty="0" err="1"/>
            <a:t>Blackhat</a:t>
          </a:r>
          <a:r>
            <a:rPr lang="en-US" dirty="0"/>
            <a:t> SEO</a:t>
          </a:r>
        </a:p>
      </dgm:t>
    </dgm:pt>
    <dgm:pt modelId="{8D121FA2-20E5-4E0E-88EC-D5A9C0452847}" type="parTrans" cxnId="{AB9BDB96-A156-473B-BFA6-EECEEE12996E}">
      <dgm:prSet/>
      <dgm:spPr/>
      <dgm:t>
        <a:bodyPr/>
        <a:lstStyle/>
        <a:p>
          <a:endParaRPr lang="en-US"/>
        </a:p>
      </dgm:t>
    </dgm:pt>
    <dgm:pt modelId="{0ECBD85E-E0D0-495A-A4FD-CAF42D3ADB40}" type="sibTrans" cxnId="{AB9BDB96-A156-473B-BFA6-EECEEE12996E}">
      <dgm:prSet/>
      <dgm:spPr/>
      <dgm:t>
        <a:bodyPr/>
        <a:lstStyle/>
        <a:p>
          <a:endParaRPr lang="en-US"/>
        </a:p>
      </dgm:t>
    </dgm:pt>
    <dgm:pt modelId="{2D5D588F-80DC-4FDD-98BE-6E3704DB411B}">
      <dgm:prSet/>
      <dgm:spPr/>
      <dgm:t>
        <a:bodyPr/>
        <a:lstStyle/>
        <a:p>
          <a:r>
            <a:rPr lang="en-US" dirty="0"/>
            <a:t>Pay-per-Install and Exploit-as-a-Service</a:t>
          </a:r>
        </a:p>
      </dgm:t>
    </dgm:pt>
    <dgm:pt modelId="{A42A7329-4DA3-4869-8617-3824288EF391}" type="parTrans" cxnId="{14380A70-6C0D-4A7D-B752-D44E7EB01E39}">
      <dgm:prSet/>
      <dgm:spPr/>
      <dgm:t>
        <a:bodyPr/>
        <a:lstStyle/>
        <a:p>
          <a:endParaRPr lang="en-US"/>
        </a:p>
      </dgm:t>
    </dgm:pt>
    <dgm:pt modelId="{8CDE658F-6147-4FED-A73B-62A6AC1A7E5F}" type="sibTrans" cxnId="{14380A70-6C0D-4A7D-B752-D44E7EB01E39}">
      <dgm:prSet/>
      <dgm:spPr/>
      <dgm:t>
        <a:bodyPr/>
        <a:lstStyle/>
        <a:p>
          <a:endParaRPr lang="en-US"/>
        </a:p>
      </dgm:t>
    </dgm:pt>
    <dgm:pt modelId="{EC9FE7DE-111B-427E-B20F-BE55EAAA5C05}">
      <dgm:prSet phldrT="[Text]"/>
      <dgm:spPr/>
      <dgm:t>
        <a:bodyPr/>
        <a:lstStyle/>
        <a:p>
          <a:r>
            <a:rPr lang="en-US" dirty="0"/>
            <a:t>Stolen Account Credentials</a:t>
          </a:r>
        </a:p>
      </dgm:t>
    </dgm:pt>
    <dgm:pt modelId="{C4F9A58A-71BA-480D-A44D-85E6052D9457}" type="parTrans" cxnId="{4FAA5713-4C82-4B01-A806-3805C6348315}">
      <dgm:prSet/>
      <dgm:spPr/>
      <dgm:t>
        <a:bodyPr/>
        <a:lstStyle/>
        <a:p>
          <a:endParaRPr lang="en-US"/>
        </a:p>
      </dgm:t>
    </dgm:pt>
    <dgm:pt modelId="{2E4EC8B8-ADA8-4018-ACC7-85917FA79FD3}" type="sibTrans" cxnId="{4FAA5713-4C82-4B01-A806-3805C6348315}">
      <dgm:prSet/>
      <dgm:spPr/>
      <dgm:t>
        <a:bodyPr/>
        <a:lstStyle/>
        <a:p>
          <a:endParaRPr lang="en-US"/>
        </a:p>
      </dgm:t>
    </dgm:pt>
    <dgm:pt modelId="{5048C93B-541A-4FDD-AC3E-2671C3EB6C9E}">
      <dgm:prSet phldrT="[Text]"/>
      <dgm:spPr/>
      <dgm:t>
        <a:bodyPr/>
        <a:lstStyle/>
        <a:p>
          <a:r>
            <a:rPr lang="en-US"/>
            <a:t>Click Fraud and Ad Injection</a:t>
          </a:r>
          <a:endParaRPr lang="en-US" dirty="0"/>
        </a:p>
      </dgm:t>
    </dgm:pt>
    <dgm:pt modelId="{C9F1BEEB-C5D9-4347-9606-A26E3DC42AA2}" type="parTrans" cxnId="{9F116194-E782-4DFC-B1D4-64DB22002ACC}">
      <dgm:prSet/>
      <dgm:spPr/>
      <dgm:t>
        <a:bodyPr/>
        <a:lstStyle/>
        <a:p>
          <a:endParaRPr lang="en-US"/>
        </a:p>
      </dgm:t>
    </dgm:pt>
    <dgm:pt modelId="{0D8F5181-9AE1-45D5-A651-15502F126A3A}" type="sibTrans" cxnId="{9F116194-E782-4DFC-B1D4-64DB22002ACC}">
      <dgm:prSet/>
      <dgm:spPr/>
      <dgm:t>
        <a:bodyPr/>
        <a:lstStyle/>
        <a:p>
          <a:endParaRPr lang="en-US"/>
        </a:p>
      </dgm:t>
    </dgm:pt>
    <dgm:pt modelId="{758232FE-730C-49AE-A3A1-86B6C0DD3E92}">
      <dgm:prSet/>
      <dgm:spPr/>
      <dgm:t>
        <a:bodyPr/>
        <a:lstStyle/>
        <a:p>
          <a:r>
            <a:rPr lang="en-US" dirty="0"/>
            <a:t>Fake Anti-virus</a:t>
          </a:r>
        </a:p>
      </dgm:t>
    </dgm:pt>
    <dgm:pt modelId="{33603E56-D327-4393-B45F-8318C1455A1A}" type="parTrans" cxnId="{9E7EDD52-831F-410B-8A4F-430B1D40EB25}">
      <dgm:prSet/>
      <dgm:spPr/>
      <dgm:t>
        <a:bodyPr/>
        <a:lstStyle/>
        <a:p>
          <a:endParaRPr lang="en-US"/>
        </a:p>
      </dgm:t>
    </dgm:pt>
    <dgm:pt modelId="{637ED415-5586-46D0-B1C4-2C867149D348}" type="sibTrans" cxnId="{9E7EDD52-831F-410B-8A4F-430B1D40EB25}">
      <dgm:prSet/>
      <dgm:spPr/>
      <dgm:t>
        <a:bodyPr/>
        <a:lstStyle/>
        <a:p>
          <a:endParaRPr lang="en-US"/>
        </a:p>
      </dgm:t>
    </dgm:pt>
    <dgm:pt modelId="{06972473-63C5-472F-8F19-A41060A212F6}" type="pres">
      <dgm:prSet presAssocID="{A220B35F-2635-4F8F-9051-2B1A318D39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AF47CA-BA1B-4B12-BD86-A3544B44C5B9}" type="pres">
      <dgm:prSet presAssocID="{2D5D588F-80DC-4FDD-98BE-6E3704DB411B}" presName="hierRoot1" presStyleCnt="0"/>
      <dgm:spPr/>
    </dgm:pt>
    <dgm:pt modelId="{3DCCE651-EFB3-4A01-B4F5-C2120262F060}" type="pres">
      <dgm:prSet presAssocID="{2D5D588F-80DC-4FDD-98BE-6E3704DB411B}" presName="composite" presStyleCnt="0"/>
      <dgm:spPr/>
    </dgm:pt>
    <dgm:pt modelId="{301B31C6-CC49-4888-BF15-7D36EC2364E3}" type="pres">
      <dgm:prSet presAssocID="{2D5D588F-80DC-4FDD-98BE-6E3704DB411B}" presName="background" presStyleLbl="node0" presStyleIdx="0" presStyleCnt="1"/>
      <dgm:spPr/>
    </dgm:pt>
    <dgm:pt modelId="{80D6E11A-7365-4E7C-A174-08A7BBA7C802}" type="pres">
      <dgm:prSet presAssocID="{2D5D588F-80DC-4FDD-98BE-6E3704DB411B}" presName="text" presStyleLbl="fgAcc0" presStyleIdx="0" presStyleCnt="1" custScaleX="153773" custLinFactX="100000" custLinFactNeighborX="136629" custLinFactNeighborY="-20043">
        <dgm:presLayoutVars>
          <dgm:chPref val="3"/>
        </dgm:presLayoutVars>
      </dgm:prSet>
      <dgm:spPr/>
    </dgm:pt>
    <dgm:pt modelId="{B94FDCE5-F020-4898-B915-04F055363FB6}" type="pres">
      <dgm:prSet presAssocID="{2D5D588F-80DC-4FDD-98BE-6E3704DB411B}" presName="hierChild2" presStyleCnt="0"/>
      <dgm:spPr/>
    </dgm:pt>
    <dgm:pt modelId="{503B26D2-9048-4DFE-9E37-9E8A6613E98D}" type="pres">
      <dgm:prSet presAssocID="{8E780597-A9D7-4E6A-B969-7F37A974753C}" presName="Name10" presStyleLbl="parChTrans1D2" presStyleIdx="0" presStyleCnt="1"/>
      <dgm:spPr/>
    </dgm:pt>
    <dgm:pt modelId="{2BD526EB-EA22-4607-AE3A-AFACCD57C85D}" type="pres">
      <dgm:prSet presAssocID="{B632587F-1A59-4B58-8F39-3F88332608F5}" presName="hierRoot2" presStyleCnt="0"/>
      <dgm:spPr/>
    </dgm:pt>
    <dgm:pt modelId="{02800E3E-E97E-4F9C-A7A5-FB1CC564357B}" type="pres">
      <dgm:prSet presAssocID="{B632587F-1A59-4B58-8F39-3F88332608F5}" presName="composite2" presStyleCnt="0"/>
      <dgm:spPr/>
    </dgm:pt>
    <dgm:pt modelId="{F02E4111-56B6-4851-B9BF-62C394FB9F4D}" type="pres">
      <dgm:prSet presAssocID="{B632587F-1A59-4B58-8F39-3F88332608F5}" presName="background2" presStyleLbl="node2" presStyleIdx="0" presStyleCnt="1"/>
      <dgm:spPr/>
    </dgm:pt>
    <dgm:pt modelId="{7CC837EB-A120-4D0E-8C3A-E5BD7C1394E5}" type="pres">
      <dgm:prSet presAssocID="{B632587F-1A59-4B58-8F39-3F88332608F5}" presName="text2" presStyleLbl="fgAcc2" presStyleIdx="0" presStyleCnt="1" custLinFactX="100000" custLinFactNeighborX="136629" custLinFactNeighborY="-20043">
        <dgm:presLayoutVars>
          <dgm:chPref val="3"/>
        </dgm:presLayoutVars>
      </dgm:prSet>
      <dgm:spPr/>
    </dgm:pt>
    <dgm:pt modelId="{2E181DEB-77C8-4F85-AFDB-3414732DC5B6}" type="pres">
      <dgm:prSet presAssocID="{B632587F-1A59-4B58-8F39-3F88332608F5}" presName="hierChild3" presStyleCnt="0"/>
      <dgm:spPr/>
    </dgm:pt>
    <dgm:pt modelId="{E5EDCBD1-A1A5-439E-8E90-B317445DC7F5}" type="pres">
      <dgm:prSet presAssocID="{C4F9A58A-71BA-480D-A44D-85E6052D9457}" presName="Name17" presStyleLbl="parChTrans1D3" presStyleIdx="0" presStyleCnt="7"/>
      <dgm:spPr/>
    </dgm:pt>
    <dgm:pt modelId="{1DA474A5-6AA2-46F5-9702-3A97F36B3F41}" type="pres">
      <dgm:prSet presAssocID="{EC9FE7DE-111B-427E-B20F-BE55EAAA5C05}" presName="hierRoot3" presStyleCnt="0"/>
      <dgm:spPr/>
    </dgm:pt>
    <dgm:pt modelId="{212CCF46-1F16-4FA7-AE6D-3E8BA7A6C814}" type="pres">
      <dgm:prSet presAssocID="{EC9FE7DE-111B-427E-B20F-BE55EAAA5C05}" presName="composite3" presStyleCnt="0"/>
      <dgm:spPr/>
    </dgm:pt>
    <dgm:pt modelId="{F042C109-58FD-4EC0-A229-3030AD4E6457}" type="pres">
      <dgm:prSet presAssocID="{EC9FE7DE-111B-427E-B20F-BE55EAAA5C05}" presName="background3" presStyleLbl="node3" presStyleIdx="0" presStyleCnt="7"/>
      <dgm:spPr/>
    </dgm:pt>
    <dgm:pt modelId="{EF762C1A-05A0-4F4D-9899-D4D3AACE82D4}" type="pres">
      <dgm:prSet presAssocID="{EC9FE7DE-111B-427E-B20F-BE55EAAA5C05}" presName="text3" presStyleLbl="fgAcc3" presStyleIdx="0" presStyleCnt="7">
        <dgm:presLayoutVars>
          <dgm:chPref val="3"/>
        </dgm:presLayoutVars>
      </dgm:prSet>
      <dgm:spPr/>
    </dgm:pt>
    <dgm:pt modelId="{EB1A652D-4C39-443B-8CC5-AE9A5CA08A1A}" type="pres">
      <dgm:prSet presAssocID="{EC9FE7DE-111B-427E-B20F-BE55EAAA5C05}" presName="hierChild4" presStyleCnt="0"/>
      <dgm:spPr/>
    </dgm:pt>
    <dgm:pt modelId="{9E1BCCB0-2588-4D93-98C8-3D49C52437B6}" type="pres">
      <dgm:prSet presAssocID="{5E7D7A7B-2ADD-469E-B0F8-D565F03F46F9}" presName="Name17" presStyleLbl="parChTrans1D3" presStyleIdx="1" presStyleCnt="7"/>
      <dgm:spPr/>
    </dgm:pt>
    <dgm:pt modelId="{F5BC157C-6675-4525-990D-2ED8D5B15D19}" type="pres">
      <dgm:prSet presAssocID="{6F06AC04-9C84-4A47-BFDD-AE87232D1106}" presName="hierRoot3" presStyleCnt="0"/>
      <dgm:spPr/>
    </dgm:pt>
    <dgm:pt modelId="{31480F40-90D1-4E1F-BBDD-64C66DEB56B6}" type="pres">
      <dgm:prSet presAssocID="{6F06AC04-9C84-4A47-BFDD-AE87232D1106}" presName="composite3" presStyleCnt="0"/>
      <dgm:spPr/>
    </dgm:pt>
    <dgm:pt modelId="{A91D7A60-2849-4955-85BF-A221EF3D6555}" type="pres">
      <dgm:prSet presAssocID="{6F06AC04-9C84-4A47-BFDD-AE87232D1106}" presName="background3" presStyleLbl="node3" presStyleIdx="1" presStyleCnt="7"/>
      <dgm:spPr/>
    </dgm:pt>
    <dgm:pt modelId="{23179D77-7F05-4916-BFF3-E71C68B238E6}" type="pres">
      <dgm:prSet presAssocID="{6F06AC04-9C84-4A47-BFDD-AE87232D1106}" presName="text3" presStyleLbl="fgAcc3" presStyleIdx="1" presStyleCnt="7">
        <dgm:presLayoutVars>
          <dgm:chPref val="3"/>
        </dgm:presLayoutVars>
      </dgm:prSet>
      <dgm:spPr/>
    </dgm:pt>
    <dgm:pt modelId="{373B664B-674C-4A80-85B5-9DAC5DAD84EB}" type="pres">
      <dgm:prSet presAssocID="{6F06AC04-9C84-4A47-BFDD-AE87232D1106}" presName="hierChild4" presStyleCnt="0"/>
      <dgm:spPr/>
    </dgm:pt>
    <dgm:pt modelId="{DD159A7B-5084-481D-94B7-435977B6A330}" type="pres">
      <dgm:prSet presAssocID="{4B2D1F3B-F359-4548-91E0-0C2AC7CCD7A1}" presName="Name23" presStyleLbl="parChTrans1D4" presStyleIdx="0" presStyleCnt="6"/>
      <dgm:spPr/>
    </dgm:pt>
    <dgm:pt modelId="{7B3C408C-5608-4831-B12C-A33DEC51656E}" type="pres">
      <dgm:prSet presAssocID="{4F920927-1A73-470C-97F0-75ABFA67423F}" presName="hierRoot4" presStyleCnt="0"/>
      <dgm:spPr/>
    </dgm:pt>
    <dgm:pt modelId="{14EE185D-BE9C-4424-99AD-D11C8BEE0D95}" type="pres">
      <dgm:prSet presAssocID="{4F920927-1A73-470C-97F0-75ABFA67423F}" presName="composite4" presStyleCnt="0"/>
      <dgm:spPr/>
    </dgm:pt>
    <dgm:pt modelId="{0ABA8841-2E13-4EE7-9600-D939414EE2BC}" type="pres">
      <dgm:prSet presAssocID="{4F920927-1A73-470C-97F0-75ABFA67423F}" presName="background4" presStyleLbl="node4" presStyleIdx="0" presStyleCnt="6"/>
      <dgm:spPr/>
    </dgm:pt>
    <dgm:pt modelId="{0997F7E9-9C03-4C4C-9760-95BB29039A01}" type="pres">
      <dgm:prSet presAssocID="{4F920927-1A73-470C-97F0-75ABFA67423F}" presName="text4" presStyleLbl="fgAcc4" presStyleIdx="0" presStyleCnt="6" custLinFactNeighborX="-46427" custLinFactNeighborY="11257">
        <dgm:presLayoutVars>
          <dgm:chPref val="3"/>
        </dgm:presLayoutVars>
      </dgm:prSet>
      <dgm:spPr/>
    </dgm:pt>
    <dgm:pt modelId="{F8CB2E3D-83C7-464A-BD86-88D0DE5EC0B9}" type="pres">
      <dgm:prSet presAssocID="{4F920927-1A73-470C-97F0-75ABFA67423F}" presName="hierChild5" presStyleCnt="0"/>
      <dgm:spPr/>
    </dgm:pt>
    <dgm:pt modelId="{8BD2CCC9-A5CD-45F3-BA34-8716B2A7CFB1}" type="pres">
      <dgm:prSet presAssocID="{05039FCC-4F08-4EEE-ACAE-BAC85EFDD1D7}" presName="Name17" presStyleLbl="parChTrans1D3" presStyleIdx="2" presStyleCnt="7"/>
      <dgm:spPr/>
    </dgm:pt>
    <dgm:pt modelId="{9D2C08D0-E0F0-40F1-945E-8118EE39E546}" type="pres">
      <dgm:prSet presAssocID="{426355DA-85B0-49DB-B723-939237685E7C}" presName="hierRoot3" presStyleCnt="0"/>
      <dgm:spPr/>
    </dgm:pt>
    <dgm:pt modelId="{3269FA4C-D252-4BF3-8FD7-3EF0B0EB4DC5}" type="pres">
      <dgm:prSet presAssocID="{426355DA-85B0-49DB-B723-939237685E7C}" presName="composite3" presStyleCnt="0"/>
      <dgm:spPr/>
    </dgm:pt>
    <dgm:pt modelId="{D25DF860-47FD-42F0-B603-5671C9C185E2}" type="pres">
      <dgm:prSet presAssocID="{426355DA-85B0-49DB-B723-939237685E7C}" presName="background3" presStyleLbl="node3" presStyleIdx="2" presStyleCnt="7"/>
      <dgm:spPr/>
    </dgm:pt>
    <dgm:pt modelId="{2DC6BE09-6C35-45D2-A751-D4BF107EE4F9}" type="pres">
      <dgm:prSet presAssocID="{426355DA-85B0-49DB-B723-939237685E7C}" presName="text3" presStyleLbl="fgAcc3" presStyleIdx="2" presStyleCnt="7">
        <dgm:presLayoutVars>
          <dgm:chPref val="3"/>
        </dgm:presLayoutVars>
      </dgm:prSet>
      <dgm:spPr/>
    </dgm:pt>
    <dgm:pt modelId="{3476964E-2C32-4025-9130-A9EBDC581214}" type="pres">
      <dgm:prSet presAssocID="{426355DA-85B0-49DB-B723-939237685E7C}" presName="hierChild4" presStyleCnt="0"/>
      <dgm:spPr/>
    </dgm:pt>
    <dgm:pt modelId="{0DB06ADF-5D22-4867-A9A8-3ACC6EA49E1E}" type="pres">
      <dgm:prSet presAssocID="{8D121FA2-20E5-4E0E-88EC-D5A9C0452847}" presName="Name17" presStyleLbl="parChTrans1D3" presStyleIdx="3" presStyleCnt="7"/>
      <dgm:spPr/>
    </dgm:pt>
    <dgm:pt modelId="{A1D52E2D-12F9-44FE-BAA9-BF77EBFF9477}" type="pres">
      <dgm:prSet presAssocID="{A040FE0B-3A44-46B9-9424-B56BC4D65E95}" presName="hierRoot3" presStyleCnt="0"/>
      <dgm:spPr/>
    </dgm:pt>
    <dgm:pt modelId="{C44B8C40-DDE4-4680-B610-2F752476D7CD}" type="pres">
      <dgm:prSet presAssocID="{A040FE0B-3A44-46B9-9424-B56BC4D65E95}" presName="composite3" presStyleCnt="0"/>
      <dgm:spPr/>
    </dgm:pt>
    <dgm:pt modelId="{C2EBA7DD-B67B-4866-B7D0-1EDF7294D4EA}" type="pres">
      <dgm:prSet presAssocID="{A040FE0B-3A44-46B9-9424-B56BC4D65E95}" presName="background3" presStyleLbl="node3" presStyleIdx="3" presStyleCnt="7"/>
      <dgm:spPr/>
    </dgm:pt>
    <dgm:pt modelId="{2987343F-C488-4AC1-A4FD-C02C38DCC47B}" type="pres">
      <dgm:prSet presAssocID="{A040FE0B-3A44-46B9-9424-B56BC4D65E95}" presName="text3" presStyleLbl="fgAcc3" presStyleIdx="3" presStyleCnt="7">
        <dgm:presLayoutVars>
          <dgm:chPref val="3"/>
        </dgm:presLayoutVars>
      </dgm:prSet>
      <dgm:spPr/>
    </dgm:pt>
    <dgm:pt modelId="{DFB7B5A5-9481-448F-9F82-73AB43F777C1}" type="pres">
      <dgm:prSet presAssocID="{A040FE0B-3A44-46B9-9424-B56BC4D65E95}" presName="hierChild4" presStyleCnt="0"/>
      <dgm:spPr/>
    </dgm:pt>
    <dgm:pt modelId="{2E8E46D9-FBC5-4AA6-9A5D-86A5A084592D}" type="pres">
      <dgm:prSet presAssocID="{72633D96-4A27-4E50-A39C-37AB41EEA9FE}" presName="Name17" presStyleLbl="parChTrans1D3" presStyleIdx="4" presStyleCnt="7"/>
      <dgm:spPr/>
    </dgm:pt>
    <dgm:pt modelId="{17361D21-EF50-4EB2-B410-A279C1ACC086}" type="pres">
      <dgm:prSet presAssocID="{03A48CFA-6496-41BF-A746-80A181C3C3DE}" presName="hierRoot3" presStyleCnt="0"/>
      <dgm:spPr/>
    </dgm:pt>
    <dgm:pt modelId="{41513FDA-8D68-4BF5-A2C7-C8764C08B484}" type="pres">
      <dgm:prSet presAssocID="{03A48CFA-6496-41BF-A746-80A181C3C3DE}" presName="composite3" presStyleCnt="0"/>
      <dgm:spPr/>
    </dgm:pt>
    <dgm:pt modelId="{C0FEB4AB-1570-4BE8-AFF6-5BCF38B454B9}" type="pres">
      <dgm:prSet presAssocID="{03A48CFA-6496-41BF-A746-80A181C3C3DE}" presName="background3" presStyleLbl="node3" presStyleIdx="4" presStyleCnt="7"/>
      <dgm:spPr/>
    </dgm:pt>
    <dgm:pt modelId="{A5B2796D-E837-4404-9852-61F32C250BFA}" type="pres">
      <dgm:prSet presAssocID="{03A48CFA-6496-41BF-A746-80A181C3C3DE}" presName="text3" presStyleLbl="fgAcc3" presStyleIdx="4" presStyleCnt="7">
        <dgm:presLayoutVars>
          <dgm:chPref val="3"/>
        </dgm:presLayoutVars>
      </dgm:prSet>
      <dgm:spPr/>
    </dgm:pt>
    <dgm:pt modelId="{4E08EAE1-867C-4CDD-9B42-8EEF5B0AB9A5}" type="pres">
      <dgm:prSet presAssocID="{03A48CFA-6496-41BF-A746-80A181C3C3DE}" presName="hierChild4" presStyleCnt="0"/>
      <dgm:spPr/>
    </dgm:pt>
    <dgm:pt modelId="{73DC0BED-9251-4B5C-8191-EE587DFF262E}" type="pres">
      <dgm:prSet presAssocID="{80A49C2A-5C20-42BB-A1DC-6558C20289C2}" presName="Name23" presStyleLbl="parChTrans1D4" presStyleIdx="1" presStyleCnt="6"/>
      <dgm:spPr/>
    </dgm:pt>
    <dgm:pt modelId="{85CE7EBA-A70E-4C09-B045-A49F4EE7818F}" type="pres">
      <dgm:prSet presAssocID="{C92294B8-F12A-42FD-B72C-42C2FDCD2D8E}" presName="hierRoot4" presStyleCnt="0"/>
      <dgm:spPr/>
    </dgm:pt>
    <dgm:pt modelId="{63907A6F-E632-45E0-BF5C-1787833BE2FE}" type="pres">
      <dgm:prSet presAssocID="{C92294B8-F12A-42FD-B72C-42C2FDCD2D8E}" presName="composite4" presStyleCnt="0"/>
      <dgm:spPr/>
    </dgm:pt>
    <dgm:pt modelId="{47F209D6-A50F-4593-8101-495466DA161C}" type="pres">
      <dgm:prSet presAssocID="{C92294B8-F12A-42FD-B72C-42C2FDCD2D8E}" presName="background4" presStyleLbl="node4" presStyleIdx="1" presStyleCnt="6"/>
      <dgm:spPr/>
    </dgm:pt>
    <dgm:pt modelId="{98617AD6-2A5A-4CC4-817B-C33D1FB1B247}" type="pres">
      <dgm:prSet presAssocID="{C92294B8-F12A-42FD-B72C-42C2FDCD2D8E}" presName="text4" presStyleLbl="fgAcc4" presStyleIdx="1" presStyleCnt="6" custLinFactNeighborX="-13073" custLinFactNeighborY="8839">
        <dgm:presLayoutVars>
          <dgm:chPref val="3"/>
        </dgm:presLayoutVars>
      </dgm:prSet>
      <dgm:spPr/>
    </dgm:pt>
    <dgm:pt modelId="{44FEA90B-B9F0-4838-A33A-C2D7921EB239}" type="pres">
      <dgm:prSet presAssocID="{C92294B8-F12A-42FD-B72C-42C2FDCD2D8E}" presName="hierChild5" presStyleCnt="0"/>
      <dgm:spPr/>
    </dgm:pt>
    <dgm:pt modelId="{493BF7B8-A5EF-4E70-BC84-2CB6E0FDEE0A}" type="pres">
      <dgm:prSet presAssocID="{B84157D2-97EE-4800-B4AC-94C8F5F6CAC1}" presName="Name23" presStyleLbl="parChTrans1D4" presStyleIdx="2" presStyleCnt="6"/>
      <dgm:spPr/>
    </dgm:pt>
    <dgm:pt modelId="{30E2F406-52B6-4843-8762-19EE82C6795D}" type="pres">
      <dgm:prSet presAssocID="{7262895B-02E6-4067-B862-A12DB86A98B8}" presName="hierRoot4" presStyleCnt="0"/>
      <dgm:spPr/>
    </dgm:pt>
    <dgm:pt modelId="{B81EEFDE-3C40-428C-BE91-8430BFBCEA16}" type="pres">
      <dgm:prSet presAssocID="{7262895B-02E6-4067-B862-A12DB86A98B8}" presName="composite4" presStyleCnt="0"/>
      <dgm:spPr/>
    </dgm:pt>
    <dgm:pt modelId="{41F46E1C-1ABF-4C23-8BC5-73CEEFAF6B00}" type="pres">
      <dgm:prSet presAssocID="{7262895B-02E6-4067-B862-A12DB86A98B8}" presName="background4" presStyleLbl="node4" presStyleIdx="2" presStyleCnt="6"/>
      <dgm:spPr/>
    </dgm:pt>
    <dgm:pt modelId="{89825871-887C-4144-92E4-0CD1C779523E}" type="pres">
      <dgm:prSet presAssocID="{7262895B-02E6-4067-B862-A12DB86A98B8}" presName="text4" presStyleLbl="fgAcc4" presStyleIdx="2" presStyleCnt="6" custLinFactNeighborX="-13073" custLinFactNeighborY="8839">
        <dgm:presLayoutVars>
          <dgm:chPref val="3"/>
        </dgm:presLayoutVars>
      </dgm:prSet>
      <dgm:spPr/>
    </dgm:pt>
    <dgm:pt modelId="{A382E3D8-F167-402C-95ED-E85E712B3958}" type="pres">
      <dgm:prSet presAssocID="{7262895B-02E6-4067-B862-A12DB86A98B8}" presName="hierChild5" presStyleCnt="0"/>
      <dgm:spPr/>
    </dgm:pt>
    <dgm:pt modelId="{AC97DC07-675E-4CF3-9913-C7CB3E6FE0DB}" type="pres">
      <dgm:prSet presAssocID="{95C1DC5D-E737-4A41-83F0-AD800A95D9F5}" presName="Name23" presStyleLbl="parChTrans1D4" presStyleIdx="3" presStyleCnt="6"/>
      <dgm:spPr/>
    </dgm:pt>
    <dgm:pt modelId="{079BF440-650D-4823-B2D6-4DF79A303EB7}" type="pres">
      <dgm:prSet presAssocID="{3CB81644-432E-42AF-ABA9-71ABDDE58956}" presName="hierRoot4" presStyleCnt="0"/>
      <dgm:spPr/>
    </dgm:pt>
    <dgm:pt modelId="{26B98B58-CCA1-49D4-A030-D5CDC237226A}" type="pres">
      <dgm:prSet presAssocID="{3CB81644-432E-42AF-ABA9-71ABDDE58956}" presName="composite4" presStyleCnt="0"/>
      <dgm:spPr/>
    </dgm:pt>
    <dgm:pt modelId="{4F3658AF-6F52-4172-B81C-592F00EDFFF5}" type="pres">
      <dgm:prSet presAssocID="{3CB81644-432E-42AF-ABA9-71ABDDE58956}" presName="background4" presStyleLbl="node4" presStyleIdx="3" presStyleCnt="6"/>
      <dgm:spPr/>
    </dgm:pt>
    <dgm:pt modelId="{769CFD7A-F5DE-46F5-9CC2-F86EEF9DC6D8}" type="pres">
      <dgm:prSet presAssocID="{3CB81644-432E-42AF-ABA9-71ABDDE58956}" presName="text4" presStyleLbl="fgAcc4" presStyleIdx="3" presStyleCnt="6" custLinFactNeighborX="-13073" custLinFactNeighborY="8839">
        <dgm:presLayoutVars>
          <dgm:chPref val="3"/>
        </dgm:presLayoutVars>
      </dgm:prSet>
      <dgm:spPr/>
    </dgm:pt>
    <dgm:pt modelId="{F80F370F-4960-4A7F-8CDD-3F645777D926}" type="pres">
      <dgm:prSet presAssocID="{3CB81644-432E-42AF-ABA9-71ABDDE58956}" presName="hierChild5" presStyleCnt="0"/>
      <dgm:spPr/>
    </dgm:pt>
    <dgm:pt modelId="{1164DF9C-47B4-4930-BF8C-FB83C56F57E8}" type="pres">
      <dgm:prSet presAssocID="{33603E56-D327-4393-B45F-8318C1455A1A}" presName="Name23" presStyleLbl="parChTrans1D4" presStyleIdx="4" presStyleCnt="6"/>
      <dgm:spPr/>
    </dgm:pt>
    <dgm:pt modelId="{BB6C78B2-14D7-4BAD-A77C-2CC056C23A03}" type="pres">
      <dgm:prSet presAssocID="{758232FE-730C-49AE-A3A1-86B6C0DD3E92}" presName="hierRoot4" presStyleCnt="0"/>
      <dgm:spPr/>
    </dgm:pt>
    <dgm:pt modelId="{D3F9391C-904D-4C42-9756-3F7D6BB5BF48}" type="pres">
      <dgm:prSet presAssocID="{758232FE-730C-49AE-A3A1-86B6C0DD3E92}" presName="composite4" presStyleCnt="0"/>
      <dgm:spPr/>
    </dgm:pt>
    <dgm:pt modelId="{96FDB7BD-35DB-46BD-8744-5C5B8B4000BF}" type="pres">
      <dgm:prSet presAssocID="{758232FE-730C-49AE-A3A1-86B6C0DD3E92}" presName="background4" presStyleLbl="node4" presStyleIdx="4" presStyleCnt="6"/>
      <dgm:spPr/>
    </dgm:pt>
    <dgm:pt modelId="{1DE75C67-9F60-4DCF-8A09-6EBB5AA047F8}" type="pres">
      <dgm:prSet presAssocID="{758232FE-730C-49AE-A3A1-86B6C0DD3E92}" presName="text4" presStyleLbl="fgAcc4" presStyleIdx="4" presStyleCnt="6" custLinFactNeighborX="-7196" custLinFactNeighborY="9117">
        <dgm:presLayoutVars>
          <dgm:chPref val="3"/>
        </dgm:presLayoutVars>
      </dgm:prSet>
      <dgm:spPr/>
    </dgm:pt>
    <dgm:pt modelId="{3E089C12-00A1-4C52-ACA6-DA689DC530B1}" type="pres">
      <dgm:prSet presAssocID="{758232FE-730C-49AE-A3A1-86B6C0DD3E92}" presName="hierChild5" presStyleCnt="0"/>
      <dgm:spPr/>
    </dgm:pt>
    <dgm:pt modelId="{DCB922D2-A971-46B6-8A66-A63871EC5D71}" type="pres">
      <dgm:prSet presAssocID="{37AAF2A0-4D79-4496-8E06-D2AF95C6A459}" presName="Name23" presStyleLbl="parChTrans1D4" presStyleIdx="5" presStyleCnt="6"/>
      <dgm:spPr/>
    </dgm:pt>
    <dgm:pt modelId="{1BE63070-B619-415B-AE72-C4895210C2ED}" type="pres">
      <dgm:prSet presAssocID="{934DA221-5443-497E-A4E4-A348E6ACDDB7}" presName="hierRoot4" presStyleCnt="0"/>
      <dgm:spPr/>
    </dgm:pt>
    <dgm:pt modelId="{2CDC735E-3F1A-4A75-90D7-4773653B5E0B}" type="pres">
      <dgm:prSet presAssocID="{934DA221-5443-497E-A4E4-A348E6ACDDB7}" presName="composite4" presStyleCnt="0"/>
      <dgm:spPr/>
    </dgm:pt>
    <dgm:pt modelId="{0F54FE08-C494-4F47-82B7-FE51BDB88D1B}" type="pres">
      <dgm:prSet presAssocID="{934DA221-5443-497E-A4E4-A348E6ACDDB7}" presName="background4" presStyleLbl="node4" presStyleIdx="5" presStyleCnt="6"/>
      <dgm:spPr/>
    </dgm:pt>
    <dgm:pt modelId="{D7493045-F4D0-49BB-8749-0235A8D3915E}" type="pres">
      <dgm:prSet presAssocID="{934DA221-5443-497E-A4E4-A348E6ACDDB7}" presName="text4" presStyleLbl="fgAcc4" presStyleIdx="5" presStyleCnt="6" custLinFactNeighborX="-13073" custLinFactNeighborY="8839">
        <dgm:presLayoutVars>
          <dgm:chPref val="3"/>
        </dgm:presLayoutVars>
      </dgm:prSet>
      <dgm:spPr/>
    </dgm:pt>
    <dgm:pt modelId="{E562E629-8E7C-4C02-A214-F4E36EE87E99}" type="pres">
      <dgm:prSet presAssocID="{934DA221-5443-497E-A4E4-A348E6ACDDB7}" presName="hierChild5" presStyleCnt="0"/>
      <dgm:spPr/>
    </dgm:pt>
    <dgm:pt modelId="{B2CAA67D-ED33-4120-9634-DF98516FB005}" type="pres">
      <dgm:prSet presAssocID="{C9F1BEEB-C5D9-4347-9606-A26E3DC42AA2}" presName="Name17" presStyleLbl="parChTrans1D3" presStyleIdx="5" presStyleCnt="7"/>
      <dgm:spPr/>
    </dgm:pt>
    <dgm:pt modelId="{0DF4443E-EF58-4CDA-AE3C-5FC35EE675D5}" type="pres">
      <dgm:prSet presAssocID="{5048C93B-541A-4FDD-AC3E-2671C3EB6C9E}" presName="hierRoot3" presStyleCnt="0"/>
      <dgm:spPr/>
    </dgm:pt>
    <dgm:pt modelId="{EE9C7157-398A-46DB-BD6B-659BF0106723}" type="pres">
      <dgm:prSet presAssocID="{5048C93B-541A-4FDD-AC3E-2671C3EB6C9E}" presName="composite3" presStyleCnt="0"/>
      <dgm:spPr/>
    </dgm:pt>
    <dgm:pt modelId="{A20E9766-61CD-4711-B99D-41622BFCA782}" type="pres">
      <dgm:prSet presAssocID="{5048C93B-541A-4FDD-AC3E-2671C3EB6C9E}" presName="background3" presStyleLbl="node3" presStyleIdx="5" presStyleCnt="7"/>
      <dgm:spPr/>
    </dgm:pt>
    <dgm:pt modelId="{E1CF22F3-AC19-46C9-A82F-89D8DB189CE8}" type="pres">
      <dgm:prSet presAssocID="{5048C93B-541A-4FDD-AC3E-2671C3EB6C9E}" presName="text3" presStyleLbl="fgAcc3" presStyleIdx="5" presStyleCnt="7">
        <dgm:presLayoutVars>
          <dgm:chPref val="3"/>
        </dgm:presLayoutVars>
      </dgm:prSet>
      <dgm:spPr/>
    </dgm:pt>
    <dgm:pt modelId="{4A7C2F52-ACA9-4730-89EA-B234D19B30FD}" type="pres">
      <dgm:prSet presAssocID="{5048C93B-541A-4FDD-AC3E-2671C3EB6C9E}" presName="hierChild4" presStyleCnt="0"/>
      <dgm:spPr/>
    </dgm:pt>
    <dgm:pt modelId="{CE2BD6A2-C6A6-4AE7-8716-F62AC787B4F6}" type="pres">
      <dgm:prSet presAssocID="{E3BBBB2C-8F74-4541-A78F-D9AB9652D44B}" presName="Name17" presStyleLbl="parChTrans1D3" presStyleIdx="6" presStyleCnt="7"/>
      <dgm:spPr/>
    </dgm:pt>
    <dgm:pt modelId="{124F88C5-C1D5-4402-8050-69A3610B0063}" type="pres">
      <dgm:prSet presAssocID="{45F34A96-294F-4F91-858C-0CCFEC2CFF6B}" presName="hierRoot3" presStyleCnt="0"/>
      <dgm:spPr/>
    </dgm:pt>
    <dgm:pt modelId="{AA562350-23EB-4A00-9F4B-5CA6A4AF8D46}" type="pres">
      <dgm:prSet presAssocID="{45F34A96-294F-4F91-858C-0CCFEC2CFF6B}" presName="composite3" presStyleCnt="0"/>
      <dgm:spPr/>
    </dgm:pt>
    <dgm:pt modelId="{5B804CA3-5F0C-4C9A-9948-6267A36AC286}" type="pres">
      <dgm:prSet presAssocID="{45F34A96-294F-4F91-858C-0CCFEC2CFF6B}" presName="background3" presStyleLbl="node3" presStyleIdx="6" presStyleCnt="7"/>
      <dgm:spPr/>
    </dgm:pt>
    <dgm:pt modelId="{F83FE0F9-C0AD-41ED-8499-585D4FDF8177}" type="pres">
      <dgm:prSet presAssocID="{45F34A96-294F-4F91-858C-0CCFEC2CFF6B}" presName="text3" presStyleLbl="fgAcc3" presStyleIdx="6" presStyleCnt="7">
        <dgm:presLayoutVars>
          <dgm:chPref val="3"/>
        </dgm:presLayoutVars>
      </dgm:prSet>
      <dgm:spPr/>
    </dgm:pt>
    <dgm:pt modelId="{E3521F4E-CD84-466B-AF37-02AB70C55B95}" type="pres">
      <dgm:prSet presAssocID="{45F34A96-294F-4F91-858C-0CCFEC2CFF6B}" presName="hierChild4" presStyleCnt="0"/>
      <dgm:spPr/>
    </dgm:pt>
  </dgm:ptLst>
  <dgm:cxnLst>
    <dgm:cxn modelId="{FCFD1F00-69B0-4BBB-AC3F-C6E2A9364DB0}" srcId="{03A48CFA-6496-41BF-A746-80A181C3C3DE}" destId="{3CB81644-432E-42AF-ABA9-71ABDDE58956}" srcOrd="2" destOrd="0" parTransId="{95C1DC5D-E737-4A41-83F0-AD800A95D9F5}" sibTransId="{87368739-70E0-48CC-B078-DBA02B966C38}"/>
    <dgm:cxn modelId="{9062DE0A-809E-44C2-8E1D-31792C6C033E}" type="presOf" srcId="{6F06AC04-9C84-4A47-BFDD-AE87232D1106}" destId="{23179D77-7F05-4916-BFF3-E71C68B238E6}" srcOrd="0" destOrd="0" presId="urn:microsoft.com/office/officeart/2005/8/layout/hierarchy1"/>
    <dgm:cxn modelId="{34617C0C-1D47-4004-B6E5-A49C9236B6F6}" type="presOf" srcId="{C9F1BEEB-C5D9-4347-9606-A26E3DC42AA2}" destId="{B2CAA67D-ED33-4120-9634-DF98516FB005}" srcOrd="0" destOrd="0" presId="urn:microsoft.com/office/officeart/2005/8/layout/hierarchy1"/>
    <dgm:cxn modelId="{4FAA5713-4C82-4B01-A806-3805C6348315}" srcId="{B632587F-1A59-4B58-8F39-3F88332608F5}" destId="{EC9FE7DE-111B-427E-B20F-BE55EAAA5C05}" srcOrd="0" destOrd="0" parTransId="{C4F9A58A-71BA-480D-A44D-85E6052D9457}" sibTransId="{2E4EC8B8-ADA8-4018-ACC7-85917FA79FD3}"/>
    <dgm:cxn modelId="{3CC27118-CE31-4FFD-B615-1275164164E6}" type="presOf" srcId="{4F920927-1A73-470C-97F0-75ABFA67423F}" destId="{0997F7E9-9C03-4C4C-9760-95BB29039A01}" srcOrd="0" destOrd="0" presId="urn:microsoft.com/office/officeart/2005/8/layout/hierarchy1"/>
    <dgm:cxn modelId="{C40EDD19-E981-438B-9FF9-59611EF6BDB1}" type="presOf" srcId="{C92294B8-F12A-42FD-B72C-42C2FDCD2D8E}" destId="{98617AD6-2A5A-4CC4-817B-C33D1FB1B247}" srcOrd="0" destOrd="0" presId="urn:microsoft.com/office/officeart/2005/8/layout/hierarchy1"/>
    <dgm:cxn modelId="{9BA8DF1F-8850-41D1-B44D-037991329DE7}" type="presOf" srcId="{758232FE-730C-49AE-A3A1-86B6C0DD3E92}" destId="{1DE75C67-9F60-4DCF-8A09-6EBB5AA047F8}" srcOrd="0" destOrd="0" presId="urn:microsoft.com/office/officeart/2005/8/layout/hierarchy1"/>
    <dgm:cxn modelId="{4CD6A729-B2EC-40DB-816A-CF25777CC5B0}" type="presOf" srcId="{4B2D1F3B-F359-4548-91E0-0C2AC7CCD7A1}" destId="{DD159A7B-5084-481D-94B7-435977B6A330}" srcOrd="0" destOrd="0" presId="urn:microsoft.com/office/officeart/2005/8/layout/hierarchy1"/>
    <dgm:cxn modelId="{D2F72430-6D1E-446E-8465-FA31647FBEC0}" type="presOf" srcId="{A220B35F-2635-4F8F-9051-2B1A318D39FF}" destId="{06972473-63C5-472F-8F19-A41060A212F6}" srcOrd="0" destOrd="0" presId="urn:microsoft.com/office/officeart/2005/8/layout/hierarchy1"/>
    <dgm:cxn modelId="{BC699438-0C3B-47B3-AEEF-4B3B9C697BED}" srcId="{B632587F-1A59-4B58-8F39-3F88332608F5}" destId="{45F34A96-294F-4F91-858C-0CCFEC2CFF6B}" srcOrd="6" destOrd="0" parTransId="{E3BBBB2C-8F74-4541-A78F-D9AB9652D44B}" sibTransId="{3AD622BB-3D20-4961-90A9-7E3A3EAB1155}"/>
    <dgm:cxn modelId="{777B125E-EABB-471B-B963-47EE7F8A26BA}" type="presOf" srcId="{EC9FE7DE-111B-427E-B20F-BE55EAAA5C05}" destId="{EF762C1A-05A0-4F4D-9899-D4D3AACE82D4}" srcOrd="0" destOrd="0" presId="urn:microsoft.com/office/officeart/2005/8/layout/hierarchy1"/>
    <dgm:cxn modelId="{EEE27B68-13C0-4E69-9E3D-E81F26365082}" srcId="{B632587F-1A59-4B58-8F39-3F88332608F5}" destId="{426355DA-85B0-49DB-B723-939237685E7C}" srcOrd="2" destOrd="0" parTransId="{05039FCC-4F08-4EEE-ACAE-BAC85EFDD1D7}" sibTransId="{C7DCF50B-90BE-4C41-AAFB-5990C2737070}"/>
    <dgm:cxn modelId="{C81AFF4B-9D0E-40B1-8E5B-30F389DDAD49}" srcId="{B632587F-1A59-4B58-8F39-3F88332608F5}" destId="{03A48CFA-6496-41BF-A746-80A181C3C3DE}" srcOrd="4" destOrd="0" parTransId="{72633D96-4A27-4E50-A39C-37AB41EEA9FE}" sibTransId="{8E5E1350-FE66-4F91-840A-B3A1E5069B7E}"/>
    <dgm:cxn modelId="{50BE014E-5BA7-482E-9144-2A1CEAA75CF5}" type="presOf" srcId="{37AAF2A0-4D79-4496-8E06-D2AF95C6A459}" destId="{DCB922D2-A971-46B6-8A66-A63871EC5D71}" srcOrd="0" destOrd="0" presId="urn:microsoft.com/office/officeart/2005/8/layout/hierarchy1"/>
    <dgm:cxn modelId="{14380A70-6C0D-4A7D-B752-D44E7EB01E39}" srcId="{A220B35F-2635-4F8F-9051-2B1A318D39FF}" destId="{2D5D588F-80DC-4FDD-98BE-6E3704DB411B}" srcOrd="0" destOrd="0" parTransId="{A42A7329-4DA3-4869-8617-3824288EF391}" sibTransId="{8CDE658F-6147-4FED-A73B-62A6AC1A7E5F}"/>
    <dgm:cxn modelId="{97BC0D71-FC66-4005-B159-B32A6E768BC9}" type="presOf" srcId="{B84157D2-97EE-4800-B4AC-94C8F5F6CAC1}" destId="{493BF7B8-A5EF-4E70-BC84-2CB6E0FDEE0A}" srcOrd="0" destOrd="0" presId="urn:microsoft.com/office/officeart/2005/8/layout/hierarchy1"/>
    <dgm:cxn modelId="{357A6971-B18F-4970-AA6E-9CFD4804AF3D}" type="presOf" srcId="{45F34A96-294F-4F91-858C-0CCFEC2CFF6B}" destId="{F83FE0F9-C0AD-41ED-8499-585D4FDF8177}" srcOrd="0" destOrd="0" presId="urn:microsoft.com/office/officeart/2005/8/layout/hierarchy1"/>
    <dgm:cxn modelId="{8165AB71-43C2-450E-82DA-E1CD322E840B}" type="presOf" srcId="{72633D96-4A27-4E50-A39C-37AB41EEA9FE}" destId="{2E8E46D9-FBC5-4AA6-9A5D-86A5A084592D}" srcOrd="0" destOrd="0" presId="urn:microsoft.com/office/officeart/2005/8/layout/hierarchy1"/>
    <dgm:cxn modelId="{9E7EDD52-831F-410B-8A4F-430B1D40EB25}" srcId="{03A48CFA-6496-41BF-A746-80A181C3C3DE}" destId="{758232FE-730C-49AE-A3A1-86B6C0DD3E92}" srcOrd="3" destOrd="0" parTransId="{33603E56-D327-4393-B45F-8318C1455A1A}" sibTransId="{637ED415-5586-46D0-B1C4-2C867149D348}"/>
    <dgm:cxn modelId="{E7DA6F74-E0A4-4C91-906F-78261B5CC048}" srcId="{03A48CFA-6496-41BF-A746-80A181C3C3DE}" destId="{934DA221-5443-497E-A4E4-A348E6ACDDB7}" srcOrd="4" destOrd="0" parTransId="{37AAF2A0-4D79-4496-8E06-D2AF95C6A459}" sibTransId="{A4D10C71-FE60-4F42-8EF6-606461EE738A}"/>
    <dgm:cxn modelId="{E50FB978-B72E-4ADD-B08D-9D1C5B9112CA}" srcId="{2D5D588F-80DC-4FDD-98BE-6E3704DB411B}" destId="{B632587F-1A59-4B58-8F39-3F88332608F5}" srcOrd="0" destOrd="0" parTransId="{8E780597-A9D7-4E6A-B969-7F37A974753C}" sibTransId="{BAFC8618-BD8D-4D8C-BB34-17C52689EDA4}"/>
    <dgm:cxn modelId="{A714157A-28C7-4B22-83BF-5CFD57152D45}" type="presOf" srcId="{3CB81644-432E-42AF-ABA9-71ABDDE58956}" destId="{769CFD7A-F5DE-46F5-9CC2-F86EEF9DC6D8}" srcOrd="0" destOrd="0" presId="urn:microsoft.com/office/officeart/2005/8/layout/hierarchy1"/>
    <dgm:cxn modelId="{0220927B-CDFD-4197-A242-DA9730C0A657}" type="presOf" srcId="{03A48CFA-6496-41BF-A746-80A181C3C3DE}" destId="{A5B2796D-E837-4404-9852-61F32C250BFA}" srcOrd="0" destOrd="0" presId="urn:microsoft.com/office/officeart/2005/8/layout/hierarchy1"/>
    <dgm:cxn modelId="{D790897D-7DC1-4922-BBD7-19089809A488}" type="presOf" srcId="{8E780597-A9D7-4E6A-B969-7F37A974753C}" destId="{503B26D2-9048-4DFE-9E37-9E8A6613E98D}" srcOrd="0" destOrd="0" presId="urn:microsoft.com/office/officeart/2005/8/layout/hierarchy1"/>
    <dgm:cxn modelId="{A0E79389-F590-4915-AB6D-8BA9B6CB8DB3}" type="presOf" srcId="{934DA221-5443-497E-A4E4-A348E6ACDDB7}" destId="{D7493045-F4D0-49BB-8749-0235A8D3915E}" srcOrd="0" destOrd="0" presId="urn:microsoft.com/office/officeart/2005/8/layout/hierarchy1"/>
    <dgm:cxn modelId="{59B1D18B-26B5-424E-95A4-9A054CAE63AA}" type="presOf" srcId="{05039FCC-4F08-4EEE-ACAE-BAC85EFDD1D7}" destId="{8BD2CCC9-A5CD-45F3-BA34-8716B2A7CFB1}" srcOrd="0" destOrd="0" presId="urn:microsoft.com/office/officeart/2005/8/layout/hierarchy1"/>
    <dgm:cxn modelId="{8AA61E93-F1A9-453C-AEF5-CE0206E79138}" type="presOf" srcId="{5048C93B-541A-4FDD-AC3E-2671C3EB6C9E}" destId="{E1CF22F3-AC19-46C9-A82F-89D8DB189CE8}" srcOrd="0" destOrd="0" presId="urn:microsoft.com/office/officeart/2005/8/layout/hierarchy1"/>
    <dgm:cxn modelId="{82B5D393-E6BA-4C99-82EC-CE197264E0FD}" srcId="{6F06AC04-9C84-4A47-BFDD-AE87232D1106}" destId="{4F920927-1A73-470C-97F0-75ABFA67423F}" srcOrd="0" destOrd="0" parTransId="{4B2D1F3B-F359-4548-91E0-0C2AC7CCD7A1}" sibTransId="{79406963-93E8-4610-9E27-FEFF794E3AB0}"/>
    <dgm:cxn modelId="{9F116194-E782-4DFC-B1D4-64DB22002ACC}" srcId="{B632587F-1A59-4B58-8F39-3F88332608F5}" destId="{5048C93B-541A-4FDD-AC3E-2671C3EB6C9E}" srcOrd="5" destOrd="0" parTransId="{C9F1BEEB-C5D9-4347-9606-A26E3DC42AA2}" sibTransId="{0D8F5181-9AE1-45D5-A651-15502F126A3A}"/>
    <dgm:cxn modelId="{AB9BDB96-A156-473B-BFA6-EECEEE12996E}" srcId="{B632587F-1A59-4B58-8F39-3F88332608F5}" destId="{A040FE0B-3A44-46B9-9424-B56BC4D65E95}" srcOrd="3" destOrd="0" parTransId="{8D121FA2-20E5-4E0E-88EC-D5A9C0452847}" sibTransId="{0ECBD85E-E0D0-495A-A4FD-CAF42D3ADB40}"/>
    <dgm:cxn modelId="{979B5199-3B80-47EC-958D-98E0E960A75B}" type="presOf" srcId="{33603E56-D327-4393-B45F-8318C1455A1A}" destId="{1164DF9C-47B4-4930-BF8C-FB83C56F57E8}" srcOrd="0" destOrd="0" presId="urn:microsoft.com/office/officeart/2005/8/layout/hierarchy1"/>
    <dgm:cxn modelId="{0EBC609A-3131-4BBD-AC28-4842BABAACBB}" type="presOf" srcId="{2D5D588F-80DC-4FDD-98BE-6E3704DB411B}" destId="{80D6E11A-7365-4E7C-A174-08A7BBA7C802}" srcOrd="0" destOrd="0" presId="urn:microsoft.com/office/officeart/2005/8/layout/hierarchy1"/>
    <dgm:cxn modelId="{300F84A7-6FDC-427E-9649-2E614B2A1266}" srcId="{03A48CFA-6496-41BF-A746-80A181C3C3DE}" destId="{C92294B8-F12A-42FD-B72C-42C2FDCD2D8E}" srcOrd="0" destOrd="0" parTransId="{80A49C2A-5C20-42BB-A1DC-6558C20289C2}" sibTransId="{611D77A5-92DE-47E3-878A-892C64739260}"/>
    <dgm:cxn modelId="{17D797AE-7FDA-4903-BDA1-D3442586B0BE}" type="presOf" srcId="{80A49C2A-5C20-42BB-A1DC-6558C20289C2}" destId="{73DC0BED-9251-4B5C-8191-EE587DFF262E}" srcOrd="0" destOrd="0" presId="urn:microsoft.com/office/officeart/2005/8/layout/hierarchy1"/>
    <dgm:cxn modelId="{E93A06AF-764B-4392-A243-A425B4C17E45}" type="presOf" srcId="{A040FE0B-3A44-46B9-9424-B56BC4D65E95}" destId="{2987343F-C488-4AC1-A4FD-C02C38DCC47B}" srcOrd="0" destOrd="0" presId="urn:microsoft.com/office/officeart/2005/8/layout/hierarchy1"/>
    <dgm:cxn modelId="{260EFFBF-0637-4307-91A2-00CDCD0B2B6F}" type="presOf" srcId="{7262895B-02E6-4067-B862-A12DB86A98B8}" destId="{89825871-887C-4144-92E4-0CD1C779523E}" srcOrd="0" destOrd="0" presId="urn:microsoft.com/office/officeart/2005/8/layout/hierarchy1"/>
    <dgm:cxn modelId="{FECE8EC1-0E0F-48A6-9BFF-7A73FC24465E}" type="presOf" srcId="{8D121FA2-20E5-4E0E-88EC-D5A9C0452847}" destId="{0DB06ADF-5D22-4867-A9A8-3ACC6EA49E1E}" srcOrd="0" destOrd="0" presId="urn:microsoft.com/office/officeart/2005/8/layout/hierarchy1"/>
    <dgm:cxn modelId="{B1B9FDCF-2BD3-4169-93A0-DD9F8FAB7182}" type="presOf" srcId="{C4F9A58A-71BA-480D-A44D-85E6052D9457}" destId="{E5EDCBD1-A1A5-439E-8E90-B317445DC7F5}" srcOrd="0" destOrd="0" presId="urn:microsoft.com/office/officeart/2005/8/layout/hierarchy1"/>
    <dgm:cxn modelId="{6955F1D0-FCF9-4D8D-BAD2-2E27D171F963}" srcId="{B632587F-1A59-4B58-8F39-3F88332608F5}" destId="{6F06AC04-9C84-4A47-BFDD-AE87232D1106}" srcOrd="1" destOrd="0" parTransId="{5E7D7A7B-2ADD-469E-B0F8-D565F03F46F9}" sibTransId="{33C404C4-6211-4C8B-9140-D0533EAFE621}"/>
    <dgm:cxn modelId="{00EDC8D9-CB8A-4900-93E8-D02BEC0BE261}" type="presOf" srcId="{426355DA-85B0-49DB-B723-939237685E7C}" destId="{2DC6BE09-6C35-45D2-A751-D4BF107EE4F9}" srcOrd="0" destOrd="0" presId="urn:microsoft.com/office/officeart/2005/8/layout/hierarchy1"/>
    <dgm:cxn modelId="{04DC8AEC-1039-4F62-93BA-DDB7625E7802}" type="presOf" srcId="{E3BBBB2C-8F74-4541-A78F-D9AB9652D44B}" destId="{CE2BD6A2-C6A6-4AE7-8716-F62AC787B4F6}" srcOrd="0" destOrd="0" presId="urn:microsoft.com/office/officeart/2005/8/layout/hierarchy1"/>
    <dgm:cxn modelId="{51EC7BED-75CD-48A6-A164-68A64A637884}" type="presOf" srcId="{5E7D7A7B-2ADD-469E-B0F8-D565F03F46F9}" destId="{9E1BCCB0-2588-4D93-98C8-3D49C52437B6}" srcOrd="0" destOrd="0" presId="urn:microsoft.com/office/officeart/2005/8/layout/hierarchy1"/>
    <dgm:cxn modelId="{48E9A6F3-62C7-4B34-8F68-E30BE366DA6C}" srcId="{03A48CFA-6496-41BF-A746-80A181C3C3DE}" destId="{7262895B-02E6-4067-B862-A12DB86A98B8}" srcOrd="1" destOrd="0" parTransId="{B84157D2-97EE-4800-B4AC-94C8F5F6CAC1}" sibTransId="{28D31E2B-7F29-4B0D-9CDC-20DFC358C7ED}"/>
    <dgm:cxn modelId="{F97D3CF5-52EE-4CC4-8ED6-2BDD02CF09C0}" type="presOf" srcId="{95C1DC5D-E737-4A41-83F0-AD800A95D9F5}" destId="{AC97DC07-675E-4CF3-9913-C7CB3E6FE0DB}" srcOrd="0" destOrd="0" presId="urn:microsoft.com/office/officeart/2005/8/layout/hierarchy1"/>
    <dgm:cxn modelId="{7C4032F9-1FC4-4094-9F78-E7D1B913A0AD}" type="presOf" srcId="{B632587F-1A59-4B58-8F39-3F88332608F5}" destId="{7CC837EB-A120-4D0E-8C3A-E5BD7C1394E5}" srcOrd="0" destOrd="0" presId="urn:microsoft.com/office/officeart/2005/8/layout/hierarchy1"/>
    <dgm:cxn modelId="{4550BBD8-2925-4816-B3B9-8FF9DB0089CF}" type="presParOf" srcId="{06972473-63C5-472F-8F19-A41060A212F6}" destId="{02AF47CA-BA1B-4B12-BD86-A3544B44C5B9}" srcOrd="0" destOrd="0" presId="urn:microsoft.com/office/officeart/2005/8/layout/hierarchy1"/>
    <dgm:cxn modelId="{818D384A-D0F0-447D-9614-24CCDA2C66EE}" type="presParOf" srcId="{02AF47CA-BA1B-4B12-BD86-A3544B44C5B9}" destId="{3DCCE651-EFB3-4A01-B4F5-C2120262F060}" srcOrd="0" destOrd="0" presId="urn:microsoft.com/office/officeart/2005/8/layout/hierarchy1"/>
    <dgm:cxn modelId="{FD70422C-D5FC-4DDA-B73A-F47AE0938338}" type="presParOf" srcId="{3DCCE651-EFB3-4A01-B4F5-C2120262F060}" destId="{301B31C6-CC49-4888-BF15-7D36EC2364E3}" srcOrd="0" destOrd="0" presId="urn:microsoft.com/office/officeart/2005/8/layout/hierarchy1"/>
    <dgm:cxn modelId="{48A71E6F-7652-4DA4-97CD-123549420251}" type="presParOf" srcId="{3DCCE651-EFB3-4A01-B4F5-C2120262F060}" destId="{80D6E11A-7365-4E7C-A174-08A7BBA7C802}" srcOrd="1" destOrd="0" presId="urn:microsoft.com/office/officeart/2005/8/layout/hierarchy1"/>
    <dgm:cxn modelId="{1087FFD0-8353-4570-956F-BB3A55789402}" type="presParOf" srcId="{02AF47CA-BA1B-4B12-BD86-A3544B44C5B9}" destId="{B94FDCE5-F020-4898-B915-04F055363FB6}" srcOrd="1" destOrd="0" presId="urn:microsoft.com/office/officeart/2005/8/layout/hierarchy1"/>
    <dgm:cxn modelId="{439916B5-4888-4898-8EAB-F59EE31717A4}" type="presParOf" srcId="{B94FDCE5-F020-4898-B915-04F055363FB6}" destId="{503B26D2-9048-4DFE-9E37-9E8A6613E98D}" srcOrd="0" destOrd="0" presId="urn:microsoft.com/office/officeart/2005/8/layout/hierarchy1"/>
    <dgm:cxn modelId="{25467599-F33C-4BFE-BC86-7FF2A568ED9B}" type="presParOf" srcId="{B94FDCE5-F020-4898-B915-04F055363FB6}" destId="{2BD526EB-EA22-4607-AE3A-AFACCD57C85D}" srcOrd="1" destOrd="0" presId="urn:microsoft.com/office/officeart/2005/8/layout/hierarchy1"/>
    <dgm:cxn modelId="{F97A66E2-1CA6-4299-A8A1-010B0E477C6A}" type="presParOf" srcId="{2BD526EB-EA22-4607-AE3A-AFACCD57C85D}" destId="{02800E3E-E97E-4F9C-A7A5-FB1CC564357B}" srcOrd="0" destOrd="0" presId="urn:microsoft.com/office/officeart/2005/8/layout/hierarchy1"/>
    <dgm:cxn modelId="{ED24D74D-5651-48D0-B1E3-DE6C50036B46}" type="presParOf" srcId="{02800E3E-E97E-4F9C-A7A5-FB1CC564357B}" destId="{F02E4111-56B6-4851-B9BF-62C394FB9F4D}" srcOrd="0" destOrd="0" presId="urn:microsoft.com/office/officeart/2005/8/layout/hierarchy1"/>
    <dgm:cxn modelId="{490F4F8D-972A-4AD4-8729-5D7C2B9D2A99}" type="presParOf" srcId="{02800E3E-E97E-4F9C-A7A5-FB1CC564357B}" destId="{7CC837EB-A120-4D0E-8C3A-E5BD7C1394E5}" srcOrd="1" destOrd="0" presId="urn:microsoft.com/office/officeart/2005/8/layout/hierarchy1"/>
    <dgm:cxn modelId="{3112BB05-6156-498C-9693-2BEA0EA6D1F7}" type="presParOf" srcId="{2BD526EB-EA22-4607-AE3A-AFACCD57C85D}" destId="{2E181DEB-77C8-4F85-AFDB-3414732DC5B6}" srcOrd="1" destOrd="0" presId="urn:microsoft.com/office/officeart/2005/8/layout/hierarchy1"/>
    <dgm:cxn modelId="{99A95316-FF6B-401D-916D-72807E609323}" type="presParOf" srcId="{2E181DEB-77C8-4F85-AFDB-3414732DC5B6}" destId="{E5EDCBD1-A1A5-439E-8E90-B317445DC7F5}" srcOrd="0" destOrd="0" presId="urn:microsoft.com/office/officeart/2005/8/layout/hierarchy1"/>
    <dgm:cxn modelId="{77775483-1822-48E5-A120-52504BE9E154}" type="presParOf" srcId="{2E181DEB-77C8-4F85-AFDB-3414732DC5B6}" destId="{1DA474A5-6AA2-46F5-9702-3A97F36B3F41}" srcOrd="1" destOrd="0" presId="urn:microsoft.com/office/officeart/2005/8/layout/hierarchy1"/>
    <dgm:cxn modelId="{A6C03DE0-F01A-477E-9994-7DF611DCAECE}" type="presParOf" srcId="{1DA474A5-6AA2-46F5-9702-3A97F36B3F41}" destId="{212CCF46-1F16-4FA7-AE6D-3E8BA7A6C814}" srcOrd="0" destOrd="0" presId="urn:microsoft.com/office/officeart/2005/8/layout/hierarchy1"/>
    <dgm:cxn modelId="{737A74E5-E847-4A57-B924-4B68512F1A6D}" type="presParOf" srcId="{212CCF46-1F16-4FA7-AE6D-3E8BA7A6C814}" destId="{F042C109-58FD-4EC0-A229-3030AD4E6457}" srcOrd="0" destOrd="0" presId="urn:microsoft.com/office/officeart/2005/8/layout/hierarchy1"/>
    <dgm:cxn modelId="{9D98ED45-775B-47C2-94EF-EC6F492427C7}" type="presParOf" srcId="{212CCF46-1F16-4FA7-AE6D-3E8BA7A6C814}" destId="{EF762C1A-05A0-4F4D-9899-D4D3AACE82D4}" srcOrd="1" destOrd="0" presId="urn:microsoft.com/office/officeart/2005/8/layout/hierarchy1"/>
    <dgm:cxn modelId="{B207AA50-BD44-457A-A1D7-7DAB89085800}" type="presParOf" srcId="{1DA474A5-6AA2-46F5-9702-3A97F36B3F41}" destId="{EB1A652D-4C39-443B-8CC5-AE9A5CA08A1A}" srcOrd="1" destOrd="0" presId="urn:microsoft.com/office/officeart/2005/8/layout/hierarchy1"/>
    <dgm:cxn modelId="{4171274D-4833-4684-9BFC-E76F5D77BCAB}" type="presParOf" srcId="{2E181DEB-77C8-4F85-AFDB-3414732DC5B6}" destId="{9E1BCCB0-2588-4D93-98C8-3D49C52437B6}" srcOrd="2" destOrd="0" presId="urn:microsoft.com/office/officeart/2005/8/layout/hierarchy1"/>
    <dgm:cxn modelId="{2B84BFF6-8DA2-4D3D-82FE-53C54CC29C4C}" type="presParOf" srcId="{2E181DEB-77C8-4F85-AFDB-3414732DC5B6}" destId="{F5BC157C-6675-4525-990D-2ED8D5B15D19}" srcOrd="3" destOrd="0" presId="urn:microsoft.com/office/officeart/2005/8/layout/hierarchy1"/>
    <dgm:cxn modelId="{CA2DA182-F653-4885-AEB9-7C46A263F5FE}" type="presParOf" srcId="{F5BC157C-6675-4525-990D-2ED8D5B15D19}" destId="{31480F40-90D1-4E1F-BBDD-64C66DEB56B6}" srcOrd="0" destOrd="0" presId="urn:microsoft.com/office/officeart/2005/8/layout/hierarchy1"/>
    <dgm:cxn modelId="{D0CA0DC7-67FE-484A-A4CF-31DB9C118104}" type="presParOf" srcId="{31480F40-90D1-4E1F-BBDD-64C66DEB56B6}" destId="{A91D7A60-2849-4955-85BF-A221EF3D6555}" srcOrd="0" destOrd="0" presId="urn:microsoft.com/office/officeart/2005/8/layout/hierarchy1"/>
    <dgm:cxn modelId="{225C0818-4535-4119-BFFE-9FEE66A35646}" type="presParOf" srcId="{31480F40-90D1-4E1F-BBDD-64C66DEB56B6}" destId="{23179D77-7F05-4916-BFF3-E71C68B238E6}" srcOrd="1" destOrd="0" presId="urn:microsoft.com/office/officeart/2005/8/layout/hierarchy1"/>
    <dgm:cxn modelId="{CE9EB74F-AEC5-47DC-9EF8-B4477C1A287A}" type="presParOf" srcId="{F5BC157C-6675-4525-990D-2ED8D5B15D19}" destId="{373B664B-674C-4A80-85B5-9DAC5DAD84EB}" srcOrd="1" destOrd="0" presId="urn:microsoft.com/office/officeart/2005/8/layout/hierarchy1"/>
    <dgm:cxn modelId="{F3153605-E038-43C6-8173-47C2C51C345E}" type="presParOf" srcId="{373B664B-674C-4A80-85B5-9DAC5DAD84EB}" destId="{DD159A7B-5084-481D-94B7-435977B6A330}" srcOrd="0" destOrd="0" presId="urn:microsoft.com/office/officeart/2005/8/layout/hierarchy1"/>
    <dgm:cxn modelId="{50E2778B-6F1E-4904-BA67-8AC8831940E0}" type="presParOf" srcId="{373B664B-674C-4A80-85B5-9DAC5DAD84EB}" destId="{7B3C408C-5608-4831-B12C-A33DEC51656E}" srcOrd="1" destOrd="0" presId="urn:microsoft.com/office/officeart/2005/8/layout/hierarchy1"/>
    <dgm:cxn modelId="{25355E98-D613-4B0B-9B73-F5F5AFC5C8AF}" type="presParOf" srcId="{7B3C408C-5608-4831-B12C-A33DEC51656E}" destId="{14EE185D-BE9C-4424-99AD-D11C8BEE0D95}" srcOrd="0" destOrd="0" presId="urn:microsoft.com/office/officeart/2005/8/layout/hierarchy1"/>
    <dgm:cxn modelId="{328FAF04-0525-49C1-8589-72BCAB870887}" type="presParOf" srcId="{14EE185D-BE9C-4424-99AD-D11C8BEE0D95}" destId="{0ABA8841-2E13-4EE7-9600-D939414EE2BC}" srcOrd="0" destOrd="0" presId="urn:microsoft.com/office/officeart/2005/8/layout/hierarchy1"/>
    <dgm:cxn modelId="{9AB82E55-D5EE-40D6-BB39-032663169B66}" type="presParOf" srcId="{14EE185D-BE9C-4424-99AD-D11C8BEE0D95}" destId="{0997F7E9-9C03-4C4C-9760-95BB29039A01}" srcOrd="1" destOrd="0" presId="urn:microsoft.com/office/officeart/2005/8/layout/hierarchy1"/>
    <dgm:cxn modelId="{B6EB9603-8BC6-4379-B00F-EBBF4AB0685B}" type="presParOf" srcId="{7B3C408C-5608-4831-B12C-A33DEC51656E}" destId="{F8CB2E3D-83C7-464A-BD86-88D0DE5EC0B9}" srcOrd="1" destOrd="0" presId="urn:microsoft.com/office/officeart/2005/8/layout/hierarchy1"/>
    <dgm:cxn modelId="{AA55653C-B9C4-42F3-93E3-F3736B278007}" type="presParOf" srcId="{2E181DEB-77C8-4F85-AFDB-3414732DC5B6}" destId="{8BD2CCC9-A5CD-45F3-BA34-8716B2A7CFB1}" srcOrd="4" destOrd="0" presId="urn:microsoft.com/office/officeart/2005/8/layout/hierarchy1"/>
    <dgm:cxn modelId="{4EA3D8E9-9530-4952-BB1D-1759969C3C38}" type="presParOf" srcId="{2E181DEB-77C8-4F85-AFDB-3414732DC5B6}" destId="{9D2C08D0-E0F0-40F1-945E-8118EE39E546}" srcOrd="5" destOrd="0" presId="urn:microsoft.com/office/officeart/2005/8/layout/hierarchy1"/>
    <dgm:cxn modelId="{7802E45E-E5EE-4B77-9F4C-D4C17C498B2E}" type="presParOf" srcId="{9D2C08D0-E0F0-40F1-945E-8118EE39E546}" destId="{3269FA4C-D252-4BF3-8FD7-3EF0B0EB4DC5}" srcOrd="0" destOrd="0" presId="urn:microsoft.com/office/officeart/2005/8/layout/hierarchy1"/>
    <dgm:cxn modelId="{471992AE-CE60-4029-B212-FBD385815630}" type="presParOf" srcId="{3269FA4C-D252-4BF3-8FD7-3EF0B0EB4DC5}" destId="{D25DF860-47FD-42F0-B603-5671C9C185E2}" srcOrd="0" destOrd="0" presId="urn:microsoft.com/office/officeart/2005/8/layout/hierarchy1"/>
    <dgm:cxn modelId="{AB285F94-71EA-4369-BDBE-436B8BF7B437}" type="presParOf" srcId="{3269FA4C-D252-4BF3-8FD7-3EF0B0EB4DC5}" destId="{2DC6BE09-6C35-45D2-A751-D4BF107EE4F9}" srcOrd="1" destOrd="0" presId="urn:microsoft.com/office/officeart/2005/8/layout/hierarchy1"/>
    <dgm:cxn modelId="{90F78E9E-B0EA-431D-BEE4-D3D28F62E420}" type="presParOf" srcId="{9D2C08D0-E0F0-40F1-945E-8118EE39E546}" destId="{3476964E-2C32-4025-9130-A9EBDC581214}" srcOrd="1" destOrd="0" presId="urn:microsoft.com/office/officeart/2005/8/layout/hierarchy1"/>
    <dgm:cxn modelId="{0583537B-E334-4C98-BD97-A42956CD101A}" type="presParOf" srcId="{2E181DEB-77C8-4F85-AFDB-3414732DC5B6}" destId="{0DB06ADF-5D22-4867-A9A8-3ACC6EA49E1E}" srcOrd="6" destOrd="0" presId="urn:microsoft.com/office/officeart/2005/8/layout/hierarchy1"/>
    <dgm:cxn modelId="{275578A9-19CC-465B-9812-867FFDAB9B66}" type="presParOf" srcId="{2E181DEB-77C8-4F85-AFDB-3414732DC5B6}" destId="{A1D52E2D-12F9-44FE-BAA9-BF77EBFF9477}" srcOrd="7" destOrd="0" presId="urn:microsoft.com/office/officeart/2005/8/layout/hierarchy1"/>
    <dgm:cxn modelId="{831EEDB7-B1FE-482F-B5F4-C99481D8018D}" type="presParOf" srcId="{A1D52E2D-12F9-44FE-BAA9-BF77EBFF9477}" destId="{C44B8C40-DDE4-4680-B610-2F752476D7CD}" srcOrd="0" destOrd="0" presId="urn:microsoft.com/office/officeart/2005/8/layout/hierarchy1"/>
    <dgm:cxn modelId="{110162B7-3715-4B4B-A781-74A9927C3BED}" type="presParOf" srcId="{C44B8C40-DDE4-4680-B610-2F752476D7CD}" destId="{C2EBA7DD-B67B-4866-B7D0-1EDF7294D4EA}" srcOrd="0" destOrd="0" presId="urn:microsoft.com/office/officeart/2005/8/layout/hierarchy1"/>
    <dgm:cxn modelId="{DD613A97-4327-4B64-A7FC-AA5BE4307230}" type="presParOf" srcId="{C44B8C40-DDE4-4680-B610-2F752476D7CD}" destId="{2987343F-C488-4AC1-A4FD-C02C38DCC47B}" srcOrd="1" destOrd="0" presId="urn:microsoft.com/office/officeart/2005/8/layout/hierarchy1"/>
    <dgm:cxn modelId="{AE0F1ECD-32AA-4BC0-A5D3-6B9541005EF9}" type="presParOf" srcId="{A1D52E2D-12F9-44FE-BAA9-BF77EBFF9477}" destId="{DFB7B5A5-9481-448F-9F82-73AB43F777C1}" srcOrd="1" destOrd="0" presId="urn:microsoft.com/office/officeart/2005/8/layout/hierarchy1"/>
    <dgm:cxn modelId="{9FEC087B-6D91-4635-BD8E-297105DA8CEC}" type="presParOf" srcId="{2E181DEB-77C8-4F85-AFDB-3414732DC5B6}" destId="{2E8E46D9-FBC5-4AA6-9A5D-86A5A084592D}" srcOrd="8" destOrd="0" presId="urn:microsoft.com/office/officeart/2005/8/layout/hierarchy1"/>
    <dgm:cxn modelId="{B3AE1531-8E15-4BE9-94B9-1CC06699C937}" type="presParOf" srcId="{2E181DEB-77C8-4F85-AFDB-3414732DC5B6}" destId="{17361D21-EF50-4EB2-B410-A279C1ACC086}" srcOrd="9" destOrd="0" presId="urn:microsoft.com/office/officeart/2005/8/layout/hierarchy1"/>
    <dgm:cxn modelId="{ED8460A9-D5F2-4DB8-9253-A88A15090506}" type="presParOf" srcId="{17361D21-EF50-4EB2-B410-A279C1ACC086}" destId="{41513FDA-8D68-4BF5-A2C7-C8764C08B484}" srcOrd="0" destOrd="0" presId="urn:microsoft.com/office/officeart/2005/8/layout/hierarchy1"/>
    <dgm:cxn modelId="{B84FD058-13FC-4E36-B1CC-EB1B422DFEAB}" type="presParOf" srcId="{41513FDA-8D68-4BF5-A2C7-C8764C08B484}" destId="{C0FEB4AB-1570-4BE8-AFF6-5BCF38B454B9}" srcOrd="0" destOrd="0" presId="urn:microsoft.com/office/officeart/2005/8/layout/hierarchy1"/>
    <dgm:cxn modelId="{FE6380F8-BBC0-4FF0-84C6-3AE5DFB9A885}" type="presParOf" srcId="{41513FDA-8D68-4BF5-A2C7-C8764C08B484}" destId="{A5B2796D-E837-4404-9852-61F32C250BFA}" srcOrd="1" destOrd="0" presId="urn:microsoft.com/office/officeart/2005/8/layout/hierarchy1"/>
    <dgm:cxn modelId="{AB897544-2E25-42DF-BE50-F555D972762D}" type="presParOf" srcId="{17361D21-EF50-4EB2-B410-A279C1ACC086}" destId="{4E08EAE1-867C-4CDD-9B42-8EEF5B0AB9A5}" srcOrd="1" destOrd="0" presId="urn:microsoft.com/office/officeart/2005/8/layout/hierarchy1"/>
    <dgm:cxn modelId="{AB5FB326-C7F3-4C7A-91B4-72706DE60842}" type="presParOf" srcId="{4E08EAE1-867C-4CDD-9B42-8EEF5B0AB9A5}" destId="{73DC0BED-9251-4B5C-8191-EE587DFF262E}" srcOrd="0" destOrd="0" presId="urn:microsoft.com/office/officeart/2005/8/layout/hierarchy1"/>
    <dgm:cxn modelId="{6F6255F1-F40C-4185-BC76-BB573C6D6D68}" type="presParOf" srcId="{4E08EAE1-867C-4CDD-9B42-8EEF5B0AB9A5}" destId="{85CE7EBA-A70E-4C09-B045-A49F4EE7818F}" srcOrd="1" destOrd="0" presId="urn:microsoft.com/office/officeart/2005/8/layout/hierarchy1"/>
    <dgm:cxn modelId="{29C1F1F2-865C-4369-B5AA-00425125198E}" type="presParOf" srcId="{85CE7EBA-A70E-4C09-B045-A49F4EE7818F}" destId="{63907A6F-E632-45E0-BF5C-1787833BE2FE}" srcOrd="0" destOrd="0" presId="urn:microsoft.com/office/officeart/2005/8/layout/hierarchy1"/>
    <dgm:cxn modelId="{94284893-A642-4B31-9860-93FA57778DCA}" type="presParOf" srcId="{63907A6F-E632-45E0-BF5C-1787833BE2FE}" destId="{47F209D6-A50F-4593-8101-495466DA161C}" srcOrd="0" destOrd="0" presId="urn:microsoft.com/office/officeart/2005/8/layout/hierarchy1"/>
    <dgm:cxn modelId="{B32B2F53-F315-416E-8665-4FB3FF1858B0}" type="presParOf" srcId="{63907A6F-E632-45E0-BF5C-1787833BE2FE}" destId="{98617AD6-2A5A-4CC4-817B-C33D1FB1B247}" srcOrd="1" destOrd="0" presId="urn:microsoft.com/office/officeart/2005/8/layout/hierarchy1"/>
    <dgm:cxn modelId="{E4E50648-66B0-4B93-9C04-4D70D4C390D4}" type="presParOf" srcId="{85CE7EBA-A70E-4C09-B045-A49F4EE7818F}" destId="{44FEA90B-B9F0-4838-A33A-C2D7921EB239}" srcOrd="1" destOrd="0" presId="urn:microsoft.com/office/officeart/2005/8/layout/hierarchy1"/>
    <dgm:cxn modelId="{C6E79500-C5CB-4E73-BA17-B6D9BCE88DE2}" type="presParOf" srcId="{4E08EAE1-867C-4CDD-9B42-8EEF5B0AB9A5}" destId="{493BF7B8-A5EF-4E70-BC84-2CB6E0FDEE0A}" srcOrd="2" destOrd="0" presId="urn:microsoft.com/office/officeart/2005/8/layout/hierarchy1"/>
    <dgm:cxn modelId="{DD6FF320-BA5D-4D63-BE54-468A9BE1ABC8}" type="presParOf" srcId="{4E08EAE1-867C-4CDD-9B42-8EEF5B0AB9A5}" destId="{30E2F406-52B6-4843-8762-19EE82C6795D}" srcOrd="3" destOrd="0" presId="urn:microsoft.com/office/officeart/2005/8/layout/hierarchy1"/>
    <dgm:cxn modelId="{7D5B285A-DD70-4CB2-83CA-363AC56158E5}" type="presParOf" srcId="{30E2F406-52B6-4843-8762-19EE82C6795D}" destId="{B81EEFDE-3C40-428C-BE91-8430BFBCEA16}" srcOrd="0" destOrd="0" presId="urn:microsoft.com/office/officeart/2005/8/layout/hierarchy1"/>
    <dgm:cxn modelId="{846994CE-CB32-4B54-9243-F462A1BAB8D6}" type="presParOf" srcId="{B81EEFDE-3C40-428C-BE91-8430BFBCEA16}" destId="{41F46E1C-1ABF-4C23-8BC5-73CEEFAF6B00}" srcOrd="0" destOrd="0" presId="urn:microsoft.com/office/officeart/2005/8/layout/hierarchy1"/>
    <dgm:cxn modelId="{11BDAE4A-BDED-4A8E-B175-FF65C957881B}" type="presParOf" srcId="{B81EEFDE-3C40-428C-BE91-8430BFBCEA16}" destId="{89825871-887C-4144-92E4-0CD1C779523E}" srcOrd="1" destOrd="0" presId="urn:microsoft.com/office/officeart/2005/8/layout/hierarchy1"/>
    <dgm:cxn modelId="{BE544174-B4AF-4ACC-B8C4-4A81C82B51D3}" type="presParOf" srcId="{30E2F406-52B6-4843-8762-19EE82C6795D}" destId="{A382E3D8-F167-402C-95ED-E85E712B3958}" srcOrd="1" destOrd="0" presId="urn:microsoft.com/office/officeart/2005/8/layout/hierarchy1"/>
    <dgm:cxn modelId="{AB97D865-4F7E-43FB-A2BD-0B3C980F8B8D}" type="presParOf" srcId="{4E08EAE1-867C-4CDD-9B42-8EEF5B0AB9A5}" destId="{AC97DC07-675E-4CF3-9913-C7CB3E6FE0DB}" srcOrd="4" destOrd="0" presId="urn:microsoft.com/office/officeart/2005/8/layout/hierarchy1"/>
    <dgm:cxn modelId="{A1E0EB1C-BCB0-40B7-85BC-0ACFABA3374D}" type="presParOf" srcId="{4E08EAE1-867C-4CDD-9B42-8EEF5B0AB9A5}" destId="{079BF440-650D-4823-B2D6-4DF79A303EB7}" srcOrd="5" destOrd="0" presId="urn:microsoft.com/office/officeart/2005/8/layout/hierarchy1"/>
    <dgm:cxn modelId="{9F17A1D6-89D0-479D-9E04-BB7ABFD5CE57}" type="presParOf" srcId="{079BF440-650D-4823-B2D6-4DF79A303EB7}" destId="{26B98B58-CCA1-49D4-A030-D5CDC237226A}" srcOrd="0" destOrd="0" presId="urn:microsoft.com/office/officeart/2005/8/layout/hierarchy1"/>
    <dgm:cxn modelId="{67966BE4-FE5C-4570-9440-292AFFDB4ECC}" type="presParOf" srcId="{26B98B58-CCA1-49D4-A030-D5CDC237226A}" destId="{4F3658AF-6F52-4172-B81C-592F00EDFFF5}" srcOrd="0" destOrd="0" presId="urn:microsoft.com/office/officeart/2005/8/layout/hierarchy1"/>
    <dgm:cxn modelId="{5B4386DD-F917-43FB-BD7A-792114CE85BD}" type="presParOf" srcId="{26B98B58-CCA1-49D4-A030-D5CDC237226A}" destId="{769CFD7A-F5DE-46F5-9CC2-F86EEF9DC6D8}" srcOrd="1" destOrd="0" presId="urn:microsoft.com/office/officeart/2005/8/layout/hierarchy1"/>
    <dgm:cxn modelId="{D68CB307-387B-4B02-BB59-4F8D93E9BECE}" type="presParOf" srcId="{079BF440-650D-4823-B2D6-4DF79A303EB7}" destId="{F80F370F-4960-4A7F-8CDD-3F645777D926}" srcOrd="1" destOrd="0" presId="urn:microsoft.com/office/officeart/2005/8/layout/hierarchy1"/>
    <dgm:cxn modelId="{C7262EEE-09B2-4C39-B93D-0C6697BFCA6B}" type="presParOf" srcId="{4E08EAE1-867C-4CDD-9B42-8EEF5B0AB9A5}" destId="{1164DF9C-47B4-4930-BF8C-FB83C56F57E8}" srcOrd="6" destOrd="0" presId="urn:microsoft.com/office/officeart/2005/8/layout/hierarchy1"/>
    <dgm:cxn modelId="{9ABDAE99-4AA9-4F09-8D3E-8A19AF57C419}" type="presParOf" srcId="{4E08EAE1-867C-4CDD-9B42-8EEF5B0AB9A5}" destId="{BB6C78B2-14D7-4BAD-A77C-2CC056C23A03}" srcOrd="7" destOrd="0" presId="urn:microsoft.com/office/officeart/2005/8/layout/hierarchy1"/>
    <dgm:cxn modelId="{A778D506-92B5-4FC9-8988-820EDFBF4190}" type="presParOf" srcId="{BB6C78B2-14D7-4BAD-A77C-2CC056C23A03}" destId="{D3F9391C-904D-4C42-9756-3F7D6BB5BF48}" srcOrd="0" destOrd="0" presId="urn:microsoft.com/office/officeart/2005/8/layout/hierarchy1"/>
    <dgm:cxn modelId="{67965192-6709-4753-B296-83A5E275D540}" type="presParOf" srcId="{D3F9391C-904D-4C42-9756-3F7D6BB5BF48}" destId="{96FDB7BD-35DB-46BD-8744-5C5B8B4000BF}" srcOrd="0" destOrd="0" presId="urn:microsoft.com/office/officeart/2005/8/layout/hierarchy1"/>
    <dgm:cxn modelId="{49871D27-F564-45D4-9535-E5D3429C61C3}" type="presParOf" srcId="{D3F9391C-904D-4C42-9756-3F7D6BB5BF48}" destId="{1DE75C67-9F60-4DCF-8A09-6EBB5AA047F8}" srcOrd="1" destOrd="0" presId="urn:microsoft.com/office/officeart/2005/8/layout/hierarchy1"/>
    <dgm:cxn modelId="{72988983-F36C-49B8-9178-884F57BA9842}" type="presParOf" srcId="{BB6C78B2-14D7-4BAD-A77C-2CC056C23A03}" destId="{3E089C12-00A1-4C52-ACA6-DA689DC530B1}" srcOrd="1" destOrd="0" presId="urn:microsoft.com/office/officeart/2005/8/layout/hierarchy1"/>
    <dgm:cxn modelId="{D3D7B3E0-2DE8-4C73-8092-27B984FFF627}" type="presParOf" srcId="{4E08EAE1-867C-4CDD-9B42-8EEF5B0AB9A5}" destId="{DCB922D2-A971-46B6-8A66-A63871EC5D71}" srcOrd="8" destOrd="0" presId="urn:microsoft.com/office/officeart/2005/8/layout/hierarchy1"/>
    <dgm:cxn modelId="{913BBCA6-6A15-4081-ACFB-D98F477B7550}" type="presParOf" srcId="{4E08EAE1-867C-4CDD-9B42-8EEF5B0AB9A5}" destId="{1BE63070-B619-415B-AE72-C4895210C2ED}" srcOrd="9" destOrd="0" presId="urn:microsoft.com/office/officeart/2005/8/layout/hierarchy1"/>
    <dgm:cxn modelId="{88885C49-E13F-46DB-BD55-02549CE6B683}" type="presParOf" srcId="{1BE63070-B619-415B-AE72-C4895210C2ED}" destId="{2CDC735E-3F1A-4A75-90D7-4773653B5E0B}" srcOrd="0" destOrd="0" presId="urn:microsoft.com/office/officeart/2005/8/layout/hierarchy1"/>
    <dgm:cxn modelId="{39DE0E1E-A457-4031-A6D1-C04DDA15C6D9}" type="presParOf" srcId="{2CDC735E-3F1A-4A75-90D7-4773653B5E0B}" destId="{0F54FE08-C494-4F47-82B7-FE51BDB88D1B}" srcOrd="0" destOrd="0" presId="urn:microsoft.com/office/officeart/2005/8/layout/hierarchy1"/>
    <dgm:cxn modelId="{26F2BD33-885F-4A44-82C7-4A65EBFA30E6}" type="presParOf" srcId="{2CDC735E-3F1A-4A75-90D7-4773653B5E0B}" destId="{D7493045-F4D0-49BB-8749-0235A8D3915E}" srcOrd="1" destOrd="0" presId="urn:microsoft.com/office/officeart/2005/8/layout/hierarchy1"/>
    <dgm:cxn modelId="{F54E657B-FEC8-4658-B618-9477ABD53598}" type="presParOf" srcId="{1BE63070-B619-415B-AE72-C4895210C2ED}" destId="{E562E629-8E7C-4C02-A214-F4E36EE87E99}" srcOrd="1" destOrd="0" presId="urn:microsoft.com/office/officeart/2005/8/layout/hierarchy1"/>
    <dgm:cxn modelId="{AE993755-C27B-4D66-B7FA-337056FF690B}" type="presParOf" srcId="{2E181DEB-77C8-4F85-AFDB-3414732DC5B6}" destId="{B2CAA67D-ED33-4120-9634-DF98516FB005}" srcOrd="10" destOrd="0" presId="urn:microsoft.com/office/officeart/2005/8/layout/hierarchy1"/>
    <dgm:cxn modelId="{4BC450DA-C7E2-4383-A9BD-D326CF26687E}" type="presParOf" srcId="{2E181DEB-77C8-4F85-AFDB-3414732DC5B6}" destId="{0DF4443E-EF58-4CDA-AE3C-5FC35EE675D5}" srcOrd="11" destOrd="0" presId="urn:microsoft.com/office/officeart/2005/8/layout/hierarchy1"/>
    <dgm:cxn modelId="{B0B4EB34-DD2F-4309-B751-E58D5D591CAF}" type="presParOf" srcId="{0DF4443E-EF58-4CDA-AE3C-5FC35EE675D5}" destId="{EE9C7157-398A-46DB-BD6B-659BF0106723}" srcOrd="0" destOrd="0" presId="urn:microsoft.com/office/officeart/2005/8/layout/hierarchy1"/>
    <dgm:cxn modelId="{9532000B-227B-4799-A1D1-6E51BB4EC17B}" type="presParOf" srcId="{EE9C7157-398A-46DB-BD6B-659BF0106723}" destId="{A20E9766-61CD-4711-B99D-41622BFCA782}" srcOrd="0" destOrd="0" presId="urn:microsoft.com/office/officeart/2005/8/layout/hierarchy1"/>
    <dgm:cxn modelId="{D0537B6E-16F4-4A9A-A7DF-AE2F524FE785}" type="presParOf" srcId="{EE9C7157-398A-46DB-BD6B-659BF0106723}" destId="{E1CF22F3-AC19-46C9-A82F-89D8DB189CE8}" srcOrd="1" destOrd="0" presId="urn:microsoft.com/office/officeart/2005/8/layout/hierarchy1"/>
    <dgm:cxn modelId="{E619EEAD-D932-4228-A171-FDFC2A3FA229}" type="presParOf" srcId="{0DF4443E-EF58-4CDA-AE3C-5FC35EE675D5}" destId="{4A7C2F52-ACA9-4730-89EA-B234D19B30FD}" srcOrd="1" destOrd="0" presId="urn:microsoft.com/office/officeart/2005/8/layout/hierarchy1"/>
    <dgm:cxn modelId="{AC723CA2-7799-4818-B6E1-D9570D14FB31}" type="presParOf" srcId="{2E181DEB-77C8-4F85-AFDB-3414732DC5B6}" destId="{CE2BD6A2-C6A6-4AE7-8716-F62AC787B4F6}" srcOrd="12" destOrd="0" presId="urn:microsoft.com/office/officeart/2005/8/layout/hierarchy1"/>
    <dgm:cxn modelId="{137C7443-E818-4254-BC58-ED1832584EF8}" type="presParOf" srcId="{2E181DEB-77C8-4F85-AFDB-3414732DC5B6}" destId="{124F88C5-C1D5-4402-8050-69A3610B0063}" srcOrd="13" destOrd="0" presId="urn:microsoft.com/office/officeart/2005/8/layout/hierarchy1"/>
    <dgm:cxn modelId="{0B5E36FB-CF72-4F52-8173-8D0CCEDA9AF4}" type="presParOf" srcId="{124F88C5-C1D5-4402-8050-69A3610B0063}" destId="{AA562350-23EB-4A00-9F4B-5CA6A4AF8D46}" srcOrd="0" destOrd="0" presId="urn:microsoft.com/office/officeart/2005/8/layout/hierarchy1"/>
    <dgm:cxn modelId="{DC7E7830-0E48-4050-9CC0-FF34AA022703}" type="presParOf" srcId="{AA562350-23EB-4A00-9F4B-5CA6A4AF8D46}" destId="{5B804CA3-5F0C-4C9A-9948-6267A36AC286}" srcOrd="0" destOrd="0" presId="urn:microsoft.com/office/officeart/2005/8/layout/hierarchy1"/>
    <dgm:cxn modelId="{2CA4696A-F32D-4557-9668-86E3DEF687D3}" type="presParOf" srcId="{AA562350-23EB-4A00-9F4B-5CA6A4AF8D46}" destId="{F83FE0F9-C0AD-41ED-8499-585D4FDF8177}" srcOrd="1" destOrd="0" presId="urn:microsoft.com/office/officeart/2005/8/layout/hierarchy1"/>
    <dgm:cxn modelId="{E8990450-3DB7-4904-A625-F1E80A3C4A27}" type="presParOf" srcId="{124F88C5-C1D5-4402-8050-69A3610B0063}" destId="{E3521F4E-CD84-466B-AF37-02AB70C55B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BD6A2-C6A6-4AE7-8716-F62AC787B4F6}">
      <dsp:nvSpPr>
        <dsp:cNvPr id="0" name=""/>
        <dsp:cNvSpPr/>
      </dsp:nvSpPr>
      <dsp:spPr>
        <a:xfrm>
          <a:off x="8130226" y="2645968"/>
          <a:ext cx="1616471" cy="51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581"/>
              </a:lnTo>
              <a:lnTo>
                <a:pt x="1616471" y="404581"/>
              </a:lnTo>
              <a:lnTo>
                <a:pt x="1616471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A67D-ED33-4120-9634-DF98516FB005}">
      <dsp:nvSpPr>
        <dsp:cNvPr id="0" name=""/>
        <dsp:cNvSpPr/>
      </dsp:nvSpPr>
      <dsp:spPr>
        <a:xfrm>
          <a:off x="8130226" y="2645968"/>
          <a:ext cx="97152" cy="51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581"/>
              </a:lnTo>
              <a:lnTo>
                <a:pt x="97152" y="404581"/>
              </a:lnTo>
              <a:lnTo>
                <a:pt x="97152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922D2-A971-46B6-8A66-A63871EC5D71}">
      <dsp:nvSpPr>
        <dsp:cNvPr id="0" name=""/>
        <dsp:cNvSpPr/>
      </dsp:nvSpPr>
      <dsp:spPr>
        <a:xfrm>
          <a:off x="6708059" y="3955063"/>
          <a:ext cx="2876130" cy="43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42"/>
              </a:lnTo>
              <a:lnTo>
                <a:pt x="2876130" y="316142"/>
              </a:lnTo>
              <a:lnTo>
                <a:pt x="2876130" y="4313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4DF9C-47B4-4930-BF8C-FB83C56F57E8}">
      <dsp:nvSpPr>
        <dsp:cNvPr id="0" name=""/>
        <dsp:cNvSpPr/>
      </dsp:nvSpPr>
      <dsp:spPr>
        <a:xfrm>
          <a:off x="6708059" y="3955063"/>
          <a:ext cx="1429867" cy="43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336"/>
              </a:lnTo>
              <a:lnTo>
                <a:pt x="1429867" y="318336"/>
              </a:lnTo>
              <a:lnTo>
                <a:pt x="1429867" y="43349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7DC07-675E-4CF3-9913-C7CB3E6FE0DB}">
      <dsp:nvSpPr>
        <dsp:cNvPr id="0" name=""/>
        <dsp:cNvSpPr/>
      </dsp:nvSpPr>
      <dsp:spPr>
        <a:xfrm>
          <a:off x="6545551" y="3955063"/>
          <a:ext cx="162507" cy="431300"/>
        </a:xfrm>
        <a:custGeom>
          <a:avLst/>
          <a:gdLst/>
          <a:ahLst/>
          <a:cxnLst/>
          <a:rect l="0" t="0" r="0" b="0"/>
          <a:pathLst>
            <a:path>
              <a:moveTo>
                <a:pt x="162507" y="0"/>
              </a:moveTo>
              <a:lnTo>
                <a:pt x="162507" y="316142"/>
              </a:lnTo>
              <a:lnTo>
                <a:pt x="0" y="316142"/>
              </a:lnTo>
              <a:lnTo>
                <a:pt x="0" y="4313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F7B8-A5EF-4E70-BC84-2CB6E0FDEE0A}">
      <dsp:nvSpPr>
        <dsp:cNvPr id="0" name=""/>
        <dsp:cNvSpPr/>
      </dsp:nvSpPr>
      <dsp:spPr>
        <a:xfrm>
          <a:off x="5026232" y="3955063"/>
          <a:ext cx="1681827" cy="431300"/>
        </a:xfrm>
        <a:custGeom>
          <a:avLst/>
          <a:gdLst/>
          <a:ahLst/>
          <a:cxnLst/>
          <a:rect l="0" t="0" r="0" b="0"/>
          <a:pathLst>
            <a:path>
              <a:moveTo>
                <a:pt x="1681827" y="0"/>
              </a:moveTo>
              <a:lnTo>
                <a:pt x="1681827" y="316142"/>
              </a:lnTo>
              <a:lnTo>
                <a:pt x="0" y="316142"/>
              </a:lnTo>
              <a:lnTo>
                <a:pt x="0" y="4313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C0BED-9251-4B5C-8191-EE587DFF262E}">
      <dsp:nvSpPr>
        <dsp:cNvPr id="0" name=""/>
        <dsp:cNvSpPr/>
      </dsp:nvSpPr>
      <dsp:spPr>
        <a:xfrm>
          <a:off x="3506912" y="3955063"/>
          <a:ext cx="3201146" cy="431300"/>
        </a:xfrm>
        <a:custGeom>
          <a:avLst/>
          <a:gdLst/>
          <a:ahLst/>
          <a:cxnLst/>
          <a:rect l="0" t="0" r="0" b="0"/>
          <a:pathLst>
            <a:path>
              <a:moveTo>
                <a:pt x="3201146" y="0"/>
              </a:moveTo>
              <a:lnTo>
                <a:pt x="3201146" y="316142"/>
              </a:lnTo>
              <a:lnTo>
                <a:pt x="0" y="316142"/>
              </a:lnTo>
              <a:lnTo>
                <a:pt x="0" y="4313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E46D9-FBC5-4AA6-9A5D-86A5A084592D}">
      <dsp:nvSpPr>
        <dsp:cNvPr id="0" name=""/>
        <dsp:cNvSpPr/>
      </dsp:nvSpPr>
      <dsp:spPr>
        <a:xfrm>
          <a:off x="6708059" y="2645968"/>
          <a:ext cx="1422167" cy="519739"/>
        </a:xfrm>
        <a:custGeom>
          <a:avLst/>
          <a:gdLst/>
          <a:ahLst/>
          <a:cxnLst/>
          <a:rect l="0" t="0" r="0" b="0"/>
          <a:pathLst>
            <a:path>
              <a:moveTo>
                <a:pt x="1422167" y="0"/>
              </a:moveTo>
              <a:lnTo>
                <a:pt x="1422167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06ADF-5D22-4867-A9A8-3ACC6EA49E1E}">
      <dsp:nvSpPr>
        <dsp:cNvPr id="0" name=""/>
        <dsp:cNvSpPr/>
      </dsp:nvSpPr>
      <dsp:spPr>
        <a:xfrm>
          <a:off x="5188740" y="2645968"/>
          <a:ext cx="2941486" cy="519739"/>
        </a:xfrm>
        <a:custGeom>
          <a:avLst/>
          <a:gdLst/>
          <a:ahLst/>
          <a:cxnLst/>
          <a:rect l="0" t="0" r="0" b="0"/>
          <a:pathLst>
            <a:path>
              <a:moveTo>
                <a:pt x="2941486" y="0"/>
              </a:moveTo>
              <a:lnTo>
                <a:pt x="2941486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2CCC9-A5CD-45F3-BA34-8716B2A7CFB1}">
      <dsp:nvSpPr>
        <dsp:cNvPr id="0" name=""/>
        <dsp:cNvSpPr/>
      </dsp:nvSpPr>
      <dsp:spPr>
        <a:xfrm>
          <a:off x="3669420" y="2645968"/>
          <a:ext cx="4460805" cy="519739"/>
        </a:xfrm>
        <a:custGeom>
          <a:avLst/>
          <a:gdLst/>
          <a:ahLst/>
          <a:cxnLst/>
          <a:rect l="0" t="0" r="0" b="0"/>
          <a:pathLst>
            <a:path>
              <a:moveTo>
                <a:pt x="4460805" y="0"/>
              </a:moveTo>
              <a:lnTo>
                <a:pt x="4460805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59A7B-5084-481D-94B7-435977B6A330}">
      <dsp:nvSpPr>
        <dsp:cNvPr id="0" name=""/>
        <dsp:cNvSpPr/>
      </dsp:nvSpPr>
      <dsp:spPr>
        <a:xfrm>
          <a:off x="1572976" y="3955063"/>
          <a:ext cx="577124" cy="450386"/>
        </a:xfrm>
        <a:custGeom>
          <a:avLst/>
          <a:gdLst/>
          <a:ahLst/>
          <a:cxnLst/>
          <a:rect l="0" t="0" r="0" b="0"/>
          <a:pathLst>
            <a:path>
              <a:moveTo>
                <a:pt x="577124" y="0"/>
              </a:moveTo>
              <a:lnTo>
                <a:pt x="577124" y="335229"/>
              </a:lnTo>
              <a:lnTo>
                <a:pt x="0" y="335229"/>
              </a:lnTo>
              <a:lnTo>
                <a:pt x="0" y="45038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BCCB0-2588-4D93-98C8-3D49C52437B6}">
      <dsp:nvSpPr>
        <dsp:cNvPr id="0" name=""/>
        <dsp:cNvSpPr/>
      </dsp:nvSpPr>
      <dsp:spPr>
        <a:xfrm>
          <a:off x="2150101" y="2645968"/>
          <a:ext cx="5980125" cy="519739"/>
        </a:xfrm>
        <a:custGeom>
          <a:avLst/>
          <a:gdLst/>
          <a:ahLst/>
          <a:cxnLst/>
          <a:rect l="0" t="0" r="0" b="0"/>
          <a:pathLst>
            <a:path>
              <a:moveTo>
                <a:pt x="5980125" y="0"/>
              </a:moveTo>
              <a:lnTo>
                <a:pt x="5980125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DCBD1-A1A5-439E-8E90-B317445DC7F5}">
      <dsp:nvSpPr>
        <dsp:cNvPr id="0" name=""/>
        <dsp:cNvSpPr/>
      </dsp:nvSpPr>
      <dsp:spPr>
        <a:xfrm>
          <a:off x="630781" y="2645968"/>
          <a:ext cx="7499444" cy="519739"/>
        </a:xfrm>
        <a:custGeom>
          <a:avLst/>
          <a:gdLst/>
          <a:ahLst/>
          <a:cxnLst/>
          <a:rect l="0" t="0" r="0" b="0"/>
          <a:pathLst>
            <a:path>
              <a:moveTo>
                <a:pt x="7499444" y="0"/>
              </a:moveTo>
              <a:lnTo>
                <a:pt x="7499444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B26D2-9048-4DFE-9E37-9E8A6613E98D}">
      <dsp:nvSpPr>
        <dsp:cNvPr id="0" name=""/>
        <dsp:cNvSpPr/>
      </dsp:nvSpPr>
      <dsp:spPr>
        <a:xfrm>
          <a:off x="8084506" y="1495084"/>
          <a:ext cx="91440" cy="361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52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B31C6-CC49-4888-BF15-7D36EC2364E3}">
      <dsp:nvSpPr>
        <dsp:cNvPr id="0" name=""/>
        <dsp:cNvSpPr/>
      </dsp:nvSpPr>
      <dsp:spPr>
        <a:xfrm>
          <a:off x="7174466" y="705728"/>
          <a:ext cx="1911520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6E11A-7365-4E7C-A174-08A7BBA7C802}">
      <dsp:nvSpPr>
        <dsp:cNvPr id="0" name=""/>
        <dsp:cNvSpPr/>
      </dsp:nvSpPr>
      <dsp:spPr>
        <a:xfrm>
          <a:off x="7312586" y="836942"/>
          <a:ext cx="1911520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Pay-per-Install and Exploit-as-a-Service</a:t>
          </a:r>
        </a:p>
      </dsp:txBody>
      <dsp:txXfrm>
        <a:off x="7335705" y="860061"/>
        <a:ext cx="1865282" cy="743117"/>
      </dsp:txXfrm>
    </dsp:sp>
    <dsp:sp modelId="{F02E4111-56B6-4851-B9BF-62C394FB9F4D}">
      <dsp:nvSpPr>
        <dsp:cNvPr id="0" name=""/>
        <dsp:cNvSpPr/>
      </dsp:nvSpPr>
      <dsp:spPr>
        <a:xfrm>
          <a:off x="7508686" y="185661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837EB-A120-4D0E-8C3A-E5BD7C1394E5}">
      <dsp:nvSpPr>
        <dsp:cNvPr id="0" name=""/>
        <dsp:cNvSpPr/>
      </dsp:nvSpPr>
      <dsp:spPr>
        <a:xfrm>
          <a:off x="7646806" y="198782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Botnets</a:t>
          </a:r>
        </a:p>
      </dsp:txBody>
      <dsp:txXfrm>
        <a:off x="7669925" y="2010946"/>
        <a:ext cx="1196841" cy="743117"/>
      </dsp:txXfrm>
    </dsp:sp>
    <dsp:sp modelId="{F042C109-58FD-4EC0-A229-3030AD4E6457}">
      <dsp:nvSpPr>
        <dsp:cNvPr id="0" name=""/>
        <dsp:cNvSpPr/>
      </dsp:nvSpPr>
      <dsp:spPr>
        <a:xfrm>
          <a:off x="9242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62C1A-05A0-4F4D-9899-D4D3AACE82D4}">
      <dsp:nvSpPr>
        <dsp:cNvPr id="0" name=""/>
        <dsp:cNvSpPr/>
      </dsp:nvSpPr>
      <dsp:spPr>
        <a:xfrm>
          <a:off x="147362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Stolen Account Credentials</a:t>
          </a:r>
        </a:p>
      </dsp:txBody>
      <dsp:txXfrm>
        <a:off x="170481" y="3320040"/>
        <a:ext cx="1196841" cy="743117"/>
      </dsp:txXfrm>
    </dsp:sp>
    <dsp:sp modelId="{A91D7A60-2849-4955-85BF-A221EF3D6555}">
      <dsp:nvSpPr>
        <dsp:cNvPr id="0" name=""/>
        <dsp:cNvSpPr/>
      </dsp:nvSpPr>
      <dsp:spPr>
        <a:xfrm>
          <a:off x="1528561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79D77-7F05-4916-BFF3-E71C68B238E6}">
      <dsp:nvSpPr>
        <dsp:cNvPr id="0" name=""/>
        <dsp:cNvSpPr/>
      </dsp:nvSpPr>
      <dsp:spPr>
        <a:xfrm>
          <a:off x="1666681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Credit Card and Bank Account Theft</a:t>
          </a:r>
        </a:p>
      </dsp:txBody>
      <dsp:txXfrm>
        <a:off x="1689800" y="3320040"/>
        <a:ext cx="1196841" cy="743117"/>
      </dsp:txXfrm>
    </dsp:sp>
    <dsp:sp modelId="{0ABA8841-2E13-4EE7-9600-D939414EE2BC}">
      <dsp:nvSpPr>
        <dsp:cNvPr id="0" name=""/>
        <dsp:cNvSpPr/>
      </dsp:nvSpPr>
      <dsp:spPr>
        <a:xfrm>
          <a:off x="951437" y="4405450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7F7E9-9C03-4C4C-9760-95BB29039A01}">
      <dsp:nvSpPr>
        <dsp:cNvPr id="0" name=""/>
        <dsp:cNvSpPr/>
      </dsp:nvSpPr>
      <dsp:spPr>
        <a:xfrm>
          <a:off x="1089557" y="4536664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Carders, Cashiers, and Money Mules</a:t>
          </a:r>
        </a:p>
      </dsp:txBody>
      <dsp:txXfrm>
        <a:off x="1112676" y="4559783"/>
        <a:ext cx="1196841" cy="743117"/>
      </dsp:txXfrm>
    </dsp:sp>
    <dsp:sp modelId="{D25DF860-47FD-42F0-B603-5671C9C185E2}">
      <dsp:nvSpPr>
        <dsp:cNvPr id="0" name=""/>
        <dsp:cNvSpPr/>
      </dsp:nvSpPr>
      <dsp:spPr>
        <a:xfrm>
          <a:off x="3047880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6BE09-6C35-45D2-A751-D4BF107EE4F9}">
      <dsp:nvSpPr>
        <dsp:cNvPr id="0" name=""/>
        <dsp:cNvSpPr/>
      </dsp:nvSpPr>
      <dsp:spPr>
        <a:xfrm>
          <a:off x="3186000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DDoS</a:t>
          </a:r>
          <a:r>
            <a:rPr lang="en-US" sz="1400" kern="1200" dirty="0"/>
            <a:t> and Ransomware Extortion</a:t>
          </a:r>
        </a:p>
      </dsp:txBody>
      <dsp:txXfrm>
        <a:off x="3209119" y="3320040"/>
        <a:ext cx="1196841" cy="743117"/>
      </dsp:txXfrm>
    </dsp:sp>
    <dsp:sp modelId="{C2EBA7DD-B67B-4866-B7D0-1EDF7294D4EA}">
      <dsp:nvSpPr>
        <dsp:cNvPr id="0" name=""/>
        <dsp:cNvSpPr/>
      </dsp:nvSpPr>
      <dsp:spPr>
        <a:xfrm>
          <a:off x="4567200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7343F-C488-4AC1-A4FD-C02C38DCC47B}">
      <dsp:nvSpPr>
        <dsp:cNvPr id="0" name=""/>
        <dsp:cNvSpPr/>
      </dsp:nvSpPr>
      <dsp:spPr>
        <a:xfrm>
          <a:off x="4705320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Blackhat</a:t>
          </a:r>
          <a:r>
            <a:rPr lang="en-US" sz="1400" kern="1200" dirty="0"/>
            <a:t> SEO</a:t>
          </a:r>
        </a:p>
      </dsp:txBody>
      <dsp:txXfrm>
        <a:off x="4728439" y="3320040"/>
        <a:ext cx="1196841" cy="743117"/>
      </dsp:txXfrm>
    </dsp:sp>
    <dsp:sp modelId="{C0FEB4AB-1570-4BE8-AFF6-5BCF38B454B9}">
      <dsp:nvSpPr>
        <dsp:cNvPr id="0" name=""/>
        <dsp:cNvSpPr/>
      </dsp:nvSpPr>
      <dsp:spPr>
        <a:xfrm>
          <a:off x="6086519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2796D-E837-4404-9852-61F32C250BFA}">
      <dsp:nvSpPr>
        <dsp:cNvPr id="0" name=""/>
        <dsp:cNvSpPr/>
      </dsp:nvSpPr>
      <dsp:spPr>
        <a:xfrm>
          <a:off x="6224639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Spam</a:t>
          </a:r>
        </a:p>
      </dsp:txBody>
      <dsp:txXfrm>
        <a:off x="6247758" y="3320040"/>
        <a:ext cx="1196841" cy="743117"/>
      </dsp:txXfrm>
    </dsp:sp>
    <dsp:sp modelId="{47F209D6-A50F-4593-8101-495466DA161C}">
      <dsp:nvSpPr>
        <dsp:cNvPr id="0" name=""/>
        <dsp:cNvSpPr/>
      </dsp:nvSpPr>
      <dsp:spPr>
        <a:xfrm>
          <a:off x="2885373" y="438636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17AD6-2A5A-4CC4-817B-C33D1FB1B247}">
      <dsp:nvSpPr>
        <dsp:cNvPr id="0" name=""/>
        <dsp:cNvSpPr/>
      </dsp:nvSpPr>
      <dsp:spPr>
        <a:xfrm>
          <a:off x="3023493" y="451757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Phishing</a:t>
          </a:r>
        </a:p>
      </dsp:txBody>
      <dsp:txXfrm>
        <a:off x="3046612" y="4540696"/>
        <a:ext cx="1196841" cy="743117"/>
      </dsp:txXfrm>
    </dsp:sp>
    <dsp:sp modelId="{41F46E1C-1ABF-4C23-8BC5-73CEEFAF6B00}">
      <dsp:nvSpPr>
        <dsp:cNvPr id="0" name=""/>
        <dsp:cNvSpPr/>
      </dsp:nvSpPr>
      <dsp:spPr>
        <a:xfrm>
          <a:off x="4404692" y="438636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25871-887C-4144-92E4-0CD1C779523E}">
      <dsp:nvSpPr>
        <dsp:cNvPr id="0" name=""/>
        <dsp:cNvSpPr/>
      </dsp:nvSpPr>
      <dsp:spPr>
        <a:xfrm>
          <a:off x="4542812" y="451757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Pharma</a:t>
          </a:r>
        </a:p>
      </dsp:txBody>
      <dsp:txXfrm>
        <a:off x="4565931" y="4540696"/>
        <a:ext cx="1196841" cy="743117"/>
      </dsp:txXfrm>
    </dsp:sp>
    <dsp:sp modelId="{4F3658AF-6F52-4172-B81C-592F00EDFFF5}">
      <dsp:nvSpPr>
        <dsp:cNvPr id="0" name=""/>
        <dsp:cNvSpPr/>
      </dsp:nvSpPr>
      <dsp:spPr>
        <a:xfrm>
          <a:off x="5924011" y="438636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FD7A-F5DE-46F5-9CC2-F86EEF9DC6D8}">
      <dsp:nvSpPr>
        <dsp:cNvPr id="0" name=""/>
        <dsp:cNvSpPr/>
      </dsp:nvSpPr>
      <dsp:spPr>
        <a:xfrm>
          <a:off x="6062131" y="451757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Counterfeit Goods</a:t>
          </a:r>
        </a:p>
      </dsp:txBody>
      <dsp:txXfrm>
        <a:off x="6085250" y="4540696"/>
        <a:ext cx="1196841" cy="743117"/>
      </dsp:txXfrm>
    </dsp:sp>
    <dsp:sp modelId="{96FDB7BD-35DB-46BD-8744-5C5B8B4000BF}">
      <dsp:nvSpPr>
        <dsp:cNvPr id="0" name=""/>
        <dsp:cNvSpPr/>
      </dsp:nvSpPr>
      <dsp:spPr>
        <a:xfrm>
          <a:off x="7516387" y="4388557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75C67-9F60-4DCF-8A09-6EBB5AA047F8}">
      <dsp:nvSpPr>
        <dsp:cNvPr id="0" name=""/>
        <dsp:cNvSpPr/>
      </dsp:nvSpPr>
      <dsp:spPr>
        <a:xfrm>
          <a:off x="7654506" y="451977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Fake Anti-virus</a:t>
          </a:r>
        </a:p>
      </dsp:txBody>
      <dsp:txXfrm>
        <a:off x="7677625" y="4542890"/>
        <a:ext cx="1196841" cy="743117"/>
      </dsp:txXfrm>
    </dsp:sp>
    <dsp:sp modelId="{0F54FE08-C494-4F47-82B7-FE51BDB88D1B}">
      <dsp:nvSpPr>
        <dsp:cNvPr id="0" name=""/>
        <dsp:cNvSpPr/>
      </dsp:nvSpPr>
      <dsp:spPr>
        <a:xfrm>
          <a:off x="8962650" y="438636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93045-F4D0-49BB-8749-0235A8D3915E}">
      <dsp:nvSpPr>
        <dsp:cNvPr id="0" name=""/>
        <dsp:cNvSpPr/>
      </dsp:nvSpPr>
      <dsp:spPr>
        <a:xfrm>
          <a:off x="9100770" y="451757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Malware Attachments</a:t>
          </a:r>
        </a:p>
      </dsp:txBody>
      <dsp:txXfrm>
        <a:off x="9123889" y="4540696"/>
        <a:ext cx="1196841" cy="743117"/>
      </dsp:txXfrm>
    </dsp:sp>
    <dsp:sp modelId="{A20E9766-61CD-4711-B99D-41622BFCA782}">
      <dsp:nvSpPr>
        <dsp:cNvPr id="0" name=""/>
        <dsp:cNvSpPr/>
      </dsp:nvSpPr>
      <dsp:spPr>
        <a:xfrm>
          <a:off x="7605839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22F3-AC19-46C9-A82F-89D8DB189CE8}">
      <dsp:nvSpPr>
        <dsp:cNvPr id="0" name=""/>
        <dsp:cNvSpPr/>
      </dsp:nvSpPr>
      <dsp:spPr>
        <a:xfrm>
          <a:off x="7743958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Click Fraud and Ad Injection</a:t>
          </a:r>
          <a:endParaRPr lang="en-US" sz="1400" kern="1200" dirty="0"/>
        </a:p>
      </dsp:txBody>
      <dsp:txXfrm>
        <a:off x="7767077" y="3320040"/>
        <a:ext cx="1196841" cy="743117"/>
      </dsp:txXfrm>
    </dsp:sp>
    <dsp:sp modelId="{5B804CA3-5F0C-4C9A-9948-6267A36AC286}">
      <dsp:nvSpPr>
        <dsp:cNvPr id="0" name=""/>
        <dsp:cNvSpPr/>
      </dsp:nvSpPr>
      <dsp:spPr>
        <a:xfrm>
          <a:off x="9125158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FE0F9-C0AD-41ED-8499-585D4FDF8177}">
      <dsp:nvSpPr>
        <dsp:cNvPr id="0" name=""/>
        <dsp:cNvSpPr/>
      </dsp:nvSpPr>
      <dsp:spPr>
        <a:xfrm>
          <a:off x="9263278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Bitcoin Mining</a:t>
          </a:r>
        </a:p>
      </dsp:txBody>
      <dsp:txXfrm>
        <a:off x="9286397" y="3320040"/>
        <a:ext cx="1196841" cy="743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BD6A2-C6A6-4AE7-8716-F62AC787B4F6}">
      <dsp:nvSpPr>
        <dsp:cNvPr id="0" name=""/>
        <dsp:cNvSpPr/>
      </dsp:nvSpPr>
      <dsp:spPr>
        <a:xfrm>
          <a:off x="8130226" y="2645968"/>
          <a:ext cx="1616471" cy="51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581"/>
              </a:lnTo>
              <a:lnTo>
                <a:pt x="1616471" y="404581"/>
              </a:lnTo>
              <a:lnTo>
                <a:pt x="1616471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A67D-ED33-4120-9634-DF98516FB005}">
      <dsp:nvSpPr>
        <dsp:cNvPr id="0" name=""/>
        <dsp:cNvSpPr/>
      </dsp:nvSpPr>
      <dsp:spPr>
        <a:xfrm>
          <a:off x="8130226" y="2645968"/>
          <a:ext cx="97152" cy="51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581"/>
              </a:lnTo>
              <a:lnTo>
                <a:pt x="97152" y="404581"/>
              </a:lnTo>
              <a:lnTo>
                <a:pt x="97152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922D2-A971-46B6-8A66-A63871EC5D71}">
      <dsp:nvSpPr>
        <dsp:cNvPr id="0" name=""/>
        <dsp:cNvSpPr/>
      </dsp:nvSpPr>
      <dsp:spPr>
        <a:xfrm>
          <a:off x="6708059" y="3955063"/>
          <a:ext cx="2876130" cy="43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42"/>
              </a:lnTo>
              <a:lnTo>
                <a:pt x="2876130" y="316142"/>
              </a:lnTo>
              <a:lnTo>
                <a:pt x="2876130" y="4313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4DF9C-47B4-4930-BF8C-FB83C56F57E8}">
      <dsp:nvSpPr>
        <dsp:cNvPr id="0" name=""/>
        <dsp:cNvSpPr/>
      </dsp:nvSpPr>
      <dsp:spPr>
        <a:xfrm>
          <a:off x="6708059" y="3955063"/>
          <a:ext cx="1429867" cy="43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336"/>
              </a:lnTo>
              <a:lnTo>
                <a:pt x="1429867" y="318336"/>
              </a:lnTo>
              <a:lnTo>
                <a:pt x="1429867" y="43349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7DC07-675E-4CF3-9913-C7CB3E6FE0DB}">
      <dsp:nvSpPr>
        <dsp:cNvPr id="0" name=""/>
        <dsp:cNvSpPr/>
      </dsp:nvSpPr>
      <dsp:spPr>
        <a:xfrm>
          <a:off x="6545551" y="3955063"/>
          <a:ext cx="162507" cy="431300"/>
        </a:xfrm>
        <a:custGeom>
          <a:avLst/>
          <a:gdLst/>
          <a:ahLst/>
          <a:cxnLst/>
          <a:rect l="0" t="0" r="0" b="0"/>
          <a:pathLst>
            <a:path>
              <a:moveTo>
                <a:pt x="162507" y="0"/>
              </a:moveTo>
              <a:lnTo>
                <a:pt x="162507" y="316142"/>
              </a:lnTo>
              <a:lnTo>
                <a:pt x="0" y="316142"/>
              </a:lnTo>
              <a:lnTo>
                <a:pt x="0" y="4313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F7B8-A5EF-4E70-BC84-2CB6E0FDEE0A}">
      <dsp:nvSpPr>
        <dsp:cNvPr id="0" name=""/>
        <dsp:cNvSpPr/>
      </dsp:nvSpPr>
      <dsp:spPr>
        <a:xfrm>
          <a:off x="5026232" y="3955063"/>
          <a:ext cx="1681827" cy="431300"/>
        </a:xfrm>
        <a:custGeom>
          <a:avLst/>
          <a:gdLst/>
          <a:ahLst/>
          <a:cxnLst/>
          <a:rect l="0" t="0" r="0" b="0"/>
          <a:pathLst>
            <a:path>
              <a:moveTo>
                <a:pt x="1681827" y="0"/>
              </a:moveTo>
              <a:lnTo>
                <a:pt x="1681827" y="316142"/>
              </a:lnTo>
              <a:lnTo>
                <a:pt x="0" y="316142"/>
              </a:lnTo>
              <a:lnTo>
                <a:pt x="0" y="4313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C0BED-9251-4B5C-8191-EE587DFF262E}">
      <dsp:nvSpPr>
        <dsp:cNvPr id="0" name=""/>
        <dsp:cNvSpPr/>
      </dsp:nvSpPr>
      <dsp:spPr>
        <a:xfrm>
          <a:off x="3506912" y="3955063"/>
          <a:ext cx="3201146" cy="431300"/>
        </a:xfrm>
        <a:custGeom>
          <a:avLst/>
          <a:gdLst/>
          <a:ahLst/>
          <a:cxnLst/>
          <a:rect l="0" t="0" r="0" b="0"/>
          <a:pathLst>
            <a:path>
              <a:moveTo>
                <a:pt x="3201146" y="0"/>
              </a:moveTo>
              <a:lnTo>
                <a:pt x="3201146" y="316142"/>
              </a:lnTo>
              <a:lnTo>
                <a:pt x="0" y="316142"/>
              </a:lnTo>
              <a:lnTo>
                <a:pt x="0" y="4313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E46D9-FBC5-4AA6-9A5D-86A5A084592D}">
      <dsp:nvSpPr>
        <dsp:cNvPr id="0" name=""/>
        <dsp:cNvSpPr/>
      </dsp:nvSpPr>
      <dsp:spPr>
        <a:xfrm>
          <a:off x="6708059" y="2645968"/>
          <a:ext cx="1422167" cy="519739"/>
        </a:xfrm>
        <a:custGeom>
          <a:avLst/>
          <a:gdLst/>
          <a:ahLst/>
          <a:cxnLst/>
          <a:rect l="0" t="0" r="0" b="0"/>
          <a:pathLst>
            <a:path>
              <a:moveTo>
                <a:pt x="1422167" y="0"/>
              </a:moveTo>
              <a:lnTo>
                <a:pt x="1422167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06ADF-5D22-4867-A9A8-3ACC6EA49E1E}">
      <dsp:nvSpPr>
        <dsp:cNvPr id="0" name=""/>
        <dsp:cNvSpPr/>
      </dsp:nvSpPr>
      <dsp:spPr>
        <a:xfrm>
          <a:off x="5188740" y="2645968"/>
          <a:ext cx="2941486" cy="519739"/>
        </a:xfrm>
        <a:custGeom>
          <a:avLst/>
          <a:gdLst/>
          <a:ahLst/>
          <a:cxnLst/>
          <a:rect l="0" t="0" r="0" b="0"/>
          <a:pathLst>
            <a:path>
              <a:moveTo>
                <a:pt x="2941486" y="0"/>
              </a:moveTo>
              <a:lnTo>
                <a:pt x="2941486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2CCC9-A5CD-45F3-BA34-8716B2A7CFB1}">
      <dsp:nvSpPr>
        <dsp:cNvPr id="0" name=""/>
        <dsp:cNvSpPr/>
      </dsp:nvSpPr>
      <dsp:spPr>
        <a:xfrm>
          <a:off x="3669420" y="2645968"/>
          <a:ext cx="4460805" cy="519739"/>
        </a:xfrm>
        <a:custGeom>
          <a:avLst/>
          <a:gdLst/>
          <a:ahLst/>
          <a:cxnLst/>
          <a:rect l="0" t="0" r="0" b="0"/>
          <a:pathLst>
            <a:path>
              <a:moveTo>
                <a:pt x="4460805" y="0"/>
              </a:moveTo>
              <a:lnTo>
                <a:pt x="4460805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59A7B-5084-481D-94B7-435977B6A330}">
      <dsp:nvSpPr>
        <dsp:cNvPr id="0" name=""/>
        <dsp:cNvSpPr/>
      </dsp:nvSpPr>
      <dsp:spPr>
        <a:xfrm>
          <a:off x="1572976" y="3955063"/>
          <a:ext cx="577124" cy="450386"/>
        </a:xfrm>
        <a:custGeom>
          <a:avLst/>
          <a:gdLst/>
          <a:ahLst/>
          <a:cxnLst/>
          <a:rect l="0" t="0" r="0" b="0"/>
          <a:pathLst>
            <a:path>
              <a:moveTo>
                <a:pt x="577124" y="0"/>
              </a:moveTo>
              <a:lnTo>
                <a:pt x="577124" y="335229"/>
              </a:lnTo>
              <a:lnTo>
                <a:pt x="0" y="335229"/>
              </a:lnTo>
              <a:lnTo>
                <a:pt x="0" y="45038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BCCB0-2588-4D93-98C8-3D49C52437B6}">
      <dsp:nvSpPr>
        <dsp:cNvPr id="0" name=""/>
        <dsp:cNvSpPr/>
      </dsp:nvSpPr>
      <dsp:spPr>
        <a:xfrm>
          <a:off x="2150101" y="2645968"/>
          <a:ext cx="5980125" cy="519739"/>
        </a:xfrm>
        <a:custGeom>
          <a:avLst/>
          <a:gdLst/>
          <a:ahLst/>
          <a:cxnLst/>
          <a:rect l="0" t="0" r="0" b="0"/>
          <a:pathLst>
            <a:path>
              <a:moveTo>
                <a:pt x="5980125" y="0"/>
              </a:moveTo>
              <a:lnTo>
                <a:pt x="5980125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DCBD1-A1A5-439E-8E90-B317445DC7F5}">
      <dsp:nvSpPr>
        <dsp:cNvPr id="0" name=""/>
        <dsp:cNvSpPr/>
      </dsp:nvSpPr>
      <dsp:spPr>
        <a:xfrm>
          <a:off x="630781" y="2645968"/>
          <a:ext cx="7499444" cy="519739"/>
        </a:xfrm>
        <a:custGeom>
          <a:avLst/>
          <a:gdLst/>
          <a:ahLst/>
          <a:cxnLst/>
          <a:rect l="0" t="0" r="0" b="0"/>
          <a:pathLst>
            <a:path>
              <a:moveTo>
                <a:pt x="7499444" y="0"/>
              </a:moveTo>
              <a:lnTo>
                <a:pt x="7499444" y="404581"/>
              </a:lnTo>
              <a:lnTo>
                <a:pt x="0" y="404581"/>
              </a:lnTo>
              <a:lnTo>
                <a:pt x="0" y="5197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B26D2-9048-4DFE-9E37-9E8A6613E98D}">
      <dsp:nvSpPr>
        <dsp:cNvPr id="0" name=""/>
        <dsp:cNvSpPr/>
      </dsp:nvSpPr>
      <dsp:spPr>
        <a:xfrm>
          <a:off x="8084506" y="1495084"/>
          <a:ext cx="91440" cy="361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52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B31C6-CC49-4888-BF15-7D36EC2364E3}">
      <dsp:nvSpPr>
        <dsp:cNvPr id="0" name=""/>
        <dsp:cNvSpPr/>
      </dsp:nvSpPr>
      <dsp:spPr>
        <a:xfrm>
          <a:off x="7174466" y="705728"/>
          <a:ext cx="1911520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6E11A-7365-4E7C-A174-08A7BBA7C802}">
      <dsp:nvSpPr>
        <dsp:cNvPr id="0" name=""/>
        <dsp:cNvSpPr/>
      </dsp:nvSpPr>
      <dsp:spPr>
        <a:xfrm>
          <a:off x="7312586" y="836942"/>
          <a:ext cx="1911520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Pay-per-Install and Exploit-as-a-Service</a:t>
          </a:r>
        </a:p>
      </dsp:txBody>
      <dsp:txXfrm>
        <a:off x="7335705" y="860061"/>
        <a:ext cx="1865282" cy="743117"/>
      </dsp:txXfrm>
    </dsp:sp>
    <dsp:sp modelId="{F02E4111-56B6-4851-B9BF-62C394FB9F4D}">
      <dsp:nvSpPr>
        <dsp:cNvPr id="0" name=""/>
        <dsp:cNvSpPr/>
      </dsp:nvSpPr>
      <dsp:spPr>
        <a:xfrm>
          <a:off x="7508686" y="185661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837EB-A120-4D0E-8C3A-E5BD7C1394E5}">
      <dsp:nvSpPr>
        <dsp:cNvPr id="0" name=""/>
        <dsp:cNvSpPr/>
      </dsp:nvSpPr>
      <dsp:spPr>
        <a:xfrm>
          <a:off x="7646806" y="198782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Botnets</a:t>
          </a:r>
        </a:p>
      </dsp:txBody>
      <dsp:txXfrm>
        <a:off x="7669925" y="2010946"/>
        <a:ext cx="1196841" cy="743117"/>
      </dsp:txXfrm>
    </dsp:sp>
    <dsp:sp modelId="{F042C109-58FD-4EC0-A229-3030AD4E6457}">
      <dsp:nvSpPr>
        <dsp:cNvPr id="0" name=""/>
        <dsp:cNvSpPr/>
      </dsp:nvSpPr>
      <dsp:spPr>
        <a:xfrm>
          <a:off x="9242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62C1A-05A0-4F4D-9899-D4D3AACE82D4}">
      <dsp:nvSpPr>
        <dsp:cNvPr id="0" name=""/>
        <dsp:cNvSpPr/>
      </dsp:nvSpPr>
      <dsp:spPr>
        <a:xfrm>
          <a:off x="147362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Stolen Account Credentials</a:t>
          </a:r>
        </a:p>
      </dsp:txBody>
      <dsp:txXfrm>
        <a:off x="170481" y="3320040"/>
        <a:ext cx="1196841" cy="743117"/>
      </dsp:txXfrm>
    </dsp:sp>
    <dsp:sp modelId="{A91D7A60-2849-4955-85BF-A221EF3D6555}">
      <dsp:nvSpPr>
        <dsp:cNvPr id="0" name=""/>
        <dsp:cNvSpPr/>
      </dsp:nvSpPr>
      <dsp:spPr>
        <a:xfrm>
          <a:off x="1528561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79D77-7F05-4916-BFF3-E71C68B238E6}">
      <dsp:nvSpPr>
        <dsp:cNvPr id="0" name=""/>
        <dsp:cNvSpPr/>
      </dsp:nvSpPr>
      <dsp:spPr>
        <a:xfrm>
          <a:off x="1666681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Credit Card and Bank Account Theft</a:t>
          </a:r>
        </a:p>
      </dsp:txBody>
      <dsp:txXfrm>
        <a:off x="1689800" y="3320040"/>
        <a:ext cx="1196841" cy="743117"/>
      </dsp:txXfrm>
    </dsp:sp>
    <dsp:sp modelId="{0ABA8841-2E13-4EE7-9600-D939414EE2BC}">
      <dsp:nvSpPr>
        <dsp:cNvPr id="0" name=""/>
        <dsp:cNvSpPr/>
      </dsp:nvSpPr>
      <dsp:spPr>
        <a:xfrm>
          <a:off x="951437" y="4405450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7F7E9-9C03-4C4C-9760-95BB29039A01}">
      <dsp:nvSpPr>
        <dsp:cNvPr id="0" name=""/>
        <dsp:cNvSpPr/>
      </dsp:nvSpPr>
      <dsp:spPr>
        <a:xfrm>
          <a:off x="1089557" y="4536664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Carders, Cashiers, and Money Mules</a:t>
          </a:r>
        </a:p>
      </dsp:txBody>
      <dsp:txXfrm>
        <a:off x="1112676" y="4559783"/>
        <a:ext cx="1196841" cy="743117"/>
      </dsp:txXfrm>
    </dsp:sp>
    <dsp:sp modelId="{D25DF860-47FD-42F0-B603-5671C9C185E2}">
      <dsp:nvSpPr>
        <dsp:cNvPr id="0" name=""/>
        <dsp:cNvSpPr/>
      </dsp:nvSpPr>
      <dsp:spPr>
        <a:xfrm>
          <a:off x="3047880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6BE09-6C35-45D2-A751-D4BF107EE4F9}">
      <dsp:nvSpPr>
        <dsp:cNvPr id="0" name=""/>
        <dsp:cNvSpPr/>
      </dsp:nvSpPr>
      <dsp:spPr>
        <a:xfrm>
          <a:off x="3186000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DDoS</a:t>
          </a:r>
          <a:r>
            <a:rPr lang="en-US" sz="1400" kern="1200" dirty="0"/>
            <a:t> and Ransomware Extortion</a:t>
          </a:r>
        </a:p>
      </dsp:txBody>
      <dsp:txXfrm>
        <a:off x="3209119" y="3320040"/>
        <a:ext cx="1196841" cy="743117"/>
      </dsp:txXfrm>
    </dsp:sp>
    <dsp:sp modelId="{C2EBA7DD-B67B-4866-B7D0-1EDF7294D4EA}">
      <dsp:nvSpPr>
        <dsp:cNvPr id="0" name=""/>
        <dsp:cNvSpPr/>
      </dsp:nvSpPr>
      <dsp:spPr>
        <a:xfrm>
          <a:off x="4567200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7343F-C488-4AC1-A4FD-C02C38DCC47B}">
      <dsp:nvSpPr>
        <dsp:cNvPr id="0" name=""/>
        <dsp:cNvSpPr/>
      </dsp:nvSpPr>
      <dsp:spPr>
        <a:xfrm>
          <a:off x="4705320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Blackhat</a:t>
          </a:r>
          <a:r>
            <a:rPr lang="en-US" sz="1400" kern="1200" dirty="0"/>
            <a:t> SEO</a:t>
          </a:r>
        </a:p>
      </dsp:txBody>
      <dsp:txXfrm>
        <a:off x="4728439" y="3320040"/>
        <a:ext cx="1196841" cy="743117"/>
      </dsp:txXfrm>
    </dsp:sp>
    <dsp:sp modelId="{C0FEB4AB-1570-4BE8-AFF6-5BCF38B454B9}">
      <dsp:nvSpPr>
        <dsp:cNvPr id="0" name=""/>
        <dsp:cNvSpPr/>
      </dsp:nvSpPr>
      <dsp:spPr>
        <a:xfrm>
          <a:off x="6086519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2796D-E837-4404-9852-61F32C250BFA}">
      <dsp:nvSpPr>
        <dsp:cNvPr id="0" name=""/>
        <dsp:cNvSpPr/>
      </dsp:nvSpPr>
      <dsp:spPr>
        <a:xfrm>
          <a:off x="6224639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Spam</a:t>
          </a:r>
        </a:p>
      </dsp:txBody>
      <dsp:txXfrm>
        <a:off x="6247758" y="3320040"/>
        <a:ext cx="1196841" cy="743117"/>
      </dsp:txXfrm>
    </dsp:sp>
    <dsp:sp modelId="{47F209D6-A50F-4593-8101-495466DA161C}">
      <dsp:nvSpPr>
        <dsp:cNvPr id="0" name=""/>
        <dsp:cNvSpPr/>
      </dsp:nvSpPr>
      <dsp:spPr>
        <a:xfrm>
          <a:off x="2885373" y="438636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17AD6-2A5A-4CC4-817B-C33D1FB1B247}">
      <dsp:nvSpPr>
        <dsp:cNvPr id="0" name=""/>
        <dsp:cNvSpPr/>
      </dsp:nvSpPr>
      <dsp:spPr>
        <a:xfrm>
          <a:off x="3023493" y="451757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Phishing</a:t>
          </a:r>
        </a:p>
      </dsp:txBody>
      <dsp:txXfrm>
        <a:off x="3046612" y="4540696"/>
        <a:ext cx="1196841" cy="743117"/>
      </dsp:txXfrm>
    </dsp:sp>
    <dsp:sp modelId="{41F46E1C-1ABF-4C23-8BC5-73CEEFAF6B00}">
      <dsp:nvSpPr>
        <dsp:cNvPr id="0" name=""/>
        <dsp:cNvSpPr/>
      </dsp:nvSpPr>
      <dsp:spPr>
        <a:xfrm>
          <a:off x="4404692" y="438636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25871-887C-4144-92E4-0CD1C779523E}">
      <dsp:nvSpPr>
        <dsp:cNvPr id="0" name=""/>
        <dsp:cNvSpPr/>
      </dsp:nvSpPr>
      <dsp:spPr>
        <a:xfrm>
          <a:off x="4542812" y="451757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Pharma</a:t>
          </a:r>
        </a:p>
      </dsp:txBody>
      <dsp:txXfrm>
        <a:off x="4565931" y="4540696"/>
        <a:ext cx="1196841" cy="743117"/>
      </dsp:txXfrm>
    </dsp:sp>
    <dsp:sp modelId="{4F3658AF-6F52-4172-B81C-592F00EDFFF5}">
      <dsp:nvSpPr>
        <dsp:cNvPr id="0" name=""/>
        <dsp:cNvSpPr/>
      </dsp:nvSpPr>
      <dsp:spPr>
        <a:xfrm>
          <a:off x="5924011" y="438636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FD7A-F5DE-46F5-9CC2-F86EEF9DC6D8}">
      <dsp:nvSpPr>
        <dsp:cNvPr id="0" name=""/>
        <dsp:cNvSpPr/>
      </dsp:nvSpPr>
      <dsp:spPr>
        <a:xfrm>
          <a:off x="6062131" y="451757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Counterfeit Goods</a:t>
          </a:r>
        </a:p>
      </dsp:txBody>
      <dsp:txXfrm>
        <a:off x="6085250" y="4540696"/>
        <a:ext cx="1196841" cy="743117"/>
      </dsp:txXfrm>
    </dsp:sp>
    <dsp:sp modelId="{96FDB7BD-35DB-46BD-8744-5C5B8B4000BF}">
      <dsp:nvSpPr>
        <dsp:cNvPr id="0" name=""/>
        <dsp:cNvSpPr/>
      </dsp:nvSpPr>
      <dsp:spPr>
        <a:xfrm>
          <a:off x="7516387" y="4388557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75C67-9F60-4DCF-8A09-6EBB5AA047F8}">
      <dsp:nvSpPr>
        <dsp:cNvPr id="0" name=""/>
        <dsp:cNvSpPr/>
      </dsp:nvSpPr>
      <dsp:spPr>
        <a:xfrm>
          <a:off x="7654506" y="451977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Fake Anti-virus</a:t>
          </a:r>
        </a:p>
      </dsp:txBody>
      <dsp:txXfrm>
        <a:off x="7677625" y="4542890"/>
        <a:ext cx="1196841" cy="743117"/>
      </dsp:txXfrm>
    </dsp:sp>
    <dsp:sp modelId="{0F54FE08-C494-4F47-82B7-FE51BDB88D1B}">
      <dsp:nvSpPr>
        <dsp:cNvPr id="0" name=""/>
        <dsp:cNvSpPr/>
      </dsp:nvSpPr>
      <dsp:spPr>
        <a:xfrm>
          <a:off x="8962650" y="4386363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93045-F4D0-49BB-8749-0235A8D3915E}">
      <dsp:nvSpPr>
        <dsp:cNvPr id="0" name=""/>
        <dsp:cNvSpPr/>
      </dsp:nvSpPr>
      <dsp:spPr>
        <a:xfrm>
          <a:off x="9100770" y="4517577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Malware Attachments</a:t>
          </a:r>
        </a:p>
      </dsp:txBody>
      <dsp:txXfrm>
        <a:off x="9123889" y="4540696"/>
        <a:ext cx="1196841" cy="743117"/>
      </dsp:txXfrm>
    </dsp:sp>
    <dsp:sp modelId="{A20E9766-61CD-4711-B99D-41622BFCA782}">
      <dsp:nvSpPr>
        <dsp:cNvPr id="0" name=""/>
        <dsp:cNvSpPr/>
      </dsp:nvSpPr>
      <dsp:spPr>
        <a:xfrm>
          <a:off x="7605839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22F3-AC19-46C9-A82F-89D8DB189CE8}">
      <dsp:nvSpPr>
        <dsp:cNvPr id="0" name=""/>
        <dsp:cNvSpPr/>
      </dsp:nvSpPr>
      <dsp:spPr>
        <a:xfrm>
          <a:off x="7743958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Click Fraud and Ad Injection</a:t>
          </a:r>
          <a:endParaRPr lang="en-US" sz="1400" kern="1200" dirty="0"/>
        </a:p>
      </dsp:txBody>
      <dsp:txXfrm>
        <a:off x="7767077" y="3320040"/>
        <a:ext cx="1196841" cy="743117"/>
      </dsp:txXfrm>
    </dsp:sp>
    <dsp:sp modelId="{5B804CA3-5F0C-4C9A-9948-6267A36AC286}">
      <dsp:nvSpPr>
        <dsp:cNvPr id="0" name=""/>
        <dsp:cNvSpPr/>
      </dsp:nvSpPr>
      <dsp:spPr>
        <a:xfrm>
          <a:off x="9125158" y="3165708"/>
          <a:ext cx="1243079" cy="789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FE0F9-C0AD-41ED-8499-585D4FDF8177}">
      <dsp:nvSpPr>
        <dsp:cNvPr id="0" name=""/>
        <dsp:cNvSpPr/>
      </dsp:nvSpPr>
      <dsp:spPr>
        <a:xfrm>
          <a:off x="9263278" y="3296921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Bitcoin Mining</a:t>
          </a:r>
        </a:p>
      </dsp:txBody>
      <dsp:txXfrm>
        <a:off x="9286397" y="3320040"/>
        <a:ext cx="1196841" cy="743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042AE-A999-48C8-9C41-0EB84E66559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743B9-CA01-443A-AB34-196053FB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8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43B9-CA01-443A-AB34-196053FB7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4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43B9-CA01-443A-AB34-196053FB76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5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9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A464-A1E0-49F7-8DD1-80F7BCF536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167926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51191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1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4183-7561-4EC9-81D4-1D28E38AA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10340-E29D-477F-85BE-ADE380686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76B81-3935-4EEB-A508-65D44CB9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F718-9D58-44B0-9AF4-EEC17D92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CB966-F59F-4399-97A1-D4AA94F4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3FC2-61C9-434B-99EF-77F82BAB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7E03E-9F8B-4311-B4DF-D7DC9722A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9C325-E8DE-4B83-888E-23F08436D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2A71-FD06-429A-81A4-2964A4EA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62EA5-085E-4E47-AA71-0C7C3FD3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CBAF28-F3C4-4CFC-A7B1-64E391DA1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A21F8-5C83-422C-938C-A876CE198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8C729-CDBA-4757-94D5-92EBF12C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D07B3-620F-44DB-BB6E-F2748B49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17CB-363C-4DD0-A30C-DE47B3D2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8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A14D-DD1C-4951-9DD2-8A478170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FC23-E4E3-42C5-AEFF-F4F0867A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48676-A43B-41E2-B239-EBEF7753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3A9D3-AB52-46E0-B259-F20B4731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19990-E026-4CA5-9CB2-22277BE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2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73B5-495E-4196-9FE3-DE748FD3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4B9FD-D260-4C96-BA0D-26C8E9CE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4AE4-FF36-41F4-B417-5CAE19F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595B5-D7DA-4726-841B-B3E0A7A5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22823-D5DA-4B84-A1F1-EE651CF2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1102-8603-4125-A1E5-8762024D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E8B0-6AB0-4638-B5DD-2E764A81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CFC08-1994-4879-A7D7-0173BFEA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661D0-CDCA-46FE-A176-55948FBC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C84FF-55FD-47B7-B913-2DEFEDB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E2FB6-F8C9-42C9-8812-62147AEF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C001-CDB5-4E7D-8892-FA6820EA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2AC75-FB88-40EC-8A1B-2D151FD7B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DC53-3DC0-46AE-9D95-F42109820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BD170-C6F4-4236-8BA2-B4D52FC87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0C008-12EB-4405-A2A0-66DD3FF25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1B306-FE18-4193-8A5F-C251450D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5924E-91AC-4BAF-8EC0-95A635C4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E94BA-0DD4-4BD0-9E7E-FB9D3D77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CFA8-F335-4C5E-8BF6-3FAE6EF6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B28FE-36F7-49B2-9D2D-DE83A252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BEAEA-5E8E-4276-9C7D-D1037137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1DE4D-3A48-40B6-BAFD-3B4FB27C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A0F51-95A5-4FCC-82A0-2139FD13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AD572-A4E5-4A12-9F20-194D39D7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346D9-0163-4200-A4EE-11B98DB0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3CFA-4715-47A7-973F-EFB58A31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2C8D-E0CC-46C1-ACAD-A0395A5E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0E468-3718-443E-94CA-CA298A5E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91E15-5481-4DB8-8EFB-2BFE0455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54D76-C060-45CB-B4CE-B4750622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409D0-8B5D-40AD-B3E7-3575DD48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4F1C-AFD2-4854-8BAF-D66B0FE0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0EEA3-03B2-49E6-AFC7-ABE6ADBD3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1EF05-A83A-4390-9CA8-38FB8F025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81983-662E-43EF-919D-E2F886A7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62B47-2305-4167-A2B4-A1E9F9E2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F1D3F-1EFB-4BE3-B7B4-4068951D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5138A-9205-480F-918D-8830B5B3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910A8-2268-432C-A7E3-169770BB6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F253F-9C7E-4AF9-87C1-27A2C3D66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16BB-603F-4E45-BB71-7B2EA0E63EC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1941E-7DAD-42EE-9F71-2294DF260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29B3-E83D-40A2-99A0-3C2582DDB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adianpharma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adianpharma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cseweb.ucsd.edu/~savage/papers/UsenixSec12.pdf" TargetMode="External"/><Relationship Id="rId3" Type="http://schemas.openxmlformats.org/officeDocument/2006/relationships/hyperlink" Target="http://krebsonsecurity.com/2014/06/peek-inside-a-professional-carding-shop/" TargetMode="External"/><Relationship Id="rId7" Type="http://schemas.openxmlformats.org/officeDocument/2006/relationships/hyperlink" Target="http://cseweb.ucsd.edu/~savage/papers/Oakland11.pdf" TargetMode="External"/><Relationship Id="rId2" Type="http://schemas.openxmlformats.org/officeDocument/2006/relationships/hyperlink" Target="http://www.icir.org/vern/papers/miscreant-wealth.ccs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eweb.ucsd.edu/~savage/papers/LEET09.pdf" TargetMode="External"/><Relationship Id="rId5" Type="http://schemas.openxmlformats.org/officeDocument/2006/relationships/hyperlink" Target="http://cseweb.ucsd.edu/~savage/papers/CCS08Conversion.pdf" TargetMode="External"/><Relationship Id="rId4" Type="http://schemas.openxmlformats.org/officeDocument/2006/relationships/hyperlink" Target="http://cseweb.ucsd.edu/~voelker/pubs/forums-imc11.pdf" TargetMode="External"/><Relationship Id="rId9" Type="http://schemas.openxmlformats.org/officeDocument/2006/relationships/hyperlink" Target="https://www.cs.ucsb.edu/~vigna/publications/2011_stone_abman_kemmerer_kruegel_steigerwald_vigna_FakeAV.pd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voelker/pubs/za-ccs14.pdf" TargetMode="External"/><Relationship Id="rId7" Type="http://schemas.openxmlformats.org/officeDocument/2006/relationships/hyperlink" Target="http://www.inwyrd.com/blog/wp-content/uploads/2014/08/ccs2014dialing.pdf" TargetMode="External"/><Relationship Id="rId2" Type="http://schemas.openxmlformats.org/officeDocument/2006/relationships/hyperlink" Target="http://cseweb.ucsd.edu/~savage/papers/CCS12Priceles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csb.edu/~gangw/twitter_imc13.pdf" TargetMode="External"/><Relationship Id="rId5" Type="http://schemas.openxmlformats.org/officeDocument/2006/relationships/hyperlink" Target="http://cseweb.ucsd.edu/~savage/papers/UsenixSec11-DJ.pdf" TargetMode="External"/><Relationship Id="rId4" Type="http://schemas.openxmlformats.org/officeDocument/2006/relationships/hyperlink" Target="http://www.ccs.neu.edu/home/cbw/pdf/crowdturfing-www12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F059-9FC4-4E45-BA28-BEB48EFF1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F3AAA-9F53-441D-8DA2-CEF9EA940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Cybercrime Underground</a:t>
            </a:r>
          </a:p>
        </p:txBody>
      </p:sp>
    </p:spTree>
    <p:extLst>
      <p:ext uri="{BB962C8B-B14F-4D97-AF65-F5344CB8AC3E}">
        <p14:creationId xmlns:p14="http://schemas.microsoft.com/office/powerpoint/2010/main" val="179407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1923"/>
          </a:xfrm>
        </p:spPr>
        <p:txBody>
          <a:bodyPr/>
          <a:lstStyle/>
          <a:p>
            <a:r>
              <a:rPr lang="en-US" dirty="0"/>
              <a:t>Sensitive Data in Ads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6" y="1041924"/>
            <a:ext cx="8700148" cy="5668278"/>
          </a:xfrm>
        </p:spPr>
      </p:pic>
    </p:spTree>
    <p:extLst>
      <p:ext uri="{BB962C8B-B14F-4D97-AF65-F5344CB8AC3E}">
        <p14:creationId xmlns:p14="http://schemas.microsoft.com/office/powerpoint/2010/main" val="317044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5058"/>
          </a:xfrm>
        </p:spPr>
        <p:txBody>
          <a:bodyPr/>
          <a:lstStyle/>
          <a:p>
            <a:r>
              <a:rPr lang="en-US" dirty="0"/>
              <a:t>Are Credit Cards Valid?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37857"/>
            <a:ext cx="8096250" cy="232416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194064"/>
            <a:ext cx="10515600" cy="249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rightmost digit of every credit card number is the </a:t>
            </a:r>
            <a:r>
              <a:rPr lang="en-US" dirty="0" err="1"/>
              <a:t>Luhn</a:t>
            </a:r>
            <a:r>
              <a:rPr lang="en-US" dirty="0"/>
              <a:t> Digit</a:t>
            </a:r>
          </a:p>
          <a:p>
            <a:pPr lvl="1"/>
            <a:r>
              <a:rPr lang="en-US" dirty="0" err="1"/>
              <a:t>Luhn</a:t>
            </a:r>
            <a:r>
              <a:rPr lang="en-US" dirty="0"/>
              <a:t> algorithm is a simple checksum algorithm</a:t>
            </a:r>
          </a:p>
          <a:p>
            <a:pPr lvl="1"/>
            <a:r>
              <a:rPr lang="en-US" dirty="0"/>
              <a:t>Enables you to quickly check of a credit card number is possibly valid</a:t>
            </a:r>
          </a:p>
          <a:p>
            <a:r>
              <a:rPr lang="en-US" dirty="0"/>
              <a:t>However, just because a card number passes the </a:t>
            </a:r>
            <a:r>
              <a:rPr lang="en-US" dirty="0" err="1"/>
              <a:t>Luhn</a:t>
            </a:r>
            <a:r>
              <a:rPr lang="en-US" dirty="0"/>
              <a:t> algorithm…</a:t>
            </a:r>
          </a:p>
          <a:p>
            <a:pPr lvl="1"/>
            <a:r>
              <a:rPr lang="en-US" dirty="0"/>
              <a:t>Doesn’t mean it’s a valid card number, it hasn’t been cancelled, or the credit limit hasn’t been reached</a:t>
            </a:r>
          </a:p>
        </p:txBody>
      </p:sp>
    </p:spTree>
    <p:extLst>
      <p:ext uri="{BB962C8B-B14F-4D97-AF65-F5344CB8AC3E}">
        <p14:creationId xmlns:p14="http://schemas.microsoft.com/office/powerpoint/2010/main" val="160926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Credit Cards Come From?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3" y="1321813"/>
            <a:ext cx="11827974" cy="5275160"/>
          </a:xfrm>
        </p:spPr>
      </p:pic>
    </p:spTree>
    <p:extLst>
      <p:ext uri="{BB962C8B-B14F-4D97-AF65-F5344CB8AC3E}">
        <p14:creationId xmlns:p14="http://schemas.microsoft.com/office/powerpoint/2010/main" val="266220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676658"/>
            <a:ext cx="11887200" cy="5079209"/>
          </a:xfrm>
        </p:spPr>
      </p:pic>
      <p:sp>
        <p:nvSpPr>
          <p:cNvPr id="5" name="Rectangle 4"/>
          <p:cNvSpPr/>
          <p:nvPr/>
        </p:nvSpPr>
        <p:spPr>
          <a:xfrm>
            <a:off x="981075" y="2009775"/>
            <a:ext cx="769235" cy="46672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9851" y="2009775"/>
            <a:ext cx="704850" cy="46672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1927" y="2009775"/>
            <a:ext cx="952498" cy="46672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2" y="2009775"/>
            <a:ext cx="495298" cy="42767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4357" y="2009774"/>
            <a:ext cx="485773" cy="42767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48652" y="2009773"/>
            <a:ext cx="285750" cy="46672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4924" y="2009773"/>
            <a:ext cx="285750" cy="46672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27348" y="2009773"/>
            <a:ext cx="493077" cy="46672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7600949" y="752098"/>
            <a:ext cx="2823341" cy="924560"/>
          </a:xfrm>
          <a:prstGeom prst="wedgeRectCallout">
            <a:avLst>
              <a:gd name="adj1" fmla="val -21471"/>
              <a:gd name="adj2" fmla="val 7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Accounts and personal information, a.k.a. </a:t>
            </a:r>
            <a:r>
              <a:rPr lang="en-US" i="1" dirty="0"/>
              <a:t>dumps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00949" y="2009773"/>
            <a:ext cx="285750" cy="46672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71073" y="2009773"/>
            <a:ext cx="320922" cy="46672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47709" y="2009773"/>
            <a:ext cx="320922" cy="46672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48516" y="2009773"/>
            <a:ext cx="527582" cy="46672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87328" y="2009773"/>
            <a:ext cx="320922" cy="46672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7147243" y="730368"/>
            <a:ext cx="2823341" cy="924560"/>
          </a:xfrm>
          <a:prstGeom prst="wedgeRectCallout">
            <a:avLst>
              <a:gd name="adj1" fmla="val -39523"/>
              <a:gd name="adj2" fmla="val 7840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Email lists, mail proxies, and scam sites for spamming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87979" y="2009771"/>
            <a:ext cx="493077" cy="466725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8907210" y="927532"/>
            <a:ext cx="1454613" cy="713046"/>
          </a:xfrm>
          <a:prstGeom prst="wedgeRectCallout">
            <a:avLst>
              <a:gd name="adj1" fmla="val -1394"/>
              <a:gd name="adj2" fmla="val 868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Botnets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85463" y="2009771"/>
            <a:ext cx="364291" cy="466725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91822" y="2009771"/>
            <a:ext cx="322014" cy="426425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5692630" y="923973"/>
            <a:ext cx="1454613" cy="713046"/>
          </a:xfrm>
          <a:prstGeom prst="wedgeRectCallout">
            <a:avLst>
              <a:gd name="adj1" fmla="val -1394"/>
              <a:gd name="adj2" fmla="val 8681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40927" y="2002276"/>
            <a:ext cx="333963" cy="46672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34958" y="2002276"/>
            <a:ext cx="490245" cy="46672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72957" y="2006264"/>
            <a:ext cx="274282" cy="42802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ular Callout 29"/>
          <p:cNvSpPr/>
          <p:nvPr/>
        </p:nvSpPr>
        <p:spPr>
          <a:xfrm>
            <a:off x="1433512" y="937686"/>
            <a:ext cx="1740853" cy="707228"/>
          </a:xfrm>
          <a:prstGeom prst="wedgeRectCallout">
            <a:avLst>
              <a:gd name="adj1" fmla="val -1394"/>
              <a:gd name="adj2" fmla="val 86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Hacked Servers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73101" y="2002276"/>
            <a:ext cx="320922" cy="46672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159398" y="1992248"/>
            <a:ext cx="757781" cy="46672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23897" y="1988041"/>
            <a:ext cx="320922" cy="46672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79054" y="2009773"/>
            <a:ext cx="740568" cy="431636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ular Callout 34"/>
          <p:cNvSpPr/>
          <p:nvPr/>
        </p:nvSpPr>
        <p:spPr>
          <a:xfrm>
            <a:off x="8687910" y="566895"/>
            <a:ext cx="3130645" cy="910609"/>
          </a:xfrm>
          <a:prstGeom prst="wedgeRectCallout">
            <a:avLst>
              <a:gd name="adj1" fmla="val 36433"/>
              <a:gd name="adj2" fmla="val 966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Mechanisms for charging credit cards and transferring cash </a:t>
            </a:r>
          </a:p>
        </p:txBody>
      </p:sp>
    </p:spTree>
    <p:extLst>
      <p:ext uri="{BB962C8B-B14F-4D97-AF65-F5344CB8AC3E}">
        <p14:creationId xmlns:p14="http://schemas.microsoft.com/office/powerpoint/2010/main" val="33683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76" y="1321813"/>
            <a:ext cx="8900324" cy="5345112"/>
          </a:xfrm>
        </p:spPr>
      </p:pic>
      <p:sp>
        <p:nvSpPr>
          <p:cNvPr id="5" name="Rectangular Callout 4"/>
          <p:cNvSpPr/>
          <p:nvPr/>
        </p:nvSpPr>
        <p:spPr>
          <a:xfrm>
            <a:off x="211505" y="5005752"/>
            <a:ext cx="2951420" cy="1425028"/>
          </a:xfrm>
          <a:prstGeom prst="wedgeRectCallout">
            <a:avLst>
              <a:gd name="adj1" fmla="val 73330"/>
              <a:gd name="adj2" fmla="val 8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Cashier</a:t>
            </a:r>
            <a:r>
              <a:rPr lang="en-US" sz="2000" dirty="0"/>
              <a:t>: Cashes out bank accounts and keeps some of the money as a reward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773387" y="758132"/>
            <a:ext cx="3113814" cy="1603767"/>
          </a:xfrm>
          <a:prstGeom prst="wedgeRectCallout">
            <a:avLst>
              <a:gd name="adj1" fmla="val -16693"/>
              <a:gd name="adj2" fmla="val 164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Carder</a:t>
            </a:r>
            <a:r>
              <a:rPr lang="en-US" sz="2000" dirty="0"/>
              <a:t>: Uses dumps to print fake credit cards and buy high-value items from stores for resale later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364100" y="758132"/>
            <a:ext cx="2601649" cy="1603767"/>
          </a:xfrm>
          <a:prstGeom prst="wedgeRectCallout">
            <a:avLst>
              <a:gd name="adj1" fmla="val -42045"/>
              <a:gd name="adj2" fmla="val 135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Confirmer</a:t>
            </a:r>
            <a:r>
              <a:rPr lang="en-US" sz="2000" dirty="0"/>
              <a:t>: Performs in-person confirmation of money transfer (e.g. Western Union)</a:t>
            </a:r>
          </a:p>
        </p:txBody>
      </p:sp>
    </p:spTree>
    <p:extLst>
      <p:ext uri="{BB962C8B-B14F-4D97-AF65-F5344CB8AC3E}">
        <p14:creationId xmlns:p14="http://schemas.microsoft.com/office/powerpoint/2010/main" val="5115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413"/>
            <a:ext cx="10515600" cy="1032597"/>
          </a:xfrm>
        </p:spPr>
        <p:txBody>
          <a:bodyPr/>
          <a:lstStyle/>
          <a:p>
            <a:r>
              <a:rPr lang="en-US" dirty="0"/>
              <a:t>Prices for Hacked Hosts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66" y="1321813"/>
            <a:ext cx="8947268" cy="435417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145967"/>
            <a:ext cx="10515600" cy="606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Prices for hacked hosts over time</a:t>
            </a:r>
          </a:p>
        </p:txBody>
      </p:sp>
    </p:spTree>
    <p:extLst>
      <p:ext uri="{BB962C8B-B14F-4D97-AF65-F5344CB8AC3E}">
        <p14:creationId xmlns:p14="http://schemas.microsoft.com/office/powerpoint/2010/main" val="258159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38" y="4511"/>
            <a:ext cx="8568909" cy="614145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145967"/>
            <a:ext cx="10515600" cy="606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Prices for packs of dumps (bundles of credit cards) circa 2014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4C092-1E52-4A02-987E-ED0A685B8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t="59458" r="25407"/>
          <a:stretch/>
        </p:blipFill>
        <p:spPr>
          <a:xfrm>
            <a:off x="602301" y="1029901"/>
            <a:ext cx="1920592" cy="25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54"/>
            <a:ext cx="10515600" cy="1086838"/>
          </a:xfrm>
        </p:spPr>
        <p:txBody>
          <a:bodyPr/>
          <a:lstStyle/>
          <a:p>
            <a:r>
              <a:rPr lang="en-US" dirty="0"/>
              <a:t>Treachery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3" y="1321813"/>
            <a:ext cx="8800476" cy="434399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145967"/>
            <a:ext cx="10515600" cy="606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IRC room includes many bots that offer basic services to users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948" y="1846941"/>
            <a:ext cx="8015485" cy="13009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8254037" y="3673062"/>
            <a:ext cx="3588193" cy="1820504"/>
          </a:xfrm>
          <a:prstGeom prst="wedgeRectCallout">
            <a:avLst>
              <a:gd name="adj1" fmla="val -52361"/>
              <a:gd name="adj2" fmla="val -96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These commands are scams! They return false information, and they record the CC/bank info for the administrators ;)</a:t>
            </a:r>
          </a:p>
        </p:txBody>
      </p:sp>
    </p:spTree>
    <p:extLst>
      <p:ext uri="{BB962C8B-B14F-4D97-AF65-F5344CB8AC3E}">
        <p14:creationId xmlns:p14="http://schemas.microsoft.com/office/powerpoint/2010/main" val="42261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4633"/>
          </a:xfrm>
        </p:spPr>
        <p:txBody>
          <a:bodyPr/>
          <a:lstStyle/>
          <a:p>
            <a:r>
              <a:rPr lang="en-US" dirty="0"/>
              <a:t>“An Analysis of Underground Forums”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65" y="1395881"/>
            <a:ext cx="7809597" cy="4066237"/>
          </a:xfrm>
        </p:spPr>
      </p:pic>
      <p:sp>
        <p:nvSpPr>
          <p:cNvPr id="7" name="TextBox 6"/>
          <p:cNvSpPr txBox="1"/>
          <p:nvPr/>
        </p:nvSpPr>
        <p:spPr>
          <a:xfrm>
            <a:off x="4172073" y="1803115"/>
            <a:ext cx="5741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Buy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2190" y="1803115"/>
            <a:ext cx="5741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Buy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9154" y="1803115"/>
            <a:ext cx="5501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7227" y="1803115"/>
            <a:ext cx="5501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3241" y="5669297"/>
            <a:ext cx="8066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Categories and quantities of merchandise on the Carders forum (2008-2010)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0030712" y="2121395"/>
            <a:ext cx="1872251" cy="1270570"/>
          </a:xfrm>
          <a:prstGeom prst="wedgeRectCallout">
            <a:avLst>
              <a:gd name="adj1" fmla="val -82257"/>
              <a:gd name="adj2" fmla="val -21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Prepaid cash cards, used to launder money</a:t>
            </a:r>
          </a:p>
        </p:txBody>
      </p:sp>
    </p:spTree>
    <p:extLst>
      <p:ext uri="{BB962C8B-B14F-4D97-AF65-F5344CB8AC3E}">
        <p14:creationId xmlns:p14="http://schemas.microsoft.com/office/powerpoint/2010/main" val="45045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Forums 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underground forums are ubiquitous</a:t>
            </a:r>
          </a:p>
          <a:p>
            <a:pPr lvl="1"/>
            <a:r>
              <a:rPr lang="en-US" dirty="0"/>
              <a:t>Many operate in plain site; they’re just a Google search away</a:t>
            </a:r>
          </a:p>
          <a:p>
            <a:pPr lvl="1"/>
            <a:r>
              <a:rPr lang="en-US" dirty="0"/>
              <a:t>Large volume of illicit goods and services are available</a:t>
            </a:r>
          </a:p>
          <a:p>
            <a:r>
              <a:rPr lang="en-US" dirty="0"/>
              <a:t>Law enforcement often targets forums/IRC rooms</a:t>
            </a:r>
          </a:p>
          <a:p>
            <a:pPr lvl="1"/>
            <a:r>
              <a:rPr lang="en-US" dirty="0"/>
              <a:t>In some cases, forums have been law enforcement sting operations</a:t>
            </a:r>
          </a:p>
          <a:p>
            <a:pPr lvl="1"/>
            <a:r>
              <a:rPr lang="en-US" dirty="0"/>
              <a:t>However, new venues always rise to fill the void</a:t>
            </a:r>
          </a:p>
          <a:p>
            <a:r>
              <a:rPr lang="en-US" dirty="0"/>
              <a:t>Black market forums are hugely valuable for security professionals</a:t>
            </a:r>
          </a:p>
          <a:p>
            <a:pPr lvl="1"/>
            <a:r>
              <a:rPr lang="en-US" dirty="0"/>
              <a:t>Give researchers a view into the underworld</a:t>
            </a:r>
          </a:p>
          <a:p>
            <a:pPr lvl="1"/>
            <a:r>
              <a:rPr lang="en-US" dirty="0"/>
              <a:t>Allow white-hats to observe trends and detect unfolding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2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Mechanisms vs. Attackers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Understanding vulnerabilities and exploits is useful for understanding the mechanisms and tools available to attackers</a:t>
            </a:r>
          </a:p>
          <a:p>
            <a:r>
              <a:rPr lang="en-US" dirty="0"/>
              <a:t>However, thus far we haven’t talked about the attackers themselves</a:t>
            </a:r>
          </a:p>
          <a:p>
            <a:pPr lvl="1"/>
            <a:r>
              <a:rPr lang="en-US" dirty="0"/>
              <a:t>Who are they? What are their motivations?</a:t>
            </a:r>
          </a:p>
          <a:p>
            <a:r>
              <a:rPr lang="en-US" dirty="0"/>
              <a:t>“Hacking” used to be about street cred</a:t>
            </a:r>
          </a:p>
          <a:p>
            <a:pPr lvl="1"/>
            <a:r>
              <a:rPr lang="en-US" dirty="0"/>
              <a:t>31337 hackers vs. script-kiddies and n00bs</a:t>
            </a:r>
          </a:p>
          <a:p>
            <a:pPr lvl="1"/>
            <a:r>
              <a:rPr lang="en-US" dirty="0"/>
              <a:t>Virus writing, website defacement</a:t>
            </a:r>
          </a:p>
          <a:p>
            <a:r>
              <a:rPr lang="en-US" dirty="0"/>
              <a:t>Today, “hacking” is primarily about money</a:t>
            </a:r>
          </a:p>
          <a:p>
            <a:pPr lvl="1"/>
            <a:r>
              <a:rPr lang="en-US" dirty="0"/>
              <a:t>Organized crime</a:t>
            </a:r>
          </a:p>
          <a:p>
            <a:pPr lvl="1"/>
            <a:r>
              <a:rPr lang="en-US" dirty="0"/>
              <a:t>Diverse set of actors with different skills (some technical, some not)</a:t>
            </a:r>
          </a:p>
          <a:p>
            <a:pPr lvl="1"/>
            <a:r>
              <a:rPr lang="en-US" dirty="0"/>
              <a:t>Marketplace with specialization and its own economy</a:t>
            </a:r>
          </a:p>
        </p:txBody>
      </p:sp>
    </p:spTree>
    <p:extLst>
      <p:ext uri="{BB962C8B-B14F-4D97-AF65-F5344CB8AC3E}">
        <p14:creationId xmlns:p14="http://schemas.microsoft.com/office/powerpoint/2010/main" val="20188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and “Affiliates”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Advertising by another name</a:t>
            </a:r>
          </a:p>
        </p:txBody>
      </p:sp>
    </p:spTree>
    <p:extLst>
      <p:ext uri="{BB962C8B-B14F-4D97-AF65-F5344CB8AC3E}">
        <p14:creationId xmlns:p14="http://schemas.microsoft.com/office/powerpoint/2010/main" val="1342757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288E99-8C2D-4A88-999A-23A6D9C7AD29}"/>
              </a:ext>
            </a:extLst>
          </p:cNvPr>
          <p:cNvCxnSpPr>
            <a:cxnSpLocks/>
          </p:cNvCxnSpPr>
          <p:nvPr/>
        </p:nvCxnSpPr>
        <p:spPr>
          <a:xfrm flipH="1" flipV="1">
            <a:off x="7414562" y="632347"/>
            <a:ext cx="3021534" cy="1017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47" y="162006"/>
            <a:ext cx="10515600" cy="1325563"/>
          </a:xfrm>
        </p:spPr>
        <p:txBody>
          <a:bodyPr/>
          <a:lstStyle/>
          <a:p>
            <a:r>
              <a:rPr lang="en-US" dirty="0"/>
              <a:t>Structure of the</a:t>
            </a:r>
            <a:br>
              <a:rPr lang="en-US" dirty="0"/>
            </a:br>
            <a:r>
              <a:rPr lang="en-US" dirty="0"/>
              <a:t>Underground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39750" y="855947"/>
          <a:ext cx="10515600" cy="610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251745" y="4966385"/>
            <a:ext cx="0" cy="14541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85766" y="6180655"/>
            <a:ext cx="0" cy="2398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0438616" y="6171647"/>
            <a:ext cx="0" cy="3315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251745" y="6421980"/>
            <a:ext cx="8325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4609" y="6162431"/>
            <a:ext cx="0" cy="2864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4504609" y="6448927"/>
            <a:ext cx="7106809" cy="677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1611418" y="2126665"/>
            <a:ext cx="0" cy="43900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flipH="1">
            <a:off x="9973735" y="2126665"/>
            <a:ext cx="163768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B3DBC1-5D68-4327-9F7E-9CC4669056DF}"/>
              </a:ext>
            </a:extLst>
          </p:cNvPr>
          <p:cNvCxnSpPr>
            <a:cxnSpLocks/>
          </p:cNvCxnSpPr>
          <p:nvPr/>
        </p:nvCxnSpPr>
        <p:spPr>
          <a:xfrm>
            <a:off x="4296714" y="6174230"/>
            <a:ext cx="0" cy="4925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FDAFA2-28DA-49EC-B885-3B2BE77B64AC}"/>
              </a:ext>
            </a:extLst>
          </p:cNvPr>
          <p:cNvCxnSpPr>
            <a:cxnSpLocks/>
          </p:cNvCxnSpPr>
          <p:nvPr/>
        </p:nvCxnSpPr>
        <p:spPr>
          <a:xfrm>
            <a:off x="1505400" y="6668974"/>
            <a:ext cx="27913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D76233-8748-48BA-A5C0-85B198F15820}"/>
              </a:ext>
            </a:extLst>
          </p:cNvPr>
          <p:cNvCxnSpPr>
            <a:cxnSpLocks/>
          </p:cNvCxnSpPr>
          <p:nvPr/>
        </p:nvCxnSpPr>
        <p:spPr>
          <a:xfrm flipV="1">
            <a:off x="1505400" y="4966385"/>
            <a:ext cx="0" cy="17085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787FDB-0F75-4C11-ADD9-9A98A3C531E1}"/>
              </a:ext>
            </a:extLst>
          </p:cNvPr>
          <p:cNvCxnSpPr>
            <a:cxnSpLocks/>
          </p:cNvCxnSpPr>
          <p:nvPr/>
        </p:nvCxnSpPr>
        <p:spPr>
          <a:xfrm>
            <a:off x="1165979" y="3541057"/>
            <a:ext cx="0" cy="492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D054B5-2392-4175-9CD5-CDE7FF4C0A80}"/>
              </a:ext>
            </a:extLst>
          </p:cNvPr>
          <p:cNvCxnSpPr>
            <a:cxnSpLocks/>
          </p:cNvCxnSpPr>
          <p:nvPr/>
        </p:nvCxnSpPr>
        <p:spPr>
          <a:xfrm>
            <a:off x="1165979" y="3548530"/>
            <a:ext cx="5996989" cy="465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48BDDD5-F446-438D-9B52-AB2568ADA333}"/>
              </a:ext>
            </a:extLst>
          </p:cNvPr>
          <p:cNvCxnSpPr>
            <a:cxnSpLocks/>
          </p:cNvCxnSpPr>
          <p:nvPr/>
        </p:nvCxnSpPr>
        <p:spPr>
          <a:xfrm>
            <a:off x="5621701" y="3595111"/>
            <a:ext cx="0" cy="4386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0F61A8-1D5D-447A-BBA7-869295DDE43F}"/>
              </a:ext>
            </a:extLst>
          </p:cNvPr>
          <p:cNvCxnSpPr>
            <a:cxnSpLocks/>
          </p:cNvCxnSpPr>
          <p:nvPr/>
        </p:nvCxnSpPr>
        <p:spPr>
          <a:xfrm>
            <a:off x="7161466" y="3595110"/>
            <a:ext cx="0" cy="4386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536A7E7-A6E2-4715-8939-342DAD5AB441}"/>
              </a:ext>
            </a:extLst>
          </p:cNvPr>
          <p:cNvGrpSpPr/>
          <p:nvPr/>
        </p:nvGrpSpPr>
        <p:grpSpPr>
          <a:xfrm>
            <a:off x="6556798" y="162005"/>
            <a:ext cx="1704394" cy="906180"/>
            <a:chOff x="6214327" y="1292169"/>
            <a:chExt cx="2050412" cy="90618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6739DC6-B36D-489A-BCFA-643DCAEE5EAB}"/>
                </a:ext>
              </a:extLst>
            </p:cNvPr>
            <p:cNvSpPr/>
            <p:nvPr/>
          </p:nvSpPr>
          <p:spPr>
            <a:xfrm>
              <a:off x="6214327" y="1292169"/>
              <a:ext cx="1875635" cy="7863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908339E-1583-46AF-A390-A94A28E28DB8}"/>
                </a:ext>
              </a:extLst>
            </p:cNvPr>
            <p:cNvSpPr/>
            <p:nvPr/>
          </p:nvSpPr>
          <p:spPr>
            <a:xfrm>
              <a:off x="6389104" y="1411965"/>
              <a:ext cx="1875635" cy="786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Zero-day Development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FD889-3346-4CD8-A038-C5C40C956210}"/>
              </a:ext>
            </a:extLst>
          </p:cNvPr>
          <p:cNvGrpSpPr/>
          <p:nvPr/>
        </p:nvGrpSpPr>
        <p:grpSpPr>
          <a:xfrm>
            <a:off x="9550956" y="162005"/>
            <a:ext cx="1704394" cy="906180"/>
            <a:chOff x="6214327" y="1292169"/>
            <a:chExt cx="2050412" cy="90618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08CBF0C-03A9-4452-A839-415F0248E337}"/>
                </a:ext>
              </a:extLst>
            </p:cNvPr>
            <p:cNvSpPr/>
            <p:nvPr/>
          </p:nvSpPr>
          <p:spPr>
            <a:xfrm>
              <a:off x="6214327" y="1292169"/>
              <a:ext cx="1875635" cy="7863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269B01C-5C1F-4067-AA5F-8E88FF7F55BF}"/>
                </a:ext>
              </a:extLst>
            </p:cNvPr>
            <p:cNvSpPr/>
            <p:nvPr/>
          </p:nvSpPr>
          <p:spPr>
            <a:xfrm>
              <a:off x="6389104" y="1411965"/>
              <a:ext cx="1875635" cy="786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Crimeware</a:t>
              </a:r>
              <a:r>
                <a:rPr lang="en-US" sz="1400" dirty="0">
                  <a:solidFill>
                    <a:schemeClr val="tx1"/>
                  </a:solidFill>
                </a:rPr>
                <a:t> Development</a:t>
              </a: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A76E5D-33F4-4A5A-B745-17A391F4D76D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481636" y="1068185"/>
            <a:ext cx="0" cy="22949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31171E-46D8-4B36-8CDE-5EB642F4D13A}"/>
              </a:ext>
            </a:extLst>
          </p:cNvPr>
          <p:cNvCxnSpPr>
            <a:cxnSpLocks/>
          </p:cNvCxnSpPr>
          <p:nvPr/>
        </p:nvCxnSpPr>
        <p:spPr>
          <a:xfrm>
            <a:off x="10503171" y="1068185"/>
            <a:ext cx="0" cy="22949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B801004-FC82-43D0-BBB2-B7EA49575171}"/>
              </a:ext>
            </a:extLst>
          </p:cNvPr>
          <p:cNvCxnSpPr>
            <a:cxnSpLocks/>
          </p:cNvCxnSpPr>
          <p:nvPr/>
        </p:nvCxnSpPr>
        <p:spPr>
          <a:xfrm>
            <a:off x="8925329" y="1297681"/>
            <a:ext cx="0" cy="30463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4C6349-1204-483B-BE52-BD95F8D8707B}"/>
              </a:ext>
            </a:extLst>
          </p:cNvPr>
          <p:cNvCxnSpPr>
            <a:cxnSpLocks/>
          </p:cNvCxnSpPr>
          <p:nvPr/>
        </p:nvCxnSpPr>
        <p:spPr>
          <a:xfrm flipH="1" flipV="1">
            <a:off x="7481637" y="1297681"/>
            <a:ext cx="3021534" cy="1017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1FA6C24-2F6D-4B68-B100-3C33A9D28792}"/>
              </a:ext>
            </a:extLst>
          </p:cNvPr>
          <p:cNvSpPr/>
          <p:nvPr/>
        </p:nvSpPr>
        <p:spPr>
          <a:xfrm>
            <a:off x="6702080" y="3730933"/>
            <a:ext cx="1559110" cy="130580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55499E2-FD8F-4DAD-9A04-43A62B13E0B9}"/>
              </a:ext>
            </a:extLst>
          </p:cNvPr>
          <p:cNvSpPr/>
          <p:nvPr/>
        </p:nvSpPr>
        <p:spPr>
          <a:xfrm>
            <a:off x="8167481" y="2510027"/>
            <a:ext cx="1633474" cy="130580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45A33C-4032-438E-A08F-03915987D7E9}"/>
              </a:ext>
            </a:extLst>
          </p:cNvPr>
          <p:cNvSpPr/>
          <p:nvPr/>
        </p:nvSpPr>
        <p:spPr>
          <a:xfrm>
            <a:off x="5080612" y="5054371"/>
            <a:ext cx="4654733" cy="126137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894DD1-ECDF-483A-B62D-198E51C83BC2}"/>
              </a:ext>
            </a:extLst>
          </p:cNvPr>
          <p:cNvGrpSpPr/>
          <p:nvPr/>
        </p:nvGrpSpPr>
        <p:grpSpPr>
          <a:xfrm>
            <a:off x="3699587" y="1923564"/>
            <a:ext cx="1704394" cy="906180"/>
            <a:chOff x="6214327" y="1292169"/>
            <a:chExt cx="2050411" cy="90618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E119D37-D620-41AC-B0E7-EB5491840D73}"/>
                </a:ext>
              </a:extLst>
            </p:cNvPr>
            <p:cNvSpPr/>
            <p:nvPr/>
          </p:nvSpPr>
          <p:spPr>
            <a:xfrm>
              <a:off x="6214327" y="1292169"/>
              <a:ext cx="1875635" cy="7863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53F0EF3E-E5D5-47A7-B8F0-4AAB69871267}"/>
                </a:ext>
              </a:extLst>
            </p:cNvPr>
            <p:cNvSpPr/>
            <p:nvPr/>
          </p:nvSpPr>
          <p:spPr>
            <a:xfrm>
              <a:off x="6389102" y="1411965"/>
              <a:ext cx="1875636" cy="786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Bulletproof Hosting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3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Origins of Spam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estimated that &gt;90% of all email sent each day is spam</a:t>
            </a:r>
          </a:p>
          <a:p>
            <a:pPr lvl="1"/>
            <a:r>
              <a:rPr lang="en-US" dirty="0"/>
              <a:t>Hundreds of billions of spam messages per day</a:t>
            </a:r>
          </a:p>
          <a:p>
            <a:r>
              <a:rPr lang="en-US" dirty="0"/>
              <a:t>Spammers are key players in the cybercrime underground</a:t>
            </a:r>
          </a:p>
          <a:p>
            <a:pPr lvl="1"/>
            <a:r>
              <a:rPr lang="en-US" dirty="0"/>
              <a:t>Build, curate, buy, and sell lists of email addresses</a:t>
            </a:r>
          </a:p>
          <a:p>
            <a:pPr lvl="1"/>
            <a:r>
              <a:rPr lang="en-US" dirty="0"/>
              <a:t>Send mail on behalf of other actors for a fee</a:t>
            </a:r>
          </a:p>
          <a:p>
            <a:pPr lvl="2"/>
            <a:r>
              <a:rPr lang="en-US" dirty="0"/>
              <a:t>Pay Per Install services looking to acquire traffic and infections</a:t>
            </a:r>
          </a:p>
          <a:p>
            <a:pPr lvl="2"/>
            <a:r>
              <a:rPr lang="en-US" dirty="0"/>
              <a:t>Phishers looking to steal personal information</a:t>
            </a:r>
          </a:p>
          <a:p>
            <a:r>
              <a:rPr lang="en-US" dirty="0"/>
              <a:t>Spammers rent access to botnets to send bulk email</a:t>
            </a:r>
          </a:p>
          <a:p>
            <a:pPr lvl="1"/>
            <a:r>
              <a:rPr lang="en-US" dirty="0"/>
              <a:t>Need a large number of IP addresses to circumvent spam filters</a:t>
            </a:r>
          </a:p>
        </p:txBody>
      </p:sp>
    </p:spTree>
    <p:extLst>
      <p:ext uri="{BB962C8B-B14F-4D97-AF65-F5344CB8AC3E}">
        <p14:creationId xmlns:p14="http://schemas.microsoft.com/office/powerpoint/2010/main" val="236920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Affiliate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Huge amounts of spam are related to </a:t>
            </a:r>
            <a:r>
              <a:rPr lang="en-US" dirty="0">
                <a:solidFill>
                  <a:schemeClr val="accent1"/>
                </a:solidFill>
              </a:rPr>
              <a:t>affiliate marketing </a:t>
            </a:r>
            <a:r>
              <a:rPr lang="en-US" dirty="0"/>
              <a:t>schemes</a:t>
            </a:r>
          </a:p>
          <a:p>
            <a:r>
              <a:rPr lang="en-US" dirty="0">
                <a:solidFill>
                  <a:schemeClr val="accent1"/>
                </a:solidFill>
              </a:rPr>
              <a:t>Scammers</a:t>
            </a:r>
            <a:r>
              <a:rPr lang="en-US" dirty="0"/>
              <a:t> set up websites selling illegal/counterfeit goods</a:t>
            </a:r>
          </a:p>
          <a:p>
            <a:pPr lvl="1"/>
            <a:r>
              <a:rPr lang="en-US" dirty="0"/>
              <a:t>Pharma: Viagra, Cialis, </a:t>
            </a:r>
            <a:r>
              <a:rPr lang="en-US" dirty="0" err="1"/>
              <a:t>Vicoden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Knockoffs: Rolex, Gucci, Louis Vuitton, Nike, Microsoft, Adobe, etc.</a:t>
            </a:r>
          </a:p>
          <a:p>
            <a:pPr lvl="1"/>
            <a:r>
              <a:rPr lang="en-US" dirty="0"/>
              <a:t>Fake Anti-Virus: “Warning, your computer is infected! Pay $49.99…”</a:t>
            </a:r>
          </a:p>
          <a:p>
            <a:r>
              <a:rPr lang="en-US" dirty="0"/>
              <a:t>Scammers are responsible for delivering products and collecting payments</a:t>
            </a:r>
          </a:p>
          <a:p>
            <a:pPr lvl="1"/>
            <a:r>
              <a:rPr lang="en-US" dirty="0"/>
              <a:t>As we will see, access to credit card processing infrastructure is crucial</a:t>
            </a:r>
          </a:p>
          <a:p>
            <a:pPr lvl="1"/>
            <a:r>
              <a:rPr lang="en-US" dirty="0"/>
              <a:t>Many scams have legitimate customer service departments!</a:t>
            </a:r>
          </a:p>
          <a:p>
            <a:r>
              <a:rPr lang="en-US" dirty="0"/>
              <a:t>Spammers sign-up as “affiliates” with scam campaigns</a:t>
            </a:r>
          </a:p>
          <a:p>
            <a:pPr lvl="1"/>
            <a:r>
              <a:rPr lang="en-US" dirty="0"/>
              <a:t>Spammers advertise the scams, and collect commission on successful sales</a:t>
            </a:r>
          </a:p>
          <a:p>
            <a:pPr lvl="1"/>
            <a:r>
              <a:rPr lang="en-US" dirty="0"/>
              <a:t>Commission is typically 30-50% of the final sale price</a:t>
            </a:r>
          </a:p>
        </p:txBody>
      </p:sp>
    </p:spTree>
    <p:extLst>
      <p:ext uri="{BB962C8B-B14F-4D97-AF65-F5344CB8AC3E}">
        <p14:creationId xmlns:p14="http://schemas.microsoft.com/office/powerpoint/2010/main" val="30506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Spamalytics</a:t>
            </a:r>
            <a:r>
              <a:rPr lang="en-US" dirty="0"/>
              <a:t>: An Empirical Analysis of Spam Marketing Conversion”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3642"/>
            <a:ext cx="9829800" cy="4521958"/>
          </a:xfrm>
        </p:spPr>
        <p:txBody>
          <a:bodyPr>
            <a:noAutofit/>
          </a:bodyPr>
          <a:lstStyle/>
          <a:p>
            <a:r>
              <a:rPr lang="en-US" dirty="0"/>
              <a:t>Measurement of </a:t>
            </a:r>
            <a:r>
              <a:rPr lang="en-US" dirty="0">
                <a:solidFill>
                  <a:schemeClr val="accent1"/>
                </a:solidFill>
              </a:rPr>
              <a:t>conversion rate</a:t>
            </a:r>
            <a:r>
              <a:rPr lang="en-US" dirty="0"/>
              <a:t> of spam campaigns</a:t>
            </a:r>
          </a:p>
          <a:p>
            <a:pPr lvl="1"/>
            <a:r>
              <a:rPr lang="en-US" dirty="0"/>
              <a:t>Probability that an unsolicited email will elicit a sale</a:t>
            </a:r>
          </a:p>
          <a:p>
            <a:pPr lvl="1"/>
            <a:r>
              <a:rPr lang="en-US" dirty="0"/>
              <a:t>Methodology leveraged infiltration of the Storm botnet</a:t>
            </a:r>
          </a:p>
          <a:p>
            <a:r>
              <a:rPr lang="en-US" dirty="0"/>
              <a:t>Analyze two spam campaigns</a:t>
            </a:r>
          </a:p>
          <a:p>
            <a:pPr lvl="1"/>
            <a:r>
              <a:rPr lang="en-US" dirty="0"/>
              <a:t>Trojan propagation via fake e-cards</a:t>
            </a:r>
          </a:p>
          <a:p>
            <a:pPr lvl="1"/>
            <a:r>
              <a:rPr lang="en-US" dirty="0"/>
              <a:t>Online pharmaceutical marketing</a:t>
            </a:r>
          </a:p>
          <a:p>
            <a:r>
              <a:rPr lang="en-US" dirty="0"/>
              <a:t>For more than 469M spam emails, authors identified</a:t>
            </a:r>
          </a:p>
          <a:p>
            <a:pPr lvl="1"/>
            <a:r>
              <a:rPr lang="en-US" dirty="0"/>
              <a:t>Number that pass thru anti-spam filters </a:t>
            </a:r>
          </a:p>
          <a:p>
            <a:pPr lvl="1"/>
            <a:r>
              <a:rPr lang="en-US" dirty="0"/>
              <a:t>Number that elicit visits to advertised sites (</a:t>
            </a:r>
            <a:r>
              <a:rPr lang="en-US" dirty="0">
                <a:solidFill>
                  <a:schemeClr val="accent1"/>
                </a:solidFill>
              </a:rPr>
              <a:t>response rate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Number of “sales” and “infections” produced (conversion rate)</a:t>
            </a:r>
          </a:p>
        </p:txBody>
      </p:sp>
    </p:spTree>
    <p:extLst>
      <p:ext uri="{BB962C8B-B14F-4D97-AF65-F5344CB8AC3E}">
        <p14:creationId xmlns:p14="http://schemas.microsoft.com/office/powerpoint/2010/main" val="149119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question</a:t>
            </a:r>
          </a:p>
          <a:p>
            <a:pPr lvl="1"/>
            <a:r>
              <a:rPr lang="en-US" dirty="0"/>
              <a:t>Why do spammers continue to send spam?</a:t>
            </a:r>
          </a:p>
          <a:p>
            <a:pPr lvl="1"/>
            <a:r>
              <a:rPr lang="en-US" dirty="0"/>
              <a:t>Spam filters eliminate &gt;99% of spam</a:t>
            </a:r>
          </a:p>
          <a:p>
            <a:r>
              <a:rPr lang="en-US" dirty="0"/>
              <a:t>More questions</a:t>
            </a:r>
          </a:p>
          <a:p>
            <a:pPr lvl="1"/>
            <a:r>
              <a:rPr lang="en-US" dirty="0"/>
              <a:t>How many messages get past spam filters?</a:t>
            </a:r>
          </a:p>
          <a:p>
            <a:pPr lvl="1"/>
            <a:r>
              <a:rPr lang="en-US" dirty="0"/>
              <a:t>How much money does each successful “</a:t>
            </a:r>
            <a:r>
              <a:rPr lang="en-US" dirty="0" err="1"/>
              <a:t>txn</a:t>
            </a:r>
            <a:r>
              <a:rPr lang="en-US" dirty="0"/>
              <a:t>” (transaction) make?</a:t>
            </a:r>
          </a:p>
          <a:p>
            <a:r>
              <a:rPr lang="en-US" dirty="0"/>
              <a:t>Measurement technique</a:t>
            </a:r>
          </a:p>
          <a:p>
            <a:pPr lvl="1"/>
            <a:r>
              <a:rPr lang="en-US" dirty="0"/>
              <a:t>Infiltrate the spam generation/monetizing process and find out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07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034886" y="2031186"/>
            <a:ext cx="4511885" cy="451188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 Botnet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9449" y="4267201"/>
            <a:ext cx="2059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Master Servers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5576" y="1786801"/>
            <a:ext cx="1485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Botmaster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2050" idx="2"/>
          </p:cNvCxnSpPr>
          <p:nvPr/>
        </p:nvCxnSpPr>
        <p:spPr>
          <a:xfrm>
            <a:off x="2495946" y="2507265"/>
            <a:ext cx="0" cy="11067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50" idx="2"/>
          </p:cNvCxnSpPr>
          <p:nvPr/>
        </p:nvCxnSpPr>
        <p:spPr>
          <a:xfrm>
            <a:off x="2495946" y="2507264"/>
            <a:ext cx="702882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677253" y="3810026"/>
            <a:ext cx="2357633" cy="212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449816" y="2982712"/>
            <a:ext cx="2037280" cy="779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77253" y="3731567"/>
            <a:ext cx="2504853" cy="1341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449816" y="2248466"/>
            <a:ext cx="2534290" cy="812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devil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16" y="1528004"/>
            <a:ext cx="979261" cy="9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14" y="3291036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79" y="182701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07" y="2620129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4" y="182701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64" y="2282502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53" y="208655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89" y="3049774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446" y="4022864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39" y="60253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506" y="492034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758" y="571705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05" y="267438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52" y="61777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77" y="60253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58" y="558112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8" y="476441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62" y="3731567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TextBox 2048"/>
          <p:cNvSpPr txBox="1"/>
          <p:nvPr/>
        </p:nvSpPr>
        <p:spPr>
          <a:xfrm>
            <a:off x="8775488" y="1563887"/>
            <a:ext cx="182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Structured P2P DHT</a:t>
            </a:r>
          </a:p>
        </p:txBody>
      </p:sp>
      <p:sp>
        <p:nvSpPr>
          <p:cNvPr id="111" name="TextBox 110"/>
          <p:cNvSpPr txBox="1"/>
          <p:nvPr/>
        </p:nvSpPr>
        <p:spPr>
          <a:xfrm flipH="1">
            <a:off x="1635890" y="5193640"/>
            <a:ext cx="2936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ysClr val="window" lastClr="FFFFFF"/>
                </a:solidFill>
              </a:rPr>
              <a:t>Get commands from the DHT</a:t>
            </a:r>
          </a:p>
        </p:txBody>
      </p:sp>
      <p:grpSp>
        <p:nvGrpSpPr>
          <p:cNvPr id="56" name="Group 55"/>
          <p:cNvGrpSpPr/>
          <p:nvPr/>
        </p:nvGrpSpPr>
        <p:grpSpPr>
          <a:xfrm flipH="1">
            <a:off x="1748507" y="5624672"/>
            <a:ext cx="2689836" cy="1042813"/>
            <a:chOff x="1219200" y="4876799"/>
            <a:chExt cx="5181605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72766"/>
                <a:gd name="adj2" fmla="val -1080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6" y="4928315"/>
              <a:ext cx="5181599" cy="126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Researchers Infiltrated Here</a:t>
              </a:r>
            </a:p>
          </p:txBody>
        </p:sp>
      </p:grpSp>
      <p:sp>
        <p:nvSpPr>
          <p:cNvPr id="59" name="Up Arrow 58"/>
          <p:cNvSpPr/>
          <p:nvPr/>
        </p:nvSpPr>
        <p:spPr>
          <a:xfrm rot="16200000">
            <a:off x="5651618" y="4729285"/>
            <a:ext cx="411748" cy="68691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 Arrow 60"/>
          <p:cNvSpPr/>
          <p:nvPr/>
        </p:nvSpPr>
        <p:spPr>
          <a:xfrm rot="17989298">
            <a:off x="5469908" y="3933286"/>
            <a:ext cx="411748" cy="68691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9635006">
            <a:off x="5667109" y="3279172"/>
            <a:ext cx="411748" cy="68691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 flipH="1">
            <a:off x="6323670" y="3877531"/>
            <a:ext cx="2689836" cy="1042813"/>
            <a:chOff x="1219200" y="4876799"/>
            <a:chExt cx="5181605" cy="1384995"/>
          </a:xfrm>
        </p:grpSpPr>
        <p:sp>
          <p:nvSpPr>
            <p:cNvPr id="65" name="Rectangular Callout 64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4936"/>
                <a:gd name="adj2" fmla="val -2873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19206" y="4928315"/>
              <a:ext cx="5181599" cy="126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Advantage: easy to infiltrate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5608568" y="160059"/>
            <a:ext cx="3526145" cy="1042813"/>
            <a:chOff x="1219200" y="4876799"/>
            <a:chExt cx="5181605" cy="1384995"/>
          </a:xfrm>
        </p:grpSpPr>
        <p:sp>
          <p:nvSpPr>
            <p:cNvPr id="68" name="Rectangular Callout 67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36116"/>
                <a:gd name="adj2" fmla="val 14246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9206" y="4928315"/>
              <a:ext cx="5181599" cy="126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Disadvantage: not complete coverage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6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94"/>
            <a:ext cx="10515600" cy="1046328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3" y="1321813"/>
            <a:ext cx="11237494" cy="5344680"/>
          </a:xfrm>
        </p:spPr>
        <p:txBody>
          <a:bodyPr>
            <a:normAutofit/>
          </a:bodyPr>
          <a:lstStyle/>
          <a:p>
            <a:r>
              <a:rPr lang="en-US" dirty="0"/>
              <a:t>Infiltrate Storm at proxy level</a:t>
            </a:r>
          </a:p>
          <a:p>
            <a:pPr lvl="1"/>
            <a:r>
              <a:rPr lang="en-US" dirty="0"/>
              <a:t>Rewrite spam instructions to use URLs specified by the researchers</a:t>
            </a:r>
          </a:p>
          <a:p>
            <a:pPr lvl="1"/>
            <a:r>
              <a:rPr lang="en-US" dirty="0"/>
              <a:t>URLs point to websites controlled by researchers</a:t>
            </a:r>
          </a:p>
          <a:p>
            <a:pPr lvl="2"/>
            <a:r>
              <a:rPr lang="en-US" dirty="0"/>
              <a:t>Look like clones of the actual scam sites, but are “defanged”</a:t>
            </a:r>
          </a:p>
          <a:p>
            <a:pPr lvl="1"/>
            <a:r>
              <a:rPr lang="en-US" dirty="0"/>
              <a:t>Observe activity at each stage</a:t>
            </a:r>
          </a:p>
          <a:p>
            <a:r>
              <a:rPr lang="en-US" dirty="0"/>
              <a:t>Record activity throughout the conversion funnel</a:t>
            </a:r>
          </a:p>
          <a:p>
            <a:pPr lvl="1"/>
            <a:r>
              <a:rPr lang="en-US" dirty="0"/>
              <a:t>How much spam is delivered? </a:t>
            </a:r>
            <a:r>
              <a:rPr lang="en-US" i="1" dirty="0"/>
              <a:t>Look at SMTP delivery error rate</a:t>
            </a:r>
          </a:p>
          <a:p>
            <a:pPr lvl="1"/>
            <a:r>
              <a:rPr lang="en-US" dirty="0"/>
              <a:t>How much spam is filtered? </a:t>
            </a:r>
            <a:r>
              <a:rPr lang="en-US" i="1" dirty="0"/>
              <a:t>Send spam to honeypots controlled by the researchers</a:t>
            </a:r>
          </a:p>
          <a:p>
            <a:pPr lvl="1"/>
            <a:r>
              <a:rPr lang="en-US" dirty="0"/>
              <a:t>What is the click-through rate? </a:t>
            </a:r>
            <a:r>
              <a:rPr lang="en-US" i="1" dirty="0"/>
              <a:t>Observe visits to the URLs</a:t>
            </a:r>
          </a:p>
          <a:p>
            <a:pPr lvl="1"/>
            <a:r>
              <a:rPr lang="en-US" dirty="0"/>
              <a:t>How many people convert? </a:t>
            </a:r>
            <a:r>
              <a:rPr lang="en-US" i="1" dirty="0"/>
              <a:t>Observe behavior on the clone sites</a:t>
            </a:r>
          </a:p>
          <a:p>
            <a:r>
              <a:rPr lang="en-US" dirty="0"/>
              <a:t>Modified ~470M emails generated by Storm over a period of a month</a:t>
            </a:r>
          </a:p>
        </p:txBody>
      </p:sp>
    </p:spTree>
    <p:extLst>
      <p:ext uri="{BB962C8B-B14F-4D97-AF65-F5344CB8AC3E}">
        <p14:creationId xmlns:p14="http://schemas.microsoft.com/office/powerpoint/2010/main" val="289810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>
                <a:solidFill>
                  <a:schemeClr val="bg1"/>
                </a:solidFill>
              </a:rPr>
              <a:pPr/>
              <a:t>28</a:t>
            </a:fld>
            <a:endParaRPr lang="en-US" sz="17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70714" y="149384"/>
            <a:ext cx="5898470" cy="6540428"/>
            <a:chOff x="2770714" y="149384"/>
            <a:chExt cx="5898470" cy="6540428"/>
          </a:xfrm>
        </p:grpSpPr>
        <p:pic>
          <p:nvPicPr>
            <p:cNvPr id="10" name="Picture 2" descr="D:\Classes\CS 4700\assets\spamalytic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714" y="149384"/>
              <a:ext cx="5898470" cy="6540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5724171" y="1634169"/>
              <a:ext cx="606856" cy="370901"/>
            </a:xfrm>
            <a:custGeom>
              <a:avLst/>
              <a:gdLst>
                <a:gd name="connsiteX0" fmla="*/ 291039 w 606856"/>
                <a:gd name="connsiteY0" fmla="*/ 11017 h 370901"/>
                <a:gd name="connsiteX1" fmla="*/ 291039 w 606856"/>
                <a:gd name="connsiteY1" fmla="*/ 11017 h 370901"/>
                <a:gd name="connsiteX2" fmla="*/ 257988 w 606856"/>
                <a:gd name="connsiteY2" fmla="*/ 3672 h 370901"/>
                <a:gd name="connsiteX3" fmla="*/ 243299 w 606856"/>
                <a:gd name="connsiteY3" fmla="*/ 0 h 370901"/>
                <a:gd name="connsiteX4" fmla="*/ 158836 w 606856"/>
                <a:gd name="connsiteY4" fmla="*/ 3672 h 370901"/>
                <a:gd name="connsiteX5" fmla="*/ 118441 w 606856"/>
                <a:gd name="connsiteY5" fmla="*/ 14689 h 370901"/>
                <a:gd name="connsiteX6" fmla="*/ 96407 w 606856"/>
                <a:gd name="connsiteY6" fmla="*/ 18361 h 370901"/>
                <a:gd name="connsiteX7" fmla="*/ 74374 w 606856"/>
                <a:gd name="connsiteY7" fmla="*/ 25706 h 370901"/>
                <a:gd name="connsiteX8" fmla="*/ 63357 w 606856"/>
                <a:gd name="connsiteY8" fmla="*/ 29378 h 370901"/>
                <a:gd name="connsiteX9" fmla="*/ 52340 w 606856"/>
                <a:gd name="connsiteY9" fmla="*/ 33050 h 370901"/>
                <a:gd name="connsiteX10" fmla="*/ 26634 w 606856"/>
                <a:gd name="connsiteY10" fmla="*/ 62429 h 370901"/>
                <a:gd name="connsiteX11" fmla="*/ 11945 w 606856"/>
                <a:gd name="connsiteY11" fmla="*/ 84462 h 370901"/>
                <a:gd name="connsiteX12" fmla="*/ 928 w 606856"/>
                <a:gd name="connsiteY12" fmla="*/ 128530 h 370901"/>
                <a:gd name="connsiteX13" fmla="*/ 8272 w 606856"/>
                <a:gd name="connsiteY13" fmla="*/ 231354 h 370901"/>
                <a:gd name="connsiteX14" fmla="*/ 15617 w 606856"/>
                <a:gd name="connsiteY14" fmla="*/ 246043 h 370901"/>
                <a:gd name="connsiteX15" fmla="*/ 26634 w 606856"/>
                <a:gd name="connsiteY15" fmla="*/ 268077 h 370901"/>
                <a:gd name="connsiteX16" fmla="*/ 41323 w 606856"/>
                <a:gd name="connsiteY16" fmla="*/ 275421 h 370901"/>
                <a:gd name="connsiteX17" fmla="*/ 67029 w 606856"/>
                <a:gd name="connsiteY17" fmla="*/ 297455 h 370901"/>
                <a:gd name="connsiteX18" fmla="*/ 89063 w 606856"/>
                <a:gd name="connsiteY18" fmla="*/ 304800 h 370901"/>
                <a:gd name="connsiteX19" fmla="*/ 100080 w 606856"/>
                <a:gd name="connsiteY19" fmla="*/ 308472 h 370901"/>
                <a:gd name="connsiteX20" fmla="*/ 111096 w 606856"/>
                <a:gd name="connsiteY20" fmla="*/ 315817 h 370901"/>
                <a:gd name="connsiteX21" fmla="*/ 158836 w 606856"/>
                <a:gd name="connsiteY21" fmla="*/ 326833 h 370901"/>
                <a:gd name="connsiteX22" fmla="*/ 180870 w 606856"/>
                <a:gd name="connsiteY22" fmla="*/ 337850 h 370901"/>
                <a:gd name="connsiteX23" fmla="*/ 191887 w 606856"/>
                <a:gd name="connsiteY23" fmla="*/ 341523 h 370901"/>
                <a:gd name="connsiteX24" fmla="*/ 228610 w 606856"/>
                <a:gd name="connsiteY24" fmla="*/ 348867 h 370901"/>
                <a:gd name="connsiteX25" fmla="*/ 291039 w 606856"/>
                <a:gd name="connsiteY25" fmla="*/ 359884 h 370901"/>
                <a:gd name="connsiteX26" fmla="*/ 302056 w 606856"/>
                <a:gd name="connsiteY26" fmla="*/ 363556 h 370901"/>
                <a:gd name="connsiteX27" fmla="*/ 324089 w 606856"/>
                <a:gd name="connsiteY27" fmla="*/ 367229 h 370901"/>
                <a:gd name="connsiteX28" fmla="*/ 338778 w 606856"/>
                <a:gd name="connsiteY28" fmla="*/ 370901 h 370901"/>
                <a:gd name="connsiteX29" fmla="*/ 456292 w 606856"/>
                <a:gd name="connsiteY29" fmla="*/ 367229 h 370901"/>
                <a:gd name="connsiteX30" fmla="*/ 485670 w 606856"/>
                <a:gd name="connsiteY30" fmla="*/ 356212 h 370901"/>
                <a:gd name="connsiteX31" fmla="*/ 511376 w 606856"/>
                <a:gd name="connsiteY31" fmla="*/ 348867 h 370901"/>
                <a:gd name="connsiteX32" fmla="*/ 533410 w 606856"/>
                <a:gd name="connsiteY32" fmla="*/ 337850 h 370901"/>
                <a:gd name="connsiteX33" fmla="*/ 544427 w 606856"/>
                <a:gd name="connsiteY33" fmla="*/ 326833 h 370901"/>
                <a:gd name="connsiteX34" fmla="*/ 555443 w 606856"/>
                <a:gd name="connsiteY34" fmla="*/ 319489 h 370901"/>
                <a:gd name="connsiteX35" fmla="*/ 570133 w 606856"/>
                <a:gd name="connsiteY35" fmla="*/ 293783 h 370901"/>
                <a:gd name="connsiteX36" fmla="*/ 573805 w 606856"/>
                <a:gd name="connsiteY36" fmla="*/ 282766 h 370901"/>
                <a:gd name="connsiteX37" fmla="*/ 581149 w 606856"/>
                <a:gd name="connsiteY37" fmla="*/ 271749 h 370901"/>
                <a:gd name="connsiteX38" fmla="*/ 584822 w 606856"/>
                <a:gd name="connsiteY38" fmla="*/ 260732 h 370901"/>
                <a:gd name="connsiteX39" fmla="*/ 592166 w 606856"/>
                <a:gd name="connsiteY39" fmla="*/ 246043 h 370901"/>
                <a:gd name="connsiteX40" fmla="*/ 603183 w 606856"/>
                <a:gd name="connsiteY40" fmla="*/ 212992 h 370901"/>
                <a:gd name="connsiteX41" fmla="*/ 606856 w 606856"/>
                <a:gd name="connsiteY41" fmla="*/ 201976 h 370901"/>
                <a:gd name="connsiteX42" fmla="*/ 603183 w 606856"/>
                <a:gd name="connsiteY42" fmla="*/ 143219 h 370901"/>
                <a:gd name="connsiteX43" fmla="*/ 566460 w 606856"/>
                <a:gd name="connsiteY43" fmla="*/ 106496 h 370901"/>
                <a:gd name="connsiteX44" fmla="*/ 551771 w 606856"/>
                <a:gd name="connsiteY44" fmla="*/ 99151 h 370901"/>
                <a:gd name="connsiteX45" fmla="*/ 529737 w 606856"/>
                <a:gd name="connsiteY45" fmla="*/ 91807 h 370901"/>
                <a:gd name="connsiteX46" fmla="*/ 518721 w 606856"/>
                <a:gd name="connsiteY46" fmla="*/ 88135 h 370901"/>
                <a:gd name="connsiteX47" fmla="*/ 507704 w 606856"/>
                <a:gd name="connsiteY47" fmla="*/ 84462 h 370901"/>
                <a:gd name="connsiteX48" fmla="*/ 493015 w 606856"/>
                <a:gd name="connsiteY48" fmla="*/ 80790 h 370901"/>
                <a:gd name="connsiteX49" fmla="*/ 470981 w 606856"/>
                <a:gd name="connsiteY49" fmla="*/ 73445 h 370901"/>
                <a:gd name="connsiteX50" fmla="*/ 445275 w 606856"/>
                <a:gd name="connsiteY50" fmla="*/ 66101 h 370901"/>
                <a:gd name="connsiteX51" fmla="*/ 434258 w 606856"/>
                <a:gd name="connsiteY51" fmla="*/ 58756 h 370901"/>
                <a:gd name="connsiteX52" fmla="*/ 412224 w 606856"/>
                <a:gd name="connsiteY52" fmla="*/ 51412 h 370901"/>
                <a:gd name="connsiteX53" fmla="*/ 390190 w 606856"/>
                <a:gd name="connsiteY53" fmla="*/ 44067 h 370901"/>
                <a:gd name="connsiteX54" fmla="*/ 346123 w 606856"/>
                <a:gd name="connsiteY54" fmla="*/ 29378 h 370901"/>
                <a:gd name="connsiteX55" fmla="*/ 335106 w 606856"/>
                <a:gd name="connsiteY55" fmla="*/ 25706 h 370901"/>
                <a:gd name="connsiteX56" fmla="*/ 324089 w 606856"/>
                <a:gd name="connsiteY56" fmla="*/ 22033 h 370901"/>
                <a:gd name="connsiteX57" fmla="*/ 291039 w 606856"/>
                <a:gd name="connsiteY57" fmla="*/ 11017 h 37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6856" h="370901">
                  <a:moveTo>
                    <a:pt x="291039" y="11017"/>
                  </a:moveTo>
                  <a:lnTo>
                    <a:pt x="291039" y="11017"/>
                  </a:lnTo>
                  <a:lnTo>
                    <a:pt x="257988" y="3672"/>
                  </a:lnTo>
                  <a:cubicBezTo>
                    <a:pt x="253070" y="2537"/>
                    <a:pt x="248346" y="0"/>
                    <a:pt x="243299" y="0"/>
                  </a:cubicBezTo>
                  <a:cubicBezTo>
                    <a:pt x="215118" y="0"/>
                    <a:pt x="186990" y="2448"/>
                    <a:pt x="158836" y="3672"/>
                  </a:cubicBezTo>
                  <a:cubicBezTo>
                    <a:pt x="144599" y="8417"/>
                    <a:pt x="135000" y="11929"/>
                    <a:pt x="118441" y="14689"/>
                  </a:cubicBezTo>
                  <a:cubicBezTo>
                    <a:pt x="111096" y="15913"/>
                    <a:pt x="103631" y="16555"/>
                    <a:pt x="96407" y="18361"/>
                  </a:cubicBezTo>
                  <a:cubicBezTo>
                    <a:pt x="88896" y="20239"/>
                    <a:pt x="81718" y="23258"/>
                    <a:pt x="74374" y="25706"/>
                  </a:cubicBezTo>
                  <a:lnTo>
                    <a:pt x="63357" y="29378"/>
                  </a:lnTo>
                  <a:lnTo>
                    <a:pt x="52340" y="33050"/>
                  </a:lnTo>
                  <a:cubicBezTo>
                    <a:pt x="33978" y="45292"/>
                    <a:pt x="43773" y="36722"/>
                    <a:pt x="26634" y="62429"/>
                  </a:cubicBezTo>
                  <a:lnTo>
                    <a:pt x="11945" y="84462"/>
                  </a:lnTo>
                  <a:cubicBezTo>
                    <a:pt x="2245" y="113560"/>
                    <a:pt x="5873" y="98859"/>
                    <a:pt x="928" y="128530"/>
                  </a:cubicBezTo>
                  <a:cubicBezTo>
                    <a:pt x="1645" y="146469"/>
                    <a:pt x="-4691" y="201107"/>
                    <a:pt x="8272" y="231354"/>
                  </a:cubicBezTo>
                  <a:cubicBezTo>
                    <a:pt x="10428" y="236386"/>
                    <a:pt x="13461" y="241011"/>
                    <a:pt x="15617" y="246043"/>
                  </a:cubicBezTo>
                  <a:cubicBezTo>
                    <a:pt x="19238" y="254492"/>
                    <a:pt x="18791" y="261541"/>
                    <a:pt x="26634" y="268077"/>
                  </a:cubicBezTo>
                  <a:cubicBezTo>
                    <a:pt x="30839" y="271581"/>
                    <a:pt x="36427" y="272973"/>
                    <a:pt x="41323" y="275421"/>
                  </a:cubicBezTo>
                  <a:cubicBezTo>
                    <a:pt x="48606" y="282705"/>
                    <a:pt x="56959" y="292980"/>
                    <a:pt x="67029" y="297455"/>
                  </a:cubicBezTo>
                  <a:cubicBezTo>
                    <a:pt x="74104" y="300599"/>
                    <a:pt x="81718" y="302352"/>
                    <a:pt x="89063" y="304800"/>
                  </a:cubicBezTo>
                  <a:lnTo>
                    <a:pt x="100080" y="308472"/>
                  </a:lnTo>
                  <a:cubicBezTo>
                    <a:pt x="103752" y="310920"/>
                    <a:pt x="106948" y="314309"/>
                    <a:pt x="111096" y="315817"/>
                  </a:cubicBezTo>
                  <a:cubicBezTo>
                    <a:pt x="131207" y="323130"/>
                    <a:pt x="140051" y="322137"/>
                    <a:pt x="158836" y="326833"/>
                  </a:cubicBezTo>
                  <a:cubicBezTo>
                    <a:pt x="177292" y="331447"/>
                    <a:pt x="162924" y="328877"/>
                    <a:pt x="180870" y="337850"/>
                  </a:cubicBezTo>
                  <a:cubicBezTo>
                    <a:pt x="184332" y="339581"/>
                    <a:pt x="188165" y="340459"/>
                    <a:pt x="191887" y="341523"/>
                  </a:cubicBezTo>
                  <a:cubicBezTo>
                    <a:pt x="209711" y="346616"/>
                    <a:pt x="207629" y="344933"/>
                    <a:pt x="228610" y="348867"/>
                  </a:cubicBezTo>
                  <a:cubicBezTo>
                    <a:pt x="286486" y="359719"/>
                    <a:pt x="244193" y="353192"/>
                    <a:pt x="291039" y="359884"/>
                  </a:cubicBezTo>
                  <a:cubicBezTo>
                    <a:pt x="294711" y="361108"/>
                    <a:pt x="298277" y="362716"/>
                    <a:pt x="302056" y="363556"/>
                  </a:cubicBezTo>
                  <a:cubicBezTo>
                    <a:pt x="309324" y="365171"/>
                    <a:pt x="316788" y="365769"/>
                    <a:pt x="324089" y="367229"/>
                  </a:cubicBezTo>
                  <a:cubicBezTo>
                    <a:pt x="329038" y="368219"/>
                    <a:pt x="333882" y="369677"/>
                    <a:pt x="338778" y="370901"/>
                  </a:cubicBezTo>
                  <a:cubicBezTo>
                    <a:pt x="377949" y="369677"/>
                    <a:pt x="417159" y="369344"/>
                    <a:pt x="456292" y="367229"/>
                  </a:cubicBezTo>
                  <a:cubicBezTo>
                    <a:pt x="484707" y="365693"/>
                    <a:pt x="465410" y="364895"/>
                    <a:pt x="485670" y="356212"/>
                  </a:cubicBezTo>
                  <a:cubicBezTo>
                    <a:pt x="502133" y="349157"/>
                    <a:pt x="497091" y="356009"/>
                    <a:pt x="511376" y="348867"/>
                  </a:cubicBezTo>
                  <a:cubicBezTo>
                    <a:pt x="539860" y="334626"/>
                    <a:pt x="505711" y="347085"/>
                    <a:pt x="533410" y="337850"/>
                  </a:cubicBezTo>
                  <a:cubicBezTo>
                    <a:pt x="537082" y="334178"/>
                    <a:pt x="540437" y="330158"/>
                    <a:pt x="544427" y="326833"/>
                  </a:cubicBezTo>
                  <a:cubicBezTo>
                    <a:pt x="547817" y="324008"/>
                    <a:pt x="552322" y="322610"/>
                    <a:pt x="555443" y="319489"/>
                  </a:cubicBezTo>
                  <a:cubicBezTo>
                    <a:pt x="560053" y="314879"/>
                    <a:pt x="567973" y="298823"/>
                    <a:pt x="570133" y="293783"/>
                  </a:cubicBezTo>
                  <a:cubicBezTo>
                    <a:pt x="571658" y="290225"/>
                    <a:pt x="572074" y="286228"/>
                    <a:pt x="573805" y="282766"/>
                  </a:cubicBezTo>
                  <a:cubicBezTo>
                    <a:pt x="575779" y="278818"/>
                    <a:pt x="579175" y="275697"/>
                    <a:pt x="581149" y="271749"/>
                  </a:cubicBezTo>
                  <a:cubicBezTo>
                    <a:pt x="582880" y="268287"/>
                    <a:pt x="583297" y="264290"/>
                    <a:pt x="584822" y="260732"/>
                  </a:cubicBezTo>
                  <a:cubicBezTo>
                    <a:pt x="586978" y="255700"/>
                    <a:pt x="590133" y="251126"/>
                    <a:pt x="592166" y="246043"/>
                  </a:cubicBezTo>
                  <a:cubicBezTo>
                    <a:pt x="592177" y="246015"/>
                    <a:pt x="601342" y="218515"/>
                    <a:pt x="603183" y="212992"/>
                  </a:cubicBezTo>
                  <a:lnTo>
                    <a:pt x="606856" y="201976"/>
                  </a:lnTo>
                  <a:cubicBezTo>
                    <a:pt x="605632" y="182390"/>
                    <a:pt x="607532" y="162355"/>
                    <a:pt x="603183" y="143219"/>
                  </a:cubicBezTo>
                  <a:cubicBezTo>
                    <a:pt x="599416" y="126645"/>
                    <a:pt x="580020" y="113277"/>
                    <a:pt x="566460" y="106496"/>
                  </a:cubicBezTo>
                  <a:cubicBezTo>
                    <a:pt x="561564" y="104048"/>
                    <a:pt x="556854" y="101184"/>
                    <a:pt x="551771" y="99151"/>
                  </a:cubicBezTo>
                  <a:cubicBezTo>
                    <a:pt x="544583" y="96276"/>
                    <a:pt x="537082" y="94255"/>
                    <a:pt x="529737" y="91807"/>
                  </a:cubicBezTo>
                  <a:lnTo>
                    <a:pt x="518721" y="88135"/>
                  </a:lnTo>
                  <a:cubicBezTo>
                    <a:pt x="515049" y="86911"/>
                    <a:pt x="511459" y="85401"/>
                    <a:pt x="507704" y="84462"/>
                  </a:cubicBezTo>
                  <a:cubicBezTo>
                    <a:pt x="502808" y="83238"/>
                    <a:pt x="497849" y="82240"/>
                    <a:pt x="493015" y="80790"/>
                  </a:cubicBezTo>
                  <a:cubicBezTo>
                    <a:pt x="485600" y="78565"/>
                    <a:pt x="478492" y="75323"/>
                    <a:pt x="470981" y="73445"/>
                  </a:cubicBezTo>
                  <a:cubicBezTo>
                    <a:pt x="452537" y="68834"/>
                    <a:pt x="461080" y="71369"/>
                    <a:pt x="445275" y="66101"/>
                  </a:cubicBezTo>
                  <a:cubicBezTo>
                    <a:pt x="441603" y="63653"/>
                    <a:pt x="438291" y="60549"/>
                    <a:pt x="434258" y="58756"/>
                  </a:cubicBezTo>
                  <a:cubicBezTo>
                    <a:pt x="427183" y="55612"/>
                    <a:pt x="419569" y="53860"/>
                    <a:pt x="412224" y="51412"/>
                  </a:cubicBezTo>
                  <a:lnTo>
                    <a:pt x="390190" y="44067"/>
                  </a:lnTo>
                  <a:lnTo>
                    <a:pt x="346123" y="29378"/>
                  </a:lnTo>
                  <a:lnTo>
                    <a:pt x="335106" y="25706"/>
                  </a:lnTo>
                  <a:cubicBezTo>
                    <a:pt x="331434" y="24482"/>
                    <a:pt x="327960" y="22033"/>
                    <a:pt x="324089" y="22033"/>
                  </a:cubicBezTo>
                  <a:lnTo>
                    <a:pt x="291039" y="1101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638101" y="1531345"/>
              <a:ext cx="444347" cy="381918"/>
            </a:xfrm>
            <a:custGeom>
              <a:avLst/>
              <a:gdLst>
                <a:gd name="connsiteX0" fmla="*/ 11017 w 444347"/>
                <a:gd name="connsiteY0" fmla="*/ 0 h 381918"/>
                <a:gd name="connsiteX1" fmla="*/ 11017 w 444347"/>
                <a:gd name="connsiteY1" fmla="*/ 0 h 381918"/>
                <a:gd name="connsiteX2" fmla="*/ 47740 w 444347"/>
                <a:gd name="connsiteY2" fmla="*/ 11016 h 381918"/>
                <a:gd name="connsiteX3" fmla="*/ 62429 w 444347"/>
                <a:gd name="connsiteY3" fmla="*/ 18361 h 381918"/>
                <a:gd name="connsiteX4" fmla="*/ 84463 w 444347"/>
                <a:gd name="connsiteY4" fmla="*/ 25706 h 381918"/>
                <a:gd name="connsiteX5" fmla="*/ 95480 w 444347"/>
                <a:gd name="connsiteY5" fmla="*/ 29378 h 381918"/>
                <a:gd name="connsiteX6" fmla="*/ 106497 w 444347"/>
                <a:gd name="connsiteY6" fmla="*/ 36722 h 381918"/>
                <a:gd name="connsiteX7" fmla="*/ 146892 w 444347"/>
                <a:gd name="connsiteY7" fmla="*/ 44067 h 381918"/>
                <a:gd name="connsiteX8" fmla="*/ 209321 w 444347"/>
                <a:gd name="connsiteY8" fmla="*/ 51412 h 381918"/>
                <a:gd name="connsiteX9" fmla="*/ 235027 w 444347"/>
                <a:gd name="connsiteY9" fmla="*/ 55084 h 381918"/>
                <a:gd name="connsiteX10" fmla="*/ 249716 w 444347"/>
                <a:gd name="connsiteY10" fmla="*/ 58756 h 381918"/>
                <a:gd name="connsiteX11" fmla="*/ 286439 w 444347"/>
                <a:gd name="connsiteY11" fmla="*/ 62428 h 381918"/>
                <a:gd name="connsiteX12" fmla="*/ 304800 w 444347"/>
                <a:gd name="connsiteY12" fmla="*/ 66101 h 381918"/>
                <a:gd name="connsiteX13" fmla="*/ 319489 w 444347"/>
                <a:gd name="connsiteY13" fmla="*/ 69773 h 381918"/>
                <a:gd name="connsiteX14" fmla="*/ 345195 w 444347"/>
                <a:gd name="connsiteY14" fmla="*/ 73445 h 381918"/>
                <a:gd name="connsiteX15" fmla="*/ 378246 w 444347"/>
                <a:gd name="connsiteY15" fmla="*/ 88135 h 381918"/>
                <a:gd name="connsiteX16" fmla="*/ 392935 w 444347"/>
                <a:gd name="connsiteY16" fmla="*/ 110168 h 381918"/>
                <a:gd name="connsiteX17" fmla="*/ 403952 w 444347"/>
                <a:gd name="connsiteY17" fmla="*/ 132202 h 381918"/>
                <a:gd name="connsiteX18" fmla="*/ 418641 w 444347"/>
                <a:gd name="connsiteY18" fmla="*/ 176269 h 381918"/>
                <a:gd name="connsiteX19" fmla="*/ 422313 w 444347"/>
                <a:gd name="connsiteY19" fmla="*/ 187286 h 381918"/>
                <a:gd name="connsiteX20" fmla="*/ 425986 w 444347"/>
                <a:gd name="connsiteY20" fmla="*/ 198303 h 381918"/>
                <a:gd name="connsiteX21" fmla="*/ 433330 w 444347"/>
                <a:gd name="connsiteY21" fmla="*/ 268077 h 381918"/>
                <a:gd name="connsiteX22" fmla="*/ 440675 w 444347"/>
                <a:gd name="connsiteY22" fmla="*/ 290110 h 381918"/>
                <a:gd name="connsiteX23" fmla="*/ 444347 w 444347"/>
                <a:gd name="connsiteY23" fmla="*/ 301127 h 381918"/>
                <a:gd name="connsiteX24" fmla="*/ 440675 w 444347"/>
                <a:gd name="connsiteY24" fmla="*/ 367228 h 381918"/>
                <a:gd name="connsiteX25" fmla="*/ 437003 w 444347"/>
                <a:gd name="connsiteY25" fmla="*/ 378245 h 381918"/>
                <a:gd name="connsiteX26" fmla="*/ 425986 w 444347"/>
                <a:gd name="connsiteY26" fmla="*/ 381918 h 381918"/>
                <a:gd name="connsiteX27" fmla="*/ 359885 w 444347"/>
                <a:gd name="connsiteY27" fmla="*/ 374573 h 381918"/>
                <a:gd name="connsiteX28" fmla="*/ 337851 w 444347"/>
                <a:gd name="connsiteY28" fmla="*/ 367228 h 381918"/>
                <a:gd name="connsiteX29" fmla="*/ 312145 w 444347"/>
                <a:gd name="connsiteY29" fmla="*/ 356212 h 381918"/>
                <a:gd name="connsiteX30" fmla="*/ 290111 w 444347"/>
                <a:gd name="connsiteY30" fmla="*/ 348867 h 381918"/>
                <a:gd name="connsiteX31" fmla="*/ 279094 w 444347"/>
                <a:gd name="connsiteY31" fmla="*/ 341522 h 381918"/>
                <a:gd name="connsiteX32" fmla="*/ 257060 w 444347"/>
                <a:gd name="connsiteY32" fmla="*/ 334178 h 381918"/>
                <a:gd name="connsiteX33" fmla="*/ 168926 w 444347"/>
                <a:gd name="connsiteY33" fmla="*/ 326833 h 381918"/>
                <a:gd name="connsiteX34" fmla="*/ 146892 w 444347"/>
                <a:gd name="connsiteY34" fmla="*/ 319489 h 381918"/>
                <a:gd name="connsiteX35" fmla="*/ 135875 w 444347"/>
                <a:gd name="connsiteY35" fmla="*/ 315816 h 381918"/>
                <a:gd name="connsiteX36" fmla="*/ 113841 w 444347"/>
                <a:gd name="connsiteY36" fmla="*/ 293783 h 381918"/>
                <a:gd name="connsiteX37" fmla="*/ 95480 w 444347"/>
                <a:gd name="connsiteY37" fmla="*/ 275421 h 381918"/>
                <a:gd name="connsiteX38" fmla="*/ 88135 w 444347"/>
                <a:gd name="connsiteY38" fmla="*/ 264404 h 381918"/>
                <a:gd name="connsiteX39" fmla="*/ 77118 w 444347"/>
                <a:gd name="connsiteY39" fmla="*/ 257060 h 381918"/>
                <a:gd name="connsiteX40" fmla="*/ 62429 w 444347"/>
                <a:gd name="connsiteY40" fmla="*/ 235026 h 381918"/>
                <a:gd name="connsiteX41" fmla="*/ 58757 w 444347"/>
                <a:gd name="connsiteY41" fmla="*/ 224009 h 381918"/>
                <a:gd name="connsiteX42" fmla="*/ 51412 w 444347"/>
                <a:gd name="connsiteY42" fmla="*/ 212992 h 381918"/>
                <a:gd name="connsiteX43" fmla="*/ 47740 w 444347"/>
                <a:gd name="connsiteY43" fmla="*/ 198303 h 381918"/>
                <a:gd name="connsiteX44" fmla="*/ 40395 w 444347"/>
                <a:gd name="connsiteY44" fmla="*/ 176269 h 381918"/>
                <a:gd name="connsiteX45" fmla="*/ 36723 w 444347"/>
                <a:gd name="connsiteY45" fmla="*/ 165253 h 381918"/>
                <a:gd name="connsiteX46" fmla="*/ 25706 w 444347"/>
                <a:gd name="connsiteY46" fmla="*/ 143219 h 381918"/>
                <a:gd name="connsiteX47" fmla="*/ 18362 w 444347"/>
                <a:gd name="connsiteY47" fmla="*/ 132202 h 381918"/>
                <a:gd name="connsiteX48" fmla="*/ 7345 w 444347"/>
                <a:gd name="connsiteY48" fmla="*/ 99151 h 381918"/>
                <a:gd name="connsiteX49" fmla="*/ 3672 w 444347"/>
                <a:gd name="connsiteY49" fmla="*/ 88135 h 381918"/>
                <a:gd name="connsiteX50" fmla="*/ 0 w 444347"/>
                <a:gd name="connsiteY50" fmla="*/ 77118 h 381918"/>
                <a:gd name="connsiteX51" fmla="*/ 11017 w 444347"/>
                <a:gd name="connsiteY51" fmla="*/ 0 h 38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4347" h="381918">
                  <a:moveTo>
                    <a:pt x="11017" y="0"/>
                  </a:moveTo>
                  <a:lnTo>
                    <a:pt x="11017" y="0"/>
                  </a:lnTo>
                  <a:cubicBezTo>
                    <a:pt x="23258" y="3672"/>
                    <a:pt x="35705" y="6718"/>
                    <a:pt x="47740" y="11016"/>
                  </a:cubicBezTo>
                  <a:cubicBezTo>
                    <a:pt x="52895" y="12857"/>
                    <a:pt x="57346" y="16328"/>
                    <a:pt x="62429" y="18361"/>
                  </a:cubicBezTo>
                  <a:cubicBezTo>
                    <a:pt x="69617" y="21236"/>
                    <a:pt x="77118" y="23258"/>
                    <a:pt x="84463" y="25706"/>
                  </a:cubicBezTo>
                  <a:cubicBezTo>
                    <a:pt x="88135" y="26930"/>
                    <a:pt x="92259" y="27231"/>
                    <a:pt x="95480" y="29378"/>
                  </a:cubicBezTo>
                  <a:cubicBezTo>
                    <a:pt x="99152" y="31826"/>
                    <a:pt x="102440" y="34983"/>
                    <a:pt x="106497" y="36722"/>
                  </a:cubicBezTo>
                  <a:cubicBezTo>
                    <a:pt x="115298" y="40494"/>
                    <a:pt x="140688" y="43113"/>
                    <a:pt x="146892" y="44067"/>
                  </a:cubicBezTo>
                  <a:cubicBezTo>
                    <a:pt x="205322" y="53056"/>
                    <a:pt x="119638" y="41447"/>
                    <a:pt x="209321" y="51412"/>
                  </a:cubicBezTo>
                  <a:cubicBezTo>
                    <a:pt x="217924" y="52368"/>
                    <a:pt x="226511" y="53536"/>
                    <a:pt x="235027" y="55084"/>
                  </a:cubicBezTo>
                  <a:cubicBezTo>
                    <a:pt x="239993" y="55987"/>
                    <a:pt x="244720" y="58042"/>
                    <a:pt x="249716" y="58756"/>
                  </a:cubicBezTo>
                  <a:cubicBezTo>
                    <a:pt x="261894" y="60496"/>
                    <a:pt x="274198" y="61204"/>
                    <a:pt x="286439" y="62428"/>
                  </a:cubicBezTo>
                  <a:cubicBezTo>
                    <a:pt x="292559" y="63652"/>
                    <a:pt x="298707" y="64747"/>
                    <a:pt x="304800" y="66101"/>
                  </a:cubicBezTo>
                  <a:cubicBezTo>
                    <a:pt x="309727" y="67196"/>
                    <a:pt x="314523" y="68870"/>
                    <a:pt x="319489" y="69773"/>
                  </a:cubicBezTo>
                  <a:cubicBezTo>
                    <a:pt x="328005" y="71321"/>
                    <a:pt x="336626" y="72221"/>
                    <a:pt x="345195" y="73445"/>
                  </a:cubicBezTo>
                  <a:cubicBezTo>
                    <a:pt x="371416" y="82186"/>
                    <a:pt x="360787" y="76495"/>
                    <a:pt x="378246" y="88135"/>
                  </a:cubicBezTo>
                  <a:cubicBezTo>
                    <a:pt x="383142" y="95479"/>
                    <a:pt x="390144" y="101794"/>
                    <a:pt x="392935" y="110168"/>
                  </a:cubicBezTo>
                  <a:cubicBezTo>
                    <a:pt x="398003" y="125372"/>
                    <a:pt x="394460" y="117964"/>
                    <a:pt x="403952" y="132202"/>
                  </a:cubicBezTo>
                  <a:lnTo>
                    <a:pt x="418641" y="176269"/>
                  </a:lnTo>
                  <a:lnTo>
                    <a:pt x="422313" y="187286"/>
                  </a:lnTo>
                  <a:lnTo>
                    <a:pt x="425986" y="198303"/>
                  </a:lnTo>
                  <a:cubicBezTo>
                    <a:pt x="428298" y="232985"/>
                    <a:pt x="425660" y="242512"/>
                    <a:pt x="433330" y="268077"/>
                  </a:cubicBezTo>
                  <a:cubicBezTo>
                    <a:pt x="435555" y="275492"/>
                    <a:pt x="438227" y="282766"/>
                    <a:pt x="440675" y="290110"/>
                  </a:cubicBezTo>
                  <a:lnTo>
                    <a:pt x="444347" y="301127"/>
                  </a:lnTo>
                  <a:cubicBezTo>
                    <a:pt x="443123" y="323161"/>
                    <a:pt x="442767" y="345260"/>
                    <a:pt x="440675" y="367228"/>
                  </a:cubicBezTo>
                  <a:cubicBezTo>
                    <a:pt x="440308" y="371082"/>
                    <a:pt x="439740" y="375508"/>
                    <a:pt x="437003" y="378245"/>
                  </a:cubicBezTo>
                  <a:cubicBezTo>
                    <a:pt x="434266" y="380982"/>
                    <a:pt x="429658" y="380694"/>
                    <a:pt x="425986" y="381918"/>
                  </a:cubicBezTo>
                  <a:cubicBezTo>
                    <a:pt x="403952" y="379470"/>
                    <a:pt x="380917" y="381584"/>
                    <a:pt x="359885" y="374573"/>
                  </a:cubicBezTo>
                  <a:cubicBezTo>
                    <a:pt x="352540" y="372125"/>
                    <a:pt x="344293" y="371522"/>
                    <a:pt x="337851" y="367228"/>
                  </a:cubicBezTo>
                  <a:cubicBezTo>
                    <a:pt x="320371" y="355576"/>
                    <a:pt x="333704" y="362680"/>
                    <a:pt x="312145" y="356212"/>
                  </a:cubicBezTo>
                  <a:cubicBezTo>
                    <a:pt x="304730" y="353987"/>
                    <a:pt x="290111" y="348867"/>
                    <a:pt x="290111" y="348867"/>
                  </a:cubicBezTo>
                  <a:cubicBezTo>
                    <a:pt x="286439" y="346419"/>
                    <a:pt x="283127" y="343315"/>
                    <a:pt x="279094" y="341522"/>
                  </a:cubicBezTo>
                  <a:cubicBezTo>
                    <a:pt x="272019" y="338378"/>
                    <a:pt x="264405" y="336626"/>
                    <a:pt x="257060" y="334178"/>
                  </a:cubicBezTo>
                  <a:cubicBezTo>
                    <a:pt x="221627" y="322368"/>
                    <a:pt x="249927" y="330691"/>
                    <a:pt x="168926" y="326833"/>
                  </a:cubicBezTo>
                  <a:lnTo>
                    <a:pt x="146892" y="319489"/>
                  </a:lnTo>
                  <a:lnTo>
                    <a:pt x="135875" y="315816"/>
                  </a:lnTo>
                  <a:cubicBezTo>
                    <a:pt x="128530" y="308472"/>
                    <a:pt x="119602" y="302425"/>
                    <a:pt x="113841" y="293783"/>
                  </a:cubicBezTo>
                  <a:cubicBezTo>
                    <a:pt x="104049" y="279094"/>
                    <a:pt x="110169" y="285214"/>
                    <a:pt x="95480" y="275421"/>
                  </a:cubicBezTo>
                  <a:cubicBezTo>
                    <a:pt x="93032" y="271749"/>
                    <a:pt x="91256" y="267525"/>
                    <a:pt x="88135" y="264404"/>
                  </a:cubicBezTo>
                  <a:cubicBezTo>
                    <a:pt x="85014" y="261283"/>
                    <a:pt x="80024" y="260381"/>
                    <a:pt x="77118" y="257060"/>
                  </a:cubicBezTo>
                  <a:cubicBezTo>
                    <a:pt x="71305" y="250417"/>
                    <a:pt x="62429" y="235026"/>
                    <a:pt x="62429" y="235026"/>
                  </a:cubicBezTo>
                  <a:cubicBezTo>
                    <a:pt x="61205" y="231354"/>
                    <a:pt x="60488" y="227471"/>
                    <a:pt x="58757" y="224009"/>
                  </a:cubicBezTo>
                  <a:cubicBezTo>
                    <a:pt x="56783" y="220061"/>
                    <a:pt x="53151" y="217049"/>
                    <a:pt x="51412" y="212992"/>
                  </a:cubicBezTo>
                  <a:cubicBezTo>
                    <a:pt x="49424" y="208353"/>
                    <a:pt x="49190" y="203137"/>
                    <a:pt x="47740" y="198303"/>
                  </a:cubicBezTo>
                  <a:cubicBezTo>
                    <a:pt x="45515" y="190888"/>
                    <a:pt x="42843" y="183614"/>
                    <a:pt x="40395" y="176269"/>
                  </a:cubicBezTo>
                  <a:cubicBezTo>
                    <a:pt x="39171" y="172597"/>
                    <a:pt x="38870" y="168474"/>
                    <a:pt x="36723" y="165253"/>
                  </a:cubicBezTo>
                  <a:cubicBezTo>
                    <a:pt x="15677" y="133681"/>
                    <a:pt x="40910" y="173627"/>
                    <a:pt x="25706" y="143219"/>
                  </a:cubicBezTo>
                  <a:cubicBezTo>
                    <a:pt x="23732" y="139271"/>
                    <a:pt x="20154" y="136235"/>
                    <a:pt x="18362" y="132202"/>
                  </a:cubicBezTo>
                  <a:cubicBezTo>
                    <a:pt x="18355" y="132185"/>
                    <a:pt x="9184" y="104668"/>
                    <a:pt x="7345" y="99151"/>
                  </a:cubicBezTo>
                  <a:lnTo>
                    <a:pt x="3672" y="88135"/>
                  </a:lnTo>
                  <a:lnTo>
                    <a:pt x="0" y="77118"/>
                  </a:lnTo>
                  <a:cubicBezTo>
                    <a:pt x="3882" y="26649"/>
                    <a:pt x="9181" y="12853"/>
                    <a:pt x="110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423037" y="1689652"/>
              <a:ext cx="310100" cy="652007"/>
            </a:xfrm>
            <a:custGeom>
              <a:avLst/>
              <a:gdLst>
                <a:gd name="connsiteX0" fmla="*/ 147099 w 310100"/>
                <a:gd name="connsiteY0" fmla="*/ 0 h 652007"/>
                <a:gd name="connsiteX1" fmla="*/ 147099 w 310100"/>
                <a:gd name="connsiteY1" fmla="*/ 0 h 652007"/>
                <a:gd name="connsiteX2" fmla="*/ 186855 w 310100"/>
                <a:gd name="connsiteY2" fmla="*/ 27830 h 652007"/>
                <a:gd name="connsiteX3" fmla="*/ 198782 w 310100"/>
                <a:gd name="connsiteY3" fmla="*/ 35781 h 652007"/>
                <a:gd name="connsiteX4" fmla="*/ 214685 w 310100"/>
                <a:gd name="connsiteY4" fmla="*/ 59635 h 652007"/>
                <a:gd name="connsiteX5" fmla="*/ 222636 w 310100"/>
                <a:gd name="connsiteY5" fmla="*/ 71562 h 652007"/>
                <a:gd name="connsiteX6" fmla="*/ 230587 w 310100"/>
                <a:gd name="connsiteY6" fmla="*/ 83489 h 652007"/>
                <a:gd name="connsiteX7" fmla="*/ 238539 w 310100"/>
                <a:gd name="connsiteY7" fmla="*/ 91440 h 652007"/>
                <a:gd name="connsiteX8" fmla="*/ 250466 w 310100"/>
                <a:gd name="connsiteY8" fmla="*/ 115294 h 652007"/>
                <a:gd name="connsiteX9" fmla="*/ 262393 w 310100"/>
                <a:gd name="connsiteY9" fmla="*/ 135172 h 652007"/>
                <a:gd name="connsiteX10" fmla="*/ 274320 w 310100"/>
                <a:gd name="connsiteY10" fmla="*/ 170953 h 652007"/>
                <a:gd name="connsiteX11" fmla="*/ 278295 w 310100"/>
                <a:gd name="connsiteY11" fmla="*/ 182880 h 652007"/>
                <a:gd name="connsiteX12" fmla="*/ 286246 w 310100"/>
                <a:gd name="connsiteY12" fmla="*/ 226612 h 652007"/>
                <a:gd name="connsiteX13" fmla="*/ 294198 w 310100"/>
                <a:gd name="connsiteY13" fmla="*/ 250466 h 652007"/>
                <a:gd name="connsiteX14" fmla="*/ 298173 w 310100"/>
                <a:gd name="connsiteY14" fmla="*/ 262393 h 652007"/>
                <a:gd name="connsiteX15" fmla="*/ 302149 w 310100"/>
                <a:gd name="connsiteY15" fmla="*/ 286247 h 652007"/>
                <a:gd name="connsiteX16" fmla="*/ 310100 w 310100"/>
                <a:gd name="connsiteY16" fmla="*/ 318052 h 652007"/>
                <a:gd name="connsiteX17" fmla="*/ 306125 w 310100"/>
                <a:gd name="connsiteY17" fmla="*/ 381663 h 652007"/>
                <a:gd name="connsiteX18" fmla="*/ 294198 w 310100"/>
                <a:gd name="connsiteY18" fmla="*/ 421419 h 652007"/>
                <a:gd name="connsiteX19" fmla="*/ 290222 w 310100"/>
                <a:gd name="connsiteY19" fmla="*/ 433346 h 652007"/>
                <a:gd name="connsiteX20" fmla="*/ 286246 w 310100"/>
                <a:gd name="connsiteY20" fmla="*/ 445273 h 652007"/>
                <a:gd name="connsiteX21" fmla="*/ 278295 w 310100"/>
                <a:gd name="connsiteY21" fmla="*/ 457200 h 652007"/>
                <a:gd name="connsiteX22" fmla="*/ 270344 w 310100"/>
                <a:gd name="connsiteY22" fmla="*/ 481054 h 652007"/>
                <a:gd name="connsiteX23" fmla="*/ 266368 w 310100"/>
                <a:gd name="connsiteY23" fmla="*/ 492981 h 652007"/>
                <a:gd name="connsiteX24" fmla="*/ 262393 w 310100"/>
                <a:gd name="connsiteY24" fmla="*/ 516835 h 652007"/>
                <a:gd name="connsiteX25" fmla="*/ 258417 w 310100"/>
                <a:gd name="connsiteY25" fmla="*/ 528762 h 652007"/>
                <a:gd name="connsiteX26" fmla="*/ 250466 w 310100"/>
                <a:gd name="connsiteY26" fmla="*/ 568518 h 652007"/>
                <a:gd name="connsiteX27" fmla="*/ 242514 w 310100"/>
                <a:gd name="connsiteY27" fmla="*/ 580445 h 652007"/>
                <a:gd name="connsiteX28" fmla="*/ 238539 w 310100"/>
                <a:gd name="connsiteY28" fmla="*/ 592372 h 652007"/>
                <a:gd name="connsiteX29" fmla="*/ 218660 w 310100"/>
                <a:gd name="connsiteY29" fmla="*/ 612251 h 652007"/>
                <a:gd name="connsiteX30" fmla="*/ 206733 w 310100"/>
                <a:gd name="connsiteY30" fmla="*/ 624178 h 652007"/>
                <a:gd name="connsiteX31" fmla="*/ 198782 w 310100"/>
                <a:gd name="connsiteY31" fmla="*/ 636105 h 652007"/>
                <a:gd name="connsiteX32" fmla="*/ 186855 w 310100"/>
                <a:gd name="connsiteY32" fmla="*/ 644056 h 652007"/>
                <a:gd name="connsiteX33" fmla="*/ 163001 w 310100"/>
                <a:gd name="connsiteY33" fmla="*/ 652007 h 652007"/>
                <a:gd name="connsiteX34" fmla="*/ 135172 w 310100"/>
                <a:gd name="connsiteY34" fmla="*/ 640080 h 652007"/>
                <a:gd name="connsiteX35" fmla="*/ 119269 w 310100"/>
                <a:gd name="connsiteY35" fmla="*/ 636105 h 652007"/>
                <a:gd name="connsiteX36" fmla="*/ 95415 w 310100"/>
                <a:gd name="connsiteY36" fmla="*/ 616226 h 652007"/>
                <a:gd name="connsiteX37" fmla="*/ 83488 w 310100"/>
                <a:gd name="connsiteY37" fmla="*/ 608275 h 652007"/>
                <a:gd name="connsiteX38" fmla="*/ 71561 w 310100"/>
                <a:gd name="connsiteY38" fmla="*/ 596348 h 652007"/>
                <a:gd name="connsiteX39" fmla="*/ 67586 w 310100"/>
                <a:gd name="connsiteY39" fmla="*/ 584421 h 652007"/>
                <a:gd name="connsiteX40" fmla="*/ 63610 w 310100"/>
                <a:gd name="connsiteY40" fmla="*/ 556591 h 652007"/>
                <a:gd name="connsiteX41" fmla="*/ 55659 w 310100"/>
                <a:gd name="connsiteY41" fmla="*/ 544665 h 652007"/>
                <a:gd name="connsiteX42" fmla="*/ 51683 w 310100"/>
                <a:gd name="connsiteY42" fmla="*/ 532738 h 652007"/>
                <a:gd name="connsiteX43" fmla="*/ 43732 w 310100"/>
                <a:gd name="connsiteY43" fmla="*/ 524786 h 652007"/>
                <a:gd name="connsiteX44" fmla="*/ 27829 w 310100"/>
                <a:gd name="connsiteY44" fmla="*/ 500932 h 652007"/>
                <a:gd name="connsiteX45" fmla="*/ 11926 w 310100"/>
                <a:gd name="connsiteY45" fmla="*/ 461176 h 652007"/>
                <a:gd name="connsiteX46" fmla="*/ 7951 w 310100"/>
                <a:gd name="connsiteY46" fmla="*/ 449249 h 652007"/>
                <a:gd name="connsiteX47" fmla="*/ 0 w 310100"/>
                <a:gd name="connsiteY47" fmla="*/ 369736 h 652007"/>
                <a:gd name="connsiteX48" fmla="*/ 3975 w 310100"/>
                <a:gd name="connsiteY48" fmla="*/ 238539 h 652007"/>
                <a:gd name="connsiteX49" fmla="*/ 7951 w 310100"/>
                <a:gd name="connsiteY49" fmla="*/ 186856 h 652007"/>
                <a:gd name="connsiteX50" fmla="*/ 15902 w 310100"/>
                <a:gd name="connsiteY50" fmla="*/ 163002 h 652007"/>
                <a:gd name="connsiteX51" fmla="*/ 19878 w 310100"/>
                <a:gd name="connsiteY51" fmla="*/ 147099 h 652007"/>
                <a:gd name="connsiteX52" fmla="*/ 35780 w 310100"/>
                <a:gd name="connsiteY52" fmla="*/ 119270 h 652007"/>
                <a:gd name="connsiteX53" fmla="*/ 43732 w 310100"/>
                <a:gd name="connsiteY53" fmla="*/ 91440 h 652007"/>
                <a:gd name="connsiteX54" fmla="*/ 67586 w 310100"/>
                <a:gd name="connsiteY54" fmla="*/ 59635 h 652007"/>
                <a:gd name="connsiteX55" fmla="*/ 75537 w 310100"/>
                <a:gd name="connsiteY55" fmla="*/ 47708 h 652007"/>
                <a:gd name="connsiteX56" fmla="*/ 87464 w 310100"/>
                <a:gd name="connsiteY56" fmla="*/ 39757 h 652007"/>
                <a:gd name="connsiteX57" fmla="*/ 107342 w 310100"/>
                <a:gd name="connsiteY57" fmla="*/ 23854 h 652007"/>
                <a:gd name="connsiteX58" fmla="*/ 115293 w 310100"/>
                <a:gd name="connsiteY58" fmla="*/ 11927 h 652007"/>
                <a:gd name="connsiteX59" fmla="*/ 147099 w 310100"/>
                <a:gd name="connsiteY59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10100" h="652007">
                  <a:moveTo>
                    <a:pt x="147099" y="0"/>
                  </a:moveTo>
                  <a:lnTo>
                    <a:pt x="147099" y="0"/>
                  </a:lnTo>
                  <a:lnTo>
                    <a:pt x="186855" y="27830"/>
                  </a:lnTo>
                  <a:cubicBezTo>
                    <a:pt x="190783" y="30550"/>
                    <a:pt x="198782" y="35781"/>
                    <a:pt x="198782" y="35781"/>
                  </a:cubicBezTo>
                  <a:lnTo>
                    <a:pt x="214685" y="59635"/>
                  </a:lnTo>
                  <a:lnTo>
                    <a:pt x="222636" y="71562"/>
                  </a:lnTo>
                  <a:cubicBezTo>
                    <a:pt x="225286" y="75538"/>
                    <a:pt x="227208" y="80111"/>
                    <a:pt x="230587" y="83489"/>
                  </a:cubicBezTo>
                  <a:lnTo>
                    <a:pt x="238539" y="91440"/>
                  </a:lnTo>
                  <a:cubicBezTo>
                    <a:pt x="248530" y="121418"/>
                    <a:pt x="235052" y="84467"/>
                    <a:pt x="250466" y="115294"/>
                  </a:cubicBezTo>
                  <a:cubicBezTo>
                    <a:pt x="260788" y="135939"/>
                    <a:pt x="246860" y="119641"/>
                    <a:pt x="262393" y="135172"/>
                  </a:cubicBezTo>
                  <a:lnTo>
                    <a:pt x="274320" y="170953"/>
                  </a:lnTo>
                  <a:lnTo>
                    <a:pt x="278295" y="182880"/>
                  </a:lnTo>
                  <a:cubicBezTo>
                    <a:pt x="281094" y="202469"/>
                    <a:pt x="281136" y="209577"/>
                    <a:pt x="286246" y="226612"/>
                  </a:cubicBezTo>
                  <a:cubicBezTo>
                    <a:pt x="288654" y="234640"/>
                    <a:pt x="291548" y="242515"/>
                    <a:pt x="294198" y="250466"/>
                  </a:cubicBezTo>
                  <a:cubicBezTo>
                    <a:pt x="295523" y="254442"/>
                    <a:pt x="297484" y="258259"/>
                    <a:pt x="298173" y="262393"/>
                  </a:cubicBezTo>
                  <a:cubicBezTo>
                    <a:pt x="299498" y="270344"/>
                    <a:pt x="300460" y="278365"/>
                    <a:pt x="302149" y="286247"/>
                  </a:cubicBezTo>
                  <a:cubicBezTo>
                    <a:pt x="304439" y="296932"/>
                    <a:pt x="310100" y="318052"/>
                    <a:pt x="310100" y="318052"/>
                  </a:cubicBezTo>
                  <a:cubicBezTo>
                    <a:pt x="308775" y="339256"/>
                    <a:pt x="308239" y="360523"/>
                    <a:pt x="306125" y="381663"/>
                  </a:cubicBezTo>
                  <a:cubicBezTo>
                    <a:pt x="305267" y="390242"/>
                    <a:pt x="295975" y="416088"/>
                    <a:pt x="294198" y="421419"/>
                  </a:cubicBezTo>
                  <a:lnTo>
                    <a:pt x="290222" y="433346"/>
                  </a:lnTo>
                  <a:cubicBezTo>
                    <a:pt x="288897" y="437322"/>
                    <a:pt x="288571" y="441786"/>
                    <a:pt x="286246" y="445273"/>
                  </a:cubicBezTo>
                  <a:lnTo>
                    <a:pt x="278295" y="457200"/>
                  </a:lnTo>
                  <a:lnTo>
                    <a:pt x="270344" y="481054"/>
                  </a:lnTo>
                  <a:lnTo>
                    <a:pt x="266368" y="492981"/>
                  </a:lnTo>
                  <a:cubicBezTo>
                    <a:pt x="265043" y="500932"/>
                    <a:pt x="264142" y="508966"/>
                    <a:pt x="262393" y="516835"/>
                  </a:cubicBezTo>
                  <a:cubicBezTo>
                    <a:pt x="261484" y="520926"/>
                    <a:pt x="259239" y="524653"/>
                    <a:pt x="258417" y="528762"/>
                  </a:cubicBezTo>
                  <a:cubicBezTo>
                    <a:pt x="255977" y="540961"/>
                    <a:pt x="256452" y="556546"/>
                    <a:pt x="250466" y="568518"/>
                  </a:cubicBezTo>
                  <a:cubicBezTo>
                    <a:pt x="248329" y="572792"/>
                    <a:pt x="245165" y="576469"/>
                    <a:pt x="242514" y="580445"/>
                  </a:cubicBezTo>
                  <a:cubicBezTo>
                    <a:pt x="241189" y="584421"/>
                    <a:pt x="241053" y="589019"/>
                    <a:pt x="238539" y="592372"/>
                  </a:cubicBezTo>
                  <a:cubicBezTo>
                    <a:pt x="232916" y="599869"/>
                    <a:pt x="225286" y="605625"/>
                    <a:pt x="218660" y="612251"/>
                  </a:cubicBezTo>
                  <a:cubicBezTo>
                    <a:pt x="214684" y="616227"/>
                    <a:pt x="209852" y="619500"/>
                    <a:pt x="206733" y="624178"/>
                  </a:cubicBezTo>
                  <a:cubicBezTo>
                    <a:pt x="204083" y="628154"/>
                    <a:pt x="202161" y="632726"/>
                    <a:pt x="198782" y="636105"/>
                  </a:cubicBezTo>
                  <a:cubicBezTo>
                    <a:pt x="195403" y="639484"/>
                    <a:pt x="191221" y="642115"/>
                    <a:pt x="186855" y="644056"/>
                  </a:cubicBezTo>
                  <a:cubicBezTo>
                    <a:pt x="179196" y="647460"/>
                    <a:pt x="163001" y="652007"/>
                    <a:pt x="163001" y="652007"/>
                  </a:cubicBezTo>
                  <a:cubicBezTo>
                    <a:pt x="117335" y="640589"/>
                    <a:pt x="173620" y="656556"/>
                    <a:pt x="135172" y="640080"/>
                  </a:cubicBezTo>
                  <a:cubicBezTo>
                    <a:pt x="130150" y="637928"/>
                    <a:pt x="124570" y="637430"/>
                    <a:pt x="119269" y="636105"/>
                  </a:cubicBezTo>
                  <a:cubicBezTo>
                    <a:pt x="107969" y="624804"/>
                    <a:pt x="111955" y="628040"/>
                    <a:pt x="95415" y="616226"/>
                  </a:cubicBezTo>
                  <a:cubicBezTo>
                    <a:pt x="91527" y="613449"/>
                    <a:pt x="87159" y="611334"/>
                    <a:pt x="83488" y="608275"/>
                  </a:cubicBezTo>
                  <a:cubicBezTo>
                    <a:pt x="79169" y="604676"/>
                    <a:pt x="75537" y="600324"/>
                    <a:pt x="71561" y="596348"/>
                  </a:cubicBezTo>
                  <a:cubicBezTo>
                    <a:pt x="70236" y="592372"/>
                    <a:pt x="68408" y="588530"/>
                    <a:pt x="67586" y="584421"/>
                  </a:cubicBezTo>
                  <a:cubicBezTo>
                    <a:pt x="65748" y="575232"/>
                    <a:pt x="66303" y="565567"/>
                    <a:pt x="63610" y="556591"/>
                  </a:cubicBezTo>
                  <a:cubicBezTo>
                    <a:pt x="62237" y="552015"/>
                    <a:pt x="57796" y="548938"/>
                    <a:pt x="55659" y="544665"/>
                  </a:cubicBezTo>
                  <a:cubicBezTo>
                    <a:pt x="53785" y="540917"/>
                    <a:pt x="53839" y="536332"/>
                    <a:pt x="51683" y="532738"/>
                  </a:cubicBezTo>
                  <a:cubicBezTo>
                    <a:pt x="49755" y="529524"/>
                    <a:pt x="45981" y="527785"/>
                    <a:pt x="43732" y="524786"/>
                  </a:cubicBezTo>
                  <a:cubicBezTo>
                    <a:pt x="37998" y="517141"/>
                    <a:pt x="27829" y="500932"/>
                    <a:pt x="27829" y="500932"/>
                  </a:cubicBezTo>
                  <a:cubicBezTo>
                    <a:pt x="18969" y="465491"/>
                    <a:pt x="27606" y="476854"/>
                    <a:pt x="11926" y="461176"/>
                  </a:cubicBezTo>
                  <a:cubicBezTo>
                    <a:pt x="10601" y="457200"/>
                    <a:pt x="8967" y="453315"/>
                    <a:pt x="7951" y="449249"/>
                  </a:cubicBezTo>
                  <a:cubicBezTo>
                    <a:pt x="784" y="420578"/>
                    <a:pt x="2313" y="404440"/>
                    <a:pt x="0" y="369736"/>
                  </a:cubicBezTo>
                  <a:cubicBezTo>
                    <a:pt x="1325" y="326004"/>
                    <a:pt x="2075" y="282250"/>
                    <a:pt x="3975" y="238539"/>
                  </a:cubicBezTo>
                  <a:cubicBezTo>
                    <a:pt x="4726" y="221277"/>
                    <a:pt x="5256" y="203923"/>
                    <a:pt x="7951" y="186856"/>
                  </a:cubicBezTo>
                  <a:cubicBezTo>
                    <a:pt x="9258" y="178577"/>
                    <a:pt x="13869" y="171133"/>
                    <a:pt x="15902" y="163002"/>
                  </a:cubicBezTo>
                  <a:cubicBezTo>
                    <a:pt x="17227" y="157701"/>
                    <a:pt x="17959" y="152215"/>
                    <a:pt x="19878" y="147099"/>
                  </a:cubicBezTo>
                  <a:cubicBezTo>
                    <a:pt x="24201" y="135571"/>
                    <a:pt x="29190" y="129156"/>
                    <a:pt x="35780" y="119270"/>
                  </a:cubicBezTo>
                  <a:cubicBezTo>
                    <a:pt x="36716" y="115525"/>
                    <a:pt x="41139" y="96108"/>
                    <a:pt x="43732" y="91440"/>
                  </a:cubicBezTo>
                  <a:cubicBezTo>
                    <a:pt x="68957" y="46035"/>
                    <a:pt x="50035" y="81573"/>
                    <a:pt x="67586" y="59635"/>
                  </a:cubicBezTo>
                  <a:cubicBezTo>
                    <a:pt x="70571" y="55904"/>
                    <a:pt x="72158" y="51087"/>
                    <a:pt x="75537" y="47708"/>
                  </a:cubicBezTo>
                  <a:cubicBezTo>
                    <a:pt x="78916" y="44329"/>
                    <a:pt x="83733" y="42742"/>
                    <a:pt x="87464" y="39757"/>
                  </a:cubicBezTo>
                  <a:cubicBezTo>
                    <a:pt x="115788" y="17097"/>
                    <a:pt x="70633" y="48326"/>
                    <a:pt x="107342" y="23854"/>
                  </a:cubicBezTo>
                  <a:cubicBezTo>
                    <a:pt x="109992" y="19878"/>
                    <a:pt x="111562" y="14912"/>
                    <a:pt x="115293" y="11927"/>
                  </a:cubicBezTo>
                  <a:cubicBezTo>
                    <a:pt x="118565" y="9309"/>
                    <a:pt x="127220" y="7951"/>
                    <a:pt x="1470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15732" y="544664"/>
              <a:ext cx="465151" cy="373712"/>
            </a:xfrm>
            <a:custGeom>
              <a:avLst/>
              <a:gdLst>
                <a:gd name="connsiteX0" fmla="*/ 0 w 465151"/>
                <a:gd name="connsiteY0" fmla="*/ 35781 h 373712"/>
                <a:gd name="connsiteX1" fmla="*/ 0 w 465151"/>
                <a:gd name="connsiteY1" fmla="*/ 35781 h 373712"/>
                <a:gd name="connsiteX2" fmla="*/ 7951 w 465151"/>
                <a:gd name="connsiteY2" fmla="*/ 71562 h 373712"/>
                <a:gd name="connsiteX3" fmla="*/ 11927 w 465151"/>
                <a:gd name="connsiteY3" fmla="*/ 83489 h 373712"/>
                <a:gd name="connsiteX4" fmla="*/ 19878 w 465151"/>
                <a:gd name="connsiteY4" fmla="*/ 119270 h 373712"/>
                <a:gd name="connsiteX5" fmla="*/ 23854 w 465151"/>
                <a:gd name="connsiteY5" fmla="*/ 131197 h 373712"/>
                <a:gd name="connsiteX6" fmla="*/ 31805 w 465151"/>
                <a:gd name="connsiteY6" fmla="*/ 143124 h 373712"/>
                <a:gd name="connsiteX7" fmla="*/ 47708 w 465151"/>
                <a:gd name="connsiteY7" fmla="*/ 178905 h 373712"/>
                <a:gd name="connsiteX8" fmla="*/ 59635 w 465151"/>
                <a:gd name="connsiteY8" fmla="*/ 186856 h 373712"/>
                <a:gd name="connsiteX9" fmla="*/ 67586 w 465151"/>
                <a:gd name="connsiteY9" fmla="*/ 198783 h 373712"/>
                <a:gd name="connsiteX10" fmla="*/ 83489 w 465151"/>
                <a:gd name="connsiteY10" fmla="*/ 214686 h 373712"/>
                <a:gd name="connsiteX11" fmla="*/ 87465 w 465151"/>
                <a:gd name="connsiteY11" fmla="*/ 226613 h 373712"/>
                <a:gd name="connsiteX12" fmla="*/ 103367 w 465151"/>
                <a:gd name="connsiteY12" fmla="*/ 246491 h 373712"/>
                <a:gd name="connsiteX13" fmla="*/ 115294 w 465151"/>
                <a:gd name="connsiteY13" fmla="*/ 254442 h 373712"/>
                <a:gd name="connsiteX14" fmla="*/ 131197 w 465151"/>
                <a:gd name="connsiteY14" fmla="*/ 274320 h 373712"/>
                <a:gd name="connsiteX15" fmla="*/ 143124 w 465151"/>
                <a:gd name="connsiteY15" fmla="*/ 278296 h 373712"/>
                <a:gd name="connsiteX16" fmla="*/ 155051 w 465151"/>
                <a:gd name="connsiteY16" fmla="*/ 286247 h 373712"/>
                <a:gd name="connsiteX17" fmla="*/ 163002 w 465151"/>
                <a:gd name="connsiteY17" fmla="*/ 294199 h 373712"/>
                <a:gd name="connsiteX18" fmla="*/ 174929 w 465151"/>
                <a:gd name="connsiteY18" fmla="*/ 298174 h 373712"/>
                <a:gd name="connsiteX19" fmla="*/ 182880 w 465151"/>
                <a:gd name="connsiteY19" fmla="*/ 306126 h 373712"/>
                <a:gd name="connsiteX20" fmla="*/ 206734 w 465151"/>
                <a:gd name="connsiteY20" fmla="*/ 314077 h 373712"/>
                <a:gd name="connsiteX21" fmla="*/ 218661 w 465151"/>
                <a:gd name="connsiteY21" fmla="*/ 318053 h 373712"/>
                <a:gd name="connsiteX22" fmla="*/ 230588 w 465151"/>
                <a:gd name="connsiteY22" fmla="*/ 326004 h 373712"/>
                <a:gd name="connsiteX23" fmla="*/ 254442 w 465151"/>
                <a:gd name="connsiteY23" fmla="*/ 333955 h 373712"/>
                <a:gd name="connsiteX24" fmla="*/ 266369 w 465151"/>
                <a:gd name="connsiteY24" fmla="*/ 337931 h 373712"/>
                <a:gd name="connsiteX25" fmla="*/ 278296 w 465151"/>
                <a:gd name="connsiteY25" fmla="*/ 341906 h 373712"/>
                <a:gd name="connsiteX26" fmla="*/ 290223 w 465151"/>
                <a:gd name="connsiteY26" fmla="*/ 349858 h 373712"/>
                <a:gd name="connsiteX27" fmla="*/ 314077 w 465151"/>
                <a:gd name="connsiteY27" fmla="*/ 357809 h 373712"/>
                <a:gd name="connsiteX28" fmla="*/ 341906 w 465151"/>
                <a:gd name="connsiteY28" fmla="*/ 365760 h 373712"/>
                <a:gd name="connsiteX29" fmla="*/ 377687 w 465151"/>
                <a:gd name="connsiteY29" fmla="*/ 369736 h 373712"/>
                <a:gd name="connsiteX30" fmla="*/ 401541 w 465151"/>
                <a:gd name="connsiteY30" fmla="*/ 373712 h 373712"/>
                <a:gd name="connsiteX31" fmla="*/ 461176 w 465151"/>
                <a:gd name="connsiteY31" fmla="*/ 369736 h 373712"/>
                <a:gd name="connsiteX32" fmla="*/ 465151 w 465151"/>
                <a:gd name="connsiteY32" fmla="*/ 357809 h 373712"/>
                <a:gd name="connsiteX33" fmla="*/ 457200 w 465151"/>
                <a:gd name="connsiteY33" fmla="*/ 310101 h 373712"/>
                <a:gd name="connsiteX34" fmla="*/ 437322 w 465151"/>
                <a:gd name="connsiteY34" fmla="*/ 286247 h 373712"/>
                <a:gd name="connsiteX35" fmla="*/ 425395 w 465151"/>
                <a:gd name="connsiteY35" fmla="*/ 262393 h 373712"/>
                <a:gd name="connsiteX36" fmla="*/ 417444 w 465151"/>
                <a:gd name="connsiteY36" fmla="*/ 250466 h 373712"/>
                <a:gd name="connsiteX37" fmla="*/ 409492 w 465151"/>
                <a:gd name="connsiteY37" fmla="*/ 226613 h 373712"/>
                <a:gd name="connsiteX38" fmla="*/ 401541 w 465151"/>
                <a:gd name="connsiteY38" fmla="*/ 202759 h 373712"/>
                <a:gd name="connsiteX39" fmla="*/ 389614 w 465151"/>
                <a:gd name="connsiteY39" fmla="*/ 166978 h 373712"/>
                <a:gd name="connsiteX40" fmla="*/ 385638 w 465151"/>
                <a:gd name="connsiteY40" fmla="*/ 155051 h 373712"/>
                <a:gd name="connsiteX41" fmla="*/ 381663 w 465151"/>
                <a:gd name="connsiteY41" fmla="*/ 139148 h 373712"/>
                <a:gd name="connsiteX42" fmla="*/ 373711 w 465151"/>
                <a:gd name="connsiteY42" fmla="*/ 107343 h 373712"/>
                <a:gd name="connsiteX43" fmla="*/ 365760 w 465151"/>
                <a:gd name="connsiteY43" fmla="*/ 95416 h 373712"/>
                <a:gd name="connsiteX44" fmla="*/ 345882 w 465151"/>
                <a:gd name="connsiteY44" fmla="*/ 67586 h 373712"/>
                <a:gd name="connsiteX45" fmla="*/ 337931 w 465151"/>
                <a:gd name="connsiteY45" fmla="*/ 55659 h 373712"/>
                <a:gd name="connsiteX46" fmla="*/ 314077 w 465151"/>
                <a:gd name="connsiteY46" fmla="*/ 43733 h 373712"/>
                <a:gd name="connsiteX47" fmla="*/ 302150 w 465151"/>
                <a:gd name="connsiteY47" fmla="*/ 35781 h 373712"/>
                <a:gd name="connsiteX48" fmla="*/ 278296 w 465151"/>
                <a:gd name="connsiteY48" fmla="*/ 27830 h 373712"/>
                <a:gd name="connsiteX49" fmla="*/ 254442 w 465151"/>
                <a:gd name="connsiteY49" fmla="*/ 19879 h 373712"/>
                <a:gd name="connsiteX50" fmla="*/ 242515 w 465151"/>
                <a:gd name="connsiteY50" fmla="*/ 15903 h 373712"/>
                <a:gd name="connsiteX51" fmla="*/ 230588 w 465151"/>
                <a:gd name="connsiteY51" fmla="*/ 11927 h 373712"/>
                <a:gd name="connsiteX52" fmla="*/ 202758 w 465151"/>
                <a:gd name="connsiteY52" fmla="*/ 0 h 373712"/>
                <a:gd name="connsiteX53" fmla="*/ 75538 w 465151"/>
                <a:gd name="connsiteY53" fmla="*/ 3976 h 373712"/>
                <a:gd name="connsiteX54" fmla="*/ 59635 w 465151"/>
                <a:gd name="connsiteY54" fmla="*/ 7952 h 373712"/>
                <a:gd name="connsiteX55" fmla="*/ 19878 w 465151"/>
                <a:gd name="connsiteY55" fmla="*/ 11927 h 373712"/>
                <a:gd name="connsiteX56" fmla="*/ 0 w 465151"/>
                <a:gd name="connsiteY56" fmla="*/ 35781 h 37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65151" h="373712">
                  <a:moveTo>
                    <a:pt x="0" y="35781"/>
                  </a:moveTo>
                  <a:lnTo>
                    <a:pt x="0" y="35781"/>
                  </a:lnTo>
                  <a:cubicBezTo>
                    <a:pt x="2650" y="47708"/>
                    <a:pt x="4988" y="59709"/>
                    <a:pt x="7951" y="71562"/>
                  </a:cubicBezTo>
                  <a:cubicBezTo>
                    <a:pt x="8967" y="75628"/>
                    <a:pt x="10911" y="79423"/>
                    <a:pt x="11927" y="83489"/>
                  </a:cubicBezTo>
                  <a:cubicBezTo>
                    <a:pt x="20122" y="116268"/>
                    <a:pt x="11719" y="90712"/>
                    <a:pt x="19878" y="119270"/>
                  </a:cubicBezTo>
                  <a:cubicBezTo>
                    <a:pt x="21029" y="123300"/>
                    <a:pt x="21980" y="127449"/>
                    <a:pt x="23854" y="131197"/>
                  </a:cubicBezTo>
                  <a:cubicBezTo>
                    <a:pt x="25991" y="135471"/>
                    <a:pt x="29864" y="138758"/>
                    <a:pt x="31805" y="143124"/>
                  </a:cubicBezTo>
                  <a:cubicBezTo>
                    <a:pt x="38102" y="157292"/>
                    <a:pt x="36913" y="168110"/>
                    <a:pt x="47708" y="178905"/>
                  </a:cubicBezTo>
                  <a:cubicBezTo>
                    <a:pt x="51087" y="182284"/>
                    <a:pt x="55659" y="184206"/>
                    <a:pt x="59635" y="186856"/>
                  </a:cubicBezTo>
                  <a:cubicBezTo>
                    <a:pt x="62285" y="190832"/>
                    <a:pt x="64476" y="195155"/>
                    <a:pt x="67586" y="198783"/>
                  </a:cubicBezTo>
                  <a:cubicBezTo>
                    <a:pt x="72465" y="204475"/>
                    <a:pt x="83489" y="214686"/>
                    <a:pt x="83489" y="214686"/>
                  </a:cubicBezTo>
                  <a:cubicBezTo>
                    <a:pt x="84814" y="218662"/>
                    <a:pt x="85591" y="222865"/>
                    <a:pt x="87465" y="226613"/>
                  </a:cubicBezTo>
                  <a:cubicBezTo>
                    <a:pt x="90908" y="233498"/>
                    <a:pt x="97206" y="241562"/>
                    <a:pt x="103367" y="246491"/>
                  </a:cubicBezTo>
                  <a:cubicBezTo>
                    <a:pt x="107098" y="249476"/>
                    <a:pt x="111318" y="251792"/>
                    <a:pt x="115294" y="254442"/>
                  </a:cubicBezTo>
                  <a:cubicBezTo>
                    <a:pt x="118907" y="259862"/>
                    <a:pt x="124900" y="270542"/>
                    <a:pt x="131197" y="274320"/>
                  </a:cubicBezTo>
                  <a:cubicBezTo>
                    <a:pt x="134791" y="276476"/>
                    <a:pt x="139376" y="276422"/>
                    <a:pt x="143124" y="278296"/>
                  </a:cubicBezTo>
                  <a:cubicBezTo>
                    <a:pt x="147398" y="280433"/>
                    <a:pt x="151320" y="283262"/>
                    <a:pt x="155051" y="286247"/>
                  </a:cubicBezTo>
                  <a:cubicBezTo>
                    <a:pt x="157978" y="288589"/>
                    <a:pt x="159788" y="292270"/>
                    <a:pt x="163002" y="294199"/>
                  </a:cubicBezTo>
                  <a:cubicBezTo>
                    <a:pt x="166595" y="296355"/>
                    <a:pt x="170953" y="296849"/>
                    <a:pt x="174929" y="298174"/>
                  </a:cubicBezTo>
                  <a:cubicBezTo>
                    <a:pt x="177579" y="300825"/>
                    <a:pt x="179527" y="304450"/>
                    <a:pt x="182880" y="306126"/>
                  </a:cubicBezTo>
                  <a:cubicBezTo>
                    <a:pt x="190377" y="309874"/>
                    <a:pt x="198783" y="311427"/>
                    <a:pt x="206734" y="314077"/>
                  </a:cubicBezTo>
                  <a:cubicBezTo>
                    <a:pt x="210710" y="315402"/>
                    <a:pt x="215174" y="315728"/>
                    <a:pt x="218661" y="318053"/>
                  </a:cubicBezTo>
                  <a:cubicBezTo>
                    <a:pt x="222637" y="320703"/>
                    <a:pt x="226222" y="324063"/>
                    <a:pt x="230588" y="326004"/>
                  </a:cubicBezTo>
                  <a:cubicBezTo>
                    <a:pt x="238247" y="329408"/>
                    <a:pt x="246491" y="331305"/>
                    <a:pt x="254442" y="333955"/>
                  </a:cubicBezTo>
                  <a:lnTo>
                    <a:pt x="266369" y="337931"/>
                  </a:lnTo>
                  <a:lnTo>
                    <a:pt x="278296" y="341906"/>
                  </a:lnTo>
                  <a:cubicBezTo>
                    <a:pt x="282272" y="344557"/>
                    <a:pt x="285857" y="347917"/>
                    <a:pt x="290223" y="349858"/>
                  </a:cubicBezTo>
                  <a:cubicBezTo>
                    <a:pt x="297882" y="353262"/>
                    <a:pt x="306126" y="355159"/>
                    <a:pt x="314077" y="357809"/>
                  </a:cubicBezTo>
                  <a:cubicBezTo>
                    <a:pt x="322988" y="360779"/>
                    <a:pt x="332629" y="364333"/>
                    <a:pt x="341906" y="365760"/>
                  </a:cubicBezTo>
                  <a:cubicBezTo>
                    <a:pt x="353767" y="367585"/>
                    <a:pt x="365792" y="368150"/>
                    <a:pt x="377687" y="369736"/>
                  </a:cubicBezTo>
                  <a:cubicBezTo>
                    <a:pt x="385677" y="370801"/>
                    <a:pt x="393590" y="372387"/>
                    <a:pt x="401541" y="373712"/>
                  </a:cubicBezTo>
                  <a:cubicBezTo>
                    <a:pt x="421419" y="372387"/>
                    <a:pt x="441848" y="374568"/>
                    <a:pt x="461176" y="369736"/>
                  </a:cubicBezTo>
                  <a:cubicBezTo>
                    <a:pt x="465242" y="368720"/>
                    <a:pt x="465151" y="362000"/>
                    <a:pt x="465151" y="357809"/>
                  </a:cubicBezTo>
                  <a:cubicBezTo>
                    <a:pt x="465151" y="348986"/>
                    <a:pt x="463421" y="322544"/>
                    <a:pt x="457200" y="310101"/>
                  </a:cubicBezTo>
                  <a:cubicBezTo>
                    <a:pt x="449796" y="295293"/>
                    <a:pt x="448314" y="299438"/>
                    <a:pt x="437322" y="286247"/>
                  </a:cubicBezTo>
                  <a:cubicBezTo>
                    <a:pt x="423082" y="269159"/>
                    <a:pt x="434359" y="280321"/>
                    <a:pt x="425395" y="262393"/>
                  </a:cubicBezTo>
                  <a:cubicBezTo>
                    <a:pt x="423258" y="258119"/>
                    <a:pt x="419385" y="254832"/>
                    <a:pt x="417444" y="250466"/>
                  </a:cubicBezTo>
                  <a:cubicBezTo>
                    <a:pt x="414040" y="242807"/>
                    <a:pt x="412142" y="234564"/>
                    <a:pt x="409492" y="226613"/>
                  </a:cubicBezTo>
                  <a:lnTo>
                    <a:pt x="401541" y="202759"/>
                  </a:lnTo>
                  <a:lnTo>
                    <a:pt x="389614" y="166978"/>
                  </a:lnTo>
                  <a:cubicBezTo>
                    <a:pt x="388289" y="163002"/>
                    <a:pt x="386654" y="159117"/>
                    <a:pt x="385638" y="155051"/>
                  </a:cubicBezTo>
                  <a:cubicBezTo>
                    <a:pt x="384313" y="149750"/>
                    <a:pt x="382848" y="144482"/>
                    <a:pt x="381663" y="139148"/>
                  </a:cubicBezTo>
                  <a:cubicBezTo>
                    <a:pt x="379848" y="130981"/>
                    <a:pt x="377974" y="115869"/>
                    <a:pt x="373711" y="107343"/>
                  </a:cubicBezTo>
                  <a:cubicBezTo>
                    <a:pt x="371574" y="103069"/>
                    <a:pt x="368410" y="99392"/>
                    <a:pt x="365760" y="95416"/>
                  </a:cubicBezTo>
                  <a:cubicBezTo>
                    <a:pt x="355900" y="65831"/>
                    <a:pt x="371036" y="105318"/>
                    <a:pt x="345882" y="67586"/>
                  </a:cubicBezTo>
                  <a:cubicBezTo>
                    <a:pt x="343232" y="63610"/>
                    <a:pt x="341310" y="59038"/>
                    <a:pt x="337931" y="55659"/>
                  </a:cubicBezTo>
                  <a:cubicBezTo>
                    <a:pt x="330224" y="47952"/>
                    <a:pt x="323778" y="46966"/>
                    <a:pt x="314077" y="43733"/>
                  </a:cubicBezTo>
                  <a:cubicBezTo>
                    <a:pt x="310101" y="41082"/>
                    <a:pt x="306516" y="37722"/>
                    <a:pt x="302150" y="35781"/>
                  </a:cubicBezTo>
                  <a:cubicBezTo>
                    <a:pt x="294491" y="32377"/>
                    <a:pt x="286247" y="30480"/>
                    <a:pt x="278296" y="27830"/>
                  </a:cubicBezTo>
                  <a:lnTo>
                    <a:pt x="254442" y="19879"/>
                  </a:lnTo>
                  <a:lnTo>
                    <a:pt x="242515" y="15903"/>
                  </a:lnTo>
                  <a:cubicBezTo>
                    <a:pt x="238539" y="14578"/>
                    <a:pt x="234075" y="14252"/>
                    <a:pt x="230588" y="11927"/>
                  </a:cubicBezTo>
                  <a:cubicBezTo>
                    <a:pt x="214114" y="945"/>
                    <a:pt x="223296" y="5135"/>
                    <a:pt x="202758" y="0"/>
                  </a:cubicBezTo>
                  <a:cubicBezTo>
                    <a:pt x="160351" y="1325"/>
                    <a:pt x="117900" y="1622"/>
                    <a:pt x="75538" y="3976"/>
                  </a:cubicBezTo>
                  <a:cubicBezTo>
                    <a:pt x="70082" y="4279"/>
                    <a:pt x="65044" y="7179"/>
                    <a:pt x="59635" y="7952"/>
                  </a:cubicBezTo>
                  <a:cubicBezTo>
                    <a:pt x="46450" y="9835"/>
                    <a:pt x="33130" y="10602"/>
                    <a:pt x="19878" y="11927"/>
                  </a:cubicBezTo>
                  <a:cubicBezTo>
                    <a:pt x="2690" y="16224"/>
                    <a:pt x="3313" y="31805"/>
                    <a:pt x="0" y="357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ular Callout 12"/>
          <p:cNvSpPr/>
          <p:nvPr/>
        </p:nvSpPr>
        <p:spPr>
          <a:xfrm flipH="1">
            <a:off x="8669184" y="210113"/>
            <a:ext cx="2187891" cy="1042813"/>
          </a:xfrm>
          <a:prstGeom prst="wedgeRectCallout">
            <a:avLst>
              <a:gd name="adj1" fmla="val 157098"/>
              <a:gd name="adj2" fmla="val 6169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w Cen MT"/>
              </a:rPr>
              <a:t>Researchers infiltrated here</a:t>
            </a:r>
          </a:p>
        </p:txBody>
      </p:sp>
      <p:sp>
        <p:nvSpPr>
          <p:cNvPr id="15" name="Rectangular Callout 14"/>
          <p:cNvSpPr/>
          <p:nvPr/>
        </p:nvSpPr>
        <p:spPr>
          <a:xfrm flipH="1">
            <a:off x="8669184" y="2119123"/>
            <a:ext cx="2748785" cy="1129403"/>
          </a:xfrm>
          <a:prstGeom prst="wedgeRectCallout">
            <a:avLst>
              <a:gd name="adj1" fmla="val 119893"/>
              <a:gd name="adj2" fmla="val 10004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w Cen MT"/>
              </a:rPr>
              <a:t>Researchers injected additional target email addresses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B8368-B4BA-43C8-97DA-97BCCE0A80B2}"/>
              </a:ext>
            </a:extLst>
          </p:cNvPr>
          <p:cNvSpPr/>
          <p:nvPr/>
        </p:nvSpPr>
        <p:spPr>
          <a:xfrm>
            <a:off x="4804012" y="3675797"/>
            <a:ext cx="2338316" cy="6186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Two Spam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Pharmaceuticals and self-propagating malware</a:t>
            </a:r>
          </a:p>
          <a:p>
            <a:r>
              <a:rPr lang="en-US" dirty="0"/>
              <a:t>Ran fake, harmless websites that look like the real ones</a:t>
            </a:r>
          </a:p>
          <a:p>
            <a:r>
              <a:rPr lang="fr-FR" dirty="0"/>
              <a:t>Conversion </a:t>
            </a:r>
            <a:r>
              <a:rPr lang="fr-FR" dirty="0" err="1"/>
              <a:t>signals</a:t>
            </a:r>
            <a:endParaRPr lang="fr-FR" dirty="0"/>
          </a:p>
          <a:p>
            <a:pPr lvl="1"/>
            <a:r>
              <a:rPr lang="fr-FR" dirty="0"/>
              <a:t>For pharma, a click on “</a:t>
            </a:r>
            <a:r>
              <a:rPr lang="fr-FR" dirty="0" err="1"/>
              <a:t>purchase</a:t>
            </a:r>
            <a:r>
              <a:rPr lang="fr-FR" dirty="0"/>
              <a:t>” </a:t>
            </a:r>
            <a:r>
              <a:rPr lang="fr-FR" dirty="0" err="1"/>
              <a:t>button</a:t>
            </a:r>
            <a:endParaRPr lang="fr-FR" dirty="0"/>
          </a:p>
          <a:p>
            <a:pPr lvl="1"/>
            <a:r>
              <a:rPr lang="en-US" dirty="0"/>
              <a:t>For malware, download and execute a binary that phones home and exits</a:t>
            </a:r>
          </a:p>
        </p:txBody>
      </p:sp>
    </p:spTree>
    <p:extLst>
      <p:ext uri="{BB962C8B-B14F-4D97-AF65-F5344CB8AC3E}">
        <p14:creationId xmlns:p14="http://schemas.microsoft.com/office/powerpoint/2010/main" val="185705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288E99-8C2D-4A88-999A-23A6D9C7AD29}"/>
              </a:ext>
            </a:extLst>
          </p:cNvPr>
          <p:cNvCxnSpPr>
            <a:cxnSpLocks/>
          </p:cNvCxnSpPr>
          <p:nvPr/>
        </p:nvCxnSpPr>
        <p:spPr>
          <a:xfrm flipH="1" flipV="1">
            <a:off x="7414562" y="632347"/>
            <a:ext cx="3021534" cy="1017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47" y="162006"/>
            <a:ext cx="10515600" cy="1325563"/>
          </a:xfrm>
        </p:spPr>
        <p:txBody>
          <a:bodyPr/>
          <a:lstStyle/>
          <a:p>
            <a:r>
              <a:rPr lang="en-US" dirty="0"/>
              <a:t>Structure of the</a:t>
            </a:r>
            <a:br>
              <a:rPr lang="en-US" dirty="0"/>
            </a:br>
            <a:r>
              <a:rPr lang="en-US" dirty="0"/>
              <a:t>Underground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583792"/>
              </p:ext>
            </p:extLst>
          </p:nvPr>
        </p:nvGraphicFramePr>
        <p:xfrm>
          <a:off x="739750" y="855947"/>
          <a:ext cx="10515600" cy="610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251745" y="4966385"/>
            <a:ext cx="0" cy="14541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85766" y="6180655"/>
            <a:ext cx="0" cy="2398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0438616" y="6171647"/>
            <a:ext cx="0" cy="3315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251745" y="6421980"/>
            <a:ext cx="8325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4609" y="6162431"/>
            <a:ext cx="0" cy="2864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4504609" y="6448927"/>
            <a:ext cx="7106809" cy="677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1611418" y="2126665"/>
            <a:ext cx="0" cy="43900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flipH="1">
            <a:off x="9973735" y="2126665"/>
            <a:ext cx="163768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B3DBC1-5D68-4327-9F7E-9CC4669056DF}"/>
              </a:ext>
            </a:extLst>
          </p:cNvPr>
          <p:cNvCxnSpPr>
            <a:cxnSpLocks/>
          </p:cNvCxnSpPr>
          <p:nvPr/>
        </p:nvCxnSpPr>
        <p:spPr>
          <a:xfrm>
            <a:off x="4296714" y="6174230"/>
            <a:ext cx="0" cy="4925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FDAFA2-28DA-49EC-B885-3B2BE77B64AC}"/>
              </a:ext>
            </a:extLst>
          </p:cNvPr>
          <p:cNvCxnSpPr>
            <a:cxnSpLocks/>
          </p:cNvCxnSpPr>
          <p:nvPr/>
        </p:nvCxnSpPr>
        <p:spPr>
          <a:xfrm>
            <a:off x="1505400" y="6668974"/>
            <a:ext cx="27913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D76233-8748-48BA-A5C0-85B198F15820}"/>
              </a:ext>
            </a:extLst>
          </p:cNvPr>
          <p:cNvCxnSpPr>
            <a:cxnSpLocks/>
          </p:cNvCxnSpPr>
          <p:nvPr/>
        </p:nvCxnSpPr>
        <p:spPr>
          <a:xfrm flipV="1">
            <a:off x="1505400" y="4966385"/>
            <a:ext cx="0" cy="17085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787FDB-0F75-4C11-ADD9-9A98A3C531E1}"/>
              </a:ext>
            </a:extLst>
          </p:cNvPr>
          <p:cNvCxnSpPr>
            <a:cxnSpLocks/>
          </p:cNvCxnSpPr>
          <p:nvPr/>
        </p:nvCxnSpPr>
        <p:spPr>
          <a:xfrm>
            <a:off x="1165979" y="3541057"/>
            <a:ext cx="0" cy="492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D054B5-2392-4175-9CD5-CDE7FF4C0A80}"/>
              </a:ext>
            </a:extLst>
          </p:cNvPr>
          <p:cNvCxnSpPr>
            <a:cxnSpLocks/>
          </p:cNvCxnSpPr>
          <p:nvPr/>
        </p:nvCxnSpPr>
        <p:spPr>
          <a:xfrm>
            <a:off x="1165979" y="3548530"/>
            <a:ext cx="5996989" cy="465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48BDDD5-F446-438D-9B52-AB2568ADA333}"/>
              </a:ext>
            </a:extLst>
          </p:cNvPr>
          <p:cNvCxnSpPr>
            <a:cxnSpLocks/>
          </p:cNvCxnSpPr>
          <p:nvPr/>
        </p:nvCxnSpPr>
        <p:spPr>
          <a:xfrm>
            <a:off x="5621701" y="3595111"/>
            <a:ext cx="0" cy="4386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0F61A8-1D5D-447A-BBA7-869295DDE43F}"/>
              </a:ext>
            </a:extLst>
          </p:cNvPr>
          <p:cNvCxnSpPr>
            <a:cxnSpLocks/>
          </p:cNvCxnSpPr>
          <p:nvPr/>
        </p:nvCxnSpPr>
        <p:spPr>
          <a:xfrm>
            <a:off x="7161466" y="3595110"/>
            <a:ext cx="0" cy="4386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536A7E7-A6E2-4715-8939-342DAD5AB441}"/>
              </a:ext>
            </a:extLst>
          </p:cNvPr>
          <p:cNvGrpSpPr/>
          <p:nvPr/>
        </p:nvGrpSpPr>
        <p:grpSpPr>
          <a:xfrm>
            <a:off x="6556798" y="162005"/>
            <a:ext cx="1704394" cy="906180"/>
            <a:chOff x="6214327" y="1292169"/>
            <a:chExt cx="2050412" cy="90618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6739DC6-B36D-489A-BCFA-643DCAEE5EAB}"/>
                </a:ext>
              </a:extLst>
            </p:cNvPr>
            <p:cNvSpPr/>
            <p:nvPr/>
          </p:nvSpPr>
          <p:spPr>
            <a:xfrm>
              <a:off x="6214327" y="1292169"/>
              <a:ext cx="1875635" cy="7863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908339E-1583-46AF-A390-A94A28E28DB8}"/>
                </a:ext>
              </a:extLst>
            </p:cNvPr>
            <p:cNvSpPr/>
            <p:nvPr/>
          </p:nvSpPr>
          <p:spPr>
            <a:xfrm>
              <a:off x="6389104" y="1411965"/>
              <a:ext cx="1875635" cy="786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Zero-day Development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FD889-3346-4CD8-A038-C5C40C956210}"/>
              </a:ext>
            </a:extLst>
          </p:cNvPr>
          <p:cNvGrpSpPr/>
          <p:nvPr/>
        </p:nvGrpSpPr>
        <p:grpSpPr>
          <a:xfrm>
            <a:off x="9550956" y="162005"/>
            <a:ext cx="1704394" cy="906180"/>
            <a:chOff x="6214327" y="1292169"/>
            <a:chExt cx="2050412" cy="90618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08CBF0C-03A9-4452-A839-415F0248E337}"/>
                </a:ext>
              </a:extLst>
            </p:cNvPr>
            <p:cNvSpPr/>
            <p:nvPr/>
          </p:nvSpPr>
          <p:spPr>
            <a:xfrm>
              <a:off x="6214327" y="1292169"/>
              <a:ext cx="1875635" cy="7863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269B01C-5C1F-4067-AA5F-8E88FF7F55BF}"/>
                </a:ext>
              </a:extLst>
            </p:cNvPr>
            <p:cNvSpPr/>
            <p:nvPr/>
          </p:nvSpPr>
          <p:spPr>
            <a:xfrm>
              <a:off x="6389104" y="1411965"/>
              <a:ext cx="1875635" cy="786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Crimeware</a:t>
              </a:r>
              <a:r>
                <a:rPr lang="en-US" sz="1400" dirty="0">
                  <a:solidFill>
                    <a:schemeClr val="tx1"/>
                  </a:solidFill>
                </a:rPr>
                <a:t> Development</a:t>
              </a: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A76E5D-33F4-4A5A-B745-17A391F4D76D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481636" y="1068185"/>
            <a:ext cx="0" cy="22949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31171E-46D8-4B36-8CDE-5EB642F4D13A}"/>
              </a:ext>
            </a:extLst>
          </p:cNvPr>
          <p:cNvCxnSpPr>
            <a:cxnSpLocks/>
          </p:cNvCxnSpPr>
          <p:nvPr/>
        </p:nvCxnSpPr>
        <p:spPr>
          <a:xfrm>
            <a:off x="10503171" y="1068185"/>
            <a:ext cx="0" cy="22949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B801004-FC82-43D0-BBB2-B7EA49575171}"/>
              </a:ext>
            </a:extLst>
          </p:cNvPr>
          <p:cNvCxnSpPr>
            <a:cxnSpLocks/>
          </p:cNvCxnSpPr>
          <p:nvPr/>
        </p:nvCxnSpPr>
        <p:spPr>
          <a:xfrm>
            <a:off x="8925329" y="1297681"/>
            <a:ext cx="0" cy="30463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4C6349-1204-483B-BE52-BD95F8D8707B}"/>
              </a:ext>
            </a:extLst>
          </p:cNvPr>
          <p:cNvCxnSpPr>
            <a:cxnSpLocks/>
          </p:cNvCxnSpPr>
          <p:nvPr/>
        </p:nvCxnSpPr>
        <p:spPr>
          <a:xfrm flipH="1" flipV="1">
            <a:off x="7481637" y="1297681"/>
            <a:ext cx="3021534" cy="1017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C816762-5031-447A-8599-D58167172051}"/>
              </a:ext>
            </a:extLst>
          </p:cNvPr>
          <p:cNvSpPr/>
          <p:nvPr/>
        </p:nvSpPr>
        <p:spPr>
          <a:xfrm>
            <a:off x="6302242" y="65705"/>
            <a:ext cx="5387824" cy="252418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3D6170F-46E2-4F33-B4E8-2772E243B7B2}"/>
              </a:ext>
            </a:extLst>
          </p:cNvPr>
          <p:cNvSpPr/>
          <p:nvPr/>
        </p:nvSpPr>
        <p:spPr>
          <a:xfrm>
            <a:off x="7780613" y="2600063"/>
            <a:ext cx="2444684" cy="12057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CFB7B45-CF4E-42D7-8C64-97367F31FFC8}"/>
              </a:ext>
            </a:extLst>
          </p:cNvPr>
          <p:cNvSpPr/>
          <p:nvPr/>
        </p:nvSpPr>
        <p:spPr>
          <a:xfrm>
            <a:off x="523766" y="3832589"/>
            <a:ext cx="11087651" cy="12057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4C3436D-11AC-4EA3-9372-B1D83D7E395D}"/>
              </a:ext>
            </a:extLst>
          </p:cNvPr>
          <p:cNvSpPr/>
          <p:nvPr/>
        </p:nvSpPr>
        <p:spPr>
          <a:xfrm>
            <a:off x="505167" y="3738391"/>
            <a:ext cx="3283844" cy="259669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FA6C24-2F6D-4B68-B100-3C33A9D28792}"/>
              </a:ext>
            </a:extLst>
          </p:cNvPr>
          <p:cNvSpPr/>
          <p:nvPr/>
        </p:nvSpPr>
        <p:spPr>
          <a:xfrm>
            <a:off x="3699587" y="3730933"/>
            <a:ext cx="4561603" cy="130580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55499E2-FD8F-4DAD-9A04-43A62B13E0B9}"/>
              </a:ext>
            </a:extLst>
          </p:cNvPr>
          <p:cNvSpPr/>
          <p:nvPr/>
        </p:nvSpPr>
        <p:spPr>
          <a:xfrm>
            <a:off x="8300783" y="3741109"/>
            <a:ext cx="3231987" cy="130580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45A33C-4032-438E-A08F-03915987D7E9}"/>
              </a:ext>
            </a:extLst>
          </p:cNvPr>
          <p:cNvSpPr/>
          <p:nvPr/>
        </p:nvSpPr>
        <p:spPr>
          <a:xfrm>
            <a:off x="3477634" y="5054371"/>
            <a:ext cx="7890290" cy="126137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41B2BB8-ECE5-462D-8694-D94DF8F97762}"/>
              </a:ext>
            </a:extLst>
          </p:cNvPr>
          <p:cNvSpPr/>
          <p:nvPr/>
        </p:nvSpPr>
        <p:spPr>
          <a:xfrm>
            <a:off x="3479003" y="5063535"/>
            <a:ext cx="1812606" cy="126137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894DD1-ECDF-483A-B62D-198E51C83BC2}"/>
              </a:ext>
            </a:extLst>
          </p:cNvPr>
          <p:cNvGrpSpPr/>
          <p:nvPr/>
        </p:nvGrpSpPr>
        <p:grpSpPr>
          <a:xfrm>
            <a:off x="3699587" y="1923564"/>
            <a:ext cx="1704394" cy="906180"/>
            <a:chOff x="6214327" y="1292169"/>
            <a:chExt cx="2050411" cy="90618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E119D37-D620-41AC-B0E7-EB5491840D73}"/>
                </a:ext>
              </a:extLst>
            </p:cNvPr>
            <p:cNvSpPr/>
            <p:nvPr/>
          </p:nvSpPr>
          <p:spPr>
            <a:xfrm>
              <a:off x="6214327" y="1292169"/>
              <a:ext cx="1875635" cy="7863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53F0EF3E-E5D5-47A7-B8F0-4AAB69871267}"/>
                </a:ext>
              </a:extLst>
            </p:cNvPr>
            <p:cNvSpPr/>
            <p:nvPr/>
          </p:nvSpPr>
          <p:spPr>
            <a:xfrm>
              <a:off x="6389102" y="1411965"/>
              <a:ext cx="1875636" cy="786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Bulletproof Hosting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25C37C8-85A3-4B6C-BCD7-9DAC539B7B7D}"/>
              </a:ext>
            </a:extLst>
          </p:cNvPr>
          <p:cNvSpPr/>
          <p:nvPr/>
        </p:nvSpPr>
        <p:spPr>
          <a:xfrm>
            <a:off x="3412564" y="1700993"/>
            <a:ext cx="2271060" cy="132556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77" y="2044983"/>
            <a:ext cx="9144000" cy="3427562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4400000">
            <a:off x="8012633" y="3088383"/>
            <a:ext cx="740649" cy="179619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92" y="27658"/>
            <a:ext cx="9440460" cy="6802684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9657347">
            <a:off x="8790255" y="1084919"/>
            <a:ext cx="1181117" cy="124603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Campaign Volumes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44744"/>
            <a:ext cx="9144000" cy="21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8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26" y="132347"/>
            <a:ext cx="754380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Rewritten Spam Emails per Hour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61" y="1027682"/>
            <a:ext cx="7653792" cy="58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4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Delivery: Top Domains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790861"/>
            <a:ext cx="4127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78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371" y="87085"/>
            <a:ext cx="7848601" cy="1143000"/>
          </a:xfrm>
        </p:spPr>
        <p:txBody>
          <a:bodyPr>
            <a:normAutofit/>
          </a:bodyPr>
          <a:lstStyle/>
          <a:p>
            <a:r>
              <a:rPr lang="en-US" dirty="0"/>
              <a:t>Spam Filter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2" y="4909458"/>
            <a:ext cx="7543801" cy="1393371"/>
          </a:xfrm>
        </p:spPr>
        <p:txBody>
          <a:bodyPr>
            <a:normAutofit/>
          </a:bodyPr>
          <a:lstStyle/>
          <a:p>
            <a:r>
              <a:rPr lang="en-US" dirty="0"/>
              <a:t>Average: 0.014%</a:t>
            </a:r>
          </a:p>
          <a:p>
            <a:pPr lvl="1"/>
            <a:r>
              <a:rPr lang="en-US" dirty="0"/>
              <a:t>1 in 7,142 attempted spams got through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2" y="2709054"/>
            <a:ext cx="8051800" cy="178674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50571" y="1654629"/>
            <a:ext cx="8556172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percentage of spam got through the filters?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2835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4" y="141514"/>
            <a:ext cx="8860972" cy="1143000"/>
          </a:xfrm>
        </p:spPr>
        <p:txBody>
          <a:bodyPr>
            <a:noAutofit/>
          </a:bodyPr>
          <a:lstStyle/>
          <a:p>
            <a:r>
              <a:rPr lang="en-US" dirty="0"/>
              <a:t>Conversion Tracking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29331"/>
            <a:ext cx="9144000" cy="2076773"/>
          </a:xfrm>
          <a:prstGeom prst="rect">
            <a:avLst/>
          </a:prstGeom>
        </p:spPr>
      </p:pic>
      <p:pic>
        <p:nvPicPr>
          <p:cNvPr id="7170" name="Picture 2" descr="D:\Classes\CS 4700\assets\spamalytic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81" y="1532407"/>
            <a:ext cx="6904038" cy="28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3AB153-737F-431F-A79B-6A9C8E0B52A3}"/>
              </a:ext>
            </a:extLst>
          </p:cNvPr>
          <p:cNvSpPr/>
          <p:nvPr/>
        </p:nvSpPr>
        <p:spPr>
          <a:xfrm>
            <a:off x="2329218" y="1364776"/>
            <a:ext cx="1028281" cy="302980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BD7216-4698-4BE0-82DE-0D2B70CFCE9C}"/>
              </a:ext>
            </a:extLst>
          </p:cNvPr>
          <p:cNvSpPr/>
          <p:nvPr/>
        </p:nvSpPr>
        <p:spPr>
          <a:xfrm>
            <a:off x="1557415" y="4995821"/>
            <a:ext cx="2155325" cy="32977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529C54-CE69-443D-83E5-A280CCE33561}"/>
              </a:ext>
            </a:extLst>
          </p:cNvPr>
          <p:cNvSpPr/>
          <p:nvPr/>
        </p:nvSpPr>
        <p:spPr>
          <a:xfrm>
            <a:off x="3357499" y="1364776"/>
            <a:ext cx="1320185" cy="302980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BD78D-46D0-4F84-9696-B2532D8F29AB}"/>
              </a:ext>
            </a:extLst>
          </p:cNvPr>
          <p:cNvSpPr/>
          <p:nvPr/>
        </p:nvSpPr>
        <p:spPr>
          <a:xfrm>
            <a:off x="1557415" y="5214185"/>
            <a:ext cx="2155325" cy="32977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C3BE8-8948-475F-8FAE-D12EDD1CFF2C}"/>
              </a:ext>
            </a:extLst>
          </p:cNvPr>
          <p:cNvSpPr/>
          <p:nvPr/>
        </p:nvSpPr>
        <p:spPr>
          <a:xfrm>
            <a:off x="4677685" y="1364776"/>
            <a:ext cx="1418316" cy="302980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1FD86-A6E0-41C9-8190-EF27D036A508}"/>
              </a:ext>
            </a:extLst>
          </p:cNvPr>
          <p:cNvSpPr/>
          <p:nvPr/>
        </p:nvSpPr>
        <p:spPr>
          <a:xfrm>
            <a:off x="1557415" y="5426827"/>
            <a:ext cx="2155325" cy="32977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CD3BBA-2AFC-44DB-9CE9-B86AABEE388A}"/>
              </a:ext>
            </a:extLst>
          </p:cNvPr>
          <p:cNvSpPr/>
          <p:nvPr/>
        </p:nvSpPr>
        <p:spPr>
          <a:xfrm>
            <a:off x="6096001" y="1364776"/>
            <a:ext cx="1255960" cy="302980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19EB5A-E431-43C5-8C36-94450BF51384}"/>
              </a:ext>
            </a:extLst>
          </p:cNvPr>
          <p:cNvSpPr/>
          <p:nvPr/>
        </p:nvSpPr>
        <p:spPr>
          <a:xfrm>
            <a:off x="1557415" y="5592083"/>
            <a:ext cx="2155325" cy="32977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E01A63-BB8C-4128-84DD-26FD53F38BC7}"/>
              </a:ext>
            </a:extLst>
          </p:cNvPr>
          <p:cNvSpPr/>
          <p:nvPr/>
        </p:nvSpPr>
        <p:spPr>
          <a:xfrm>
            <a:off x="7351961" y="1364776"/>
            <a:ext cx="2547513" cy="302980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0529A8-27A7-4505-BCD4-6E106926215C}"/>
              </a:ext>
            </a:extLst>
          </p:cNvPr>
          <p:cNvSpPr/>
          <p:nvPr/>
        </p:nvSpPr>
        <p:spPr>
          <a:xfrm>
            <a:off x="1557415" y="5813174"/>
            <a:ext cx="2155325" cy="32977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866314"/>
            <a:ext cx="11305104" cy="5125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0863"/>
          </a:xfrm>
        </p:spPr>
        <p:txBody>
          <a:bodyPr/>
          <a:lstStyle/>
          <a:p>
            <a:r>
              <a:rPr lang="en-US" dirty="0"/>
              <a:t>Geographic View of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65838"/>
            <a:ext cx="7543801" cy="792163"/>
          </a:xfrm>
        </p:spPr>
        <p:txBody>
          <a:bodyPr/>
          <a:lstStyle/>
          <a:p>
            <a:r>
              <a:rPr lang="en-US" dirty="0"/>
              <a:t>541 binary executions, 28 purchases</a:t>
            </a:r>
          </a:p>
        </p:txBody>
      </p:sp>
    </p:spTree>
    <p:extLst>
      <p:ext uri="{BB962C8B-B14F-4D97-AF65-F5344CB8AC3E}">
        <p14:creationId xmlns:p14="http://schemas.microsoft.com/office/powerpoint/2010/main" val="2443455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>
                <a:solidFill>
                  <a:schemeClr val="bg1"/>
                </a:solidFill>
              </a:rPr>
              <a:pPr/>
              <a:t>38</a:t>
            </a:fld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8950" y="65314"/>
            <a:ext cx="9444252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Time-to-click Distribution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51" y="751114"/>
            <a:ext cx="7696200" cy="60882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1408EF-EBA5-4CB7-A594-45906DF56443}"/>
              </a:ext>
            </a:extLst>
          </p:cNvPr>
          <p:cNvSpPr/>
          <p:nvPr/>
        </p:nvSpPr>
        <p:spPr>
          <a:xfrm>
            <a:off x="3002507" y="2229135"/>
            <a:ext cx="4273209" cy="352112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395D8-8003-46E8-A03B-DC91A3BFC9F4}"/>
              </a:ext>
            </a:extLst>
          </p:cNvPr>
          <p:cNvSpPr/>
          <p:nvPr/>
        </p:nvSpPr>
        <p:spPr>
          <a:xfrm>
            <a:off x="7981341" y="664191"/>
            <a:ext cx="1008310" cy="12646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36E1E56-4AAB-4B03-8B24-679AF73B88C1}"/>
              </a:ext>
            </a:extLst>
          </p:cNvPr>
          <p:cNvSpPr/>
          <p:nvPr/>
        </p:nvSpPr>
        <p:spPr>
          <a:xfrm>
            <a:off x="7981341" y="3429000"/>
            <a:ext cx="2765622" cy="1211725"/>
          </a:xfrm>
          <a:prstGeom prst="wedgeRectCallout">
            <a:avLst>
              <a:gd name="adj1" fmla="val -80050"/>
              <a:gd name="adj2" fmla="val 144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60% of clicks occur within the first 24 hours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34412DD-8BFA-4BFB-8020-94FDD484F2FA}"/>
              </a:ext>
            </a:extLst>
          </p:cNvPr>
          <p:cNvSpPr/>
          <p:nvPr/>
        </p:nvSpPr>
        <p:spPr>
          <a:xfrm>
            <a:off x="9513625" y="664191"/>
            <a:ext cx="1985750" cy="1211725"/>
          </a:xfrm>
          <a:prstGeom prst="wedgeRectCallout">
            <a:avLst>
              <a:gd name="adj1" fmla="val -80050"/>
              <a:gd name="adj2" fmla="val 144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10% of clicks occur after one week!?</a:t>
            </a:r>
          </a:p>
        </p:txBody>
      </p:sp>
    </p:spTree>
    <p:extLst>
      <p:ext uri="{BB962C8B-B14F-4D97-AF65-F5344CB8AC3E}">
        <p14:creationId xmlns:p14="http://schemas.microsoft.com/office/powerpoint/2010/main" val="26612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Pharmaceutical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3234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28 purchases in 26 days, average price ~$100</a:t>
            </a:r>
          </a:p>
          <a:p>
            <a:pPr lvl="1"/>
            <a:r>
              <a:rPr lang="en-US" dirty="0"/>
              <a:t>Total: $2,731.88, $140/day</a:t>
            </a:r>
          </a:p>
          <a:p>
            <a:r>
              <a:rPr lang="en-US" dirty="0"/>
              <a:t>But: only controlled ~1.5% of workers!</a:t>
            </a:r>
          </a:p>
          <a:p>
            <a:pPr lvl="1"/>
            <a:r>
              <a:rPr lang="en-US" dirty="0"/>
              <a:t>$9500/day (and 8500 new bot infections per day)</a:t>
            </a:r>
          </a:p>
          <a:p>
            <a:pPr lvl="1"/>
            <a:r>
              <a:rPr lang="en-US" dirty="0"/>
              <a:t>$3.5M/year</a:t>
            </a:r>
          </a:p>
          <a:p>
            <a:pPr lvl="1"/>
            <a:r>
              <a:rPr lang="en-US" dirty="0"/>
              <a:t>However, this is split with the affiliate program</a:t>
            </a:r>
          </a:p>
          <a:p>
            <a:pPr lvl="2"/>
            <a:r>
              <a:rPr lang="en-US" dirty="0"/>
              <a:t>40% cut for Storm operators via </a:t>
            </a:r>
            <a:r>
              <a:rPr lang="en-US" dirty="0" err="1"/>
              <a:t>Glavmed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$1.7M/year</a:t>
            </a:r>
          </a:p>
          <a:p>
            <a:r>
              <a:rPr lang="en-US" dirty="0"/>
              <a:t>Storm: service provider or integrated operation?</a:t>
            </a:r>
          </a:p>
          <a:p>
            <a:pPr lvl="1"/>
            <a:r>
              <a:rPr lang="en-US" dirty="0"/>
              <a:t>Retail price of spam ~$80 per million</a:t>
            </a:r>
          </a:p>
          <a:p>
            <a:pPr lvl="1"/>
            <a:r>
              <a:rPr lang="en-US" dirty="0"/>
              <a:t>350M emails </a:t>
            </a:r>
            <a:r>
              <a:rPr lang="en-US" dirty="0">
                <a:sym typeface="Wingdings" panose="05000000000000000000" pitchFamily="2" charset="2"/>
              </a:rPr>
              <a:t> $25K</a:t>
            </a:r>
            <a:endParaRPr lang="en-US" dirty="0"/>
          </a:p>
          <a:p>
            <a:pPr lvl="1"/>
            <a:r>
              <a:rPr lang="en-US" dirty="0"/>
              <a:t>Suggests integrated operation to be profitable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1F93A-88CE-4A89-A2E6-8DADFA684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87" y="1163258"/>
            <a:ext cx="3333750" cy="523875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B17AA3D-7CDD-440D-B32E-4AF6E70A90C7}"/>
              </a:ext>
            </a:extLst>
          </p:cNvPr>
          <p:cNvSpPr/>
          <p:nvPr/>
        </p:nvSpPr>
        <p:spPr>
          <a:xfrm>
            <a:off x="9453349" y="272730"/>
            <a:ext cx="2292824" cy="755176"/>
          </a:xfrm>
          <a:prstGeom prst="wedgeRectCallout">
            <a:avLst>
              <a:gd name="adj1" fmla="val 29365"/>
              <a:gd name="adj2" fmla="val 219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Pavel </a:t>
            </a:r>
            <a:r>
              <a:rPr lang="en-US" sz="2400" dirty="0" err="1"/>
              <a:t>Vrublevsky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453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72"/>
            <a:ext cx="10515600" cy="1030794"/>
          </a:xfrm>
        </p:spPr>
        <p:txBody>
          <a:bodyPr/>
          <a:lstStyle/>
          <a:p>
            <a:r>
              <a:rPr lang="en-US" dirty="0"/>
              <a:t>Actors in the Underground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07" y="1321813"/>
            <a:ext cx="5877393" cy="53446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Exploit developers</a:t>
            </a:r>
          </a:p>
          <a:p>
            <a:pPr lvl="1"/>
            <a:r>
              <a:rPr lang="en-US" dirty="0"/>
              <a:t>Very smart people who reverse-engineer software</a:t>
            </a:r>
          </a:p>
          <a:p>
            <a:pPr lvl="1"/>
            <a:r>
              <a:rPr lang="en-US" dirty="0"/>
              <a:t>Develop and sell exploits</a:t>
            </a:r>
          </a:p>
          <a:p>
            <a:r>
              <a:rPr lang="en-US" dirty="0" err="1"/>
              <a:t>Crimeware</a:t>
            </a:r>
            <a:r>
              <a:rPr lang="en-US" dirty="0"/>
              <a:t> developers</a:t>
            </a:r>
          </a:p>
          <a:p>
            <a:pPr lvl="1"/>
            <a:r>
              <a:rPr lang="en-US" dirty="0"/>
              <a:t>Create banking trojans, botnets, Remote Access Trojans (RATs), exploit kits</a:t>
            </a:r>
          </a:p>
          <a:p>
            <a:r>
              <a:rPr lang="en-US" dirty="0"/>
              <a:t>“Bulletproof” Hosting Providers</a:t>
            </a:r>
          </a:p>
          <a:p>
            <a:pPr lvl="1"/>
            <a:r>
              <a:rPr lang="en-US" dirty="0"/>
              <a:t>Offer dedicated servers to other actors</a:t>
            </a:r>
          </a:p>
          <a:p>
            <a:pPr lvl="1"/>
            <a:r>
              <a:rPr lang="en-US" dirty="0"/>
              <a:t>Hosted in lawless parts of the Internet</a:t>
            </a:r>
          </a:p>
          <a:p>
            <a:r>
              <a:rPr lang="en-US" dirty="0"/>
              <a:t>Botnet masters</a:t>
            </a:r>
          </a:p>
          <a:p>
            <a:pPr lvl="1"/>
            <a:r>
              <a:rPr lang="en-US" dirty="0"/>
              <a:t>Develop software and control vast numbers of zombie machines</a:t>
            </a:r>
          </a:p>
          <a:p>
            <a:pPr lvl="1"/>
            <a:r>
              <a:rPr lang="en-US" dirty="0"/>
              <a:t>Rent out their botnet to other actors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276842"/>
            <a:ext cx="6096000" cy="553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Spammers</a:t>
            </a:r>
          </a:p>
          <a:p>
            <a:pPr lvl="1"/>
            <a:r>
              <a:rPr lang="en-US" dirty="0"/>
              <a:t>Advertise links for other actors</a:t>
            </a:r>
          </a:p>
          <a:p>
            <a:r>
              <a:rPr lang="en-US" dirty="0"/>
              <a:t>Phishers</a:t>
            </a:r>
          </a:p>
          <a:p>
            <a:pPr lvl="1"/>
            <a:r>
              <a:rPr lang="en-US" dirty="0"/>
              <a:t>Setup scam sites to steal information</a:t>
            </a:r>
          </a:p>
          <a:p>
            <a:pPr lvl="1"/>
            <a:r>
              <a:rPr lang="en-US" dirty="0"/>
              <a:t>Work with spammers to spread the attack</a:t>
            </a:r>
          </a:p>
          <a:p>
            <a:r>
              <a:rPr lang="en-US" dirty="0"/>
              <a:t>Pharma, Counterfeiters, Fake AV</a:t>
            </a:r>
          </a:p>
          <a:p>
            <a:pPr lvl="1"/>
            <a:r>
              <a:rPr lang="en-US" dirty="0"/>
              <a:t>Run illegal e-commerce websites</a:t>
            </a:r>
          </a:p>
          <a:p>
            <a:pPr lvl="1"/>
            <a:r>
              <a:rPr lang="en-US" dirty="0"/>
              <a:t>Must be able to clear credit cards</a:t>
            </a:r>
          </a:p>
          <a:p>
            <a:r>
              <a:rPr lang="en-US" dirty="0"/>
              <a:t>Carders, Cashiers, and Mules</a:t>
            </a:r>
          </a:p>
          <a:p>
            <a:pPr lvl="1"/>
            <a:r>
              <a:rPr lang="en-US" dirty="0"/>
              <a:t>Turn stolen bank accounts and credit cards into cash</a:t>
            </a:r>
          </a:p>
          <a:p>
            <a:pPr lvl="1"/>
            <a:r>
              <a:rPr lang="en-US" dirty="0"/>
              <a:t>Help launder money</a:t>
            </a:r>
          </a:p>
        </p:txBody>
      </p:sp>
    </p:spTree>
    <p:extLst>
      <p:ext uri="{BB962C8B-B14F-4D97-AF65-F5344CB8AC3E}">
        <p14:creationId xmlns:p14="http://schemas.microsoft.com/office/powerpoint/2010/main" val="6842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Spamcraft</a:t>
            </a:r>
            <a:r>
              <a:rPr lang="en-US" dirty="0"/>
              <a:t>: An Inside Look At Spam Campaign Orchestration”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869700"/>
            <a:ext cx="8314120" cy="396561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835316"/>
            <a:ext cx="10515600" cy="91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Paper takes a broader look at the activities of the Storm botnet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4DE2F-780E-4D7F-9080-A1A14FD020DD}"/>
              </a:ext>
            </a:extLst>
          </p:cNvPr>
          <p:cNvSpPr/>
          <p:nvPr/>
        </p:nvSpPr>
        <p:spPr>
          <a:xfrm>
            <a:off x="1826199" y="2568338"/>
            <a:ext cx="7991091" cy="50951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9E85-FC04-4730-ADDD-4162B3F0CF52}"/>
              </a:ext>
            </a:extLst>
          </p:cNvPr>
          <p:cNvSpPr/>
          <p:nvPr/>
        </p:nvSpPr>
        <p:spPr>
          <a:xfrm>
            <a:off x="1826200" y="3252032"/>
            <a:ext cx="7991090" cy="50951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918DE-4FDC-4263-8690-EC84E928486A}"/>
              </a:ext>
            </a:extLst>
          </p:cNvPr>
          <p:cNvSpPr/>
          <p:nvPr/>
        </p:nvSpPr>
        <p:spPr>
          <a:xfrm>
            <a:off x="1826200" y="4288915"/>
            <a:ext cx="7991090" cy="50951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5A327-BAFB-433D-BF59-A673024CEB3B}"/>
              </a:ext>
            </a:extLst>
          </p:cNvPr>
          <p:cNvSpPr/>
          <p:nvPr/>
        </p:nvSpPr>
        <p:spPr>
          <a:xfrm>
            <a:off x="1826199" y="4977445"/>
            <a:ext cx="7991091" cy="50951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6" y="0"/>
            <a:ext cx="10515600" cy="1325563"/>
          </a:xfrm>
        </p:spPr>
        <p:txBody>
          <a:bodyPr/>
          <a:lstStyle/>
          <a:p>
            <a:r>
              <a:rPr lang="en-US" dirty="0"/>
              <a:t>Duration and Size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47" y="269456"/>
            <a:ext cx="7218948" cy="647871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543CE3-4D80-41A8-8D32-70C65A1BEF50}"/>
              </a:ext>
            </a:extLst>
          </p:cNvPr>
          <p:cNvSpPr/>
          <p:nvPr/>
        </p:nvSpPr>
        <p:spPr>
          <a:xfrm>
            <a:off x="9955716" y="427630"/>
            <a:ext cx="1394671" cy="149984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71B7B-08A6-40B9-83D3-59C386F0A12C}"/>
              </a:ext>
            </a:extLst>
          </p:cNvPr>
          <p:cNvSpPr/>
          <p:nvPr/>
        </p:nvSpPr>
        <p:spPr>
          <a:xfrm>
            <a:off x="5522468" y="575641"/>
            <a:ext cx="1433341" cy="67085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8E066-1BD0-43D6-85CD-88DBC8B325E0}"/>
              </a:ext>
            </a:extLst>
          </p:cNvPr>
          <p:cNvSpPr/>
          <p:nvPr/>
        </p:nvSpPr>
        <p:spPr>
          <a:xfrm>
            <a:off x="7894903" y="4617653"/>
            <a:ext cx="416583" cy="42747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1F101-EB79-4234-84CF-7D981925C7E5}"/>
              </a:ext>
            </a:extLst>
          </p:cNvPr>
          <p:cNvSpPr/>
          <p:nvPr/>
        </p:nvSpPr>
        <p:spPr>
          <a:xfrm>
            <a:off x="5522468" y="2330403"/>
            <a:ext cx="1433341" cy="42747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Counterfeit Goods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Viagra, Cialis, Gucci, Rolex, and Anti-Virus?</a:t>
            </a:r>
          </a:p>
        </p:txBody>
      </p:sp>
    </p:spTree>
    <p:extLst>
      <p:ext uri="{BB962C8B-B14F-4D97-AF65-F5344CB8AC3E}">
        <p14:creationId xmlns:p14="http://schemas.microsoft.com/office/powerpoint/2010/main" val="874617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Affiliate Scams, Revisited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far, we have focused on spammers</a:t>
            </a:r>
          </a:p>
          <a:p>
            <a:pPr lvl="1"/>
            <a:r>
              <a:rPr lang="en-US" dirty="0"/>
              <a:t>This represents the advertising portion of affiliate schemes</a:t>
            </a:r>
          </a:p>
          <a:p>
            <a:r>
              <a:rPr lang="en-US" dirty="0"/>
              <a:t>What about the affiliate scammers themselves?</a:t>
            </a:r>
          </a:p>
          <a:p>
            <a:pPr lvl="1"/>
            <a:r>
              <a:rPr lang="en-US" dirty="0"/>
              <a:t>These schemes are complicated to host and maintain</a:t>
            </a:r>
          </a:p>
          <a:p>
            <a:pPr lvl="1"/>
            <a:r>
              <a:rPr lang="en-US" dirty="0"/>
              <a:t>Payment processing is crucial but also challenging</a:t>
            </a:r>
          </a:p>
          <a:p>
            <a:pPr lvl="1"/>
            <a:r>
              <a:rPr lang="en-US" dirty="0"/>
              <a:t>Order fulfillment and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251439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Scammers in the Spotlight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look at data from four papers</a:t>
            </a:r>
          </a:p>
          <a:p>
            <a:pPr lvl="1"/>
            <a:r>
              <a:rPr lang="en-US" dirty="0"/>
              <a:t>Click Trajectories: End-to-End Analysis of the Spam Value Chain </a:t>
            </a:r>
          </a:p>
          <a:p>
            <a:pPr lvl="1"/>
            <a:r>
              <a:rPr lang="en-US" dirty="0" err="1"/>
              <a:t>PharmaLeaks</a:t>
            </a:r>
            <a:r>
              <a:rPr lang="en-US" dirty="0"/>
              <a:t>: Understanding the Business of Online Pharmaceutical Affiliate Programs </a:t>
            </a:r>
          </a:p>
          <a:p>
            <a:pPr lvl="1"/>
            <a:r>
              <a:rPr lang="en-US" dirty="0"/>
              <a:t>The Underground Economy of Fake Antivirus Software </a:t>
            </a:r>
          </a:p>
          <a:p>
            <a:pPr lvl="1"/>
            <a:r>
              <a:rPr lang="en-US" dirty="0"/>
              <a:t>Priceless: The Role of Payments in Abuse-advertised Goods </a:t>
            </a:r>
          </a:p>
          <a:p>
            <a:r>
              <a:rPr lang="en-US" dirty="0"/>
              <a:t>These papers analyze the full breadth of the scamming ecosystem</a:t>
            </a:r>
          </a:p>
          <a:p>
            <a:pPr lvl="1"/>
            <a:r>
              <a:rPr lang="en-US" dirty="0"/>
              <a:t>Infrastructure and the key role of payment processors</a:t>
            </a:r>
          </a:p>
          <a:p>
            <a:pPr lvl="1"/>
            <a:r>
              <a:rPr lang="en-US" dirty="0"/>
              <a:t>Ground-truth data about large-scale pharmaceutical scams</a:t>
            </a:r>
          </a:p>
          <a:p>
            <a:pPr lvl="1"/>
            <a:r>
              <a:rPr lang="en-US" dirty="0"/>
              <a:t>Ground-truth data about large-scale fake anti-virus scams</a:t>
            </a:r>
          </a:p>
        </p:txBody>
      </p:sp>
    </p:spTree>
    <p:extLst>
      <p:ext uri="{BB962C8B-B14F-4D97-AF65-F5344CB8AC3E}">
        <p14:creationId xmlns:p14="http://schemas.microsoft.com/office/powerpoint/2010/main" val="1147734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008"/>
            <a:ext cx="10515600" cy="1021306"/>
          </a:xfrm>
        </p:spPr>
        <p:txBody>
          <a:bodyPr/>
          <a:lstStyle/>
          <a:p>
            <a:r>
              <a:rPr lang="en-US" dirty="0" err="1"/>
              <a:t>Scammin</a:t>
            </a:r>
            <a:r>
              <a:rPr lang="en-US" dirty="0"/>
              <a:t>’ </a:t>
            </a:r>
            <a:r>
              <a:rPr lang="en-US" dirty="0" err="1"/>
              <a:t>Ain’t</a:t>
            </a:r>
            <a:r>
              <a:rPr lang="en-US" dirty="0"/>
              <a:t>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53772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Suppose you want to setup </a:t>
            </a:r>
            <a:r>
              <a:rPr lang="en-US" dirty="0">
                <a:hlinkClick r:id="rId2"/>
              </a:rPr>
              <a:t>www.canadianpharma.com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What sort of hosting infrastructure do you need?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Domain name(s)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Problem: legit registrars will take down your name if they receive complaints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Some registrars are known to ignore complaints, but they charge more ;)</a:t>
            </a:r>
          </a:p>
          <a:p>
            <a:pPr>
              <a:lnSpc>
                <a:spcPct val="100000"/>
              </a:lnSpc>
            </a:pPr>
            <a:r>
              <a:rPr lang="en-US" dirty="0"/>
              <a:t>DNS servers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Problem: DNS servers are an obvious choke-point for law enforcement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“Bulletproof” DNS is available on the market, but its expensive ;)</a:t>
            </a:r>
          </a:p>
          <a:p>
            <a:pPr>
              <a:lnSpc>
                <a:spcPct val="100000"/>
              </a:lnSpc>
            </a:pPr>
            <a:r>
              <a:rPr lang="en-US" dirty="0"/>
              <a:t>Web servers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“Bulletproof” servers are available, but they’re expensive</a:t>
            </a:r>
          </a:p>
          <a:p>
            <a:pPr>
              <a:lnSpc>
                <a:spcPct val="100000"/>
              </a:lnSpc>
            </a:pPr>
            <a:r>
              <a:rPr lang="en-US" dirty="0"/>
              <a:t>Some services offer resilient hosting with distributed web servers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But obviously, it’s expensive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Scammin</a:t>
            </a:r>
            <a:r>
              <a:rPr lang="en-US" dirty="0"/>
              <a:t>’ </a:t>
            </a:r>
            <a:r>
              <a:rPr lang="en-US" dirty="0" err="1"/>
              <a:t>Ain’t</a:t>
            </a:r>
            <a:r>
              <a:rPr lang="en-US" dirty="0"/>
              <a:t> Easy,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18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Okay, you’ve set up </a:t>
            </a:r>
            <a:r>
              <a:rPr lang="en-US" dirty="0">
                <a:hlinkClick r:id="rId2"/>
              </a:rPr>
              <a:t>www.canadianpharma.com</a:t>
            </a:r>
            <a:r>
              <a:rPr lang="en-US" dirty="0"/>
              <a:t>... Now what?</a:t>
            </a:r>
          </a:p>
          <a:p>
            <a:r>
              <a:rPr lang="en-US" dirty="0"/>
              <a:t>To sell products, you need to be able to accept payments (</a:t>
            </a:r>
            <a:r>
              <a:rPr lang="en-US" dirty="0">
                <a:solidFill>
                  <a:schemeClr val="accent1"/>
                </a:solidFill>
              </a:rPr>
              <a:t>realization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Merchant bank account to deposit your payments</a:t>
            </a:r>
          </a:p>
          <a:p>
            <a:pPr lvl="1"/>
            <a:r>
              <a:rPr lang="en-US" dirty="0"/>
              <a:t>Relationship with a </a:t>
            </a:r>
            <a:r>
              <a:rPr lang="en-US" dirty="0">
                <a:solidFill>
                  <a:schemeClr val="accent1"/>
                </a:solidFill>
              </a:rPr>
              <a:t>payment processing </a:t>
            </a:r>
            <a:r>
              <a:rPr lang="en-US" dirty="0"/>
              <a:t>service</a:t>
            </a:r>
          </a:p>
          <a:p>
            <a:pPr lvl="2"/>
            <a:r>
              <a:rPr lang="en-US" dirty="0"/>
              <a:t>Handles credit card payments</a:t>
            </a:r>
          </a:p>
          <a:p>
            <a:pPr lvl="2"/>
            <a:r>
              <a:rPr lang="en-US" dirty="0"/>
              <a:t>Withdraws money from the buyers account via a card association network (e.g. Visa)</a:t>
            </a:r>
          </a:p>
          <a:p>
            <a:pPr lvl="1"/>
            <a:r>
              <a:rPr lang="en-US" dirty="0"/>
              <a:t>Obviously, most banks and processors won’t do business with scammers</a:t>
            </a:r>
          </a:p>
          <a:p>
            <a:r>
              <a:rPr lang="en-US" dirty="0"/>
              <a:t>Fulfilment</a:t>
            </a:r>
          </a:p>
          <a:p>
            <a:pPr lvl="1"/>
            <a:r>
              <a:rPr lang="en-US" dirty="0"/>
              <a:t>Scam sites almost always ship products to customers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Customer service</a:t>
            </a:r>
          </a:p>
          <a:p>
            <a:pPr lvl="1"/>
            <a:r>
              <a:rPr lang="en-US" dirty="0"/>
              <a:t>If too many customers complain to their credit card company, your payment processor will shut you down, and your bank account may be seized</a:t>
            </a:r>
          </a:p>
          <a:p>
            <a:pPr lvl="1"/>
            <a:r>
              <a:rPr lang="en-US" dirty="0"/>
              <a:t>Human operators to handle complaints and returns</a:t>
            </a:r>
          </a:p>
        </p:txBody>
      </p:sp>
    </p:spTree>
    <p:extLst>
      <p:ext uri="{BB962C8B-B14F-4D97-AF65-F5344CB8AC3E}">
        <p14:creationId xmlns:p14="http://schemas.microsoft.com/office/powerpoint/2010/main" val="30085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116"/>
            <a:ext cx="10515600" cy="928184"/>
          </a:xfrm>
        </p:spPr>
        <p:txBody>
          <a:bodyPr/>
          <a:lstStyle/>
          <a:p>
            <a:r>
              <a:rPr lang="en-US" dirty="0"/>
              <a:t>Example: Pharmacy Express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009"/>
            <a:ext cx="12672215" cy="4620128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F3DCEA8E-62C5-483D-8DF7-1507C69378C3}"/>
              </a:ext>
            </a:extLst>
          </p:cNvPr>
          <p:cNvSpPr/>
          <p:nvPr/>
        </p:nvSpPr>
        <p:spPr>
          <a:xfrm rot="20774120">
            <a:off x="211369" y="1347077"/>
            <a:ext cx="735196" cy="1102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12526 -0.0664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06643 L 0.12526 0.1754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0.17546 L 0.63476 -0.06852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476 -0.06852 L 0.84882 0.03472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882 0.03472 L 0.4526 0.29329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6 0.29329 L 0.67096 0.0534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96 0.05347 L 0.73658 0.1513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5" y="84638"/>
            <a:ext cx="5070552" cy="65826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36" y="84638"/>
            <a:ext cx="5215760" cy="395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9379" y="5197641"/>
            <a:ext cx="586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collected from spam feeds, botnet infiltration, and various types of honeypots in Fall 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595" y="2743200"/>
            <a:ext cx="5070552" cy="38501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9595" y="561473"/>
            <a:ext cx="5070552" cy="38501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5735336" y="1275645"/>
            <a:ext cx="5125453" cy="1287379"/>
          </a:xfrm>
          <a:prstGeom prst="wedgeRectCallout">
            <a:avLst>
              <a:gd name="adj1" fmla="val -54636"/>
              <a:gd name="adj2" fmla="val -88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RX-Promotion and </a:t>
            </a:r>
            <a:r>
              <a:rPr lang="en-US" sz="2000" dirty="0" err="1"/>
              <a:t>GlavMed</a:t>
            </a:r>
            <a:r>
              <a:rPr lang="en-US" sz="2000" dirty="0"/>
              <a:t> account for around 35% of all affiliate scams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Remember them from Spam Nation? ;)</a:t>
            </a:r>
          </a:p>
        </p:txBody>
      </p:sp>
    </p:spTree>
    <p:extLst>
      <p:ext uri="{BB962C8B-B14F-4D97-AF65-F5344CB8AC3E}">
        <p14:creationId xmlns:p14="http://schemas.microsoft.com/office/powerpoint/2010/main" val="10077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379"/>
            <a:ext cx="10515600" cy="909851"/>
          </a:xfrm>
        </p:spPr>
        <p:txBody>
          <a:bodyPr/>
          <a:lstStyle/>
          <a:p>
            <a:r>
              <a:rPr lang="en-US" dirty="0"/>
              <a:t>Merchant Banks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3" y="1117276"/>
            <a:ext cx="11468374" cy="4056204"/>
          </a:xfrm>
        </p:spPr>
      </p:pic>
      <p:sp>
        <p:nvSpPr>
          <p:cNvPr id="5" name="TextBox 4"/>
          <p:cNvSpPr txBox="1"/>
          <p:nvPr/>
        </p:nvSpPr>
        <p:spPr>
          <a:xfrm>
            <a:off x="1485899" y="5402080"/>
            <a:ext cx="888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Researchers made 76 purchases from different affiliate programs to observe where payment was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13 banks, i.e. banking infrastructure is shared across affiliates</a:t>
            </a:r>
          </a:p>
        </p:txBody>
      </p:sp>
    </p:spTree>
    <p:extLst>
      <p:ext uri="{BB962C8B-B14F-4D97-AF65-F5344CB8AC3E}">
        <p14:creationId xmlns:p14="http://schemas.microsoft.com/office/powerpoint/2010/main" val="380243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958511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2668249"/>
            <a:ext cx="10515600" cy="3421401"/>
          </a:xfrm>
        </p:spPr>
        <p:txBody>
          <a:bodyPr>
            <a:noAutofit/>
          </a:bodyPr>
          <a:lstStyle/>
          <a:p>
            <a:r>
              <a:rPr lang="en-US" sz="2800" dirty="0"/>
              <a:t>Underground Forums</a:t>
            </a:r>
          </a:p>
          <a:p>
            <a:r>
              <a:rPr lang="en-US" sz="2800" dirty="0"/>
              <a:t>Spam</a:t>
            </a:r>
          </a:p>
          <a:p>
            <a:r>
              <a:rPr lang="en-US" sz="2800" dirty="0"/>
              <a:t>Counterfeit Goods: Pharma, Fake AV, and Knockoffs</a:t>
            </a:r>
          </a:p>
          <a:p>
            <a:r>
              <a:rPr lang="en-US" sz="2800" dirty="0"/>
              <a:t>Exploit-as-a-Service</a:t>
            </a:r>
          </a:p>
          <a:p>
            <a:r>
              <a:rPr lang="en-US" sz="2800" dirty="0"/>
              <a:t>Botnets</a:t>
            </a:r>
          </a:p>
        </p:txBody>
      </p:sp>
    </p:spTree>
    <p:extLst>
      <p:ext uri="{BB962C8B-B14F-4D97-AF65-F5344CB8AC3E}">
        <p14:creationId xmlns:p14="http://schemas.microsoft.com/office/powerpoint/2010/main" val="1204391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816"/>
            <a:ext cx="12192000" cy="55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92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1836" y="5654841"/>
            <a:ext cx="888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Goods were sourced from 13 different manufactures/suppliers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1491916"/>
            <a:ext cx="11645197" cy="3820339"/>
          </a:xfrm>
        </p:spPr>
      </p:pic>
    </p:spTree>
    <p:extLst>
      <p:ext uri="{BB962C8B-B14F-4D97-AF65-F5344CB8AC3E}">
        <p14:creationId xmlns:p14="http://schemas.microsoft.com/office/powerpoint/2010/main" val="1727012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2012, the databases for </a:t>
            </a:r>
            <a:r>
              <a:rPr lang="en-US" dirty="0" err="1"/>
              <a:t>GlavMed</a:t>
            </a:r>
            <a:r>
              <a:rPr lang="en-US" dirty="0"/>
              <a:t>, </a:t>
            </a:r>
            <a:r>
              <a:rPr lang="en-US" dirty="0" err="1"/>
              <a:t>SpamIt</a:t>
            </a:r>
            <a:r>
              <a:rPr lang="en-US" dirty="0"/>
              <a:t>, and RX-Promotion were breached, dumped, and publicly released</a:t>
            </a:r>
          </a:p>
          <a:p>
            <a:pPr lvl="1"/>
            <a:r>
              <a:rPr lang="en-US" dirty="0"/>
              <a:t>This is what happens when your competitors are criminals</a:t>
            </a:r>
          </a:p>
          <a:p>
            <a:pPr lvl="1"/>
            <a:r>
              <a:rPr lang="en-US" dirty="0"/>
              <a:t>Contain complete logs of sales, customers, and affiliate relationships</a:t>
            </a:r>
          </a:p>
          <a:p>
            <a:r>
              <a:rPr lang="en-US" dirty="0"/>
              <a:t>The </a:t>
            </a:r>
            <a:r>
              <a:rPr lang="en-US" dirty="0" err="1"/>
              <a:t>Pharmaleaks</a:t>
            </a:r>
            <a:r>
              <a:rPr lang="en-US" dirty="0"/>
              <a:t> paper analyzes this data to give us ground-truth understanding about this area of the underground economy</a:t>
            </a:r>
          </a:p>
        </p:txBody>
      </p:sp>
    </p:spTree>
    <p:extLst>
      <p:ext uri="{BB962C8B-B14F-4D97-AF65-F5344CB8AC3E}">
        <p14:creationId xmlns:p14="http://schemas.microsoft.com/office/powerpoint/2010/main" val="668320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4" y="108283"/>
            <a:ext cx="10199784" cy="16844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65" y="2008887"/>
            <a:ext cx="7075821" cy="4752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2412" y="2322094"/>
            <a:ext cx="273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Transaction Volume</a:t>
            </a:r>
          </a:p>
        </p:txBody>
      </p:sp>
    </p:spTree>
    <p:extLst>
      <p:ext uri="{BB962C8B-B14F-4D97-AF65-F5344CB8AC3E}">
        <p14:creationId xmlns:p14="http://schemas.microsoft.com/office/powerpoint/2010/main" val="3766464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1407697"/>
            <a:ext cx="6327506" cy="4427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74" y="1347540"/>
            <a:ext cx="5358753" cy="4487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5722" y="657271"/>
            <a:ext cx="372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New vs. Repeat Customers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708" y="657270"/>
            <a:ext cx="372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Types of Products</a:t>
            </a:r>
          </a:p>
        </p:txBody>
      </p:sp>
    </p:spTree>
    <p:extLst>
      <p:ext uri="{BB962C8B-B14F-4D97-AF65-F5344CB8AC3E}">
        <p14:creationId xmlns:p14="http://schemas.microsoft.com/office/powerpoint/2010/main" val="2024857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2487791"/>
            <a:ext cx="6220326" cy="1914761"/>
          </a:xfrm>
        </p:spPr>
        <p:txBody>
          <a:bodyPr/>
          <a:lstStyle/>
          <a:p>
            <a:r>
              <a:rPr lang="en-US" dirty="0"/>
              <a:t>Pharma scams bring in a lot of </a:t>
            </a:r>
            <a:r>
              <a:rPr lang="en-US" i="1" dirty="0">
                <a:solidFill>
                  <a:schemeClr val="accent1"/>
                </a:solidFill>
              </a:rPr>
              <a:t>revenue</a:t>
            </a:r>
          </a:p>
          <a:p>
            <a:pPr lvl="1"/>
            <a:r>
              <a:rPr lang="en-US" dirty="0"/>
              <a:t>… but are they actually making a </a:t>
            </a:r>
            <a:r>
              <a:rPr lang="en-US" i="1" dirty="0">
                <a:solidFill>
                  <a:schemeClr val="accent1"/>
                </a:solidFill>
              </a:rPr>
              <a:t>profit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21" y="240631"/>
            <a:ext cx="5076888" cy="640908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872788" y="1321813"/>
            <a:ext cx="1588169" cy="782053"/>
          </a:xfrm>
          <a:prstGeom prst="wedgeRectCallout">
            <a:avLst>
              <a:gd name="adj1" fmla="val 89773"/>
              <a:gd name="adj2" fmla="val 10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Payments to affiliates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872788" y="4097098"/>
            <a:ext cx="1588169" cy="782053"/>
          </a:xfrm>
          <a:prstGeom prst="wedgeRectCallout">
            <a:avLst>
              <a:gd name="adj1" fmla="val 104924"/>
              <a:gd name="adj2" fmla="val -15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Bulletproof hosting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872787" y="5083213"/>
            <a:ext cx="1588169" cy="970634"/>
          </a:xfrm>
          <a:prstGeom prst="wedgeRectCallout">
            <a:avLst>
              <a:gd name="adj1" fmla="val 104166"/>
              <a:gd name="adj2" fmla="val -23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Spammers and botnet operators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B3FA7-CDA3-4B4D-86F8-748DFAF74A97}"/>
              </a:ext>
            </a:extLst>
          </p:cNvPr>
          <p:cNvSpPr/>
          <p:nvPr/>
        </p:nvSpPr>
        <p:spPr>
          <a:xfrm>
            <a:off x="6796721" y="937888"/>
            <a:ext cx="5204211" cy="5095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D3D22A-DB4F-4BEB-A14E-39907E1E01AB}"/>
              </a:ext>
            </a:extLst>
          </p:cNvPr>
          <p:cNvSpPr/>
          <p:nvPr/>
        </p:nvSpPr>
        <p:spPr>
          <a:xfrm>
            <a:off x="6796721" y="1355915"/>
            <a:ext cx="5204211" cy="15010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0F2D8-4626-41ED-808E-32CD3B882BC2}"/>
              </a:ext>
            </a:extLst>
          </p:cNvPr>
          <p:cNvSpPr/>
          <p:nvPr/>
        </p:nvSpPr>
        <p:spPr>
          <a:xfrm>
            <a:off x="6796721" y="2786656"/>
            <a:ext cx="5204211" cy="11439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86C05-B2BC-4C5B-AE0F-10CA9E587B97}"/>
              </a:ext>
            </a:extLst>
          </p:cNvPr>
          <p:cNvSpPr/>
          <p:nvPr/>
        </p:nvSpPr>
        <p:spPr>
          <a:xfrm>
            <a:off x="6796721" y="3929821"/>
            <a:ext cx="5204211" cy="85599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4F751-C9FE-4303-81E7-B359E15644B1}"/>
              </a:ext>
            </a:extLst>
          </p:cNvPr>
          <p:cNvSpPr/>
          <p:nvPr/>
        </p:nvSpPr>
        <p:spPr>
          <a:xfrm>
            <a:off x="6796721" y="4785815"/>
            <a:ext cx="5204211" cy="8643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38AF8-61A2-4D20-BFE1-38B9D23F0998}"/>
              </a:ext>
            </a:extLst>
          </p:cNvPr>
          <p:cNvSpPr/>
          <p:nvPr/>
        </p:nvSpPr>
        <p:spPr>
          <a:xfrm>
            <a:off x="6796721" y="5920111"/>
            <a:ext cx="5204211" cy="37077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86"/>
            <a:ext cx="10515600" cy="1110018"/>
          </a:xfrm>
        </p:spPr>
        <p:txBody>
          <a:bodyPr/>
          <a:lstStyle/>
          <a:p>
            <a:r>
              <a:rPr lang="en-US" dirty="0"/>
              <a:t>Fake Antivirus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969"/>
            <a:ext cx="10856495" cy="589274"/>
          </a:xfrm>
        </p:spPr>
        <p:txBody>
          <a:bodyPr/>
          <a:lstStyle/>
          <a:p>
            <a:r>
              <a:rPr lang="en-US" dirty="0"/>
              <a:t>Fake antivirus software is another common drop during drive-by attacks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03" y="1997243"/>
            <a:ext cx="5953260" cy="482738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940839" y="5582652"/>
            <a:ext cx="2859507" cy="1030063"/>
          </a:xfrm>
          <a:prstGeom prst="wedgeRectCallout">
            <a:avLst>
              <a:gd name="adj1" fmla="val -117660"/>
              <a:gd name="adj2" fmla="val -51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Clicking here will prompt you to buy a subscription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940839" y="2244853"/>
            <a:ext cx="2859507" cy="1030063"/>
          </a:xfrm>
          <a:prstGeom prst="wedgeRectCallout">
            <a:avLst>
              <a:gd name="adj1" fmla="val -70114"/>
              <a:gd name="adj2" fmla="val 18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Warning dialog looks legitimate at first glance…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940838" y="3895903"/>
            <a:ext cx="2859507" cy="1030063"/>
          </a:xfrm>
          <a:prstGeom prst="wedgeRectCallout">
            <a:avLst>
              <a:gd name="adj1" fmla="val -90310"/>
              <a:gd name="adj2" fmla="val 17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OMG, look at all those nasty viruses!</a:t>
            </a:r>
          </a:p>
        </p:txBody>
      </p:sp>
    </p:spTree>
    <p:extLst>
      <p:ext uri="{BB962C8B-B14F-4D97-AF65-F5344CB8AC3E}">
        <p14:creationId xmlns:p14="http://schemas.microsoft.com/office/powerpoint/2010/main" val="24090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used dynamic analysis tools to identify URLs from fake AV software</a:t>
            </a:r>
          </a:p>
          <a:p>
            <a:pPr lvl="1"/>
            <a:r>
              <a:rPr lang="en-US" dirty="0"/>
              <a:t>Pointed to 21 unique servers hosting infrastructure for the scams</a:t>
            </a:r>
          </a:p>
          <a:p>
            <a:r>
              <a:rPr lang="en-US" dirty="0"/>
              <a:t>Researchers contacted the hosting providers and got them to take the servers down</a:t>
            </a:r>
          </a:p>
          <a:p>
            <a:pPr lvl="1"/>
            <a:r>
              <a:rPr lang="en-US" dirty="0"/>
              <a:t>Allowed researchers to image the hard drives :)</a:t>
            </a:r>
          </a:p>
          <a:p>
            <a:pPr lvl="1"/>
            <a:r>
              <a:rPr lang="en-US" dirty="0"/>
              <a:t>Data records purchases, returns, etc. for 3 fake AV campaigns</a:t>
            </a:r>
          </a:p>
          <a:p>
            <a:pPr lvl="1"/>
            <a:r>
              <a:rPr lang="en-US" dirty="0"/>
              <a:t>March 2008 – April 2010</a:t>
            </a:r>
          </a:p>
        </p:txBody>
      </p:sp>
    </p:spTree>
    <p:extLst>
      <p:ext uri="{BB962C8B-B14F-4D97-AF65-F5344CB8AC3E}">
        <p14:creationId xmlns:p14="http://schemas.microsoft.com/office/powerpoint/2010/main" val="1508509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267"/>
            <a:ext cx="10515600" cy="918948"/>
          </a:xfrm>
        </p:spPr>
        <p:txBody>
          <a:bodyPr/>
          <a:lstStyle/>
          <a:p>
            <a:r>
              <a:rPr lang="en-US" dirty="0"/>
              <a:t>Fake AV by the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0790" y="1321813"/>
          <a:ext cx="1154593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7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8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Campaign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Purchase</a:t>
                      </a:r>
                      <a:r>
                        <a:rPr lang="en-US" baseline="0" dirty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Installs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Sales/</a:t>
                      </a:r>
                    </a:p>
                    <a:p>
                      <a:r>
                        <a:rPr lang="en-US" dirty="0"/>
                        <a:t>Conversion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Refunds/</a:t>
                      </a:r>
                    </a:p>
                    <a:p>
                      <a:r>
                        <a:rPr lang="en-US" dirty="0"/>
                        <a:t>Chargebacks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AV1</a:t>
                      </a:r>
                    </a:p>
                    <a:p>
                      <a:pPr algn="ctr"/>
                      <a:r>
                        <a:rPr lang="en-US" dirty="0"/>
                        <a:t>(3 months)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months - $49.95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34.8%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8,403,008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189,342</a:t>
                      </a:r>
                    </a:p>
                    <a:p>
                      <a:r>
                        <a:rPr lang="en-US" dirty="0"/>
                        <a:t>(2.4%)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$11,303,494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5,669</a:t>
                      </a:r>
                    </a:p>
                    <a:p>
                      <a:r>
                        <a:rPr lang="en-US" dirty="0"/>
                        <a:t>1,544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$10,862,492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year – $59.95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32.9%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year -</a:t>
                      </a:r>
                      <a:r>
                        <a:rPr lang="en-US" baseline="0" dirty="0"/>
                        <a:t> $69.95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32.3%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AV2</a:t>
                      </a:r>
                    </a:p>
                    <a:p>
                      <a:pPr algn="ctr"/>
                      <a:r>
                        <a:rPr lang="en-US" dirty="0"/>
                        <a:t>(16 months)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months - $49.95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61.9%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6,624,508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137,209</a:t>
                      </a:r>
                    </a:p>
                    <a:p>
                      <a:r>
                        <a:rPr lang="en-US" dirty="0"/>
                        <a:t>(2.1%)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$5,046,508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11,681</a:t>
                      </a:r>
                    </a:p>
                    <a:p>
                      <a:r>
                        <a:rPr lang="en-US" dirty="0"/>
                        <a:t>3,024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$4,103,735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year - $69.95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Lifetime - $89.95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24.6%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AV3</a:t>
                      </a:r>
                    </a:p>
                    <a:p>
                      <a:pPr algn="ctr"/>
                      <a:r>
                        <a:rPr lang="en-US" dirty="0"/>
                        <a:t>(30 months)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year - $79.90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83.2%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91,305,640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1,969,953</a:t>
                      </a:r>
                    </a:p>
                    <a:p>
                      <a:r>
                        <a:rPr lang="en-US" dirty="0"/>
                        <a:t>(2.2%)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$116,941,854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151,553</a:t>
                      </a:r>
                    </a:p>
                    <a:p>
                      <a:r>
                        <a:rPr lang="en-US" dirty="0"/>
                        <a:t>30,743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$103,765,233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Lifetime - $99.90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16.8%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981" y="5536187"/>
            <a:ext cx="1123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campaign paid out millions of dollars to affiliates (spammers) for acquiring traffic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AD94C-80A9-46D8-8E9F-AA65C8D7432D}"/>
              </a:ext>
            </a:extLst>
          </p:cNvPr>
          <p:cNvSpPr/>
          <p:nvPr/>
        </p:nvSpPr>
        <p:spPr>
          <a:xfrm>
            <a:off x="254895" y="1216019"/>
            <a:ext cx="4476329" cy="379725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6D8964-E875-4DC2-B687-077E7CC21644}"/>
              </a:ext>
            </a:extLst>
          </p:cNvPr>
          <p:cNvSpPr/>
          <p:nvPr/>
        </p:nvSpPr>
        <p:spPr>
          <a:xfrm>
            <a:off x="4601707" y="1216018"/>
            <a:ext cx="2895463" cy="379725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AD060-7F57-4BEE-81F2-90A72CDC1584}"/>
              </a:ext>
            </a:extLst>
          </p:cNvPr>
          <p:cNvSpPr/>
          <p:nvPr/>
        </p:nvSpPr>
        <p:spPr>
          <a:xfrm>
            <a:off x="7338083" y="1216017"/>
            <a:ext cx="4599022" cy="379725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2721"/>
          </a:xfrm>
        </p:spPr>
        <p:txBody>
          <a:bodyPr/>
          <a:lstStyle/>
          <a:p>
            <a:r>
              <a:rPr lang="en-US" dirty="0"/>
              <a:t>Refunds and Chargebacks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0" y="1321813"/>
            <a:ext cx="3926306" cy="5344680"/>
          </a:xfrm>
        </p:spPr>
        <p:txBody>
          <a:bodyPr>
            <a:normAutofit/>
          </a:bodyPr>
          <a:lstStyle/>
          <a:p>
            <a:r>
              <a:rPr lang="en-US" sz="2400" dirty="0"/>
              <a:t>A company with too many chargebacks will be suspended by their payment processor</a:t>
            </a:r>
          </a:p>
          <a:p>
            <a:pPr lvl="1"/>
            <a:r>
              <a:rPr lang="en-US" sz="2000" dirty="0"/>
              <a:t>Known as a “trigger-level”</a:t>
            </a:r>
          </a:p>
          <a:p>
            <a:r>
              <a:rPr lang="en-US" sz="2400" dirty="0"/>
              <a:t>Thus, the scammer must allow some refunds to prevent chargebacks</a:t>
            </a:r>
          </a:p>
          <a:p>
            <a:r>
              <a:rPr lang="en-US" sz="2400" dirty="0"/>
              <a:t>However, offering refunds reduces profits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73" y="1212761"/>
            <a:ext cx="7479717" cy="545373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0482249">
            <a:off x="6161808" y="1503629"/>
            <a:ext cx="1239252" cy="6152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Refunds</a:t>
            </a:r>
          </a:p>
        </p:txBody>
      </p:sp>
      <p:sp>
        <p:nvSpPr>
          <p:cNvPr id="8" name="Right Arrow 7"/>
          <p:cNvSpPr/>
          <p:nvPr/>
        </p:nvSpPr>
        <p:spPr>
          <a:xfrm rot="20874828">
            <a:off x="4482471" y="5209675"/>
            <a:ext cx="1564105" cy="63767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Chargebacks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366365" y="156410"/>
            <a:ext cx="3461000" cy="1510475"/>
          </a:xfrm>
          <a:prstGeom prst="wedgeRectCallout">
            <a:avLst>
              <a:gd name="adj1" fmla="val -19442"/>
              <a:gd name="adj2" fmla="val 76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peaks tend to alternate, meaning the scammer tries to prevent too many chargebacks while offering minimum refunds</a:t>
            </a:r>
          </a:p>
        </p:txBody>
      </p:sp>
    </p:spTree>
    <p:extLst>
      <p:ext uri="{BB962C8B-B14F-4D97-AF65-F5344CB8AC3E}">
        <p14:creationId xmlns:p14="http://schemas.microsoft.com/office/powerpoint/2010/main" val="10339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Forums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everything is for sale</a:t>
            </a:r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93"/>
            <a:ext cx="10515600" cy="1028131"/>
          </a:xfrm>
        </p:spPr>
        <p:txBody>
          <a:bodyPr/>
          <a:lstStyle/>
          <a:p>
            <a:r>
              <a:rPr lang="en-US" dirty="0"/>
              <a:t>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1813"/>
            <a:ext cx="10515600" cy="1072471"/>
          </a:xfrm>
        </p:spPr>
        <p:txBody>
          <a:bodyPr/>
          <a:lstStyle/>
          <a:p>
            <a:r>
              <a:rPr lang="en-US" dirty="0"/>
              <a:t>What is the most effective infrastructure for law enforcement to go after in order to shut down affiliate scams?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84"/>
            <a:ext cx="12192000" cy="4321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6516" y="2394284"/>
            <a:ext cx="3910263" cy="3874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9708" y="2394284"/>
            <a:ext cx="4329363" cy="4321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8">
            <a:extLst>
              <a:ext uri="{FF2B5EF4-FFF2-40B4-BE49-F238E27FC236}">
                <a16:creationId xmlns:a16="http://schemas.microsoft.com/office/drawing/2014/main" id="{24BB13C2-2F26-4801-A94C-56D43CD9E8E4}"/>
              </a:ext>
            </a:extLst>
          </p:cNvPr>
          <p:cNvSpPr/>
          <p:nvPr/>
        </p:nvSpPr>
        <p:spPr>
          <a:xfrm>
            <a:off x="9023824" y="4217771"/>
            <a:ext cx="3024966" cy="1599601"/>
          </a:xfrm>
          <a:prstGeom prst="wedgeRectCallout">
            <a:avLst>
              <a:gd name="adj1" fmla="val -66364"/>
              <a:gd name="adj2" fmla="val -37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Follow the money, shut down or blacklist merchant banks</a:t>
            </a:r>
          </a:p>
        </p:txBody>
      </p:sp>
    </p:spTree>
    <p:extLst>
      <p:ext uri="{BB962C8B-B14F-4D97-AF65-F5344CB8AC3E}">
        <p14:creationId xmlns:p14="http://schemas.microsoft.com/office/powerpoint/2010/main" val="37484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An Inquiry into the Nature and Causes of the Wealth of Internet Miscreants - </a:t>
            </a:r>
            <a:r>
              <a:rPr lang="en-US" sz="1600" dirty="0">
                <a:hlinkClick r:id="rId2"/>
              </a:rPr>
              <a:t>http://www.icir.org/vern/papers/miscreant-wealth.ccs07.pdf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Peek Inside A Professional Carding Shop, Brian Krebs - </a:t>
            </a:r>
            <a:r>
              <a:rPr lang="en-US" sz="1600" dirty="0">
                <a:hlinkClick r:id="rId3"/>
              </a:rPr>
              <a:t>http://krebsonsecurity.com/2014/06/peek-inside-a-professional-carding-shop/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 Analysis of Underground Forums  - </a:t>
            </a:r>
            <a:r>
              <a:rPr lang="en-US" sz="1600" dirty="0">
                <a:hlinkClick r:id="rId4"/>
              </a:rPr>
              <a:t>http://cseweb.ucsd.edu/~voelker/pubs/forums-imc11.pdf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Spamalytics</a:t>
            </a:r>
            <a:r>
              <a:rPr lang="en-US" sz="1600" dirty="0"/>
              <a:t>: An Empirical Analysis of Spam Marketing Conversion - </a:t>
            </a:r>
            <a:r>
              <a:rPr lang="en-US" sz="1600" dirty="0">
                <a:hlinkClick r:id="rId5"/>
              </a:rPr>
              <a:t>http://cseweb.ucsd.edu/~savage/papers/CCS08Conversion.pdf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Spamcraft</a:t>
            </a:r>
            <a:r>
              <a:rPr lang="en-US" sz="1600" dirty="0"/>
              <a:t>: An Inside Look At Spam Campaign Orchestration  - </a:t>
            </a:r>
            <a:r>
              <a:rPr lang="en-US" sz="1600" dirty="0">
                <a:hlinkClick r:id="rId6"/>
              </a:rPr>
              <a:t>http://cseweb.ucsd.edu/~savage/papers/LEET09.pdf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Click Trajectories: End-to-End Analysis of the Spam Value Chain - </a:t>
            </a:r>
            <a:r>
              <a:rPr lang="en-US" sz="1600" dirty="0">
                <a:hlinkClick r:id="rId7"/>
              </a:rPr>
              <a:t>http://cseweb.ucsd.edu/~savage/papers/Oakland11.pdf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PharmaLeaks</a:t>
            </a:r>
            <a:r>
              <a:rPr lang="en-US" sz="1600" dirty="0"/>
              <a:t>: Understanding the Business of Online Pharmaceutical Affiliate Programs - </a:t>
            </a:r>
            <a:r>
              <a:rPr lang="en-US" sz="1600" dirty="0">
                <a:hlinkClick r:id="rId8"/>
              </a:rPr>
              <a:t>http://cseweb.ucsd.edu/~savage/papers/UsenixSec12.pdf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Underground Economy of Fake Antivirus Software  - </a:t>
            </a:r>
            <a:r>
              <a:rPr lang="en-US" sz="1600" dirty="0">
                <a:hlinkClick r:id="rId9"/>
              </a:rPr>
              <a:t>https://www.cs.ucsb.edu/~vigna/publications/2011_stone_abman_kemmerer_kruegel_steigerwald_vigna_FakeAV.pdf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US" sz="1600" dirty="0"/>
              <a:t>Priceless: The Role of Payments in Abuse-advertised Goods - </a:t>
            </a:r>
            <a:r>
              <a:rPr lang="en-US" sz="1600" dirty="0">
                <a:hlinkClick r:id="rId2"/>
              </a:rPr>
              <a:t>http://cseweb.ucsd.edu/~savage/papers/CCS12Priceless.pdf</a:t>
            </a:r>
            <a:endParaRPr lang="en-US" sz="1600" dirty="0"/>
          </a:p>
          <a:p>
            <a:pPr marL="342900" indent="-342900">
              <a:buFont typeface="+mj-lt"/>
              <a:buAutoNum type="arabicPeriod" startAt="9"/>
            </a:pPr>
            <a:r>
              <a:rPr lang="en-US" sz="1600" dirty="0"/>
              <a:t>Characterizing Large-Scale Click Fraud in </a:t>
            </a:r>
            <a:r>
              <a:rPr lang="en-US" sz="1600" dirty="0" err="1"/>
              <a:t>ZeroAccess</a:t>
            </a:r>
            <a:r>
              <a:rPr lang="en-US" sz="1600" dirty="0"/>
              <a:t> - </a:t>
            </a:r>
            <a:r>
              <a:rPr lang="en-US" sz="1600" dirty="0">
                <a:hlinkClick r:id="rId3"/>
              </a:rPr>
              <a:t>http://cseweb.ucsd.edu/~voelker/pubs/za-ccs14.pdf</a:t>
            </a:r>
            <a:endParaRPr lang="en-US" sz="1600" dirty="0"/>
          </a:p>
          <a:p>
            <a:pPr marL="342900" indent="-342900">
              <a:buFont typeface="+mj-lt"/>
              <a:buAutoNum type="arabicPeriod" startAt="9"/>
            </a:pPr>
            <a:r>
              <a:rPr lang="en-US" sz="1600" dirty="0"/>
              <a:t>Serf and Turf: </a:t>
            </a:r>
            <a:r>
              <a:rPr lang="en-US" sz="1600" dirty="0" err="1"/>
              <a:t>Crowdturfing</a:t>
            </a:r>
            <a:r>
              <a:rPr lang="en-US" sz="1600" dirty="0"/>
              <a:t> for Fun and Profit - </a:t>
            </a:r>
            <a:r>
              <a:rPr lang="en-US" sz="1600" dirty="0">
                <a:hlinkClick r:id="rId4"/>
              </a:rPr>
              <a:t>http://www.ccs.neu.edu/home/cbw/pdf/crowdturfing-www12.pdf</a:t>
            </a:r>
            <a:endParaRPr lang="en-US" sz="1600" dirty="0"/>
          </a:p>
          <a:p>
            <a:pPr marL="342900" indent="-342900">
              <a:buFont typeface="+mj-lt"/>
              <a:buAutoNum type="arabicPeriod" startAt="9"/>
            </a:pPr>
            <a:r>
              <a:rPr lang="en-US" sz="1600" dirty="0"/>
              <a:t>Dirty Jobs: The Role of Freelance Labor in Web Service Abuse - </a:t>
            </a:r>
            <a:r>
              <a:rPr lang="en-US" sz="1600" dirty="0">
                <a:hlinkClick r:id="rId5"/>
              </a:rPr>
              <a:t>http://cseweb.ucsd.edu/~savage/papers/UsenixSec11-DJ.pdf</a:t>
            </a:r>
            <a:endParaRPr lang="en-US" sz="1600" dirty="0"/>
          </a:p>
          <a:p>
            <a:pPr marL="342900" indent="-342900">
              <a:buFont typeface="+mj-lt"/>
              <a:buAutoNum type="arabicPeriod" startAt="9"/>
            </a:pPr>
            <a:r>
              <a:rPr lang="en-US" sz="1600" dirty="0"/>
              <a:t>Follow the Green: Growth and Dynamics in Twitter Follower Markets - </a:t>
            </a:r>
            <a:r>
              <a:rPr lang="en-US" sz="1600" dirty="0">
                <a:hlinkClick r:id="rId6"/>
              </a:rPr>
              <a:t>http://www.cs.ucsb.edu/~gangw/twitter_imc13.pdf</a:t>
            </a:r>
            <a:endParaRPr lang="en-US" sz="1600" dirty="0"/>
          </a:p>
          <a:p>
            <a:pPr marL="342900" indent="-342900">
              <a:buFont typeface="+mj-lt"/>
              <a:buAutoNum type="arabicPeriod" startAt="9"/>
            </a:pPr>
            <a:r>
              <a:rPr lang="en-US" sz="1600" dirty="0"/>
              <a:t>Dialing Back Abuse on Phone Verified Accounts - </a:t>
            </a:r>
            <a:r>
              <a:rPr lang="en-US" sz="1600" dirty="0">
                <a:hlinkClick r:id="rId7"/>
              </a:rPr>
              <a:t>http://www.inwyrd.com/blog/wp-content/uploads/2014/08/ccs2014dialing</a:t>
            </a:r>
            <a:r>
              <a:rPr lang="en-US" sz="1600">
                <a:hlinkClick r:id="rId7"/>
              </a:rPr>
              <a:t>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796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eBay for the Underground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6540"/>
          </a:xfrm>
        </p:spPr>
        <p:txBody>
          <a:bodyPr/>
          <a:lstStyle/>
          <a:p>
            <a:r>
              <a:rPr lang="en-US" dirty="0"/>
              <a:t>The underground includes many types of illicit actors</a:t>
            </a:r>
          </a:p>
          <a:p>
            <a:pPr lvl="1"/>
            <a:r>
              <a:rPr lang="en-US" dirty="0"/>
              <a:t>Exploit developers</a:t>
            </a:r>
          </a:p>
          <a:p>
            <a:pPr lvl="1"/>
            <a:r>
              <a:rPr lang="en-US" dirty="0"/>
              <a:t>Botnet operators</a:t>
            </a:r>
          </a:p>
          <a:p>
            <a:pPr lvl="1"/>
            <a:r>
              <a:rPr lang="en-US" dirty="0"/>
              <a:t>Email and SEO spammers</a:t>
            </a:r>
          </a:p>
          <a:p>
            <a:pPr lvl="1"/>
            <a:r>
              <a:rPr lang="en-US" dirty="0"/>
              <a:t>Carders and cashiers</a:t>
            </a:r>
          </a:p>
          <a:p>
            <a:r>
              <a:rPr lang="en-US" dirty="0"/>
              <a:t>Just like any other economy, these participants need places to buy and sell their goods</a:t>
            </a:r>
          </a:p>
          <a:p>
            <a:pPr lvl="1"/>
            <a:r>
              <a:rPr lang="en-US" dirty="0"/>
              <a:t>IRC chatrooms</a:t>
            </a:r>
          </a:p>
          <a:p>
            <a:pPr lvl="1"/>
            <a:r>
              <a:rPr lang="en-US" dirty="0"/>
              <a:t>Underground forums</a:t>
            </a:r>
          </a:p>
          <a:p>
            <a:pPr lvl="1"/>
            <a:r>
              <a:rPr lang="en-US" dirty="0"/>
              <a:t>Often obfuscated using Tor Hidden Services</a:t>
            </a:r>
          </a:p>
          <a:p>
            <a:pPr lvl="1"/>
            <a:r>
              <a:rPr lang="en-US" dirty="0"/>
              <a:t>“The Deep Web”</a:t>
            </a:r>
          </a:p>
        </p:txBody>
      </p:sp>
    </p:spTree>
    <p:extLst>
      <p:ext uri="{BB962C8B-B14F-4D97-AF65-F5344CB8AC3E}">
        <p14:creationId xmlns:p14="http://schemas.microsoft.com/office/powerpoint/2010/main" val="28621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“An Inquiry into the Nature and Causes of the Wealth of Internet Miscreants”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402005"/>
            <a:ext cx="10515600" cy="3774957"/>
          </a:xfrm>
        </p:spPr>
        <p:txBody>
          <a:bodyPr/>
          <a:lstStyle/>
          <a:p>
            <a:r>
              <a:rPr lang="en-US" dirty="0"/>
              <a:t>Study examined 7 months of logs from an underground IRC chatroom</a:t>
            </a:r>
          </a:p>
          <a:p>
            <a:pPr lvl="1"/>
            <a:r>
              <a:rPr lang="en-US" dirty="0"/>
              <a:t>Data collected in 2007</a:t>
            </a:r>
          </a:p>
          <a:p>
            <a:pPr lvl="1"/>
            <a:r>
              <a:rPr lang="en-US" dirty="0"/>
              <a:t>13 million messages</a:t>
            </a:r>
          </a:p>
          <a:p>
            <a:r>
              <a:rPr lang="en-US" dirty="0"/>
              <a:t>Populated by buyers, sellers, and </a:t>
            </a:r>
            <a:r>
              <a:rPr lang="en-US" dirty="0">
                <a:solidFill>
                  <a:schemeClr val="accent1"/>
                </a:solidFill>
              </a:rPr>
              <a:t>rippers</a:t>
            </a:r>
          </a:p>
          <a:p>
            <a:pPr lvl="1"/>
            <a:r>
              <a:rPr lang="en-US" dirty="0"/>
              <a:t>Administrators verify trustworthy sellers</a:t>
            </a:r>
          </a:p>
          <a:p>
            <a:pPr lvl="1"/>
            <a:r>
              <a:rPr lang="en-US" dirty="0"/>
              <a:t>Rippers steal from naïve buyers or sell fraudulent goods</a:t>
            </a:r>
          </a:p>
          <a:p>
            <a:r>
              <a:rPr lang="en-US" dirty="0"/>
              <a:t>Most messages are advertisements</a:t>
            </a:r>
          </a:p>
          <a:p>
            <a:pPr lvl="1"/>
            <a:r>
              <a:rPr lang="en-US" dirty="0"/>
              <a:t>The actual deal making is done via private messages</a:t>
            </a:r>
          </a:p>
        </p:txBody>
      </p:sp>
    </p:spTree>
    <p:extLst>
      <p:ext uri="{BB962C8B-B14F-4D97-AF65-F5344CB8AC3E}">
        <p14:creationId xmlns:p14="http://schemas.microsoft.com/office/powerpoint/2010/main" val="227060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participants ask for good or services</a:t>
            </a:r>
          </a:p>
          <a:p>
            <a:pPr marL="457200" lvl="1" indent="0">
              <a:buNone/>
            </a:pPr>
            <a:r>
              <a:rPr lang="en-US" dirty="0" err="1"/>
              <a:t>i</a:t>
            </a:r>
            <a:r>
              <a:rPr lang="en-US" dirty="0"/>
              <a:t> have boa wells and </a:t>
            </a:r>
            <a:r>
              <a:rPr lang="en-US" dirty="0" err="1"/>
              <a:t>barclays</a:t>
            </a:r>
            <a:r>
              <a:rPr lang="en-US" dirty="0"/>
              <a:t> bank logins.... </a:t>
            </a:r>
          </a:p>
          <a:p>
            <a:pPr marL="457200" lvl="1" indent="0">
              <a:buNone/>
            </a:pPr>
            <a:r>
              <a:rPr lang="en-US" dirty="0"/>
              <a:t>have hacked hosts, mail lists, </a:t>
            </a:r>
            <a:r>
              <a:rPr lang="en-US" dirty="0" err="1"/>
              <a:t>php</a:t>
            </a:r>
            <a:r>
              <a:rPr lang="en-US" dirty="0"/>
              <a:t> mailer send to all inbox</a:t>
            </a:r>
          </a:p>
          <a:p>
            <a:pPr marL="457200" lvl="1" indent="0">
              <a:buNone/>
            </a:pPr>
            <a:r>
              <a:rPr lang="en-US" dirty="0" err="1"/>
              <a:t>i</a:t>
            </a:r>
            <a:r>
              <a:rPr lang="en-US" dirty="0"/>
              <a:t> need 1 </a:t>
            </a:r>
            <a:r>
              <a:rPr lang="en-US" dirty="0" err="1"/>
              <a:t>mastercard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give 1 </a:t>
            </a:r>
            <a:r>
              <a:rPr lang="en-US" dirty="0" err="1"/>
              <a:t>linux</a:t>
            </a:r>
            <a:r>
              <a:rPr lang="en-US" dirty="0"/>
              <a:t> hacked root</a:t>
            </a:r>
          </a:p>
          <a:p>
            <a:pPr marL="457200" lvl="1" indent="0">
              <a:buNone/>
            </a:pPr>
            <a:r>
              <a:rPr lang="en-US" dirty="0" err="1"/>
              <a:t>i</a:t>
            </a:r>
            <a:r>
              <a:rPr lang="en-US" dirty="0"/>
              <a:t> have verified </a:t>
            </a:r>
            <a:r>
              <a:rPr lang="en-US" dirty="0" err="1"/>
              <a:t>paypal</a:t>
            </a:r>
            <a:r>
              <a:rPr lang="en-US" dirty="0"/>
              <a:t> accounts with good balance...and </a:t>
            </a:r>
            <a:r>
              <a:rPr lang="en-US" dirty="0" err="1"/>
              <a:t>i</a:t>
            </a:r>
            <a:r>
              <a:rPr lang="en-US" dirty="0"/>
              <a:t> can </a:t>
            </a:r>
            <a:r>
              <a:rPr lang="en-US" dirty="0" err="1"/>
              <a:t>cashout</a:t>
            </a:r>
            <a:r>
              <a:rPr lang="en-US" dirty="0"/>
              <a:t> </a:t>
            </a:r>
            <a:r>
              <a:rPr lang="en-US" dirty="0" err="1"/>
              <a:t>paypals</a:t>
            </a: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Others offer samples to prove they have specific data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/>
              <a:t>Name: Phil Phished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/>
              <a:t>Address: 100 Scammed Lane, Pittsburgh, PA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/>
              <a:t>Phone: 555-687-5309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/>
              <a:t>Card Number: 4123 4567 8901 2345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/>
              <a:t>Exp</a:t>
            </a:r>
            <a:r>
              <a:rPr lang="en-US" dirty="0"/>
              <a:t>: 10/09 CVV: 123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/>
              <a:t>SSN: 123-45-6789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9850" y="4931788"/>
            <a:ext cx="4476097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2"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CHECKING 123-456-XXXX $51,337.31</a:t>
            </a:r>
          </a:p>
          <a:p>
            <a:pPr marL="457200" lvl="2"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SAVINGS 987-654-XXXX $75,299.64</a:t>
            </a:r>
          </a:p>
        </p:txBody>
      </p:sp>
    </p:spTree>
    <p:extLst>
      <p:ext uri="{BB962C8B-B14F-4D97-AF65-F5344CB8AC3E}">
        <p14:creationId xmlns:p14="http://schemas.microsoft.com/office/powerpoint/2010/main" val="26028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2939</Words>
  <Application>Microsoft Office PowerPoint</Application>
  <PresentationFormat>Widescreen</PresentationFormat>
  <Paragraphs>441</Paragraphs>
  <Slides>62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Tw Cen MT</vt:lpstr>
      <vt:lpstr>Wingdings</vt:lpstr>
      <vt:lpstr>Office Theme</vt:lpstr>
      <vt:lpstr>CS 2550 Foundations of Cybersecurity</vt:lpstr>
      <vt:lpstr>Attack Mechanisms vs. Attackers</vt:lpstr>
      <vt:lpstr>Structure of the Underground</vt:lpstr>
      <vt:lpstr>Actors in the Underground</vt:lpstr>
      <vt:lpstr>Outline</vt:lpstr>
      <vt:lpstr>Underground Forums</vt:lpstr>
      <vt:lpstr>eBay for the Underground</vt:lpstr>
      <vt:lpstr>“An Inquiry into the Nature and Causes of the Wealth of Internet Miscreants”</vt:lpstr>
      <vt:lpstr>Advertisements</vt:lpstr>
      <vt:lpstr>Sensitive Data in Ads</vt:lpstr>
      <vt:lpstr>Are Credit Cards Valid?</vt:lpstr>
      <vt:lpstr>Where do Credit Cards Come From?</vt:lpstr>
      <vt:lpstr>Goods</vt:lpstr>
      <vt:lpstr>Services</vt:lpstr>
      <vt:lpstr>Prices for Hacked Hosts</vt:lpstr>
      <vt:lpstr>PowerPoint Presentation</vt:lpstr>
      <vt:lpstr>Treachery</vt:lpstr>
      <vt:lpstr>“An Analysis of Underground Forums”</vt:lpstr>
      <vt:lpstr>Underground Forums Wrap-up</vt:lpstr>
      <vt:lpstr>Spam and “Affiliates”</vt:lpstr>
      <vt:lpstr>Structure of the Underground</vt:lpstr>
      <vt:lpstr>On the Origins of Spam</vt:lpstr>
      <vt:lpstr>Affiliate Marketing</vt:lpstr>
      <vt:lpstr>“Spamalytics: An Empirical Analysis of Spam Marketing Conversion”</vt:lpstr>
      <vt:lpstr>Spam Conversion</vt:lpstr>
      <vt:lpstr>Storm Botnet</vt:lpstr>
      <vt:lpstr>Methodology</vt:lpstr>
      <vt:lpstr>PowerPoint Presentation</vt:lpstr>
      <vt:lpstr>Focus on Two Spam Campaigns</vt:lpstr>
      <vt:lpstr>PowerPoint Presentation</vt:lpstr>
      <vt:lpstr>PowerPoint Presentation</vt:lpstr>
      <vt:lpstr>Results: Campaign Volumes</vt:lpstr>
      <vt:lpstr>Rewritten Spam Emails per Hour</vt:lpstr>
      <vt:lpstr>Spam Delivery: Top Domains</vt:lpstr>
      <vt:lpstr>Spam Filter Effectiveness</vt:lpstr>
      <vt:lpstr>Conversion Tracking</vt:lpstr>
      <vt:lpstr>Geographic View of Conversions</vt:lpstr>
      <vt:lpstr>PowerPoint Presentation</vt:lpstr>
      <vt:lpstr>Pharmaceutical Revenue</vt:lpstr>
      <vt:lpstr>“Spamcraft: An Inside Look At Spam Campaign Orchestration”</vt:lpstr>
      <vt:lpstr>Duration and Size</vt:lpstr>
      <vt:lpstr>Counterfeit Goods</vt:lpstr>
      <vt:lpstr>Affiliate Scams, Revisited</vt:lpstr>
      <vt:lpstr>Scammers in the Spotlight</vt:lpstr>
      <vt:lpstr>Scammin’ Ain’t Easy</vt:lpstr>
      <vt:lpstr>Scammin’ Ain’t Easy, Continued</vt:lpstr>
      <vt:lpstr>Example: Pharmacy Express</vt:lpstr>
      <vt:lpstr>PowerPoint Presentation</vt:lpstr>
      <vt:lpstr>Merchant Banks</vt:lpstr>
      <vt:lpstr>PowerPoint Presentation</vt:lpstr>
      <vt:lpstr>Suppliers</vt:lpstr>
      <vt:lpstr>Pharmaleaks</vt:lpstr>
      <vt:lpstr>PowerPoint Presentation</vt:lpstr>
      <vt:lpstr>PowerPoint Presentation</vt:lpstr>
      <vt:lpstr>Profit</vt:lpstr>
      <vt:lpstr>Fake Antivirus Software</vt:lpstr>
      <vt:lpstr>Methodology</vt:lpstr>
      <vt:lpstr>Fake AV by the Numbers</vt:lpstr>
      <vt:lpstr>Refunds and Chargebacks</vt:lpstr>
      <vt:lpstr>Intervention</vt:lpstr>
      <vt:lpstr>Sources</vt:lpstr>
      <vt:lpstr>More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2550 Foundations of Cybersecurity</dc:title>
  <dc:creator>Christo Wilson</dc:creator>
  <cp:lastModifiedBy>Christo Wilson</cp:lastModifiedBy>
  <cp:revision>206</cp:revision>
  <dcterms:created xsi:type="dcterms:W3CDTF">2018-02-13T02:10:47Z</dcterms:created>
  <dcterms:modified xsi:type="dcterms:W3CDTF">2018-03-20T15:44:29Z</dcterms:modified>
</cp:coreProperties>
</file>