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5"/>
  </p:notesMasterIdLst>
  <p:handoutMasterIdLst>
    <p:handoutMasterId r:id="rId36"/>
  </p:handoutMasterIdLst>
  <p:sldIdLst>
    <p:sldId id="388" r:id="rId2"/>
    <p:sldId id="402" r:id="rId3"/>
    <p:sldId id="403" r:id="rId4"/>
    <p:sldId id="393" r:id="rId5"/>
    <p:sldId id="404" r:id="rId6"/>
    <p:sldId id="408" r:id="rId7"/>
    <p:sldId id="409" r:id="rId8"/>
    <p:sldId id="405" r:id="rId9"/>
    <p:sldId id="406" r:id="rId10"/>
    <p:sldId id="407" r:id="rId11"/>
    <p:sldId id="410" r:id="rId12"/>
    <p:sldId id="432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11" r:id="rId21"/>
    <p:sldId id="421" r:id="rId22"/>
    <p:sldId id="422" r:id="rId23"/>
    <p:sldId id="423" r:id="rId24"/>
    <p:sldId id="433" r:id="rId25"/>
    <p:sldId id="424" r:id="rId26"/>
    <p:sldId id="425" r:id="rId27"/>
    <p:sldId id="426" r:id="rId28"/>
    <p:sldId id="413" r:id="rId29"/>
    <p:sldId id="427" r:id="rId30"/>
    <p:sldId id="428" r:id="rId31"/>
    <p:sldId id="429" r:id="rId32"/>
    <p:sldId id="430" r:id="rId33"/>
    <p:sldId id="431" r:id="rId3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02"/>
            <p14:sldId id="403"/>
            <p14:sldId id="393"/>
            <p14:sldId id="404"/>
            <p14:sldId id="408"/>
            <p14:sldId id="409"/>
            <p14:sldId id="405"/>
            <p14:sldId id="406"/>
            <p14:sldId id="407"/>
            <p14:sldId id="410"/>
            <p14:sldId id="432"/>
            <p14:sldId id="414"/>
            <p14:sldId id="415"/>
            <p14:sldId id="416"/>
            <p14:sldId id="417"/>
            <p14:sldId id="418"/>
            <p14:sldId id="419"/>
            <p14:sldId id="420"/>
            <p14:sldId id="411"/>
            <p14:sldId id="421"/>
            <p14:sldId id="422"/>
            <p14:sldId id="423"/>
            <p14:sldId id="433"/>
            <p14:sldId id="424"/>
            <p14:sldId id="425"/>
            <p14:sldId id="426"/>
            <p14:sldId id="413"/>
            <p14:sldId id="427"/>
            <p14:sldId id="428"/>
            <p14:sldId id="429"/>
            <p14:sldId id="430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0169" autoAdjust="0"/>
  </p:normalViewPr>
  <p:slideViewPr>
    <p:cSldViewPr snapToGrid="0">
      <p:cViewPr varScale="1">
        <p:scale>
          <a:sx n="79" d="100"/>
          <a:sy n="79" d="100"/>
        </p:scale>
        <p:origin x="88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A19DF98B-E2AA-BAC4-94E7-CC4FA2DBD9C4}"/>
    <pc:docChg chg="modSld">
      <pc:chgData name="Jackson, Alden" userId="S::awjacks@northeastern.edu::057f6ed4-5b0d-4701-ad80-193f163f4b8a" providerId="AD" clId="Web-{A19DF98B-E2AA-BAC4-94E7-CC4FA2DBD9C4}" dt="2019-03-28T17:47:44" v="7"/>
      <pc:docMkLst>
        <pc:docMk/>
      </pc:docMkLst>
      <pc:sldChg chg="addAnim modAnim">
        <pc:chgData name="Jackson, Alden" userId="S::awjacks@northeastern.edu::057f6ed4-5b0d-4701-ad80-193f163f4b8a" providerId="AD" clId="Web-{A19DF98B-E2AA-BAC4-94E7-CC4FA2DBD9C4}" dt="2019-03-28T17:47:44" v="7"/>
        <pc:sldMkLst>
          <pc:docMk/>
          <pc:sldMk cId="3987417469" sldId="408"/>
        </pc:sldMkLst>
      </pc:sldChg>
      <pc:sldChg chg="modSp">
        <pc:chgData name="Jackson, Alden" userId="S::awjacks@northeastern.edu::057f6ed4-5b0d-4701-ad80-193f163f4b8a" providerId="AD" clId="Web-{A19DF98B-E2AA-BAC4-94E7-CC4FA2DBD9C4}" dt="2019-03-28T17:42:49.787" v="2" actId="20577"/>
        <pc:sldMkLst>
          <pc:docMk/>
          <pc:sldMk cId="490788913" sldId="430"/>
        </pc:sldMkLst>
        <pc:spChg chg="mod">
          <ac:chgData name="Jackson, Alden" userId="S::awjacks@northeastern.edu::057f6ed4-5b0d-4701-ad80-193f163f4b8a" providerId="AD" clId="Web-{A19DF98B-E2AA-BAC4-94E7-CC4FA2DBD9C4}" dt="2019-03-28T17:42:49.787" v="2" actId="20577"/>
          <ac:spMkLst>
            <pc:docMk/>
            <pc:sldMk cId="490788913" sldId="430"/>
            <ac:spMk id="4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11CFD-AE61-4E2E-8AA9-747149013F7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610C4-BB6A-4EFC-AB8F-BB7F9DAF92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How does your computer keep its clock at the correct time?</a:t>
          </a:r>
        </a:p>
      </dgm:t>
    </dgm:pt>
    <dgm:pt modelId="{BCD10291-CFCE-44A4-8777-5B4929A7EB54}" type="parTrans" cxnId="{B04FF350-49CE-4FDF-A637-E1236705761F}">
      <dgm:prSet/>
      <dgm:spPr/>
      <dgm:t>
        <a:bodyPr/>
        <a:lstStyle/>
        <a:p>
          <a:endParaRPr lang="en-US" sz="2800"/>
        </a:p>
      </dgm:t>
    </dgm:pt>
    <dgm:pt modelId="{3D07452B-0069-42AD-A2CB-86783A22E2AE}" type="sibTrans" cxnId="{B04FF350-49CE-4FDF-A637-E1236705761F}">
      <dgm:prSet/>
      <dgm:spPr/>
      <dgm:t>
        <a:bodyPr/>
        <a:lstStyle/>
        <a:p>
          <a:endParaRPr lang="en-US" sz="2800"/>
        </a:p>
      </dgm:t>
    </dgm:pt>
    <dgm:pt modelId="{133BC65A-028E-4FF6-8664-987FD9B7E0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What does it mean for your computer clock to be “accurate” or “correct”?</a:t>
          </a:r>
        </a:p>
      </dgm:t>
    </dgm:pt>
    <dgm:pt modelId="{C7ED0E9D-2872-4A6B-8055-9EC6F5A0F0C5}" type="parTrans" cxnId="{97A31881-5A9D-4CAA-B72A-DAD1E3C66DA9}">
      <dgm:prSet/>
      <dgm:spPr/>
      <dgm:t>
        <a:bodyPr/>
        <a:lstStyle/>
        <a:p>
          <a:endParaRPr lang="en-US" sz="2800"/>
        </a:p>
      </dgm:t>
    </dgm:pt>
    <dgm:pt modelId="{27CE345A-1CAA-4B83-82A3-605A3FF49BDC}" type="sibTrans" cxnId="{97A31881-5A9D-4CAA-B72A-DAD1E3C66DA9}">
      <dgm:prSet/>
      <dgm:spPr/>
      <dgm:t>
        <a:bodyPr/>
        <a:lstStyle/>
        <a:p>
          <a:endParaRPr lang="en-US" sz="2800"/>
        </a:p>
      </dgm:t>
    </dgm:pt>
    <dgm:pt modelId="{9187AE77-8F4A-4CD6-A75F-C434FFD9D096}" type="pres">
      <dgm:prSet presAssocID="{97611CFD-AE61-4E2E-8AA9-747149013F74}" presName="root" presStyleCnt="0">
        <dgm:presLayoutVars>
          <dgm:dir/>
          <dgm:resizeHandles val="exact"/>
        </dgm:presLayoutVars>
      </dgm:prSet>
      <dgm:spPr/>
    </dgm:pt>
    <dgm:pt modelId="{CB3A3080-F027-4C97-8352-A040E8649160}" type="pres">
      <dgm:prSet presAssocID="{948610C4-BB6A-4EFC-AB8F-BB7F9DAF924A}" presName="compNode" presStyleCnt="0"/>
      <dgm:spPr/>
    </dgm:pt>
    <dgm:pt modelId="{A2AFEE66-B938-493F-8265-160156BCF946}" type="pres">
      <dgm:prSet presAssocID="{948610C4-BB6A-4EFC-AB8F-BB7F9DAF924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1380A0C5-6DEB-4621-B7AA-EE88D5A161F1}" type="pres">
      <dgm:prSet presAssocID="{948610C4-BB6A-4EFC-AB8F-BB7F9DAF924A}" presName="spaceRect" presStyleCnt="0"/>
      <dgm:spPr/>
    </dgm:pt>
    <dgm:pt modelId="{A446D689-724B-4504-A9F5-C99264B1246C}" type="pres">
      <dgm:prSet presAssocID="{948610C4-BB6A-4EFC-AB8F-BB7F9DAF924A}" presName="textRect" presStyleLbl="revTx" presStyleIdx="0" presStyleCnt="2">
        <dgm:presLayoutVars>
          <dgm:chMax val="1"/>
          <dgm:chPref val="1"/>
        </dgm:presLayoutVars>
      </dgm:prSet>
      <dgm:spPr/>
    </dgm:pt>
    <dgm:pt modelId="{A6CC1A6F-0D75-4738-98F1-9F998F39072B}" type="pres">
      <dgm:prSet presAssocID="{3D07452B-0069-42AD-A2CB-86783A22E2AE}" presName="sibTrans" presStyleCnt="0"/>
      <dgm:spPr/>
    </dgm:pt>
    <dgm:pt modelId="{870B937A-3877-4E10-9FF2-BA094BA692E2}" type="pres">
      <dgm:prSet presAssocID="{133BC65A-028E-4FF6-8664-987FD9B7E044}" presName="compNode" presStyleCnt="0"/>
      <dgm:spPr/>
    </dgm:pt>
    <dgm:pt modelId="{BCA328AA-F107-4423-AD45-53BF941FEC93}" type="pres">
      <dgm:prSet presAssocID="{133BC65A-028E-4FF6-8664-987FD9B7E0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44D27002-61E1-4A15-9AD8-B4A12F499C76}" type="pres">
      <dgm:prSet presAssocID="{133BC65A-028E-4FF6-8664-987FD9B7E044}" presName="spaceRect" presStyleCnt="0"/>
      <dgm:spPr/>
    </dgm:pt>
    <dgm:pt modelId="{433A7B3B-A28C-4C1C-B9E2-E5E14AA81B21}" type="pres">
      <dgm:prSet presAssocID="{133BC65A-028E-4FF6-8664-987FD9B7E04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9C7335D-7451-48E4-9A69-122AD8A67FC0}" type="presOf" srcId="{133BC65A-028E-4FF6-8664-987FD9B7E044}" destId="{433A7B3B-A28C-4C1C-B9E2-E5E14AA81B21}" srcOrd="0" destOrd="0" presId="urn:microsoft.com/office/officeart/2018/2/layout/IconLabelList"/>
    <dgm:cxn modelId="{B04FF350-49CE-4FDF-A637-E1236705761F}" srcId="{97611CFD-AE61-4E2E-8AA9-747149013F74}" destId="{948610C4-BB6A-4EFC-AB8F-BB7F9DAF924A}" srcOrd="0" destOrd="0" parTransId="{BCD10291-CFCE-44A4-8777-5B4929A7EB54}" sibTransId="{3D07452B-0069-42AD-A2CB-86783A22E2AE}"/>
    <dgm:cxn modelId="{97A31881-5A9D-4CAA-B72A-DAD1E3C66DA9}" srcId="{97611CFD-AE61-4E2E-8AA9-747149013F74}" destId="{133BC65A-028E-4FF6-8664-987FD9B7E044}" srcOrd="1" destOrd="0" parTransId="{C7ED0E9D-2872-4A6B-8055-9EC6F5A0F0C5}" sibTransId="{27CE345A-1CAA-4B83-82A3-605A3FF49BDC}"/>
    <dgm:cxn modelId="{13B01CA1-FFBC-40F7-84CA-377640E1FF2C}" type="presOf" srcId="{948610C4-BB6A-4EFC-AB8F-BB7F9DAF924A}" destId="{A446D689-724B-4504-A9F5-C99264B1246C}" srcOrd="0" destOrd="0" presId="urn:microsoft.com/office/officeart/2018/2/layout/IconLabelList"/>
    <dgm:cxn modelId="{CADED8A2-36EF-4530-A3D6-4D894C002B2D}" type="presOf" srcId="{97611CFD-AE61-4E2E-8AA9-747149013F74}" destId="{9187AE77-8F4A-4CD6-A75F-C434FFD9D096}" srcOrd="0" destOrd="0" presId="urn:microsoft.com/office/officeart/2018/2/layout/IconLabelList"/>
    <dgm:cxn modelId="{2F1862D9-CC15-44CF-BC5F-F909882A3701}" type="presParOf" srcId="{9187AE77-8F4A-4CD6-A75F-C434FFD9D096}" destId="{CB3A3080-F027-4C97-8352-A040E8649160}" srcOrd="0" destOrd="0" presId="urn:microsoft.com/office/officeart/2018/2/layout/IconLabelList"/>
    <dgm:cxn modelId="{B61543A3-BF8A-4FD2-8759-15F04926A697}" type="presParOf" srcId="{CB3A3080-F027-4C97-8352-A040E8649160}" destId="{A2AFEE66-B938-493F-8265-160156BCF946}" srcOrd="0" destOrd="0" presId="urn:microsoft.com/office/officeart/2018/2/layout/IconLabelList"/>
    <dgm:cxn modelId="{CFBAB240-4816-4AB5-9006-B1966BE73E11}" type="presParOf" srcId="{CB3A3080-F027-4C97-8352-A040E8649160}" destId="{1380A0C5-6DEB-4621-B7AA-EE88D5A161F1}" srcOrd="1" destOrd="0" presId="urn:microsoft.com/office/officeart/2018/2/layout/IconLabelList"/>
    <dgm:cxn modelId="{92D6A3EE-9EC4-45A2-87F5-56019D0451D8}" type="presParOf" srcId="{CB3A3080-F027-4C97-8352-A040E8649160}" destId="{A446D689-724B-4504-A9F5-C99264B1246C}" srcOrd="2" destOrd="0" presId="urn:microsoft.com/office/officeart/2018/2/layout/IconLabelList"/>
    <dgm:cxn modelId="{8B802A6F-2CE3-4EF2-92EB-01AA64A963ED}" type="presParOf" srcId="{9187AE77-8F4A-4CD6-A75F-C434FFD9D096}" destId="{A6CC1A6F-0D75-4738-98F1-9F998F39072B}" srcOrd="1" destOrd="0" presId="urn:microsoft.com/office/officeart/2018/2/layout/IconLabelList"/>
    <dgm:cxn modelId="{795B75DC-7D40-44A0-A633-9E2F0CE5554F}" type="presParOf" srcId="{9187AE77-8F4A-4CD6-A75F-C434FFD9D096}" destId="{870B937A-3877-4E10-9FF2-BA094BA692E2}" srcOrd="2" destOrd="0" presId="urn:microsoft.com/office/officeart/2018/2/layout/IconLabelList"/>
    <dgm:cxn modelId="{7B049590-D4F3-4D59-8F19-36599E291257}" type="presParOf" srcId="{870B937A-3877-4E10-9FF2-BA094BA692E2}" destId="{BCA328AA-F107-4423-AD45-53BF941FEC93}" srcOrd="0" destOrd="0" presId="urn:microsoft.com/office/officeart/2018/2/layout/IconLabelList"/>
    <dgm:cxn modelId="{DD72137C-39BC-4E3B-9C82-3BF6753FB1F9}" type="presParOf" srcId="{870B937A-3877-4E10-9FF2-BA094BA692E2}" destId="{44D27002-61E1-4A15-9AD8-B4A12F499C76}" srcOrd="1" destOrd="0" presId="urn:microsoft.com/office/officeart/2018/2/layout/IconLabelList"/>
    <dgm:cxn modelId="{148545C3-AAAF-4480-BC18-2C15ED902322}" type="presParOf" srcId="{870B937A-3877-4E10-9FF2-BA094BA692E2}" destId="{433A7B3B-A28C-4C1C-B9E2-E5E14AA81B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FEE66-B938-493F-8265-160156BCF946}">
      <dsp:nvSpPr>
        <dsp:cNvPr id="0" name=""/>
        <dsp:cNvSpPr/>
      </dsp:nvSpPr>
      <dsp:spPr>
        <a:xfrm>
          <a:off x="2382800" y="614931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6D689-724B-4504-A9F5-C99264B1246C}">
      <dsp:nvSpPr>
        <dsp:cNvPr id="0" name=""/>
        <dsp:cNvSpPr/>
      </dsp:nvSpPr>
      <dsp:spPr>
        <a:xfrm>
          <a:off x="1194800" y="3140468"/>
          <a:ext cx="432000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How does your computer keep its clock at the correct time?</a:t>
          </a:r>
        </a:p>
      </dsp:txBody>
      <dsp:txXfrm>
        <a:off x="1194800" y="3140468"/>
        <a:ext cx="4320000" cy="1350000"/>
      </dsp:txXfrm>
    </dsp:sp>
    <dsp:sp modelId="{BCA328AA-F107-4423-AD45-53BF941FEC93}">
      <dsp:nvSpPr>
        <dsp:cNvPr id="0" name=""/>
        <dsp:cNvSpPr/>
      </dsp:nvSpPr>
      <dsp:spPr>
        <a:xfrm>
          <a:off x="7458800" y="614931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A7B3B-A28C-4C1C-B9E2-E5E14AA81B21}">
      <dsp:nvSpPr>
        <dsp:cNvPr id="0" name=""/>
        <dsp:cNvSpPr/>
      </dsp:nvSpPr>
      <dsp:spPr>
        <a:xfrm>
          <a:off x="6270800" y="3140468"/>
          <a:ext cx="432000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What does it mean for your computer clock to be “accurate” or “correct”?</a:t>
          </a:r>
        </a:p>
      </dsp:txBody>
      <dsp:txXfrm>
        <a:off x="6270800" y="3140468"/>
        <a:ext cx="4320000" cy="135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2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.googleusercontent.com/media/research.google.com/en/archive/spanner-osdi2012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709991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3700</a:t>
            </a:r>
            <a:br>
              <a:rPr lang="en-US" sz="6000" cap="none"/>
            </a:br>
            <a:r>
              <a:rPr lang="en-US" sz="4900" cap="none"/>
              <a:t>Networks </a:t>
            </a:r>
            <a:r>
              <a:rPr lang="en-US" sz="4900" cap="none" dirty="0"/>
              <a:t>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734870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Time and Logical Clocks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11/12/2020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Atomic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Atomic clocks used to define several time standards</a:t>
            </a:r>
          </a:p>
          <a:p>
            <a:r>
              <a:rPr lang="en-US" dirty="0"/>
              <a:t>TAI:  International Atomic Time</a:t>
            </a:r>
          </a:p>
          <a:p>
            <a:pPr lvl="1"/>
            <a:r>
              <a:rPr lang="en-US" dirty="0"/>
              <a:t>Avg. of 200 atomic clocks, corrected for time dilation</a:t>
            </a:r>
          </a:p>
          <a:p>
            <a:r>
              <a:rPr lang="en-US" dirty="0"/>
              <a:t>Essentially, a count of the number of seconds passed</a:t>
            </a:r>
          </a:p>
          <a:p>
            <a:endParaRPr lang="en-US" dirty="0"/>
          </a:p>
          <a:p>
            <a:r>
              <a:rPr lang="en-US" dirty="0"/>
              <a:t>Count was 0 on Jan. 1, 1958</a:t>
            </a:r>
          </a:p>
        </p:txBody>
      </p:sp>
    </p:spTree>
    <p:extLst>
      <p:ext uri="{BB962C8B-B14F-4D97-AF65-F5344CB8AC3E}">
        <p14:creationId xmlns:p14="http://schemas.microsoft.com/office/powerpoint/2010/main" val="400404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28800" y="2041838"/>
            <a:ext cx="9497484" cy="393597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Defining and Measuring Time</a:t>
            </a:r>
          </a:p>
          <a:p>
            <a:r>
              <a:rPr lang="en-US" sz="4400" dirty="0"/>
              <a:t>Time Synchronization and NTP</a:t>
            </a:r>
          </a:p>
          <a:p>
            <a:r>
              <a:rPr lang="en-US" sz="4400" dirty="0"/>
              <a:t>Logical Clocks</a:t>
            </a:r>
          </a:p>
          <a:p>
            <a:r>
              <a:rPr lang="en-US" sz="4400" dirty="0"/>
              <a:t>Vector Clocks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2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450B1E-8948-45CF-A766-B27C3DD3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A278D-4204-437E-8A70-E749E2EA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499429F-7753-4D0A-BC4B-AC634B47F31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6587377"/>
              </p:ext>
            </p:extLst>
          </p:nvPr>
        </p:nvGraphicFramePr>
        <p:xfrm>
          <a:off x="203200" y="1600200"/>
          <a:ext cx="1178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52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does it mean for a clock to be correct?</a:t>
            </a:r>
          </a:p>
          <a:p>
            <a:pPr lvl="1"/>
            <a:r>
              <a:rPr lang="en-US" dirty="0"/>
              <a:t>Relative to an “ideal” clock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Clock skew </a:t>
            </a:r>
            <a:r>
              <a:rPr lang="en-US" dirty="0"/>
              <a:t>is magnitude, </a:t>
            </a:r>
            <a:r>
              <a:rPr lang="en-US" dirty="0">
                <a:solidFill>
                  <a:schemeClr val="accent1"/>
                </a:solidFill>
              </a:rPr>
              <a:t>clock drift </a:t>
            </a:r>
            <a:r>
              <a:rPr lang="en-US" dirty="0"/>
              <a:t>is difference in rates</a:t>
            </a:r>
          </a:p>
          <a:p>
            <a:r>
              <a:rPr lang="en-US" dirty="0"/>
              <a:t>Say clock is correct within </a:t>
            </a:r>
            <a:r>
              <a:rPr lang="en-US" i="1" dirty="0"/>
              <a:t>p</a:t>
            </a:r>
            <a:r>
              <a:rPr lang="en-US" dirty="0"/>
              <a:t> if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(1- p)(t’-t) ≤ H(t’) - H(t) ≤ (1+p)(t’-t)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(t’-t)  True length of interval</a:t>
            </a:r>
          </a:p>
          <a:p>
            <a:pPr lvl="1"/>
            <a:r>
              <a:rPr lang="en-US" dirty="0"/>
              <a:t>H(t’) - H(t)  Measured length of interval</a:t>
            </a:r>
          </a:p>
          <a:p>
            <a:pPr lvl="1"/>
            <a:r>
              <a:rPr lang="en-US" dirty="0"/>
              <a:t>(1-p)(t’-t)  Smallest acceptable measurement</a:t>
            </a:r>
          </a:p>
          <a:p>
            <a:pPr lvl="1"/>
            <a:r>
              <a:rPr lang="en-US" dirty="0"/>
              <a:t>(1+p)(t’-t)  Largest acceptable measurement</a:t>
            </a:r>
          </a:p>
          <a:p>
            <a:r>
              <a:rPr lang="en-US" dirty="0"/>
              <a:t>Monotonic property:  t &lt; t’  ⇒ H(t) &lt; H(t’)</a:t>
            </a:r>
          </a:p>
        </p:txBody>
      </p:sp>
    </p:spTree>
    <p:extLst>
      <p:ext uri="{BB962C8B-B14F-4D97-AF65-F5344CB8AC3E}">
        <p14:creationId xmlns:p14="http://schemas.microsoft.com/office/powerpoint/2010/main" val="154401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a clock is running “slow” relative to real time</a:t>
            </a:r>
          </a:p>
          <a:p>
            <a:pPr lvl="1"/>
            <a:r>
              <a:rPr lang="en-US" dirty="0"/>
              <a:t>Can simply re-set the clock to real time</a:t>
            </a:r>
          </a:p>
          <a:p>
            <a:pPr lvl="1"/>
            <a:r>
              <a:rPr lang="en-US" dirty="0"/>
              <a:t>Doesn’t break monotonicity</a:t>
            </a:r>
          </a:p>
          <a:p>
            <a:r>
              <a:rPr lang="en-US" dirty="0"/>
              <a:t>But, if a clock is running “fast”, what to do?</a:t>
            </a:r>
          </a:p>
          <a:p>
            <a:pPr lvl="1"/>
            <a:r>
              <a:rPr lang="en-US" dirty="0"/>
              <a:t>Re-setting the clock back breaks monotonicity</a:t>
            </a:r>
          </a:p>
          <a:p>
            <a:pPr lvl="1"/>
            <a:r>
              <a:rPr lang="en-US" dirty="0"/>
              <a:t>Imagine programming with the same time occurring twice</a:t>
            </a:r>
          </a:p>
          <a:p>
            <a:r>
              <a:rPr lang="en-US" dirty="0"/>
              <a:t>Instead, “slow down” clock </a:t>
            </a:r>
          </a:p>
          <a:p>
            <a:pPr lvl="1"/>
            <a:r>
              <a:rPr lang="en-US" dirty="0"/>
              <a:t>Maintains monotonicity</a:t>
            </a:r>
          </a:p>
        </p:txBody>
      </p:sp>
    </p:spTree>
    <p:extLst>
      <p:ext uri="{BB962C8B-B14F-4D97-AF65-F5344CB8AC3E}">
        <p14:creationId xmlns:p14="http://schemas.microsoft.com/office/powerpoint/2010/main" val="13605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Synchronization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What if we want to synchronize time across </a:t>
            </a:r>
            <a:r>
              <a:rPr lang="en-US" b="1" i="1" dirty="0"/>
              <a:t>N</a:t>
            </a:r>
            <a:r>
              <a:rPr lang="en-US" b="1" dirty="0"/>
              <a:t> computers?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If we know message delay </a:t>
            </a:r>
            <a:r>
              <a:rPr lang="en-US" i="1" dirty="0"/>
              <a:t>T</a:t>
            </a:r>
          </a:p>
          <a:p>
            <a:pPr lvl="1"/>
            <a:r>
              <a:rPr lang="en-US" dirty="0"/>
              <a:t>A sends current time </a:t>
            </a:r>
            <a:r>
              <a:rPr lang="en-US" i="1" dirty="0"/>
              <a:t>t</a:t>
            </a:r>
            <a:r>
              <a:rPr lang="en-US" dirty="0"/>
              <a:t> to B, who sets time to </a:t>
            </a:r>
            <a:r>
              <a:rPr lang="en-US" i="1" dirty="0" err="1"/>
              <a:t>t+T</a:t>
            </a:r>
            <a:endParaRPr lang="en-US" i="1" dirty="0"/>
          </a:p>
          <a:p>
            <a:r>
              <a:rPr lang="en-US" dirty="0"/>
              <a:t>Typically, don’t know exact delay</a:t>
            </a:r>
          </a:p>
          <a:p>
            <a:pPr lvl="1"/>
            <a:r>
              <a:rPr lang="en-US" dirty="0"/>
              <a:t>May know range on delay </a:t>
            </a:r>
            <a:r>
              <a:rPr lang="en-US" i="1" dirty="0"/>
              <a:t>min &lt; T &lt; max</a:t>
            </a:r>
          </a:p>
          <a:p>
            <a:pPr lvl="1"/>
            <a:r>
              <a:rPr lang="en-US" dirty="0"/>
              <a:t>B can then set time to </a:t>
            </a:r>
            <a:r>
              <a:rPr lang="en-US" i="1" dirty="0"/>
              <a:t>t+(max-min)/2</a:t>
            </a:r>
          </a:p>
          <a:p>
            <a:pPr lvl="1"/>
            <a:r>
              <a:rPr lang="en-US" dirty="0"/>
              <a:t>Clocks are then within </a:t>
            </a:r>
            <a:r>
              <a:rPr lang="en-US" i="1" dirty="0"/>
              <a:t>p = (max-min)/2 </a:t>
            </a:r>
            <a:r>
              <a:rPr lang="en-US" dirty="0"/>
              <a:t>of each other</a:t>
            </a:r>
          </a:p>
          <a:p>
            <a:r>
              <a:rPr lang="en-US" dirty="0"/>
              <a:t>Can generalize this protocol to many clocks</a:t>
            </a:r>
          </a:p>
          <a:p>
            <a:pPr lvl="1"/>
            <a:r>
              <a:rPr lang="en-US" dirty="0"/>
              <a:t>Overall accuracy still </a:t>
            </a:r>
            <a:r>
              <a:rPr lang="en-US" i="1" dirty="0"/>
              <a:t>~(max-min)</a:t>
            </a:r>
            <a:endParaRPr lang="en-US" dirty="0"/>
          </a:p>
          <a:p>
            <a:r>
              <a:rPr lang="en-US" dirty="0"/>
              <a:t>But don’t generally have any bound on delay</a:t>
            </a:r>
          </a:p>
        </p:txBody>
      </p:sp>
    </p:spTree>
    <p:extLst>
      <p:ext uri="{BB962C8B-B14F-4D97-AF65-F5344CB8AC3E}">
        <p14:creationId xmlns:p14="http://schemas.microsoft.com/office/powerpoint/2010/main" val="37908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Method for Synchronization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 assumption of delay bound</a:t>
            </a:r>
          </a:p>
          <a:p>
            <a:r>
              <a:rPr lang="en-US" i="1" dirty="0"/>
              <a:t>A</a:t>
            </a:r>
            <a:r>
              <a:rPr lang="en-US" dirty="0"/>
              <a:t> sends request to </a:t>
            </a:r>
            <a:r>
              <a:rPr lang="en-US" i="1" dirty="0"/>
              <a:t>B</a:t>
            </a:r>
            <a:r>
              <a:rPr lang="en-US" dirty="0"/>
              <a:t> of current time</a:t>
            </a:r>
          </a:p>
          <a:p>
            <a:pPr lvl="1"/>
            <a:r>
              <a:rPr lang="en-US" i="1" dirty="0"/>
              <a:t>B</a:t>
            </a:r>
            <a:r>
              <a:rPr lang="en-US" dirty="0"/>
              <a:t> responds with local time </a:t>
            </a:r>
            <a:r>
              <a:rPr lang="en-US" i="1" dirty="0"/>
              <a:t>T</a:t>
            </a:r>
          </a:p>
          <a:p>
            <a:pPr lvl="1"/>
            <a:r>
              <a:rPr lang="en-US" i="1" dirty="0"/>
              <a:t>A</a:t>
            </a:r>
            <a:r>
              <a:rPr lang="en-US" dirty="0"/>
              <a:t> measures RTT</a:t>
            </a:r>
          </a:p>
          <a:p>
            <a:pPr lvl="1"/>
            <a:r>
              <a:rPr lang="en-US" i="1" dirty="0"/>
              <a:t>A</a:t>
            </a:r>
            <a:r>
              <a:rPr lang="en-US" dirty="0"/>
              <a:t> sets local time to </a:t>
            </a:r>
            <a:r>
              <a:rPr lang="en-US" i="1" dirty="0"/>
              <a:t>T+RTT/2</a:t>
            </a:r>
          </a:p>
          <a:p>
            <a:r>
              <a:rPr lang="en-US" dirty="0"/>
              <a:t>Problem: assumes that delay is symmetric</a:t>
            </a:r>
          </a:p>
          <a:p>
            <a:pPr lvl="1"/>
            <a:r>
              <a:rPr lang="en-US" dirty="0"/>
              <a:t>May not be true on the internet</a:t>
            </a:r>
          </a:p>
          <a:p>
            <a:r>
              <a:rPr lang="en-US" i="1" dirty="0"/>
              <a:t>A</a:t>
            </a:r>
            <a:r>
              <a:rPr lang="en-US" dirty="0"/>
              <a:t> can do this many times in a row, use overall min RTT</a:t>
            </a:r>
          </a:p>
          <a:p>
            <a:pPr lvl="1"/>
            <a:r>
              <a:rPr lang="en-US" dirty="0"/>
              <a:t>Rough accuracy is </a:t>
            </a:r>
            <a:r>
              <a:rPr lang="en-US" i="1" dirty="0"/>
              <a:t>p = RTT/2 - min</a:t>
            </a:r>
            <a:r>
              <a:rPr lang="en-US" dirty="0"/>
              <a:t>, with overall minimum </a:t>
            </a:r>
            <a:r>
              <a:rPr lang="en-US" i="1" dirty="0"/>
              <a:t>min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899331" y="2424652"/>
            <a:ext cx="0" cy="1841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343912" y="2420966"/>
            <a:ext cx="0" cy="18454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000641" y="2412761"/>
            <a:ext cx="2290106" cy="738607"/>
            <a:chOff x="2823952" y="2126653"/>
            <a:chExt cx="4836684" cy="73860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Time?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000639" y="3199884"/>
            <a:ext cx="2290108" cy="782294"/>
            <a:chOff x="2823952" y="3003187"/>
            <a:chExt cx="4836689" cy="782294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0462123">
              <a:off x="4124704" y="300318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54619" y="2500986"/>
            <a:ext cx="1625669" cy="1481192"/>
            <a:chOff x="1226713" y="2763244"/>
            <a:chExt cx="1625669" cy="1439131"/>
          </a:xfrm>
        </p:grpSpPr>
        <p:sp>
          <p:nvSpPr>
            <p:cNvPr id="14" name="Left Brace 13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26713" y="3102029"/>
              <a:ext cx="1353007" cy="80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RTT Sample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76878" y="1865174"/>
            <a:ext cx="44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21459" y="1870632"/>
            <a:ext cx="44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406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in the Real-world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Time Protocol (NTP) developed in 80s with the following goals:</a:t>
            </a:r>
          </a:p>
          <a:p>
            <a:pPr lvl="1"/>
            <a:r>
              <a:rPr lang="en-US" dirty="0"/>
              <a:t>Keep machines synchronized to UTC</a:t>
            </a:r>
          </a:p>
          <a:p>
            <a:pPr lvl="1"/>
            <a:r>
              <a:rPr lang="en-US" dirty="0"/>
              <a:t>Deal with lengthy losses of connectivity </a:t>
            </a:r>
          </a:p>
          <a:p>
            <a:pPr lvl="1"/>
            <a:r>
              <a:rPr lang="en-US" dirty="0"/>
              <a:t>Enable clients to synchronize frequently (scalable)</a:t>
            </a:r>
          </a:p>
          <a:p>
            <a:pPr lvl="1"/>
            <a:r>
              <a:rPr lang="en-US" dirty="0"/>
              <a:t>Avoid security attacks</a:t>
            </a:r>
          </a:p>
          <a:p>
            <a:endParaRPr lang="en-US" dirty="0"/>
          </a:p>
          <a:p>
            <a:r>
              <a:rPr lang="en-US" dirty="0"/>
              <a:t>NTP deployed widely today</a:t>
            </a:r>
          </a:p>
          <a:p>
            <a:pPr lvl="1"/>
            <a:r>
              <a:rPr lang="en-US" dirty="0"/>
              <a:t>Uses 64-bit value, epoch is 1/1/1900 (rollover in 2036)</a:t>
            </a:r>
          </a:p>
          <a:p>
            <a:pPr lvl="1"/>
            <a:r>
              <a:rPr lang="en-US" dirty="0"/>
              <a:t>LANs: Precision to 1ms</a:t>
            </a:r>
          </a:p>
          <a:p>
            <a:pPr lvl="1"/>
            <a:r>
              <a:rPr lang="en-US" dirty="0"/>
              <a:t>Internet: Precision to 10s of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8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5776813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Based on hierarchy of accuracy, called strata</a:t>
            </a:r>
          </a:p>
          <a:p>
            <a:pPr lvl="1"/>
            <a:r>
              <a:rPr lang="en-US" dirty="0"/>
              <a:t>Stratum 0:  High-precision atomic clocks</a:t>
            </a:r>
          </a:p>
          <a:p>
            <a:pPr lvl="1"/>
            <a:r>
              <a:rPr lang="en-US" dirty="0"/>
              <a:t>Stratum 1:  Hosts directly connected to atomic clocks</a:t>
            </a:r>
          </a:p>
          <a:p>
            <a:pPr lvl="1"/>
            <a:r>
              <a:rPr lang="en-US" dirty="0"/>
              <a:t>Stratum 2:  Hosts that run NTP with stratum 1 hosts</a:t>
            </a:r>
          </a:p>
          <a:p>
            <a:pPr lvl="1"/>
            <a:r>
              <a:rPr lang="en-US" dirty="0"/>
              <a:t>Stratum 3:  Hosts that run NTP with stratum 2 hosts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Stratum </a:t>
            </a:r>
            <a:r>
              <a:rPr lang="en-US" i="1" dirty="0"/>
              <a:t>x</a:t>
            </a:r>
            <a:r>
              <a:rPr lang="en-US" dirty="0"/>
              <a:t> hosts often synch with other stratum </a:t>
            </a:r>
            <a:r>
              <a:rPr lang="en-US" i="1" dirty="0"/>
              <a:t>x</a:t>
            </a:r>
            <a:r>
              <a:rPr lang="en-US" dirty="0"/>
              <a:t> hosts</a:t>
            </a:r>
          </a:p>
          <a:p>
            <a:pPr lvl="1"/>
            <a:r>
              <a:rPr lang="en-US" dirty="0"/>
              <a:t>Provides redundancy</a:t>
            </a:r>
          </a:p>
        </p:txBody>
      </p:sp>
      <p:pic>
        <p:nvPicPr>
          <p:cNvPr id="5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6368564" y="1641730"/>
            <a:ext cx="5620236" cy="50223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163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UDP port 123</a:t>
            </a:r>
          </a:p>
          <a:p>
            <a:pPr lvl="1"/>
            <a:r>
              <a:rPr lang="en-US" dirty="0"/>
              <a:t>Most Internet hosts support NTP</a:t>
            </a:r>
          </a:p>
          <a:p>
            <a:r>
              <a:rPr lang="en-US" dirty="0"/>
              <a:t>Accuracy on general internet is ~10ms</a:t>
            </a:r>
          </a:p>
          <a:p>
            <a:pPr lvl="1"/>
            <a:r>
              <a:rPr lang="en-US" dirty="0"/>
              <a:t>Up to 1ms on local networks, ideal conditions</a:t>
            </a:r>
          </a:p>
          <a:p>
            <a:r>
              <a:rPr lang="en-US" dirty="0"/>
              <a:t>Many networks run local NTP servers 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time.ccs.neu.edu</a:t>
            </a:r>
          </a:p>
          <a:p>
            <a:r>
              <a:rPr lang="en-US" dirty="0"/>
              <a:t>NTP has recently been a vector for DDoS attacks</a:t>
            </a:r>
          </a:p>
          <a:p>
            <a:pPr lvl="1"/>
            <a:r>
              <a:rPr lang="en-US" dirty="0"/>
              <a:t>Best practice is for servers to filter requests outside local network </a:t>
            </a:r>
          </a:p>
        </p:txBody>
      </p:sp>
    </p:spTree>
    <p:extLst>
      <p:ext uri="{BB962C8B-B14F-4D97-AF65-F5344CB8AC3E}">
        <p14:creationId xmlns:p14="http://schemas.microsoft.com/office/powerpoint/2010/main" val="195165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21322" cy="5105400"/>
          </a:xfrm>
        </p:spPr>
        <p:txBody>
          <a:bodyPr>
            <a:normAutofit/>
          </a:bodyPr>
          <a:lstStyle/>
          <a:p>
            <a:r>
              <a:rPr lang="en-US" dirty="0"/>
              <a:t>In practice, we act like there is a global notion of time</a:t>
            </a:r>
          </a:p>
          <a:p>
            <a:r>
              <a:rPr lang="en-US" dirty="0"/>
              <a:t>But time is relative</a:t>
            </a:r>
          </a:p>
          <a:p>
            <a:pPr lvl="1"/>
            <a:r>
              <a:rPr lang="en-US" dirty="0"/>
              <a:t>Einstein showed speed of light constant for all observers</a:t>
            </a:r>
          </a:p>
          <a:p>
            <a:pPr lvl="1"/>
            <a:r>
              <a:rPr lang="en-US" dirty="0"/>
              <a:t>Leads to </a:t>
            </a:r>
            <a:r>
              <a:rPr lang="en-US" i="1" dirty="0"/>
              <a:t>Relativity of Simultaneity</a:t>
            </a:r>
            <a:endParaRPr lang="en-US" dirty="0"/>
          </a:p>
          <a:p>
            <a:r>
              <a:rPr lang="en-US" dirty="0"/>
              <a:t>Basically, impossible to tell if two events are simultaneous</a:t>
            </a:r>
          </a:p>
          <a:p>
            <a:pPr lvl="1"/>
            <a:r>
              <a:rPr lang="en-US" dirty="0"/>
              <a:t>If events are separated by space</a:t>
            </a:r>
          </a:p>
          <a:p>
            <a:pPr lvl="1"/>
            <a:r>
              <a:rPr lang="en-US" dirty="0"/>
              <a:t>But, if events are </a:t>
            </a:r>
            <a:r>
              <a:rPr lang="en-US" b="1" dirty="0"/>
              <a:t>causally connected</a:t>
            </a:r>
            <a:r>
              <a:rPr lang="en-US" dirty="0"/>
              <a:t>, we can preserve ordering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28800" y="2041838"/>
            <a:ext cx="9497484" cy="393597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Defining and Measuring Time</a:t>
            </a:r>
          </a:p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Correcting Clocks and NTP</a:t>
            </a:r>
            <a:endParaRPr lang="en-US" sz="4400" dirty="0"/>
          </a:p>
          <a:p>
            <a:r>
              <a:rPr lang="en-US" sz="4400" dirty="0"/>
              <a:t>Logical Clocks</a:t>
            </a:r>
          </a:p>
          <a:p>
            <a:r>
              <a:rPr lang="en-US" sz="4400" dirty="0"/>
              <a:t>Vector Clocks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77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even with NTP, time synchronization is still approximate</a:t>
            </a:r>
          </a:p>
          <a:p>
            <a:pPr lvl="1"/>
            <a:r>
              <a:rPr lang="en-US" dirty="0"/>
              <a:t>In a cluster of machines, clocks may be skewed by 1ms or more</a:t>
            </a:r>
          </a:p>
          <a:p>
            <a:pPr lvl="1"/>
            <a:r>
              <a:rPr lang="en-US" dirty="0"/>
              <a:t>Some applications cannot tolerate such high skew</a:t>
            </a:r>
          </a:p>
          <a:p>
            <a:r>
              <a:rPr lang="en-US" dirty="0"/>
              <a:t>Goal:  Be able to provide some synchronization of events</a:t>
            </a:r>
          </a:p>
          <a:p>
            <a:r>
              <a:rPr lang="en-US" dirty="0"/>
              <a:t>Create a new abstraction: Logical ordering</a:t>
            </a:r>
          </a:p>
          <a:p>
            <a:pPr lvl="1"/>
            <a:r>
              <a:rPr lang="en-US" dirty="0"/>
              <a:t>Ignore real-world time</a:t>
            </a:r>
          </a:p>
          <a:p>
            <a:pPr lvl="1"/>
            <a:r>
              <a:rPr lang="en-US" dirty="0"/>
              <a:t>Base ordering on causality</a:t>
            </a:r>
          </a:p>
          <a:p>
            <a:r>
              <a:rPr lang="en-US" dirty="0"/>
              <a:t>Logical clocks are based on the simple principles: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Events observed by a single process are ordered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Any message must be sent before it is received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3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95331" y="2246318"/>
            <a:ext cx="7495591" cy="1176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Logical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4213813"/>
            <a:ext cx="11785600" cy="2560211"/>
          </a:xfrm>
        </p:spPr>
        <p:txBody>
          <a:bodyPr>
            <a:normAutofit/>
          </a:bodyPr>
          <a:lstStyle/>
          <a:p>
            <a:r>
              <a:rPr lang="en-US" dirty="0"/>
              <a:t>Each host can order all events it observes</a:t>
            </a:r>
          </a:p>
          <a:p>
            <a:pPr lvl="1"/>
            <a:r>
              <a:rPr lang="en-US" b="1" dirty="0"/>
              <a:t>B</a:t>
            </a:r>
            <a:r>
              <a:rPr lang="en-US" dirty="0"/>
              <a:t> observes </a:t>
            </a:r>
            <a:r>
              <a:rPr lang="en-US" dirty="0">
                <a:solidFill>
                  <a:schemeClr val="accent2"/>
                </a:solidFill>
              </a:rPr>
              <a:t>m1</a:t>
            </a:r>
            <a:r>
              <a:rPr lang="en-US" dirty="0"/>
              <a:t> received before </a:t>
            </a:r>
            <a:r>
              <a:rPr lang="en-US" dirty="0">
                <a:solidFill>
                  <a:schemeClr val="accent2"/>
                </a:solidFill>
              </a:rPr>
              <a:t>m3</a:t>
            </a:r>
            <a:r>
              <a:rPr lang="en-US" dirty="0"/>
              <a:t> sent</a:t>
            </a:r>
          </a:p>
          <a:p>
            <a:r>
              <a:rPr lang="en-US" dirty="0"/>
              <a:t>Can “interleave” timelines via messages</a:t>
            </a:r>
          </a:p>
          <a:p>
            <a:r>
              <a:rPr lang="en-US" dirty="0"/>
              <a:t>Cannot make statement about all pairs of events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chemeClr val="accent2"/>
                </a:solidFill>
              </a:rPr>
              <a:t>m5</a:t>
            </a:r>
            <a:r>
              <a:rPr lang="en-US" dirty="0"/>
              <a:t> send and </a:t>
            </a:r>
            <a:r>
              <a:rPr lang="en-US" dirty="0">
                <a:solidFill>
                  <a:schemeClr val="accent2"/>
                </a:solidFill>
              </a:rPr>
              <a:t>m1</a:t>
            </a:r>
            <a:r>
              <a:rPr lang="en-US" dirty="0"/>
              <a:t> receive can’t be absolutely ordered</a:t>
            </a:r>
          </a:p>
        </p:txBody>
      </p:sp>
      <p:sp>
        <p:nvSpPr>
          <p:cNvPr id="5" name="Shape 139"/>
          <p:cNvSpPr/>
          <p:nvPr/>
        </p:nvSpPr>
        <p:spPr>
          <a:xfrm>
            <a:off x="2760565" y="1850057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6" name="Shape 140"/>
          <p:cNvSpPr/>
          <p:nvPr/>
        </p:nvSpPr>
        <p:spPr>
          <a:xfrm>
            <a:off x="2760565" y="2502166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7" name="Shape 141"/>
          <p:cNvSpPr/>
          <p:nvPr/>
        </p:nvSpPr>
        <p:spPr>
          <a:xfrm>
            <a:off x="2760565" y="3154275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8" name="Shape 142"/>
          <p:cNvSpPr/>
          <p:nvPr/>
        </p:nvSpPr>
        <p:spPr>
          <a:xfrm>
            <a:off x="2760565" y="3806383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" name="Shape 143"/>
          <p:cNvSpPr/>
          <p:nvPr/>
        </p:nvSpPr>
        <p:spPr>
          <a:xfrm>
            <a:off x="2348505" y="1583318"/>
            <a:ext cx="34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C6D6D"/>
                </a:solidFill>
              </a:rPr>
              <a:t>A</a:t>
            </a:r>
          </a:p>
        </p:txBody>
      </p:sp>
      <p:sp>
        <p:nvSpPr>
          <p:cNvPr id="10" name="Shape 144"/>
          <p:cNvSpPr/>
          <p:nvPr/>
        </p:nvSpPr>
        <p:spPr>
          <a:xfrm>
            <a:off x="2348505" y="2246318"/>
            <a:ext cx="34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C6D6D"/>
                </a:solidFill>
              </a:rPr>
              <a:t>B</a:t>
            </a:r>
          </a:p>
        </p:txBody>
      </p:sp>
      <p:sp>
        <p:nvSpPr>
          <p:cNvPr id="11" name="Shape 145"/>
          <p:cNvSpPr/>
          <p:nvPr/>
        </p:nvSpPr>
        <p:spPr>
          <a:xfrm>
            <a:off x="2348505" y="2889358"/>
            <a:ext cx="36227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C6D6D"/>
                </a:solidFill>
              </a:rPr>
              <a:t>C</a:t>
            </a:r>
          </a:p>
        </p:txBody>
      </p:sp>
      <p:sp>
        <p:nvSpPr>
          <p:cNvPr id="12" name="Shape 146"/>
          <p:cNvSpPr/>
          <p:nvPr/>
        </p:nvSpPr>
        <p:spPr>
          <a:xfrm>
            <a:off x="2348505" y="3527572"/>
            <a:ext cx="36227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C6D6D"/>
                </a:solidFill>
              </a:rPr>
              <a:t>D</a:t>
            </a:r>
          </a:p>
        </p:txBody>
      </p:sp>
      <p:sp>
        <p:nvSpPr>
          <p:cNvPr id="13" name="Shape 147"/>
          <p:cNvSpPr/>
          <p:nvPr/>
        </p:nvSpPr>
        <p:spPr>
          <a:xfrm>
            <a:off x="3541614" y="1888816"/>
            <a:ext cx="1000300" cy="56265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4" name="Shape 148"/>
          <p:cNvSpPr/>
          <p:nvPr/>
        </p:nvSpPr>
        <p:spPr>
          <a:xfrm>
            <a:off x="5638412" y="2569955"/>
            <a:ext cx="1086049" cy="53249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5" name="Shape 149"/>
          <p:cNvSpPr/>
          <p:nvPr/>
        </p:nvSpPr>
        <p:spPr>
          <a:xfrm flipV="1">
            <a:off x="7109927" y="1882596"/>
            <a:ext cx="1086112" cy="581637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" name="Shape 150"/>
          <p:cNvSpPr/>
          <p:nvPr/>
        </p:nvSpPr>
        <p:spPr>
          <a:xfrm>
            <a:off x="5040734" y="3219984"/>
            <a:ext cx="955740" cy="51311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7" name="Shape 151"/>
          <p:cNvSpPr/>
          <p:nvPr/>
        </p:nvSpPr>
        <p:spPr>
          <a:xfrm>
            <a:off x="3262734" y="3207284"/>
            <a:ext cx="992026" cy="533391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8" name="Shape 162"/>
          <p:cNvSpPr/>
          <p:nvPr/>
        </p:nvSpPr>
        <p:spPr>
          <a:xfrm>
            <a:off x="4052057" y="1881846"/>
            <a:ext cx="421133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m1</a:t>
            </a:r>
          </a:p>
        </p:txBody>
      </p:sp>
      <p:sp>
        <p:nvSpPr>
          <p:cNvPr id="29" name="Shape 163"/>
          <p:cNvSpPr/>
          <p:nvPr/>
        </p:nvSpPr>
        <p:spPr>
          <a:xfrm>
            <a:off x="7198322" y="1887809"/>
            <a:ext cx="454661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m2</a:t>
            </a:r>
          </a:p>
        </p:txBody>
      </p:sp>
      <p:sp>
        <p:nvSpPr>
          <p:cNvPr id="30" name="Shape 164"/>
          <p:cNvSpPr/>
          <p:nvPr/>
        </p:nvSpPr>
        <p:spPr>
          <a:xfrm>
            <a:off x="6181436" y="2552865"/>
            <a:ext cx="451105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m3</a:t>
            </a:r>
          </a:p>
        </p:txBody>
      </p:sp>
      <p:sp>
        <p:nvSpPr>
          <p:cNvPr id="31" name="Shape 165"/>
          <p:cNvSpPr/>
          <p:nvPr/>
        </p:nvSpPr>
        <p:spPr>
          <a:xfrm>
            <a:off x="3758747" y="3171781"/>
            <a:ext cx="468377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m4</a:t>
            </a:r>
          </a:p>
        </p:txBody>
      </p:sp>
      <p:sp>
        <p:nvSpPr>
          <p:cNvPr id="32" name="Shape 166"/>
          <p:cNvSpPr/>
          <p:nvPr/>
        </p:nvSpPr>
        <p:spPr>
          <a:xfrm>
            <a:off x="5537266" y="3206104"/>
            <a:ext cx="453645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m5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162544" y="2008161"/>
            <a:ext cx="1806909" cy="1517207"/>
          </a:xfrm>
          <a:prstGeom prst="wedgeRectCallout">
            <a:avLst>
              <a:gd name="adj1" fmla="val 62610"/>
              <a:gd name="adj2" fmla="val -17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m4 and m5 were sent before m3 was received</a:t>
            </a:r>
          </a:p>
        </p:txBody>
      </p:sp>
    </p:spTree>
    <p:extLst>
      <p:ext uri="{BB962C8B-B14F-4D97-AF65-F5344CB8AC3E}">
        <p14:creationId xmlns:p14="http://schemas.microsoft.com/office/powerpoint/2010/main" val="16949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Happened-before Relation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4213813"/>
            <a:ext cx="11785600" cy="2560211"/>
          </a:xfrm>
        </p:spPr>
        <p:txBody>
          <a:bodyPr>
            <a:normAutofit/>
          </a:bodyPr>
          <a:lstStyle/>
          <a:p>
            <a:r>
              <a:rPr lang="en-US" dirty="0"/>
              <a:t>Formalize logical clocks via happened-before (→) relation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e1</a:t>
            </a:r>
            <a:r>
              <a:rPr lang="en-US" dirty="0"/>
              <a:t> precedes </a:t>
            </a:r>
            <a:r>
              <a:rPr lang="en-US" i="1" dirty="0"/>
              <a:t>e2</a:t>
            </a:r>
            <a:r>
              <a:rPr lang="en-US" dirty="0"/>
              <a:t> on single host, then </a:t>
            </a:r>
            <a:r>
              <a:rPr lang="en-US" i="1" dirty="0"/>
              <a:t>e1 → e2</a:t>
            </a:r>
          </a:p>
          <a:p>
            <a:pPr lvl="1"/>
            <a:r>
              <a:rPr lang="en-US" i="1" dirty="0"/>
              <a:t>e1 → e2 </a:t>
            </a:r>
            <a:r>
              <a:rPr lang="en-US" dirty="0"/>
              <a:t>and </a:t>
            </a:r>
            <a:r>
              <a:rPr lang="en-US" i="1" dirty="0"/>
              <a:t>e2 → e3</a:t>
            </a:r>
            <a:r>
              <a:rPr lang="en-US" dirty="0"/>
              <a:t>, then </a:t>
            </a:r>
            <a:r>
              <a:rPr lang="en-US" i="1" dirty="0"/>
              <a:t>e1 → e3 </a:t>
            </a:r>
            <a:r>
              <a:rPr lang="en-US" dirty="0"/>
              <a:t>(transitivity)</a:t>
            </a:r>
          </a:p>
          <a:p>
            <a:r>
              <a:rPr lang="en-US" dirty="0"/>
              <a:t>If neither </a:t>
            </a:r>
            <a:r>
              <a:rPr lang="en-US" i="1" dirty="0"/>
              <a:t>e1 → e2 </a:t>
            </a:r>
            <a:r>
              <a:rPr lang="en-US" dirty="0"/>
              <a:t>nor </a:t>
            </a:r>
            <a:r>
              <a:rPr lang="en-US" i="1" dirty="0"/>
              <a:t>e2 → e1</a:t>
            </a:r>
            <a:r>
              <a:rPr lang="en-US" dirty="0"/>
              <a:t>, then </a:t>
            </a:r>
            <a:r>
              <a:rPr lang="en-US" i="1" dirty="0"/>
              <a:t>e1</a:t>
            </a:r>
            <a:r>
              <a:rPr lang="en-US" dirty="0"/>
              <a:t> and </a:t>
            </a:r>
            <a:r>
              <a:rPr lang="en-US" i="1" dirty="0"/>
              <a:t>e2</a:t>
            </a:r>
            <a:r>
              <a:rPr lang="en-US" dirty="0"/>
              <a:t> are </a:t>
            </a:r>
            <a:r>
              <a:rPr lang="en-US" dirty="0">
                <a:solidFill>
                  <a:schemeClr val="accent1"/>
                </a:solidFill>
              </a:rPr>
              <a:t>concurrent</a:t>
            </a:r>
          </a:p>
          <a:p>
            <a:pPr lvl="1"/>
            <a:r>
              <a:rPr lang="en-US" dirty="0"/>
              <a:t>Say </a:t>
            </a:r>
            <a:r>
              <a:rPr lang="en-US" i="1" dirty="0"/>
              <a:t>e1 || e2</a:t>
            </a:r>
          </a:p>
        </p:txBody>
      </p:sp>
      <p:sp>
        <p:nvSpPr>
          <p:cNvPr id="5" name="Shape 139"/>
          <p:cNvSpPr/>
          <p:nvPr/>
        </p:nvSpPr>
        <p:spPr>
          <a:xfrm>
            <a:off x="2760565" y="1850057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6" name="Shape 140"/>
          <p:cNvSpPr/>
          <p:nvPr/>
        </p:nvSpPr>
        <p:spPr>
          <a:xfrm>
            <a:off x="2760565" y="2502166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7" name="Shape 141"/>
          <p:cNvSpPr/>
          <p:nvPr/>
        </p:nvSpPr>
        <p:spPr>
          <a:xfrm>
            <a:off x="2760565" y="3154275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8" name="Shape 142"/>
          <p:cNvSpPr/>
          <p:nvPr/>
        </p:nvSpPr>
        <p:spPr>
          <a:xfrm>
            <a:off x="2760565" y="3806383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" name="Shape 143"/>
          <p:cNvSpPr/>
          <p:nvPr/>
        </p:nvSpPr>
        <p:spPr>
          <a:xfrm>
            <a:off x="2348505" y="1583318"/>
            <a:ext cx="34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C6D6D"/>
                </a:solidFill>
              </a:rPr>
              <a:t>A</a:t>
            </a:r>
          </a:p>
        </p:txBody>
      </p:sp>
      <p:sp>
        <p:nvSpPr>
          <p:cNvPr id="10" name="Shape 144"/>
          <p:cNvSpPr/>
          <p:nvPr/>
        </p:nvSpPr>
        <p:spPr>
          <a:xfrm>
            <a:off x="2348505" y="2246318"/>
            <a:ext cx="34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C6D6D"/>
                </a:solidFill>
              </a:rPr>
              <a:t>B</a:t>
            </a:r>
          </a:p>
        </p:txBody>
      </p:sp>
      <p:sp>
        <p:nvSpPr>
          <p:cNvPr id="11" name="Shape 145"/>
          <p:cNvSpPr/>
          <p:nvPr/>
        </p:nvSpPr>
        <p:spPr>
          <a:xfrm>
            <a:off x="2348505" y="2889358"/>
            <a:ext cx="36227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C6D6D"/>
                </a:solidFill>
              </a:rPr>
              <a:t>C</a:t>
            </a:r>
          </a:p>
        </p:txBody>
      </p:sp>
      <p:sp>
        <p:nvSpPr>
          <p:cNvPr id="12" name="Shape 146"/>
          <p:cNvSpPr/>
          <p:nvPr/>
        </p:nvSpPr>
        <p:spPr>
          <a:xfrm>
            <a:off x="2348505" y="3527572"/>
            <a:ext cx="36227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C6D6D"/>
                </a:solidFill>
              </a:rPr>
              <a:t>D</a:t>
            </a:r>
          </a:p>
        </p:txBody>
      </p:sp>
      <p:sp>
        <p:nvSpPr>
          <p:cNvPr id="13" name="Shape 147"/>
          <p:cNvSpPr/>
          <p:nvPr/>
        </p:nvSpPr>
        <p:spPr>
          <a:xfrm>
            <a:off x="3541614" y="1888816"/>
            <a:ext cx="1000300" cy="56265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4" name="Shape 148"/>
          <p:cNvSpPr/>
          <p:nvPr/>
        </p:nvSpPr>
        <p:spPr>
          <a:xfrm>
            <a:off x="5638412" y="2569955"/>
            <a:ext cx="1086049" cy="53249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5" name="Shape 149"/>
          <p:cNvSpPr/>
          <p:nvPr/>
        </p:nvSpPr>
        <p:spPr>
          <a:xfrm flipV="1">
            <a:off x="7109927" y="1882596"/>
            <a:ext cx="1086112" cy="581637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" name="Shape 150"/>
          <p:cNvSpPr/>
          <p:nvPr/>
        </p:nvSpPr>
        <p:spPr>
          <a:xfrm>
            <a:off x="5040734" y="3219984"/>
            <a:ext cx="955740" cy="51311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7" name="Shape 151"/>
          <p:cNvSpPr/>
          <p:nvPr/>
        </p:nvSpPr>
        <p:spPr>
          <a:xfrm>
            <a:off x="3262734" y="3207284"/>
            <a:ext cx="992026" cy="533391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8" name="Shape 162"/>
          <p:cNvSpPr/>
          <p:nvPr/>
        </p:nvSpPr>
        <p:spPr>
          <a:xfrm>
            <a:off x="4052057" y="1881846"/>
            <a:ext cx="421133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m1</a:t>
            </a:r>
          </a:p>
        </p:txBody>
      </p:sp>
      <p:sp>
        <p:nvSpPr>
          <p:cNvPr id="29" name="Shape 163"/>
          <p:cNvSpPr/>
          <p:nvPr/>
        </p:nvSpPr>
        <p:spPr>
          <a:xfrm>
            <a:off x="7198322" y="1887809"/>
            <a:ext cx="454661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m2</a:t>
            </a:r>
          </a:p>
        </p:txBody>
      </p:sp>
      <p:sp>
        <p:nvSpPr>
          <p:cNvPr id="30" name="Shape 164"/>
          <p:cNvSpPr/>
          <p:nvPr/>
        </p:nvSpPr>
        <p:spPr>
          <a:xfrm>
            <a:off x="6181436" y="2552865"/>
            <a:ext cx="451105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m3</a:t>
            </a:r>
          </a:p>
        </p:txBody>
      </p:sp>
      <p:sp>
        <p:nvSpPr>
          <p:cNvPr id="31" name="Shape 165"/>
          <p:cNvSpPr/>
          <p:nvPr/>
        </p:nvSpPr>
        <p:spPr>
          <a:xfrm>
            <a:off x="3758747" y="3171781"/>
            <a:ext cx="468377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m4</a:t>
            </a:r>
          </a:p>
        </p:txBody>
      </p:sp>
      <p:sp>
        <p:nvSpPr>
          <p:cNvPr id="32" name="Shape 166"/>
          <p:cNvSpPr/>
          <p:nvPr/>
        </p:nvSpPr>
        <p:spPr>
          <a:xfrm>
            <a:off x="5537266" y="3206104"/>
            <a:ext cx="453645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m5</a:t>
            </a:r>
          </a:p>
        </p:txBody>
      </p:sp>
    </p:spTree>
    <p:extLst>
      <p:ext uri="{BB962C8B-B14F-4D97-AF65-F5344CB8AC3E}">
        <p14:creationId xmlns:p14="http://schemas.microsoft.com/office/powerpoint/2010/main" val="143378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F1E6-7AA4-4CD8-8B41-731319D6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AE5DA9-0307-49E6-AFCC-643F3B29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Shape 139">
            <a:extLst>
              <a:ext uri="{FF2B5EF4-FFF2-40B4-BE49-F238E27FC236}">
                <a16:creationId xmlns:a16="http://schemas.microsoft.com/office/drawing/2014/main" id="{353F61B4-34A5-4F7A-819C-FE93D42F24FC}"/>
              </a:ext>
            </a:extLst>
          </p:cNvPr>
          <p:cNvSpPr/>
          <p:nvPr/>
        </p:nvSpPr>
        <p:spPr>
          <a:xfrm>
            <a:off x="615260" y="1971438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6" name="Shape 140">
            <a:extLst>
              <a:ext uri="{FF2B5EF4-FFF2-40B4-BE49-F238E27FC236}">
                <a16:creationId xmlns:a16="http://schemas.microsoft.com/office/drawing/2014/main" id="{E0895E6C-C1CF-4AE2-BB54-AFEAB55CA64F}"/>
              </a:ext>
            </a:extLst>
          </p:cNvPr>
          <p:cNvSpPr/>
          <p:nvPr/>
        </p:nvSpPr>
        <p:spPr>
          <a:xfrm>
            <a:off x="615260" y="2623547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7" name="Shape 141">
            <a:extLst>
              <a:ext uri="{FF2B5EF4-FFF2-40B4-BE49-F238E27FC236}">
                <a16:creationId xmlns:a16="http://schemas.microsoft.com/office/drawing/2014/main" id="{E399FC36-2C4D-443B-B533-44DC30E2843D}"/>
              </a:ext>
            </a:extLst>
          </p:cNvPr>
          <p:cNvSpPr/>
          <p:nvPr/>
        </p:nvSpPr>
        <p:spPr>
          <a:xfrm>
            <a:off x="615260" y="3275656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8" name="Shape 142">
            <a:extLst>
              <a:ext uri="{FF2B5EF4-FFF2-40B4-BE49-F238E27FC236}">
                <a16:creationId xmlns:a16="http://schemas.microsoft.com/office/drawing/2014/main" id="{71EB38F1-611C-4518-AFCC-8910D601ABFE}"/>
              </a:ext>
            </a:extLst>
          </p:cNvPr>
          <p:cNvSpPr/>
          <p:nvPr/>
        </p:nvSpPr>
        <p:spPr>
          <a:xfrm>
            <a:off x="615260" y="3927764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" name="Shape 143">
            <a:extLst>
              <a:ext uri="{FF2B5EF4-FFF2-40B4-BE49-F238E27FC236}">
                <a16:creationId xmlns:a16="http://schemas.microsoft.com/office/drawing/2014/main" id="{75544663-9397-43AE-B876-547D70D5F4CA}"/>
              </a:ext>
            </a:extLst>
          </p:cNvPr>
          <p:cNvSpPr/>
          <p:nvPr/>
        </p:nvSpPr>
        <p:spPr>
          <a:xfrm>
            <a:off x="203200" y="1704699"/>
            <a:ext cx="34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C6D6D"/>
                </a:solidFill>
              </a:rPr>
              <a:t>A</a:t>
            </a:r>
          </a:p>
        </p:txBody>
      </p:sp>
      <p:sp>
        <p:nvSpPr>
          <p:cNvPr id="10" name="Shape 144">
            <a:extLst>
              <a:ext uri="{FF2B5EF4-FFF2-40B4-BE49-F238E27FC236}">
                <a16:creationId xmlns:a16="http://schemas.microsoft.com/office/drawing/2014/main" id="{19BE3EEF-A707-423C-AFCA-F3ACAFCC4090}"/>
              </a:ext>
            </a:extLst>
          </p:cNvPr>
          <p:cNvSpPr/>
          <p:nvPr/>
        </p:nvSpPr>
        <p:spPr>
          <a:xfrm>
            <a:off x="203200" y="2367699"/>
            <a:ext cx="34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C6D6D"/>
                </a:solidFill>
              </a:rPr>
              <a:t>B</a:t>
            </a:r>
          </a:p>
        </p:txBody>
      </p:sp>
      <p:sp>
        <p:nvSpPr>
          <p:cNvPr id="11" name="Shape 145">
            <a:extLst>
              <a:ext uri="{FF2B5EF4-FFF2-40B4-BE49-F238E27FC236}">
                <a16:creationId xmlns:a16="http://schemas.microsoft.com/office/drawing/2014/main" id="{F7C6AB1C-0F23-46BA-B287-389A2068817B}"/>
              </a:ext>
            </a:extLst>
          </p:cNvPr>
          <p:cNvSpPr/>
          <p:nvPr/>
        </p:nvSpPr>
        <p:spPr>
          <a:xfrm>
            <a:off x="203200" y="3010739"/>
            <a:ext cx="36227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C6D6D"/>
                </a:solidFill>
              </a:rPr>
              <a:t>C</a:t>
            </a:r>
          </a:p>
        </p:txBody>
      </p:sp>
      <p:sp>
        <p:nvSpPr>
          <p:cNvPr id="12" name="Shape 146">
            <a:extLst>
              <a:ext uri="{FF2B5EF4-FFF2-40B4-BE49-F238E27FC236}">
                <a16:creationId xmlns:a16="http://schemas.microsoft.com/office/drawing/2014/main" id="{FC7D914D-6CA8-4C44-87A4-F730BB4DDD48}"/>
              </a:ext>
            </a:extLst>
          </p:cNvPr>
          <p:cNvSpPr/>
          <p:nvPr/>
        </p:nvSpPr>
        <p:spPr>
          <a:xfrm>
            <a:off x="203200" y="3648953"/>
            <a:ext cx="36227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C6D6D"/>
                </a:solidFill>
              </a:rPr>
              <a:t>D</a:t>
            </a:r>
          </a:p>
        </p:txBody>
      </p:sp>
      <p:sp>
        <p:nvSpPr>
          <p:cNvPr id="13" name="Shape 147">
            <a:extLst>
              <a:ext uri="{FF2B5EF4-FFF2-40B4-BE49-F238E27FC236}">
                <a16:creationId xmlns:a16="http://schemas.microsoft.com/office/drawing/2014/main" id="{23F214A3-EF34-48C8-89BB-3992FFF1C055}"/>
              </a:ext>
            </a:extLst>
          </p:cNvPr>
          <p:cNvSpPr/>
          <p:nvPr/>
        </p:nvSpPr>
        <p:spPr>
          <a:xfrm>
            <a:off x="1396309" y="2010197"/>
            <a:ext cx="1000300" cy="56265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4" name="Shape 148">
            <a:extLst>
              <a:ext uri="{FF2B5EF4-FFF2-40B4-BE49-F238E27FC236}">
                <a16:creationId xmlns:a16="http://schemas.microsoft.com/office/drawing/2014/main" id="{9BE23BA6-2C32-4895-85B2-14455E4337A2}"/>
              </a:ext>
            </a:extLst>
          </p:cNvPr>
          <p:cNvSpPr/>
          <p:nvPr/>
        </p:nvSpPr>
        <p:spPr>
          <a:xfrm>
            <a:off x="3493107" y="2691336"/>
            <a:ext cx="1086049" cy="53249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5" name="Shape 149">
            <a:extLst>
              <a:ext uri="{FF2B5EF4-FFF2-40B4-BE49-F238E27FC236}">
                <a16:creationId xmlns:a16="http://schemas.microsoft.com/office/drawing/2014/main" id="{C760AF9A-C9A3-4A59-A54F-63C47A2B5F73}"/>
              </a:ext>
            </a:extLst>
          </p:cNvPr>
          <p:cNvSpPr/>
          <p:nvPr/>
        </p:nvSpPr>
        <p:spPr>
          <a:xfrm flipV="1">
            <a:off x="4964622" y="2003977"/>
            <a:ext cx="1086112" cy="581637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" name="Shape 150">
            <a:extLst>
              <a:ext uri="{FF2B5EF4-FFF2-40B4-BE49-F238E27FC236}">
                <a16:creationId xmlns:a16="http://schemas.microsoft.com/office/drawing/2014/main" id="{26C19D92-CF91-4F6D-8CE5-74942D3F5BB8}"/>
              </a:ext>
            </a:extLst>
          </p:cNvPr>
          <p:cNvSpPr/>
          <p:nvPr/>
        </p:nvSpPr>
        <p:spPr>
          <a:xfrm>
            <a:off x="2895429" y="3341365"/>
            <a:ext cx="955740" cy="51311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7" name="Shape 151">
            <a:extLst>
              <a:ext uri="{FF2B5EF4-FFF2-40B4-BE49-F238E27FC236}">
                <a16:creationId xmlns:a16="http://schemas.microsoft.com/office/drawing/2014/main" id="{9D0D26B6-18C9-4702-92FD-A0EC2A06304D}"/>
              </a:ext>
            </a:extLst>
          </p:cNvPr>
          <p:cNvSpPr/>
          <p:nvPr/>
        </p:nvSpPr>
        <p:spPr>
          <a:xfrm>
            <a:off x="1117429" y="3328665"/>
            <a:ext cx="992026" cy="533391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8" name="Shape 162">
            <a:extLst>
              <a:ext uri="{FF2B5EF4-FFF2-40B4-BE49-F238E27FC236}">
                <a16:creationId xmlns:a16="http://schemas.microsoft.com/office/drawing/2014/main" id="{AFE8241B-4D40-4979-B573-1C452CFD09AC}"/>
              </a:ext>
            </a:extLst>
          </p:cNvPr>
          <p:cNvSpPr/>
          <p:nvPr/>
        </p:nvSpPr>
        <p:spPr>
          <a:xfrm>
            <a:off x="1906752" y="2003227"/>
            <a:ext cx="421133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m1</a:t>
            </a:r>
          </a:p>
        </p:txBody>
      </p:sp>
      <p:sp>
        <p:nvSpPr>
          <p:cNvPr id="19" name="Shape 163">
            <a:extLst>
              <a:ext uri="{FF2B5EF4-FFF2-40B4-BE49-F238E27FC236}">
                <a16:creationId xmlns:a16="http://schemas.microsoft.com/office/drawing/2014/main" id="{7DA8830B-446E-4834-BB73-40F0DFA48915}"/>
              </a:ext>
            </a:extLst>
          </p:cNvPr>
          <p:cNvSpPr/>
          <p:nvPr/>
        </p:nvSpPr>
        <p:spPr>
          <a:xfrm>
            <a:off x="5053017" y="2009190"/>
            <a:ext cx="454661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m2</a:t>
            </a:r>
          </a:p>
        </p:txBody>
      </p:sp>
      <p:sp>
        <p:nvSpPr>
          <p:cNvPr id="20" name="Shape 164">
            <a:extLst>
              <a:ext uri="{FF2B5EF4-FFF2-40B4-BE49-F238E27FC236}">
                <a16:creationId xmlns:a16="http://schemas.microsoft.com/office/drawing/2014/main" id="{6CEF59B7-D71D-423A-AD7B-2B990E6A39DD}"/>
              </a:ext>
            </a:extLst>
          </p:cNvPr>
          <p:cNvSpPr/>
          <p:nvPr/>
        </p:nvSpPr>
        <p:spPr>
          <a:xfrm>
            <a:off x="4036131" y="2674246"/>
            <a:ext cx="451105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m3</a:t>
            </a:r>
          </a:p>
        </p:txBody>
      </p:sp>
      <p:sp>
        <p:nvSpPr>
          <p:cNvPr id="21" name="Shape 165">
            <a:extLst>
              <a:ext uri="{FF2B5EF4-FFF2-40B4-BE49-F238E27FC236}">
                <a16:creationId xmlns:a16="http://schemas.microsoft.com/office/drawing/2014/main" id="{D2019B18-B31D-40B8-B8BD-E7CB38E63DD7}"/>
              </a:ext>
            </a:extLst>
          </p:cNvPr>
          <p:cNvSpPr/>
          <p:nvPr/>
        </p:nvSpPr>
        <p:spPr>
          <a:xfrm>
            <a:off x="1613442" y="3293162"/>
            <a:ext cx="468377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m4</a:t>
            </a:r>
          </a:p>
        </p:txBody>
      </p:sp>
      <p:sp>
        <p:nvSpPr>
          <p:cNvPr id="22" name="Shape 166">
            <a:extLst>
              <a:ext uri="{FF2B5EF4-FFF2-40B4-BE49-F238E27FC236}">
                <a16:creationId xmlns:a16="http://schemas.microsoft.com/office/drawing/2014/main" id="{E3AAD999-87DA-4397-AA70-3A9FEB6D6808}"/>
              </a:ext>
            </a:extLst>
          </p:cNvPr>
          <p:cNvSpPr/>
          <p:nvPr/>
        </p:nvSpPr>
        <p:spPr>
          <a:xfrm>
            <a:off x="3391961" y="3327485"/>
            <a:ext cx="453645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2F4439-3088-49E9-A6AA-4B5B7FF66E4F}"/>
              </a:ext>
            </a:extLst>
          </p:cNvPr>
          <p:cNvSpPr txBox="1"/>
          <p:nvPr/>
        </p:nvSpPr>
        <p:spPr>
          <a:xfrm>
            <a:off x="7683805" y="1704699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m1 → m2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331861-2E48-45CD-86E5-D6752B539EF8}"/>
              </a:ext>
            </a:extLst>
          </p:cNvPr>
          <p:cNvSpPr txBox="1"/>
          <p:nvPr/>
        </p:nvSpPr>
        <p:spPr>
          <a:xfrm>
            <a:off x="7683805" y="2336030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m1 → m3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81590-0B1A-41ED-9D77-15A7A7101425}"/>
              </a:ext>
            </a:extLst>
          </p:cNvPr>
          <p:cNvSpPr txBox="1"/>
          <p:nvPr/>
        </p:nvSpPr>
        <p:spPr>
          <a:xfrm>
            <a:off x="9453530" y="2336030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m3 → m2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789B02-7B09-49C1-9B54-421B30927266}"/>
              </a:ext>
            </a:extLst>
          </p:cNvPr>
          <p:cNvSpPr txBox="1"/>
          <p:nvPr/>
        </p:nvSpPr>
        <p:spPr>
          <a:xfrm>
            <a:off x="7683805" y="2992995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m4 → m5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65ADE-FC50-454E-A679-6726627011DF}"/>
              </a:ext>
            </a:extLst>
          </p:cNvPr>
          <p:cNvSpPr txBox="1"/>
          <p:nvPr/>
        </p:nvSpPr>
        <p:spPr>
          <a:xfrm>
            <a:off x="9453530" y="2992995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m5 → m3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D8861-CBD0-49C1-A394-DCD28992825C}"/>
              </a:ext>
            </a:extLst>
          </p:cNvPr>
          <p:cNvSpPr txBox="1"/>
          <p:nvPr/>
        </p:nvSpPr>
        <p:spPr>
          <a:xfrm>
            <a:off x="7683805" y="3683087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m4 → m5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D740B1F-3886-4801-9807-2CA4818330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4213813"/>
            <a:ext cx="11785600" cy="2644179"/>
          </a:xfrm>
        </p:spPr>
        <p:txBody>
          <a:bodyPr>
            <a:normAutofit/>
          </a:bodyPr>
          <a:lstStyle/>
          <a:p>
            <a:r>
              <a:rPr lang="en-US" dirty="0"/>
              <a:t>Suppose that </a:t>
            </a:r>
            <a:r>
              <a:rPr lang="en-US" i="1" dirty="0"/>
              <a:t>B </a:t>
            </a:r>
            <a:r>
              <a:rPr lang="en-US" dirty="0"/>
              <a:t>sends its set of relations to </a:t>
            </a:r>
            <a:r>
              <a:rPr lang="en-US" i="1" dirty="0"/>
              <a:t>A</a:t>
            </a:r>
          </a:p>
          <a:p>
            <a:pPr lvl="1"/>
            <a:r>
              <a:rPr lang="en-US" i="1" dirty="0"/>
              <a:t>A </a:t>
            </a:r>
            <a:r>
              <a:rPr lang="en-US" dirty="0"/>
              <a:t>learns that m1 → m3 → m2</a:t>
            </a:r>
          </a:p>
          <a:p>
            <a:r>
              <a:rPr lang="en-US" dirty="0"/>
              <a:t>Suppose that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C </a:t>
            </a:r>
            <a:r>
              <a:rPr lang="en-US" dirty="0"/>
              <a:t>send their sets of relations to </a:t>
            </a:r>
            <a:r>
              <a:rPr lang="en-US" i="1" dirty="0"/>
              <a:t>A</a:t>
            </a:r>
          </a:p>
          <a:p>
            <a:pPr lvl="1"/>
            <a:r>
              <a:rPr lang="en-US" i="1" dirty="0"/>
              <a:t>A </a:t>
            </a:r>
            <a:r>
              <a:rPr lang="en-US" dirty="0"/>
              <a:t>learns that m1 → m3 → m2 and m4 → m5 → m3 → m2</a:t>
            </a:r>
          </a:p>
          <a:p>
            <a:pPr lvl="1"/>
            <a:r>
              <a:rPr lang="en-US" dirty="0"/>
              <a:t>But m1 || m4 and m1 || m5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02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Happened-before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all events can be placed in a causal order</a:t>
            </a:r>
          </a:p>
          <a:p>
            <a:pPr lvl="1"/>
            <a:r>
              <a:rPr lang="en-US" dirty="0"/>
              <a:t>Two events may be concurrent</a:t>
            </a:r>
          </a:p>
          <a:p>
            <a:pPr lvl="1"/>
            <a:r>
              <a:rPr lang="en-US" dirty="0"/>
              <a:t>Also known as a </a:t>
            </a:r>
            <a:r>
              <a:rPr lang="en-US" dirty="0">
                <a:solidFill>
                  <a:schemeClr val="accent1"/>
                </a:solidFill>
              </a:rPr>
              <a:t>causality violation</a:t>
            </a:r>
          </a:p>
          <a:p>
            <a:pPr lvl="1"/>
            <a:r>
              <a:rPr lang="en-US" i="1" dirty="0"/>
              <a:t>e1 || e2</a:t>
            </a:r>
            <a:r>
              <a:rPr lang="en-US" dirty="0"/>
              <a:t> may or may not imply causality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But, happened-before is still useful</a:t>
            </a:r>
          </a:p>
        </p:txBody>
      </p:sp>
    </p:spTree>
    <p:extLst>
      <p:ext uri="{BB962C8B-B14F-4D97-AF65-F5344CB8AC3E}">
        <p14:creationId xmlns:p14="http://schemas.microsoft.com/office/powerpoint/2010/main" val="3115580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Invented by Turing Award winner Leslie </a:t>
            </a:r>
            <a:r>
              <a:rPr lang="en-US" dirty="0" err="1"/>
              <a:t>Lamport</a:t>
            </a:r>
            <a:endParaRPr lang="en-US" dirty="0"/>
          </a:p>
          <a:p>
            <a:r>
              <a:rPr lang="en-US" dirty="0"/>
              <a:t>Define a </a:t>
            </a:r>
            <a:r>
              <a:rPr lang="en-US" dirty="0">
                <a:solidFill>
                  <a:schemeClr val="accent1"/>
                </a:solidFill>
              </a:rPr>
              <a:t>logical clock </a:t>
            </a:r>
            <a:r>
              <a:rPr lang="en-US" dirty="0"/>
              <a:t>to be a monotonically increasing value</a:t>
            </a:r>
          </a:p>
          <a:p>
            <a:pPr lvl="1"/>
            <a:r>
              <a:rPr lang="en-US" dirty="0"/>
              <a:t>Number is abstract, meaningless value by itself</a:t>
            </a:r>
          </a:p>
          <a:p>
            <a:r>
              <a:rPr lang="en-US" dirty="0"/>
              <a:t>Each host </a:t>
            </a:r>
            <a:r>
              <a:rPr lang="en-US" i="1" dirty="0" err="1"/>
              <a:t>i</a:t>
            </a:r>
            <a:r>
              <a:rPr lang="en-US" dirty="0"/>
              <a:t> maintains internal logical clock </a:t>
            </a:r>
            <a:r>
              <a:rPr lang="en-US" i="1" dirty="0"/>
              <a:t>Li</a:t>
            </a:r>
          </a:p>
          <a:p>
            <a:pPr lvl="1"/>
            <a:r>
              <a:rPr lang="en-US" i="1" dirty="0"/>
              <a:t>Li</a:t>
            </a:r>
            <a:r>
              <a:rPr lang="en-US" dirty="0"/>
              <a:t> is incremented after each event</a:t>
            </a:r>
          </a:p>
          <a:p>
            <a:pPr lvl="1"/>
            <a:r>
              <a:rPr lang="en-US" i="1" dirty="0"/>
              <a:t>Li</a:t>
            </a:r>
            <a:r>
              <a:rPr lang="en-US" dirty="0"/>
              <a:t> is included in each message sent</a:t>
            </a:r>
          </a:p>
          <a:p>
            <a:pPr lvl="1"/>
            <a:r>
              <a:rPr lang="en-US" dirty="0"/>
              <a:t>Upon receipt of message with logical timestamp </a:t>
            </a:r>
            <a:r>
              <a:rPr lang="en-US" i="1" dirty="0"/>
              <a:t>t</a:t>
            </a:r>
          </a:p>
          <a:p>
            <a:pPr lvl="2"/>
            <a:r>
              <a:rPr lang="en-US" i="1" dirty="0"/>
              <a:t>Li = max(Li, t) + 1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89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Reverse Implication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3703651"/>
            <a:ext cx="11263214" cy="3070373"/>
          </a:xfrm>
        </p:spPr>
        <p:txBody>
          <a:bodyPr>
            <a:normAutofit/>
          </a:bodyPr>
          <a:lstStyle/>
          <a:p>
            <a:r>
              <a:rPr lang="en-US" dirty="0"/>
              <a:t>We can observe that </a:t>
            </a:r>
            <a:r>
              <a:rPr lang="en-US" i="1" dirty="0"/>
              <a:t>e1 → e2  ⇒  L(e1) &lt; L(e2)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e1</a:t>
            </a:r>
            <a:r>
              <a:rPr lang="en-US" dirty="0"/>
              <a:t> happened before </a:t>
            </a:r>
            <a:r>
              <a:rPr lang="en-US" i="1" dirty="0"/>
              <a:t>e2</a:t>
            </a:r>
            <a:r>
              <a:rPr lang="en-US" dirty="0"/>
              <a:t>, then logical clocks ordered</a:t>
            </a:r>
          </a:p>
          <a:p>
            <a:pPr lvl="1"/>
            <a:r>
              <a:rPr lang="en-US" dirty="0"/>
              <a:t>For example, </a:t>
            </a:r>
            <a:r>
              <a:rPr lang="en-US" i="1" dirty="0"/>
              <a:t>b → c  ⇒  L(b) &lt; L(c) ⇒ 2 &lt; 3</a:t>
            </a:r>
            <a:endParaRPr lang="en-US" dirty="0"/>
          </a:p>
          <a:p>
            <a:r>
              <a:rPr lang="en-US" dirty="0"/>
              <a:t>But the reverse is not true</a:t>
            </a:r>
          </a:p>
          <a:p>
            <a:pPr lvl="1"/>
            <a:r>
              <a:rPr lang="en-US" i="1" dirty="0"/>
              <a:t>L(e1) &lt; L(e2)  ⇏  e1 → e2</a:t>
            </a:r>
          </a:p>
          <a:p>
            <a:pPr lvl="1"/>
            <a:r>
              <a:rPr lang="en-US" dirty="0"/>
              <a:t>For example, </a:t>
            </a:r>
            <a:r>
              <a:rPr lang="en-US" i="1" dirty="0"/>
              <a:t>L(e) &lt; L(b)</a:t>
            </a:r>
            <a:r>
              <a:rPr lang="en-US" dirty="0"/>
              <a:t>, bu</a:t>
            </a:r>
            <a:r>
              <a:rPr lang="en-US" i="1" dirty="0"/>
              <a:t>t e ↛ b </a:t>
            </a:r>
            <a:r>
              <a:rPr lang="en-US" dirty="0"/>
              <a:t>(</a:t>
            </a:r>
            <a:r>
              <a:rPr lang="en-US" i="1" dirty="0"/>
              <a:t>e</a:t>
            </a:r>
            <a:r>
              <a:rPr lang="en-US" dirty="0"/>
              <a:t> is concurrent with all events but </a:t>
            </a:r>
            <a:r>
              <a:rPr lang="en-US" i="1" dirty="0"/>
              <a:t>f</a:t>
            </a:r>
            <a:r>
              <a:rPr lang="en-US" dirty="0"/>
              <a:t>)</a:t>
            </a:r>
          </a:p>
        </p:txBody>
      </p:sp>
      <p:sp>
        <p:nvSpPr>
          <p:cNvPr id="5" name="Shape 139"/>
          <p:cNvSpPr/>
          <p:nvPr/>
        </p:nvSpPr>
        <p:spPr>
          <a:xfrm>
            <a:off x="2766786" y="1993133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6" name="Shape 140"/>
          <p:cNvSpPr/>
          <p:nvPr/>
        </p:nvSpPr>
        <p:spPr>
          <a:xfrm>
            <a:off x="2766786" y="2645242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7" name="Shape 141"/>
          <p:cNvSpPr/>
          <p:nvPr/>
        </p:nvSpPr>
        <p:spPr>
          <a:xfrm>
            <a:off x="2766786" y="3297351"/>
            <a:ext cx="6744219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" name="Shape 143"/>
          <p:cNvSpPr/>
          <p:nvPr/>
        </p:nvSpPr>
        <p:spPr>
          <a:xfrm>
            <a:off x="2354726" y="1726394"/>
            <a:ext cx="34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C6D6D"/>
                </a:solidFill>
              </a:rPr>
              <a:t>A</a:t>
            </a:r>
          </a:p>
        </p:txBody>
      </p:sp>
      <p:sp>
        <p:nvSpPr>
          <p:cNvPr id="10" name="Shape 144"/>
          <p:cNvSpPr/>
          <p:nvPr/>
        </p:nvSpPr>
        <p:spPr>
          <a:xfrm>
            <a:off x="2354726" y="2389394"/>
            <a:ext cx="34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C6D6D"/>
                </a:solidFill>
              </a:rPr>
              <a:t>B</a:t>
            </a:r>
          </a:p>
        </p:txBody>
      </p:sp>
      <p:sp>
        <p:nvSpPr>
          <p:cNvPr id="11" name="Shape 145"/>
          <p:cNvSpPr/>
          <p:nvPr/>
        </p:nvSpPr>
        <p:spPr>
          <a:xfrm>
            <a:off x="2354726" y="3032434"/>
            <a:ext cx="36227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6C6D6D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C6D6D"/>
                </a:solidFill>
              </a:rPr>
              <a:t>C</a:t>
            </a:r>
          </a:p>
        </p:txBody>
      </p:sp>
      <p:sp>
        <p:nvSpPr>
          <p:cNvPr id="13" name="Shape 147"/>
          <p:cNvSpPr/>
          <p:nvPr/>
        </p:nvSpPr>
        <p:spPr>
          <a:xfrm>
            <a:off x="4704829" y="2031892"/>
            <a:ext cx="1000300" cy="56265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4" name="Shape 148"/>
          <p:cNvSpPr/>
          <p:nvPr/>
        </p:nvSpPr>
        <p:spPr>
          <a:xfrm>
            <a:off x="6801627" y="2713031"/>
            <a:ext cx="1086049" cy="532492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329066" y="157390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06325" y="2247833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16744" y="292442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44368" y="1590323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4695" y="2897993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44668" y="261673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27215" y="324835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33851" y="228148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03267" y="158567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28254" y="1959763"/>
            <a:ext cx="319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64565" y="2057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54872" y="2173747"/>
            <a:ext cx="288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33851" y="271674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5916" y="3245523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55268" y="2795180"/>
            <a:ext cx="264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3419429" y="1912136"/>
            <a:ext cx="136848" cy="13684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178183" y="3224933"/>
            <a:ext cx="136848" cy="13684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85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28800" y="2041838"/>
            <a:ext cx="9497484" cy="393597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Defining and Measuring Time</a:t>
            </a:r>
          </a:p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Correcting Clocks</a:t>
            </a:r>
          </a:p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NTP</a:t>
            </a:r>
          </a:p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Logical Clocks</a:t>
            </a:r>
          </a:p>
          <a:p>
            <a:r>
              <a:rPr lang="en-US" sz="4400" dirty="0"/>
              <a:t>Vector Clocks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57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Developed to overcome lack of reverse implication</a:t>
            </a:r>
          </a:p>
          <a:p>
            <a:pPr lvl="1"/>
            <a:r>
              <a:rPr lang="en-US" dirty="0"/>
              <a:t>Want </a:t>
            </a:r>
            <a:r>
              <a:rPr lang="en-US" i="1" dirty="0"/>
              <a:t>L(e1) &lt; L(e2)  ⇒  e1 → e2</a:t>
            </a:r>
          </a:p>
          <a:p>
            <a:r>
              <a:rPr lang="en-US" dirty="0"/>
              <a:t>Processes keep local vector clock </a:t>
            </a:r>
            <a:r>
              <a:rPr lang="en-US" i="1" dirty="0"/>
              <a:t>Vi</a:t>
            </a:r>
          </a:p>
          <a:p>
            <a:pPr lvl="1"/>
            <a:r>
              <a:rPr lang="en-US" dirty="0"/>
              <a:t>Array of logical clocks of length </a:t>
            </a:r>
            <a:r>
              <a:rPr lang="en-US" i="1" dirty="0"/>
              <a:t>N</a:t>
            </a:r>
            <a:r>
              <a:rPr lang="en-US" dirty="0"/>
              <a:t> (# processes or machines)</a:t>
            </a:r>
          </a:p>
          <a:p>
            <a:pPr lvl="1"/>
            <a:r>
              <a:rPr lang="en-US" dirty="0"/>
              <a:t>Initially [0, 0, … 0]</a:t>
            </a:r>
          </a:p>
          <a:p>
            <a:r>
              <a:rPr lang="en-US" dirty="0"/>
              <a:t>Similar update procedure to logical clocks</a:t>
            </a:r>
          </a:p>
          <a:p>
            <a:pPr lvl="1"/>
            <a:r>
              <a:rPr lang="en-US" i="1" dirty="0"/>
              <a:t>Vi[</a:t>
            </a:r>
            <a:r>
              <a:rPr lang="en-US" i="1" dirty="0" err="1"/>
              <a:t>i</a:t>
            </a:r>
            <a:r>
              <a:rPr lang="en-US" i="1" dirty="0"/>
              <a:t>]</a:t>
            </a:r>
            <a:r>
              <a:rPr lang="en-US" dirty="0"/>
              <a:t> is incremented after each event</a:t>
            </a:r>
          </a:p>
          <a:p>
            <a:pPr lvl="1"/>
            <a:r>
              <a:rPr lang="en-US" i="1" dirty="0"/>
              <a:t>Vi </a:t>
            </a:r>
            <a:r>
              <a:rPr lang="en-US" dirty="0"/>
              <a:t>is inserted into each message sent</a:t>
            </a:r>
          </a:p>
          <a:p>
            <a:pPr lvl="1"/>
            <a:r>
              <a:rPr lang="en-US" dirty="0"/>
              <a:t>Upon receipt of message with vector clock </a:t>
            </a:r>
            <a:r>
              <a:rPr lang="en-US" i="1" dirty="0" err="1"/>
              <a:t>Vk</a:t>
            </a:r>
            <a:endParaRPr lang="en-US" i="1" dirty="0"/>
          </a:p>
          <a:p>
            <a:pPr lvl="2"/>
            <a:r>
              <a:rPr lang="en-US" i="1" dirty="0"/>
              <a:t>Vi[x] = max(Vi[x], </a:t>
            </a:r>
            <a:r>
              <a:rPr lang="en-US" i="1" dirty="0" err="1"/>
              <a:t>Vk</a:t>
            </a:r>
            <a:r>
              <a:rPr lang="en-US" i="1" dirty="0"/>
              <a:t>[x]), for all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3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Time in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human-scale systems, these time differences don’t matter</a:t>
            </a:r>
          </a:p>
          <a:p>
            <a:pPr lvl="1"/>
            <a:r>
              <a:rPr lang="en-US" dirty="0"/>
              <a:t>Rarely are we going near the speed of light</a:t>
            </a:r>
          </a:p>
          <a:p>
            <a:endParaRPr lang="en-US" dirty="0"/>
          </a:p>
          <a:p>
            <a:r>
              <a:rPr lang="en-US" dirty="0"/>
              <a:t>But these do come to play in computing systems</a:t>
            </a:r>
          </a:p>
          <a:p>
            <a:pPr lvl="1"/>
            <a:r>
              <a:rPr lang="en-US" dirty="0"/>
              <a:t>Must consider relativity of time when designing systems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High-frequency trading systems – Who bought/sold first?</a:t>
            </a:r>
          </a:p>
          <a:p>
            <a:pPr lvl="2"/>
            <a:r>
              <a:rPr lang="en-US" dirty="0"/>
              <a:t>Merging multiple writes to single object</a:t>
            </a:r>
          </a:p>
          <a:p>
            <a:pPr lvl="2"/>
            <a:r>
              <a:rPr lang="en-US" dirty="0"/>
              <a:t>Online games – Who shot first? Did you heal before or after the attack?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76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5527538"/>
            <a:ext cx="11785600" cy="1178061"/>
          </a:xfrm>
        </p:spPr>
        <p:txBody>
          <a:bodyPr/>
          <a:lstStyle/>
          <a:p>
            <a:r>
              <a:rPr lang="en-US" dirty="0"/>
              <a:t>Invariant: </a:t>
            </a:r>
            <a:r>
              <a:rPr lang="en-US" i="1" dirty="0"/>
              <a:t>Vi[b]</a:t>
            </a:r>
            <a:r>
              <a:rPr lang="en-US" dirty="0"/>
              <a:t> is the number of events in process </a:t>
            </a:r>
            <a:r>
              <a:rPr lang="en-US" i="1" dirty="0" err="1"/>
              <a:t>P</a:t>
            </a:r>
            <a:r>
              <a:rPr lang="en-US" i="1" baseline="-25000" dirty="0" err="1"/>
              <a:t>b</a:t>
            </a:r>
            <a:r>
              <a:rPr lang="en-US" dirty="0"/>
              <a:t> that happened before the current state of process </a:t>
            </a:r>
            <a:r>
              <a:rPr lang="en-US" i="1" dirty="0"/>
              <a:t>P</a:t>
            </a:r>
            <a:r>
              <a:rPr lang="en-US" i="1" baseline="-25000" dirty="0"/>
              <a:t>a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3067" y="1798965"/>
            <a:ext cx="9103266" cy="533479"/>
            <a:chOff x="2348505" y="1720161"/>
            <a:chExt cx="7156279" cy="533479"/>
          </a:xfrm>
        </p:grpSpPr>
        <p:sp>
          <p:nvSpPr>
            <p:cNvPr id="5" name="Shape 139"/>
            <p:cNvSpPr/>
            <p:nvPr/>
          </p:nvSpPr>
          <p:spPr>
            <a:xfrm>
              <a:off x="2760565" y="1986900"/>
              <a:ext cx="6744219" cy="0"/>
            </a:xfrm>
            <a:prstGeom prst="line">
              <a:avLst/>
            </a:prstGeom>
            <a:ln w="25400">
              <a:solidFill/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 lvl="0" algn="ctr" defTabSz="584200">
                <a:spcBef>
                  <a:spcPts val="0"/>
                </a:spcBef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9" name="Shape 143"/>
            <p:cNvSpPr/>
            <p:nvPr/>
          </p:nvSpPr>
          <p:spPr>
            <a:xfrm>
              <a:off x="2348505" y="1720161"/>
              <a:ext cx="341440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500">
                  <a:solidFill>
                    <a:srgbClr val="6C6D6D"/>
                  </a:solidFill>
                  <a:latin typeface="Ideal Sans Medium"/>
                  <a:ea typeface="Ideal Sans Medium"/>
                  <a:cs typeface="Ideal Sans Medium"/>
                  <a:sym typeface="Ideal Sans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 dirty="0">
                  <a:solidFill>
                    <a:srgbClr val="6C6D6D"/>
                  </a:solidFill>
                </a:rPr>
                <a:t>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03067" y="2594265"/>
            <a:ext cx="9103266" cy="533479"/>
            <a:chOff x="2348505" y="2383161"/>
            <a:chExt cx="7156279" cy="533479"/>
          </a:xfrm>
        </p:grpSpPr>
        <p:sp>
          <p:nvSpPr>
            <p:cNvPr id="6" name="Shape 140"/>
            <p:cNvSpPr/>
            <p:nvPr/>
          </p:nvSpPr>
          <p:spPr>
            <a:xfrm>
              <a:off x="2760565" y="2639009"/>
              <a:ext cx="6744219" cy="0"/>
            </a:xfrm>
            <a:prstGeom prst="line">
              <a:avLst/>
            </a:prstGeom>
            <a:ln w="25400">
              <a:solidFill/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 lvl="0" algn="ctr" defTabSz="584200">
                <a:spcBef>
                  <a:spcPts val="0"/>
                </a:spcBef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10" name="Shape 144"/>
            <p:cNvSpPr/>
            <p:nvPr/>
          </p:nvSpPr>
          <p:spPr>
            <a:xfrm>
              <a:off x="2348505" y="2383161"/>
              <a:ext cx="341440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500">
                  <a:solidFill>
                    <a:srgbClr val="6C6D6D"/>
                  </a:solidFill>
                  <a:latin typeface="Ideal Sans Medium"/>
                  <a:ea typeface="Ideal Sans Medium"/>
                  <a:cs typeface="Ideal Sans Medium"/>
                  <a:sym typeface="Ideal Sans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 dirty="0">
                  <a:solidFill>
                    <a:srgbClr val="6C6D6D"/>
                  </a:solidFill>
                </a:rPr>
                <a:t>B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03067" y="3389565"/>
            <a:ext cx="9103266" cy="533479"/>
            <a:chOff x="2348505" y="3026201"/>
            <a:chExt cx="7156279" cy="533479"/>
          </a:xfrm>
        </p:grpSpPr>
        <p:sp>
          <p:nvSpPr>
            <p:cNvPr id="7" name="Shape 141"/>
            <p:cNvSpPr/>
            <p:nvPr/>
          </p:nvSpPr>
          <p:spPr>
            <a:xfrm>
              <a:off x="2760565" y="3291118"/>
              <a:ext cx="6744219" cy="0"/>
            </a:xfrm>
            <a:prstGeom prst="line">
              <a:avLst/>
            </a:prstGeom>
            <a:ln w="25400">
              <a:solidFill/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 lvl="0" algn="ctr" defTabSz="584200">
                <a:spcBef>
                  <a:spcPts val="0"/>
                </a:spcBef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11" name="Shape 145"/>
            <p:cNvSpPr/>
            <p:nvPr/>
          </p:nvSpPr>
          <p:spPr>
            <a:xfrm>
              <a:off x="2348505" y="3026201"/>
              <a:ext cx="362279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500">
                  <a:solidFill>
                    <a:srgbClr val="6C6D6D"/>
                  </a:solidFill>
                  <a:latin typeface="Ideal Sans Medium"/>
                  <a:ea typeface="Ideal Sans Medium"/>
                  <a:cs typeface="Ideal Sans Medium"/>
                  <a:sym typeface="Ideal Sans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6C6D6D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03067" y="4184866"/>
            <a:ext cx="9103266" cy="533479"/>
            <a:chOff x="2348505" y="4106062"/>
            <a:chExt cx="7156279" cy="533479"/>
          </a:xfrm>
        </p:grpSpPr>
        <p:sp>
          <p:nvSpPr>
            <p:cNvPr id="8" name="Shape 142"/>
            <p:cNvSpPr/>
            <p:nvPr/>
          </p:nvSpPr>
          <p:spPr>
            <a:xfrm>
              <a:off x="2760565" y="4384873"/>
              <a:ext cx="6744219" cy="0"/>
            </a:xfrm>
            <a:prstGeom prst="line">
              <a:avLst/>
            </a:prstGeom>
            <a:ln w="25400">
              <a:solidFill/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 lvl="0" algn="ctr" defTabSz="584200">
                <a:spcBef>
                  <a:spcPts val="0"/>
                </a:spcBef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12" name="Shape 146"/>
            <p:cNvSpPr/>
            <p:nvPr/>
          </p:nvSpPr>
          <p:spPr>
            <a:xfrm>
              <a:off x="2348505" y="4106062"/>
              <a:ext cx="362279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500">
                  <a:solidFill>
                    <a:srgbClr val="6C6D6D"/>
                  </a:solidFill>
                  <a:latin typeface="Ideal Sans Medium"/>
                  <a:ea typeface="Ideal Sans Medium"/>
                  <a:cs typeface="Ideal Sans Medium"/>
                  <a:sym typeface="Ideal Sans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 dirty="0">
                  <a:solidFill>
                    <a:srgbClr val="6C6D6D"/>
                  </a:solidFill>
                </a:rPr>
                <a:t>D</a:t>
              </a:r>
            </a:p>
          </p:txBody>
        </p:sp>
      </p:grpSp>
      <p:sp>
        <p:nvSpPr>
          <p:cNvPr id="13" name="Shape 147"/>
          <p:cNvSpPr/>
          <p:nvPr/>
        </p:nvSpPr>
        <p:spPr>
          <a:xfrm>
            <a:off x="3896176" y="2104463"/>
            <a:ext cx="993064" cy="684846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4" name="Shape 148"/>
          <p:cNvSpPr/>
          <p:nvPr/>
        </p:nvSpPr>
        <p:spPr>
          <a:xfrm>
            <a:off x="5992975" y="2934888"/>
            <a:ext cx="1067188" cy="658790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5" name="Shape 149"/>
          <p:cNvSpPr/>
          <p:nvPr/>
        </p:nvSpPr>
        <p:spPr>
          <a:xfrm flipV="1">
            <a:off x="7414725" y="2098242"/>
            <a:ext cx="1135876" cy="691066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" name="Shape 150"/>
          <p:cNvSpPr/>
          <p:nvPr/>
        </p:nvSpPr>
        <p:spPr>
          <a:xfrm>
            <a:off x="5395296" y="3727986"/>
            <a:ext cx="950177" cy="701367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7" name="Shape 151"/>
          <p:cNvSpPr/>
          <p:nvPr/>
        </p:nvSpPr>
        <p:spPr>
          <a:xfrm>
            <a:off x="3617296" y="3715287"/>
            <a:ext cx="964390" cy="714067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8" name="Shape 162"/>
          <p:cNvSpPr/>
          <p:nvPr/>
        </p:nvSpPr>
        <p:spPr>
          <a:xfrm>
            <a:off x="4411125" y="2157232"/>
            <a:ext cx="421133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m1</a:t>
            </a:r>
          </a:p>
        </p:txBody>
      </p:sp>
      <p:sp>
        <p:nvSpPr>
          <p:cNvPr id="19" name="Shape 163"/>
          <p:cNvSpPr/>
          <p:nvPr/>
        </p:nvSpPr>
        <p:spPr>
          <a:xfrm>
            <a:off x="7443877" y="2192608"/>
            <a:ext cx="454661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m2</a:t>
            </a:r>
          </a:p>
        </p:txBody>
      </p:sp>
      <p:sp>
        <p:nvSpPr>
          <p:cNvPr id="20" name="Shape 164"/>
          <p:cNvSpPr/>
          <p:nvPr/>
        </p:nvSpPr>
        <p:spPr>
          <a:xfrm>
            <a:off x="6580803" y="2969724"/>
            <a:ext cx="451105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m3</a:t>
            </a:r>
          </a:p>
        </p:txBody>
      </p:sp>
      <p:sp>
        <p:nvSpPr>
          <p:cNvPr id="21" name="Shape 165"/>
          <p:cNvSpPr/>
          <p:nvPr/>
        </p:nvSpPr>
        <p:spPr>
          <a:xfrm>
            <a:off x="4113309" y="3767367"/>
            <a:ext cx="468377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m4</a:t>
            </a:r>
          </a:p>
        </p:txBody>
      </p:sp>
      <p:sp>
        <p:nvSpPr>
          <p:cNvPr id="22" name="Shape 166"/>
          <p:cNvSpPr/>
          <p:nvPr/>
        </p:nvSpPr>
        <p:spPr>
          <a:xfrm>
            <a:off x="5891828" y="3767760"/>
            <a:ext cx="453645" cy="35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m5</a:t>
            </a:r>
          </a:p>
        </p:txBody>
      </p:sp>
      <p:sp>
        <p:nvSpPr>
          <p:cNvPr id="27" name="Shape 149"/>
          <p:cNvSpPr/>
          <p:nvPr/>
        </p:nvSpPr>
        <p:spPr>
          <a:xfrm flipV="1">
            <a:off x="8723470" y="2094913"/>
            <a:ext cx="2414104" cy="1468739"/>
          </a:xfrm>
          <a:prstGeom prst="line">
            <a:avLst/>
          </a:prstGeom>
          <a:ln w="57150">
            <a:solidFill>
              <a:srgbClr val="D93E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algn="ctr" defTabSz="5842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8" name="Shape 165"/>
          <p:cNvSpPr/>
          <p:nvPr/>
        </p:nvSpPr>
        <p:spPr>
          <a:xfrm>
            <a:off x="9655039" y="2912133"/>
            <a:ext cx="45845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C82506"/>
                </a:solidFill>
                <a:latin typeface="Ideal Sans Medium"/>
                <a:ea typeface="Ideal Sans Medium"/>
                <a:cs typeface="Ideal Sans Medium"/>
                <a:sym typeface="Ideal Sans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82506"/>
                </a:solidFill>
              </a:rPr>
              <a:t>m</a:t>
            </a:r>
            <a:r>
              <a:rPr lang="en-US" sz="2000" dirty="0">
                <a:solidFill>
                  <a:srgbClr val="C82506"/>
                </a:solidFill>
              </a:rPr>
              <a:t>6</a:t>
            </a:r>
            <a:endParaRPr sz="2000" dirty="0">
              <a:solidFill>
                <a:srgbClr val="C8250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0193" y="16536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[1,0,0,0]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82663" y="1641526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[2,3,0,0]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30682" y="165300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[3,3,4,0]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37404" y="2839695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[1,1,0,0]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71473" y="245149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[1,2,0,0]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82640" y="2816443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[1,3,0,0]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4180" y="361532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[1,2,3,0]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77487" y="3611789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[1,2,4,0]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06303" y="3245177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[0,0,1,0]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56420" y="3249775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[0,0,2,0]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88673" y="4476415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[0,0,1,1]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14389" y="4471016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[0,0,2,2]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0354" y="2787229"/>
            <a:ext cx="2003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Vector Key:</a:t>
            </a:r>
          </a:p>
          <a:p>
            <a:pPr algn="ctr"/>
            <a:r>
              <a:rPr lang="en-US" sz="2800" dirty="0"/>
              <a:t>[L</a:t>
            </a:r>
            <a:r>
              <a:rPr lang="en-US" sz="2800" baseline="-25000" dirty="0"/>
              <a:t>A</a:t>
            </a:r>
            <a:r>
              <a:rPr lang="en-US" sz="2800" dirty="0"/>
              <a:t>, L</a:t>
            </a:r>
            <a:r>
              <a:rPr lang="en-US" sz="2800" baseline="-25000" dirty="0"/>
              <a:t>B</a:t>
            </a:r>
            <a:r>
              <a:rPr lang="en-US" sz="2800" dirty="0"/>
              <a:t>, L</a:t>
            </a:r>
            <a:r>
              <a:rPr lang="en-US" sz="2800" baseline="-25000" dirty="0"/>
              <a:t>C</a:t>
            </a:r>
            <a:r>
              <a:rPr lang="en-US" sz="2800" dirty="0"/>
              <a:t>, L</a:t>
            </a:r>
            <a:r>
              <a:rPr lang="en-US" sz="2800" baseline="-25000" dirty="0"/>
              <a:t>D</a:t>
            </a:r>
            <a:r>
              <a:rPr lang="en-US" sz="2800" dirty="0"/>
              <a:t>]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8259929" y="1219200"/>
            <a:ext cx="694581" cy="686345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?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8391558" y="3825540"/>
            <a:ext cx="694581" cy="686345"/>
          </a:xfrm>
          <a:prstGeom prst="wedgeRectCallout">
            <a:avLst>
              <a:gd name="adj1" fmla="val -2922"/>
              <a:gd name="adj2" fmla="val -7072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?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10729374" y="1228395"/>
            <a:ext cx="694581" cy="686345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93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Vector Timestamps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two vector timestamps Vi and </a:t>
            </a:r>
            <a:r>
              <a:rPr lang="en-US" dirty="0" err="1"/>
              <a:t>Vj</a:t>
            </a:r>
            <a:endParaRPr lang="en-US" dirty="0"/>
          </a:p>
          <a:p>
            <a:pPr lvl="1"/>
            <a:r>
              <a:rPr lang="en-US" i="1" dirty="0"/>
              <a:t>Vi = </a:t>
            </a:r>
            <a:r>
              <a:rPr lang="en-US" i="1" dirty="0" err="1"/>
              <a:t>Vj</a:t>
            </a:r>
            <a:r>
              <a:rPr lang="en-US" i="1" dirty="0"/>
              <a:t> 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i="1" dirty="0"/>
              <a:t> Vi[x] = </a:t>
            </a:r>
            <a:r>
              <a:rPr lang="en-US" i="1" dirty="0" err="1"/>
              <a:t>Vj</a:t>
            </a:r>
            <a:r>
              <a:rPr lang="en-US" i="1" dirty="0"/>
              <a:t>[x] </a:t>
            </a:r>
            <a:r>
              <a:rPr lang="en-US" dirty="0"/>
              <a:t>for all </a:t>
            </a:r>
            <a:r>
              <a:rPr lang="en-US" i="1" dirty="0"/>
              <a:t>x</a:t>
            </a:r>
          </a:p>
          <a:p>
            <a:pPr lvl="1"/>
            <a:r>
              <a:rPr lang="en-US" i="1" dirty="0"/>
              <a:t>Vi &lt; </a:t>
            </a:r>
            <a:r>
              <a:rPr lang="en-US" i="1" dirty="0" err="1"/>
              <a:t>Vj</a:t>
            </a:r>
            <a:r>
              <a:rPr lang="en-US" i="1" dirty="0"/>
              <a:t>  </a:t>
            </a:r>
            <a:r>
              <a:rPr lang="en-US" dirty="0" err="1"/>
              <a:t>iff</a:t>
            </a:r>
            <a:r>
              <a:rPr lang="en-US" i="1" dirty="0"/>
              <a:t>  Vi[x] &lt; </a:t>
            </a:r>
            <a:r>
              <a:rPr lang="en-US" i="1" dirty="0" err="1"/>
              <a:t>Vj</a:t>
            </a:r>
            <a:r>
              <a:rPr lang="en-US" i="1" dirty="0"/>
              <a:t>[x] </a:t>
            </a:r>
            <a:r>
              <a:rPr lang="en-US" dirty="0"/>
              <a:t>for all </a:t>
            </a:r>
            <a:r>
              <a:rPr lang="en-US" i="1" dirty="0"/>
              <a:t>x</a:t>
            </a:r>
          </a:p>
          <a:p>
            <a:r>
              <a:rPr lang="en-US" dirty="0"/>
              <a:t>For example: [2,4,1] &lt; [3,5,9]</a:t>
            </a:r>
          </a:p>
          <a:p>
            <a:endParaRPr lang="en-US" dirty="0"/>
          </a:p>
          <a:p>
            <a:r>
              <a:rPr lang="en-US" dirty="0"/>
              <a:t>Vector clocks support happened-before </a:t>
            </a:r>
            <a:r>
              <a:rPr lang="en-US" b="1" dirty="0"/>
              <a:t>and</a:t>
            </a:r>
            <a:r>
              <a:rPr lang="en-US" dirty="0"/>
              <a:t> reverse implication</a:t>
            </a:r>
          </a:p>
          <a:p>
            <a:pPr lvl="1"/>
            <a:r>
              <a:rPr lang="en-US" i="1" dirty="0"/>
              <a:t>e1 → e2  ⇒  L(e1) &lt; L(e2)</a:t>
            </a:r>
          </a:p>
          <a:p>
            <a:pPr lvl="1"/>
            <a:r>
              <a:rPr lang="en-US" i="1" dirty="0"/>
              <a:t>L(e1) &lt; L(e2)  ⇒  e1 → e2</a:t>
            </a:r>
          </a:p>
          <a:p>
            <a:endParaRPr lang="en-US" dirty="0"/>
          </a:p>
          <a:p>
            <a:r>
              <a:rPr lang="en-US" dirty="0"/>
              <a:t>Some vector timestamps may still be concurrent, e.g., [2,4,1] || [3,1,7]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vs. Logical Clocks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Vector clocks are a generalization of logical clocks</a:t>
            </a:r>
          </a:p>
          <a:p>
            <a:pPr lvl="1"/>
            <a:r>
              <a:rPr lang="en-US" dirty="0"/>
              <a:t>Both can say when certain events happened before each other</a:t>
            </a:r>
          </a:p>
          <a:p>
            <a:pPr lvl="1"/>
            <a:r>
              <a:rPr lang="en-US" dirty="0"/>
              <a:t>But, only vector clocks allow you to compare events across processes</a:t>
            </a:r>
          </a:p>
          <a:p>
            <a:r>
              <a:rPr lang="en-US" dirty="0"/>
              <a:t>Challenges with vector clocks</a:t>
            </a:r>
          </a:p>
          <a:p>
            <a:pPr lvl="1"/>
            <a:r>
              <a:rPr lang="en-US" dirty="0"/>
              <a:t>Larger messages, more complexity</a:t>
            </a:r>
          </a:p>
          <a:p>
            <a:pPr lvl="1"/>
            <a:r>
              <a:rPr lang="en-US" dirty="0"/>
              <a:t>Often </a:t>
            </a:r>
            <a:r>
              <a:rPr lang="en-US" b="1" dirty="0"/>
              <a:t>don’t know total number</a:t>
            </a:r>
            <a:r>
              <a:rPr lang="en-US" dirty="0"/>
              <a:t> of processes or machines 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b="1" i="1" dirty="0"/>
              <a:t>N</a:t>
            </a:r>
            <a:r>
              <a:rPr lang="en-US" b="1" dirty="0"/>
              <a:t> may change</a:t>
            </a:r>
            <a:r>
              <a:rPr lang="en-US" dirty="0"/>
              <a:t> while your system is executing</a:t>
            </a:r>
            <a:endParaRPr lang="en-US" i="1" dirty="0"/>
          </a:p>
          <a:p>
            <a:r>
              <a:rPr lang="en-US" dirty="0"/>
              <a:t>Vector clocks can be extended to </a:t>
            </a:r>
            <a:r>
              <a:rPr lang="en-US" dirty="0">
                <a:solidFill>
                  <a:schemeClr val="accent1"/>
                </a:solidFill>
              </a:rPr>
              <a:t>matrix clocks</a:t>
            </a:r>
          </a:p>
          <a:p>
            <a:pPr lvl="1"/>
            <a:r>
              <a:rPr lang="en-US" dirty="0"/>
              <a:t>Your logical clock + others’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88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Spanner: Google’s Globally-Distributed Database</a:t>
            </a:r>
          </a:p>
          <a:p>
            <a:pPr lvl="1"/>
            <a:r>
              <a:rPr lang="en-US" dirty="0"/>
              <a:t>Corbett et al., OSDI 2012</a:t>
            </a:r>
          </a:p>
          <a:p>
            <a:pPr lvl="1"/>
            <a:r>
              <a:rPr lang="en-US" dirty="0">
                <a:hlinkClick r:id="rId2"/>
              </a:rPr>
              <a:t>http://static.googleusercontent.com/media/research.google.com/en//archive/spanner-osdi2012.pdf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Highly available, highly consistent, load balanced database	</a:t>
            </a:r>
          </a:p>
          <a:p>
            <a:r>
              <a:rPr lang="en-US" dirty="0"/>
              <a:t>Special “time master” servers equipped with GPS antenna and atomic clocks</a:t>
            </a:r>
          </a:p>
          <a:p>
            <a:pPr lvl="1"/>
            <a:r>
              <a:rPr lang="en-US" dirty="0"/>
              <a:t>Apparently atomic clocks aren’t too expensive (for Google)</a:t>
            </a:r>
          </a:p>
          <a:p>
            <a:pPr lvl="1"/>
            <a:r>
              <a:rPr lang="en-US" dirty="0"/>
              <a:t>Cluster machines synchronize with the masters every 30 seconds</a:t>
            </a:r>
          </a:p>
        </p:txBody>
      </p:sp>
    </p:spTree>
    <p:extLst>
      <p:ext uri="{BB962C8B-B14F-4D97-AF65-F5344CB8AC3E}">
        <p14:creationId xmlns:p14="http://schemas.microsoft.com/office/powerpoint/2010/main" val="113571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28800" y="2041838"/>
            <a:ext cx="9497484" cy="3935974"/>
          </a:xfrm>
        </p:spPr>
        <p:txBody>
          <a:bodyPr>
            <a:noAutofit/>
          </a:bodyPr>
          <a:lstStyle/>
          <a:p>
            <a:r>
              <a:rPr lang="en-US" sz="4400" dirty="0"/>
              <a:t>Defining and Measuring Time</a:t>
            </a:r>
          </a:p>
          <a:p>
            <a:r>
              <a:rPr lang="en-US" sz="4400" dirty="0"/>
              <a:t>Correcting Clocks and NTP</a:t>
            </a:r>
          </a:p>
          <a:p>
            <a:r>
              <a:rPr lang="en-US" sz="4400" dirty="0"/>
              <a:t>Logical Clocks</a:t>
            </a:r>
          </a:p>
          <a:p>
            <a:r>
              <a:rPr lang="en-US" sz="4400" dirty="0"/>
              <a:t>Vector Clocks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0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r="22040" b="-865"/>
          <a:stretch/>
        </p:blipFill>
        <p:spPr>
          <a:xfrm>
            <a:off x="10732279" y="1875262"/>
            <a:ext cx="1256521" cy="23446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8424506" cy="5105400"/>
          </a:xfrm>
        </p:spPr>
        <p:txBody>
          <a:bodyPr/>
          <a:lstStyle/>
          <a:p>
            <a:r>
              <a:rPr lang="en-US" dirty="0"/>
              <a:t>Our units of time date from the Sumerians in 2000BC</a:t>
            </a:r>
          </a:p>
          <a:p>
            <a:r>
              <a:rPr lang="en-US" dirty="0"/>
              <a:t>Humans used a variety of devices to measure time</a:t>
            </a:r>
          </a:p>
          <a:p>
            <a:pPr lvl="1"/>
            <a:r>
              <a:rPr lang="en-US" dirty="0"/>
              <a:t>Sundials</a:t>
            </a:r>
          </a:p>
          <a:p>
            <a:pPr lvl="1"/>
            <a:r>
              <a:rPr lang="en-US" dirty="0"/>
              <a:t>Astronomical clocks</a:t>
            </a:r>
          </a:p>
          <a:p>
            <a:pPr lvl="1"/>
            <a:r>
              <a:rPr lang="en-US" dirty="0"/>
              <a:t>Candle clocks</a:t>
            </a:r>
          </a:p>
          <a:p>
            <a:pPr lvl="1"/>
            <a:r>
              <a:rPr lang="en-US" dirty="0"/>
              <a:t>Hourglasses</a:t>
            </a:r>
          </a:p>
          <a:p>
            <a:r>
              <a:rPr lang="en-US" dirty="0"/>
              <a:t>Mechanical clocks developed in medieval ages</a:t>
            </a:r>
          </a:p>
          <a:p>
            <a:pPr lvl="1"/>
            <a:r>
              <a:rPr lang="en-US" dirty="0"/>
              <a:t>Typically maintained by monks (church bell tower)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5" t="6460" r="27394" b="9144"/>
          <a:stretch/>
        </p:blipFill>
        <p:spPr>
          <a:xfrm>
            <a:off x="8881407" y="1740643"/>
            <a:ext cx="1420727" cy="2613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98" y="4534694"/>
            <a:ext cx="2737077" cy="18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Real-world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6353110" cy="5105400"/>
          </a:xfrm>
        </p:spPr>
        <p:txBody>
          <a:bodyPr/>
          <a:lstStyle/>
          <a:p>
            <a:r>
              <a:rPr lang="en-US" dirty="0"/>
              <a:t>Originally, each town defined noon locally</a:t>
            </a:r>
          </a:p>
          <a:p>
            <a:pPr lvl="1"/>
            <a:r>
              <a:rPr lang="en-US" dirty="0"/>
              <a:t>Point at which sun highest in the sky</a:t>
            </a:r>
          </a:p>
          <a:p>
            <a:r>
              <a:rPr lang="en-US" dirty="0"/>
              <a:t>With growth of railroads, this became impractical</a:t>
            </a:r>
          </a:p>
          <a:p>
            <a:pPr lvl="1"/>
            <a:r>
              <a:rPr lang="en-US" dirty="0"/>
              <a:t>Continually have to re-set watches</a:t>
            </a:r>
          </a:p>
          <a:p>
            <a:pPr lvl="1"/>
            <a:r>
              <a:rPr lang="en-US" dirty="0"/>
              <a:t>Hard to set rail schedules</a:t>
            </a:r>
          </a:p>
          <a:p>
            <a:r>
              <a:rPr lang="en-US" dirty="0"/>
              <a:t>Notion of “time zones” developed</a:t>
            </a:r>
          </a:p>
          <a:p>
            <a:pPr lvl="1"/>
            <a:r>
              <a:rPr lang="en-US" dirty="0"/>
              <a:t>Regions where wall-clock time is the same</a:t>
            </a:r>
          </a:p>
          <a:p>
            <a:pPr lvl="1"/>
            <a:r>
              <a:rPr lang="en-US" dirty="0"/>
              <a:t>Now, need to synchronize clocks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6" y="2178731"/>
            <a:ext cx="4854497" cy="3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GMT, UT1, and UTC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GMT</a:t>
            </a:r>
            <a:r>
              <a:rPr lang="en-US" dirty="0"/>
              <a:t>: Greenwich Mean Time</a:t>
            </a:r>
          </a:p>
          <a:p>
            <a:pPr lvl="1"/>
            <a:r>
              <a:rPr lang="en-US" dirty="0"/>
              <a:t>Originally, mean solar time at 0º longitude</a:t>
            </a:r>
          </a:p>
          <a:p>
            <a:pPr lvl="1"/>
            <a:r>
              <a:rPr lang="en-US" dirty="0"/>
              <a:t>This isn’t really “noon” due to Earth’s axial tilt</a:t>
            </a:r>
          </a:p>
          <a:p>
            <a:r>
              <a:rPr lang="en-US" b="1" dirty="0"/>
              <a:t>UT1</a:t>
            </a:r>
            <a:r>
              <a:rPr lang="en-US" dirty="0"/>
              <a:t>: Universal Time</a:t>
            </a:r>
          </a:p>
          <a:p>
            <a:pPr lvl="1"/>
            <a:r>
              <a:rPr lang="en-US" dirty="0"/>
              <a:t>Modernized version of GMT</a:t>
            </a:r>
          </a:p>
          <a:p>
            <a:pPr lvl="1"/>
            <a:r>
              <a:rPr lang="en-US" dirty="0"/>
              <a:t>Based on rotation of Earth, ~86,400 seconds/day</a:t>
            </a:r>
          </a:p>
          <a:p>
            <a:r>
              <a:rPr lang="en-US" b="1" dirty="0"/>
              <a:t>UTC</a:t>
            </a:r>
            <a:r>
              <a:rPr lang="en-US" dirty="0"/>
              <a:t>: Universal Coordinated Time</a:t>
            </a:r>
          </a:p>
          <a:p>
            <a:pPr lvl="1"/>
            <a:r>
              <a:rPr lang="en-US" dirty="0"/>
              <a:t>UT1 + leap seconds</a:t>
            </a:r>
          </a:p>
          <a:p>
            <a:pPr lvl="1"/>
            <a:r>
              <a:rPr lang="en-US" dirty="0"/>
              <a:t>Minutes can have 59-61 seconds</a:t>
            </a:r>
          </a:p>
          <a:p>
            <a:pPr lvl="1"/>
            <a:r>
              <a:rPr lang="en-US" dirty="0"/>
              <a:t>Since 1972, 25 leap seconds have been introduced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8163249" cy="5105400"/>
          </a:xfrm>
        </p:spPr>
        <p:txBody>
          <a:bodyPr>
            <a:normAutofit/>
          </a:bodyPr>
          <a:lstStyle/>
          <a:p>
            <a:r>
              <a:rPr lang="en-US" dirty="0"/>
              <a:t>First developed in 1920s</a:t>
            </a:r>
          </a:p>
          <a:p>
            <a:pPr lvl="1"/>
            <a:r>
              <a:rPr lang="en-US" dirty="0"/>
              <a:t>Uses carefully shaped quartz crystal</a:t>
            </a:r>
          </a:p>
          <a:p>
            <a:pPr lvl="1"/>
            <a:r>
              <a:rPr lang="en-US" dirty="0"/>
              <a:t>Pass current, counts oscillations</a:t>
            </a:r>
          </a:p>
          <a:p>
            <a:r>
              <a:rPr lang="en-US" dirty="0"/>
              <a:t>Most oscillate at 32,768/sec</a:t>
            </a:r>
          </a:p>
          <a:p>
            <a:pPr lvl="1"/>
            <a:r>
              <a:rPr lang="en-US" dirty="0"/>
              <a:t>Easy to count in hardware</a:t>
            </a:r>
          </a:p>
          <a:p>
            <a:pPr lvl="1"/>
            <a:r>
              <a:rPr lang="en-US" dirty="0"/>
              <a:t>Small enough to fit (~4mm)</a:t>
            </a:r>
          </a:p>
          <a:p>
            <a:r>
              <a:rPr lang="en-US" dirty="0"/>
              <a:t>Typical quartz clock somewhat accurate</a:t>
            </a:r>
          </a:p>
          <a:p>
            <a:pPr lvl="1"/>
            <a:r>
              <a:rPr lang="en-US" dirty="0"/>
              <a:t>Within 15 sec/30 days (6e-6)</a:t>
            </a:r>
          </a:p>
          <a:p>
            <a:pPr lvl="1"/>
            <a:r>
              <a:rPr lang="en-US" dirty="0"/>
              <a:t>Can achieve 1e-7 accuracy in controlled conditions</a:t>
            </a:r>
          </a:p>
          <a:p>
            <a:pPr lvl="1"/>
            <a:r>
              <a:rPr lang="en-US" dirty="0"/>
              <a:t>Not good enough for today’s applications</a:t>
            </a:r>
          </a:p>
          <a:p>
            <a:endParaRPr lang="en-US" dirty="0"/>
          </a:p>
        </p:txBody>
      </p:sp>
      <p:pic>
        <p:nvPicPr>
          <p:cNvPr id="5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8158229" y="1773814"/>
            <a:ext cx="3578126" cy="42434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606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942070"/>
            <a:ext cx="11785600" cy="4763530"/>
          </a:xfrm>
        </p:spPr>
        <p:txBody>
          <a:bodyPr/>
          <a:lstStyle/>
          <a:p>
            <a:r>
              <a:rPr lang="en-US" dirty="0"/>
              <a:t>Based on atomic physics</a:t>
            </a:r>
          </a:p>
          <a:p>
            <a:pPr lvl="1"/>
            <a:r>
              <a:rPr lang="en-US" dirty="0"/>
              <a:t>Cool atoms to near absolute zero</a:t>
            </a:r>
          </a:p>
          <a:p>
            <a:pPr lvl="1"/>
            <a:r>
              <a:rPr lang="en-US" dirty="0"/>
              <a:t>Bombard them with microwaves</a:t>
            </a:r>
          </a:p>
          <a:p>
            <a:pPr lvl="1"/>
            <a:r>
              <a:rPr lang="en-US" dirty="0"/>
              <a:t>Count transitions between energy levels</a:t>
            </a:r>
          </a:p>
          <a:p>
            <a:r>
              <a:rPr lang="en-US" dirty="0"/>
              <a:t>Most accurate timekeeping devices today</a:t>
            </a:r>
          </a:p>
          <a:p>
            <a:pPr lvl="1"/>
            <a:r>
              <a:rPr lang="en-US" dirty="0"/>
              <a:t>Accurate to within 10</a:t>
            </a:r>
            <a:r>
              <a:rPr lang="en-US" baseline="30000" dirty="0"/>
              <a:t>-9</a:t>
            </a:r>
            <a:r>
              <a:rPr lang="en-US" dirty="0"/>
              <a:t> seconds per day</a:t>
            </a:r>
          </a:p>
          <a:p>
            <a:pPr lvl="1"/>
            <a:r>
              <a:rPr lang="en-US" dirty="0"/>
              <a:t>E.g., loses 1 second in 30 million years</a:t>
            </a:r>
          </a:p>
          <a:p>
            <a:r>
              <a:rPr lang="en-US" dirty="0"/>
              <a:t>SI second now defined in terms of atomic oscillations</a:t>
            </a:r>
          </a:p>
          <a:p>
            <a:pPr lvl="1"/>
            <a:r>
              <a:rPr lang="en-US" dirty="0"/>
              <a:t>9,192,631,770 transitions of cesium-133 atom</a:t>
            </a:r>
          </a:p>
        </p:txBody>
      </p:sp>
      <p:pic>
        <p:nvPicPr>
          <p:cNvPr id="5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7358114" y="1600200"/>
            <a:ext cx="4630686" cy="3473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2235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2138</Words>
  <Application>Microsoft Office PowerPoint</Application>
  <PresentationFormat>Widescreen</PresentationFormat>
  <Paragraphs>396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Ideal Sans Medium</vt:lpstr>
      <vt:lpstr>Tw Cen MT</vt:lpstr>
      <vt:lpstr>Wingdings</vt:lpstr>
      <vt:lpstr>Wingdings 2</vt:lpstr>
      <vt:lpstr>Median</vt:lpstr>
      <vt:lpstr>CS 3700 Networks and Distributed Systems</vt:lpstr>
      <vt:lpstr>Global Time</vt:lpstr>
      <vt:lpstr>Global Time in Systems</vt:lpstr>
      <vt:lpstr>Outline</vt:lpstr>
      <vt:lpstr>Historical Clocks</vt:lpstr>
      <vt:lpstr>Measuring Real-world Time</vt:lpstr>
      <vt:lpstr>GMT, UT1, and UTC</vt:lpstr>
      <vt:lpstr>Electrical Clocks</vt:lpstr>
      <vt:lpstr>Atomic Clocks</vt:lpstr>
      <vt:lpstr>International Atomic Time</vt:lpstr>
      <vt:lpstr>Outline</vt:lpstr>
      <vt:lpstr>Goals</vt:lpstr>
      <vt:lpstr>Correctness?</vt:lpstr>
      <vt:lpstr>Monotonicity</vt:lpstr>
      <vt:lpstr>Simple Synchronization</vt:lpstr>
      <vt:lpstr>Cristian’s Method for Synchronization</vt:lpstr>
      <vt:lpstr>Synchronization in the Real-world</vt:lpstr>
      <vt:lpstr>NTP Hierarchy</vt:lpstr>
      <vt:lpstr>NTP in Practice</vt:lpstr>
      <vt:lpstr>Outline</vt:lpstr>
      <vt:lpstr>Logical Ordering</vt:lpstr>
      <vt:lpstr>Example of Logical Ordering</vt:lpstr>
      <vt:lpstr>Happened-before Relation</vt:lpstr>
      <vt:lpstr>Examples</vt:lpstr>
      <vt:lpstr>Limits of Happened-before</vt:lpstr>
      <vt:lpstr>Logical Clocks</vt:lpstr>
      <vt:lpstr>No Reverse Implication</vt:lpstr>
      <vt:lpstr>Outline</vt:lpstr>
      <vt:lpstr>Vector Clocks</vt:lpstr>
      <vt:lpstr>Vector Clock Example</vt:lpstr>
      <vt:lpstr>Comparing Vector Timestamps</vt:lpstr>
      <vt:lpstr>Vector vs. Logical Clocks</vt:lpstr>
      <vt:lpstr>The Future?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3700 Networks and Distributed Systems</dc:title>
  <dc:creator>Wilson, Christo</dc:creator>
  <cp:lastModifiedBy>Wilson, Christo</cp:lastModifiedBy>
  <cp:revision>17</cp:revision>
  <dcterms:created xsi:type="dcterms:W3CDTF">2020-11-12T14:51:45Z</dcterms:created>
  <dcterms:modified xsi:type="dcterms:W3CDTF">2020-11-12T16:24:23Z</dcterms:modified>
</cp:coreProperties>
</file>