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5" r:id="rId9"/>
    <p:sldId id="267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Bridges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3700 Project 2</a:t>
            </a:r>
          </a:p>
        </p:txBody>
      </p:sp>
    </p:spTree>
    <p:extLst>
      <p:ext uri="{BB962C8B-B14F-4D97-AF65-F5344CB8AC3E}">
        <p14:creationId xmlns:p14="http://schemas.microsoft.com/office/powerpoint/2010/main" val="79799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Register your group</a:t>
            </a:r>
          </a:p>
          <a:p>
            <a:pPr lvl="1"/>
            <a:r>
              <a:rPr lang="en-US" dirty="0"/>
              <a:t>All group members must run the script!</a:t>
            </a:r>
          </a:p>
          <a:p>
            <a:r>
              <a:rPr lang="en-US" dirty="0"/>
              <a:t>Create a directory for your files</a:t>
            </a:r>
          </a:p>
          <a:p>
            <a:pPr lvl="1"/>
            <a:r>
              <a:rPr lang="en-US" dirty="0"/>
              <a:t>All of your (well documented) code</a:t>
            </a:r>
          </a:p>
          <a:p>
            <a:pPr lvl="1"/>
            <a:r>
              <a:rPr lang="en-US" dirty="0" err="1"/>
              <a:t>Makefile</a:t>
            </a:r>
            <a:endParaRPr lang="en-US" dirty="0"/>
          </a:p>
          <a:p>
            <a:pPr lvl="1"/>
            <a:r>
              <a:rPr lang="en-US" dirty="0"/>
              <a:t>README</a:t>
            </a:r>
          </a:p>
          <a:p>
            <a:r>
              <a:rPr lang="en-US" dirty="0"/>
              <a:t>Run the turn-in script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4"/>
                </a:solidFill>
              </a:rPr>
              <a:t>Note: you will register for the milestone and the full project separately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9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14% of your total grade</a:t>
            </a:r>
          </a:p>
          <a:p>
            <a:r>
              <a:rPr lang="en-US" dirty="0"/>
              <a:t>1% for the milestone, due Wednesday </a:t>
            </a:r>
            <a:r>
              <a:rPr lang="en-US"/>
              <a:t>September 28</a:t>
            </a:r>
            <a:endParaRPr lang="en-US" dirty="0"/>
          </a:p>
          <a:p>
            <a:pPr lvl="1"/>
            <a:r>
              <a:rPr lang="en-US" dirty="0"/>
              <a:t>Turn in a bridge that passes test cases simple-[1, …, 6]</a:t>
            </a:r>
          </a:p>
          <a:p>
            <a:pPr lvl="1"/>
            <a:r>
              <a:rPr lang="en-US" dirty="0"/>
              <a:t>Points based on how many cases you pass</a:t>
            </a:r>
          </a:p>
          <a:p>
            <a:r>
              <a:rPr lang="en-US" dirty="0"/>
              <a:t>13% for the full project, due Friday October 7</a:t>
            </a:r>
          </a:p>
          <a:p>
            <a:pPr lvl="1"/>
            <a:r>
              <a:rPr lang="en-US" dirty="0"/>
              <a:t>75% for program correctness, i.e. passing all test cases</a:t>
            </a:r>
          </a:p>
          <a:p>
            <a:pPr lvl="1"/>
            <a:r>
              <a:rPr lang="en-US" dirty="0"/>
              <a:t>10% for performance</a:t>
            </a:r>
          </a:p>
          <a:p>
            <a:pPr lvl="1"/>
            <a:r>
              <a:rPr lang="en-US" dirty="0"/>
              <a:t>15% for style and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28256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possible to pass all the test cases without implementing the spanning tree protocol</a:t>
            </a:r>
          </a:p>
          <a:p>
            <a:pPr lvl="1"/>
            <a:r>
              <a:rPr lang="en-US" dirty="0"/>
              <a:t>Have your bridge store copies of all received messages</a:t>
            </a:r>
          </a:p>
          <a:p>
            <a:pPr lvl="1"/>
            <a:r>
              <a:rPr lang="en-US" dirty="0"/>
              <a:t>Examine each received message to determine if it is a duplicate</a:t>
            </a:r>
          </a:p>
          <a:p>
            <a:pPr lvl="1"/>
            <a:r>
              <a:rPr lang="en-US" dirty="0"/>
              <a:t>Drop duplicates</a:t>
            </a:r>
          </a:p>
          <a:p>
            <a:r>
              <a:rPr lang="en-US" dirty="0"/>
              <a:t>Although this solves the network loop problem, you are </a:t>
            </a:r>
            <a:r>
              <a:rPr lang="en-US" b="1" dirty="0"/>
              <a:t>not allowed to do this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This is a blatant violation of the spirit of the assignment</a:t>
            </a:r>
          </a:p>
          <a:p>
            <a:r>
              <a:rPr lang="en-US" dirty="0"/>
              <a:t>We will be performing code reviews</a:t>
            </a:r>
          </a:p>
          <a:p>
            <a:pPr lvl="1"/>
            <a:r>
              <a:rPr lang="en-US" dirty="0"/>
              <a:t>If we see that you are doing this, </a:t>
            </a:r>
            <a:r>
              <a:rPr lang="en-US" b="1" dirty="0"/>
              <a:t>you get a zero on the project</a:t>
            </a:r>
          </a:p>
          <a:p>
            <a:pPr lvl="1"/>
            <a:r>
              <a:rPr lang="en-US" b="1" dirty="0"/>
              <a:t>No exceptions</a:t>
            </a:r>
          </a:p>
        </p:txBody>
      </p:sp>
    </p:spTree>
    <p:extLst>
      <p:ext uri="{BB962C8B-B14F-4D97-AF65-F5344CB8AC3E}">
        <p14:creationId xmlns:p14="http://schemas.microsoft.com/office/powerpoint/2010/main" val="27792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056148" cy="4572000"/>
          </a:xfrm>
        </p:spPr>
        <p:txBody>
          <a:bodyPr>
            <a:normAutofit/>
          </a:bodyPr>
          <a:lstStyle/>
          <a:p>
            <a:r>
              <a:rPr lang="en-US" dirty="0"/>
              <a:t>You will write a program that implements a simple Ethernet bridge</a:t>
            </a:r>
          </a:p>
          <a:p>
            <a:pPr lvl="1"/>
            <a:r>
              <a:rPr lang="en-US" dirty="0"/>
              <a:t>The bridge must forward packets from hosts</a:t>
            </a:r>
          </a:p>
          <a:p>
            <a:pPr lvl="2"/>
            <a:r>
              <a:rPr lang="en-US" dirty="0"/>
              <a:t>Thus, you’ll need to maintain a forwarding table</a:t>
            </a:r>
          </a:p>
          <a:p>
            <a:pPr lvl="1"/>
            <a:r>
              <a:rPr lang="en-US" dirty="0"/>
              <a:t>The network may have loops</a:t>
            </a:r>
          </a:p>
          <a:p>
            <a:pPr lvl="2"/>
            <a:r>
              <a:rPr lang="en-US" dirty="0"/>
              <a:t>Thus, you must implement the spanning tree protocol</a:t>
            </a:r>
          </a:p>
          <a:p>
            <a:pPr lvl="1"/>
            <a:r>
              <a:rPr lang="en-US" dirty="0"/>
              <a:t>Bridges may be added to or removed from the network over time</a:t>
            </a:r>
          </a:p>
          <a:p>
            <a:pPr lvl="2"/>
            <a:r>
              <a:rPr lang="en-US" dirty="0"/>
              <a:t>Your bridge must be resilient to network dynamics and failures</a:t>
            </a:r>
          </a:p>
          <a:p>
            <a:r>
              <a:rPr lang="en-US" dirty="0"/>
              <a:t>Grade based on correctness and performance</a:t>
            </a:r>
          </a:p>
          <a:p>
            <a:r>
              <a:rPr lang="en-US" dirty="0"/>
              <a:t>People say that this is the hardest project in the class</a:t>
            </a:r>
          </a:p>
          <a:p>
            <a:pPr lvl="1"/>
            <a:r>
              <a:rPr lang="en-US" b="1" dirty="0"/>
              <a:t>Start early</a:t>
            </a:r>
          </a:p>
          <a:p>
            <a:pPr lvl="1"/>
            <a:r>
              <a:rPr lang="en-US" dirty="0"/>
              <a:t>We have a milestone to force you to start early</a:t>
            </a:r>
          </a:p>
        </p:txBody>
      </p:sp>
    </p:spTree>
    <p:extLst>
      <p:ext uri="{BB962C8B-B14F-4D97-AF65-F5344CB8AC3E}">
        <p14:creationId xmlns:p14="http://schemas.microsoft.com/office/powerpoint/2010/main" val="38343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$ ./3700bridge &lt;ID&gt; &lt;LAN ID 1&gt; [LAN ID 2] … [LAN ID n]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ID is the unique ID for this bridge</a:t>
            </a:r>
          </a:p>
          <a:p>
            <a:r>
              <a:rPr lang="en-US" dirty="0"/>
              <a:t>The LAN IDs are names of the LANs the bridge is connected to</a:t>
            </a:r>
          </a:p>
          <a:p>
            <a:pPr lvl="1"/>
            <a:r>
              <a:rPr lang="en-US" dirty="0"/>
              <a:t>You will open a socket() for each LAN</a:t>
            </a:r>
          </a:p>
          <a:p>
            <a:pPr lvl="1"/>
            <a:r>
              <a:rPr lang="en-US" i="1" dirty="0"/>
              <a:t>Conceptually, each LAN connects to port on your bridge</a:t>
            </a:r>
          </a:p>
        </p:txBody>
      </p:sp>
      <p:pic>
        <p:nvPicPr>
          <p:cNvPr id="4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2823343" y="4933887"/>
            <a:ext cx="6474444" cy="170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7656021" y="4819587"/>
            <a:ext cx="993371" cy="531995"/>
          </a:xfrm>
          <a:prstGeom prst="wedgeRectCallout">
            <a:avLst>
              <a:gd name="adj1" fmla="val -19996"/>
              <a:gd name="adj2" fmla="val 134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 1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510940" y="4819587"/>
            <a:ext cx="993371" cy="531995"/>
          </a:xfrm>
          <a:prstGeom prst="wedgeRectCallout">
            <a:avLst>
              <a:gd name="adj1" fmla="val 53226"/>
              <a:gd name="adj2" fmla="val 152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 2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8965105" y="2872921"/>
            <a:ext cx="2178863" cy="1176565"/>
          </a:xfrm>
          <a:prstGeom prst="wedgeRectCallout">
            <a:avLst>
              <a:gd name="adj1" fmla="val -76809"/>
              <a:gd name="adj2" fmla="val -6166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Note: you will never execute this command yourself!</a:t>
            </a:r>
          </a:p>
        </p:txBody>
      </p:sp>
    </p:spTree>
    <p:extLst>
      <p:ext uri="{BB962C8B-B14F-4D97-AF65-F5344CB8AC3E}">
        <p14:creationId xmlns:p14="http://schemas.microsoft.com/office/powerpoint/2010/main" val="40878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0065"/>
            <a:ext cx="9601200" cy="5122461"/>
          </a:xfrm>
        </p:spPr>
        <p:txBody>
          <a:bodyPr/>
          <a:lstStyle/>
          <a:p>
            <a:r>
              <a:rPr lang="en-US" dirty="0"/>
              <a:t>A network with only one bridge is boring</a:t>
            </a:r>
          </a:p>
          <a:p>
            <a:r>
              <a:rPr lang="en-US" dirty="0"/>
              <a:t>We will use a simulator that runs multiple copies of your bridge in parallel to create a network with many bridges</a:t>
            </a:r>
          </a:p>
          <a:p>
            <a:pPr lvl="1"/>
            <a:r>
              <a:rPr lang="en-US" dirty="0"/>
              <a:t>Simulator takes care of setting up all LANs</a:t>
            </a:r>
          </a:p>
          <a:p>
            <a:pPr lvl="1"/>
            <a:r>
              <a:rPr lang="en-US" dirty="0"/>
              <a:t>Simulator also creates hosts on the LANs that will send packets to each other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$ ./run &lt;</a:t>
            </a:r>
            <a:r>
              <a:rPr lang="en-US" i="1" dirty="0" err="1"/>
              <a:t>config</a:t>
            </a:r>
            <a:r>
              <a:rPr lang="en-US" i="1" dirty="0"/>
              <a:t> file&gt;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b="1" dirty="0"/>
              <a:t>You will never run your bridge directly on the command line, you will always use the simulator</a:t>
            </a:r>
          </a:p>
          <a:p>
            <a:r>
              <a:rPr lang="en-US" dirty="0"/>
              <a:t>Thus, this project is </a:t>
            </a:r>
            <a:r>
              <a:rPr lang="en-US" b="1" dirty="0"/>
              <a:t>multi-socket </a:t>
            </a:r>
            <a:r>
              <a:rPr lang="en-US" dirty="0"/>
              <a:t>and</a:t>
            </a:r>
            <a:r>
              <a:rPr lang="en-US" b="1" dirty="0"/>
              <a:t> multi-process</a:t>
            </a:r>
          </a:p>
          <a:p>
            <a:pPr lvl="1"/>
            <a:r>
              <a:rPr lang="en-US" dirty="0"/>
              <a:t>Each bridge will have multiple open sockets</a:t>
            </a:r>
          </a:p>
          <a:p>
            <a:pPr lvl="1"/>
            <a:r>
              <a:rPr lang="en-US" dirty="0"/>
              <a:t>And, there will be multiple copies of your bridge running in parallel</a:t>
            </a:r>
          </a:p>
        </p:txBody>
      </p:sp>
    </p:spTree>
    <p:extLst>
      <p:ext uri="{BB962C8B-B14F-4D97-AF65-F5344CB8AC3E}">
        <p14:creationId xmlns:p14="http://schemas.microsoft.com/office/powerpoint/2010/main" val="210540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941348" y="2628734"/>
            <a:ext cx="3243192" cy="32855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Config</a:t>
            </a:r>
            <a:r>
              <a:rPr lang="en-US" dirty="0"/>
              <a:t> File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4" y="2535383"/>
            <a:ext cx="4305993" cy="317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{                                           </a:t>
            </a:r>
          </a:p>
          <a:p>
            <a:pPr marL="0" indent="0">
              <a:buNone/>
            </a:pPr>
            <a:r>
              <a:rPr lang="en-US" dirty="0"/>
              <a:t>   "lifetime": 4,                           </a:t>
            </a:r>
          </a:p>
          <a:p>
            <a:pPr marL="0" indent="0">
              <a:buNone/>
            </a:pPr>
            <a:r>
              <a:rPr lang="en-US" dirty="0"/>
              <a:t>   "bridges": [{"id": "08ad", "</a:t>
            </a:r>
            <a:r>
              <a:rPr lang="en-US" dirty="0" err="1"/>
              <a:t>lans</a:t>
            </a:r>
            <a:r>
              <a:rPr lang="en-US" dirty="0"/>
              <a:t>": [1]}],</a:t>
            </a:r>
          </a:p>
          <a:p>
            <a:pPr marL="0" indent="0">
              <a:buNone/>
            </a:pPr>
            <a:r>
              <a:rPr lang="en-US" dirty="0"/>
              <a:t>   "hosts": 2,                              </a:t>
            </a:r>
          </a:p>
          <a:p>
            <a:pPr marL="0" indent="0">
              <a:buNone/>
            </a:pPr>
            <a:r>
              <a:rPr lang="en-US" dirty="0"/>
              <a:t>   "packets": 10,                           </a:t>
            </a:r>
          </a:p>
          <a:p>
            <a:pPr marL="0" indent="0">
              <a:buNone/>
            </a:pPr>
            <a:r>
              <a:rPr lang="en-US" dirty="0"/>
              <a:t>   "seed": 1                               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086034" y="3655746"/>
            <a:ext cx="913840" cy="1536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716" y="336888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200" y="336888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ular Callout 12"/>
          <p:cNvSpPr/>
          <p:nvPr/>
        </p:nvSpPr>
        <p:spPr>
          <a:xfrm>
            <a:off x="2672542" y="1714666"/>
            <a:ext cx="1564867" cy="914068"/>
          </a:xfrm>
          <a:prstGeom prst="wedgeRectCallout">
            <a:avLst>
              <a:gd name="adj1" fmla="val -43454"/>
              <a:gd name="adj2" fmla="val 135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bridge, connected to one LAN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2839141" y="4004384"/>
            <a:ext cx="1231668" cy="590579"/>
          </a:xfrm>
          <a:prstGeom prst="wedgeRectCallout">
            <a:avLst>
              <a:gd name="adj1" fmla="val -94073"/>
              <a:gd name="adj2" fmla="val -47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Two hosts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8873734" y="4299673"/>
            <a:ext cx="2024981" cy="914068"/>
          </a:xfrm>
          <a:prstGeom prst="wedgeRectCallout">
            <a:avLst>
              <a:gd name="adj1" fmla="val -90834"/>
              <a:gd name="adj2" fmla="val -27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copy of your program, with one socket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7911" y="2624549"/>
            <a:ext cx="14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Simulator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26908" y="3671113"/>
            <a:ext cx="13514" cy="9238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035" y="4410609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82446" y="2014806"/>
            <a:ext cx="5848895" cy="46607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64919" y="2027979"/>
            <a:ext cx="258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Simulator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</a:t>
            </a:r>
            <a:r>
              <a:rPr lang="en-US" dirty="0" err="1"/>
              <a:t>Config</a:t>
            </a:r>
            <a:r>
              <a:rPr lang="en-US" dirty="0"/>
              <a:t> File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1" y="2171700"/>
            <a:ext cx="5411585" cy="42103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"lifetime": 10,</a:t>
            </a:r>
          </a:p>
          <a:p>
            <a:pPr marL="0" indent="0">
              <a:buNone/>
            </a:pPr>
            <a:r>
              <a:rPr lang="en-US" dirty="0"/>
              <a:t>   "bridges": [{"id": "f8ad", "</a:t>
            </a:r>
            <a:r>
              <a:rPr lang="en-US" dirty="0" err="1"/>
              <a:t>lans</a:t>
            </a:r>
            <a:r>
              <a:rPr lang="en-US" dirty="0"/>
              <a:t>": [1, 2]},</a:t>
            </a:r>
          </a:p>
          <a:p>
            <a:pPr marL="0" indent="0">
              <a:buNone/>
            </a:pPr>
            <a:r>
              <a:rPr lang="en-US" dirty="0"/>
              <a:t>               {"id": "aa09", "</a:t>
            </a:r>
            <a:r>
              <a:rPr lang="en-US" dirty="0" err="1"/>
              <a:t>lans</a:t>
            </a:r>
            <a:r>
              <a:rPr lang="en-US" dirty="0"/>
              <a:t>": [2, 3]},</a:t>
            </a:r>
          </a:p>
          <a:p>
            <a:pPr marL="0" indent="0">
              <a:buNone/>
            </a:pPr>
            <a:r>
              <a:rPr lang="en-US" dirty="0"/>
              <a:t>               {"id": "9e3a", "</a:t>
            </a:r>
            <a:r>
              <a:rPr lang="en-US" dirty="0" err="1"/>
              <a:t>lans</a:t>
            </a:r>
            <a:r>
              <a:rPr lang="en-US" dirty="0"/>
              <a:t>": [1, 2], "start": 5},</a:t>
            </a:r>
          </a:p>
          <a:p>
            <a:pPr marL="0" indent="0">
              <a:buNone/>
            </a:pPr>
            <a:r>
              <a:rPr lang="en-US" dirty="0"/>
              <a:t>               {"id": "1000", "</a:t>
            </a:r>
            <a:r>
              <a:rPr lang="en-US" dirty="0" err="1"/>
              <a:t>lans</a:t>
            </a:r>
            <a:r>
              <a:rPr lang="en-US" dirty="0"/>
              <a:t>": [1, 2, 3], "start": 7}],</a:t>
            </a:r>
          </a:p>
          <a:p>
            <a:pPr marL="0" indent="0">
              <a:buNone/>
            </a:pPr>
            <a:r>
              <a:rPr lang="en-US" dirty="0"/>
              <a:t>   "hosts": 10,</a:t>
            </a:r>
          </a:p>
          <a:p>
            <a:pPr marL="0" indent="0">
              <a:buNone/>
            </a:pPr>
            <a:r>
              <a:rPr lang="en-US" dirty="0"/>
              <a:t>   "packets": 70,</a:t>
            </a:r>
          </a:p>
          <a:p>
            <a:pPr marL="0" indent="0">
              <a:buNone/>
            </a:pPr>
            <a:r>
              <a:rPr lang="en-US" dirty="0"/>
              <a:t>   "seed": 1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pic>
        <p:nvPicPr>
          <p:cNvPr id="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693" y="371113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025" y="371113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>
            <a:stCxn id="4" idx="0"/>
            <a:endCxn id="5" idx="0"/>
          </p:cNvCxnSpPr>
          <p:nvPr/>
        </p:nvCxnSpPr>
        <p:spPr>
          <a:xfrm rot="5400000" flipH="1" flipV="1">
            <a:off x="10129701" y="2789968"/>
            <a:ext cx="12700" cy="1842332"/>
          </a:xfrm>
          <a:prstGeom prst="bentConnector3">
            <a:avLst>
              <a:gd name="adj1" fmla="val 378620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2"/>
            <a:endCxn id="5" idx="2"/>
          </p:cNvCxnSpPr>
          <p:nvPr/>
        </p:nvCxnSpPr>
        <p:spPr>
          <a:xfrm rot="16200000" flipH="1">
            <a:off x="10129701" y="3158677"/>
            <a:ext cx="12700" cy="1842332"/>
          </a:xfrm>
          <a:prstGeom prst="bentConnector3">
            <a:avLst>
              <a:gd name="adj1" fmla="val 297044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57" y="372000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Elbow Connector 13"/>
          <p:cNvCxnSpPr>
            <a:stCxn id="4" idx="2"/>
            <a:endCxn id="13" idx="2"/>
          </p:cNvCxnSpPr>
          <p:nvPr/>
        </p:nvCxnSpPr>
        <p:spPr>
          <a:xfrm rot="5400000">
            <a:off x="8353034" y="3233208"/>
            <a:ext cx="8867" cy="1702136"/>
          </a:xfrm>
          <a:prstGeom prst="bentConnector3">
            <a:avLst>
              <a:gd name="adj1" fmla="val 415130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0"/>
            <a:endCxn id="13" idx="0"/>
          </p:cNvCxnSpPr>
          <p:nvPr/>
        </p:nvCxnSpPr>
        <p:spPr>
          <a:xfrm rot="16200000" flipH="1" flipV="1">
            <a:off x="8353033" y="2864499"/>
            <a:ext cx="8867" cy="1702136"/>
          </a:xfrm>
          <a:prstGeom prst="bentConnector3">
            <a:avLst>
              <a:gd name="adj1" fmla="val -496571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692" y="5256918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Elbow Connector 25"/>
          <p:cNvCxnSpPr>
            <a:stCxn id="13" idx="1"/>
            <a:endCxn id="22" idx="1"/>
          </p:cNvCxnSpPr>
          <p:nvPr/>
        </p:nvCxnSpPr>
        <p:spPr>
          <a:xfrm rot="10800000" flipH="1" flipV="1">
            <a:off x="7068556" y="3904355"/>
            <a:ext cx="1702135" cy="1536917"/>
          </a:xfrm>
          <a:prstGeom prst="bentConnector3">
            <a:avLst>
              <a:gd name="adj1" fmla="val -134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98899" y="4086193"/>
            <a:ext cx="1" cy="11770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796066" y="2930958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LAN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92016" y="4429174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LAN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7987" y="5071940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LAN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81738" y="3854604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f8ad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23113" y="3854463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9e3a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83035" y="3888827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70010" y="5424607"/>
            <a:ext cx="8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aa09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5559383" y="2160978"/>
            <a:ext cx="2024981" cy="914068"/>
          </a:xfrm>
          <a:prstGeom prst="wedgeRectCallout">
            <a:avLst>
              <a:gd name="adj1" fmla="val 37961"/>
              <a:gd name="adj2" fmla="val 112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copy of your program, with three sockets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1958132" y="1684657"/>
            <a:ext cx="1483255" cy="550477"/>
          </a:xfrm>
          <a:prstGeom prst="wedgeRectCallout">
            <a:avLst>
              <a:gd name="adj1" fmla="val 4859"/>
              <a:gd name="adj2" fmla="val 197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Four bridges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10073142" y="5793939"/>
            <a:ext cx="1799316" cy="689930"/>
          </a:xfrm>
          <a:prstGeom prst="wedgeRectCallout">
            <a:avLst>
              <a:gd name="adj1" fmla="val -13166"/>
              <a:gd name="adj2" fmla="val -23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Four copies of your bridge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3161515" y="5336905"/>
            <a:ext cx="2190797" cy="914068"/>
          </a:xfrm>
          <a:prstGeom prst="wedgeRectCallout">
            <a:avLst>
              <a:gd name="adj1" fmla="val 37344"/>
              <a:gd name="adj2" fmla="val -124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Bridges may be added (or removed) over time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0441717" y="4420330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877512" y="4411163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325423" y="3029558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849355" y="3016693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175356" y="3013721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91030" y="5456300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414558" y="5475214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984571" y="5456300"/>
            <a:ext cx="1" cy="241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1789" y="4430874"/>
            <a:ext cx="3633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475348" y="4972928"/>
            <a:ext cx="3633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75" y="4329005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54" y="4859777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71" y="5631168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501" y="5649735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18" y="5625627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179" y="4530396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041" y="4530396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962" y="2836580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432" y="2836579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12" y="2866355"/>
            <a:ext cx="284835" cy="2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JSON formatted packets:</a:t>
            </a:r>
          </a:p>
          <a:p>
            <a:pPr marL="0" indent="0" algn="ctr">
              <a:buNone/>
            </a:pPr>
            <a:r>
              <a:rPr lang="fr-FR" i="1" dirty="0">
                <a:solidFill>
                  <a:schemeClr val="accent4"/>
                </a:solidFill>
              </a:rPr>
              <a:t>{"source":"&lt;source&gt;", "</a:t>
            </a:r>
            <a:r>
              <a:rPr lang="fr-FR" i="1" dirty="0" err="1">
                <a:solidFill>
                  <a:schemeClr val="accent4"/>
                </a:solidFill>
              </a:rPr>
              <a:t>dest</a:t>
            </a:r>
            <a:r>
              <a:rPr lang="fr-FR" i="1" dirty="0">
                <a:solidFill>
                  <a:schemeClr val="accent4"/>
                </a:solidFill>
              </a:rPr>
              <a:t>":"&lt;destination&gt;", "type":"&lt;type&gt;", "message":{&lt;message&gt;}}</a:t>
            </a:r>
          </a:p>
          <a:p>
            <a:r>
              <a:rPr lang="fr-FR" dirty="0" err="1"/>
              <a:t>Example</a:t>
            </a:r>
            <a:r>
              <a:rPr lang="fr-FR" dirty="0"/>
              <a:t> BPDU:</a:t>
            </a:r>
          </a:p>
          <a:p>
            <a:pPr marL="0" indent="0" algn="ctr">
              <a:buNone/>
            </a:pPr>
            <a:r>
              <a:rPr lang="fr-FR" i="1" dirty="0">
                <a:solidFill>
                  <a:schemeClr val="accent4"/>
                </a:solidFill>
              </a:rPr>
              <a:t>{"source":"02a1", "</a:t>
            </a:r>
            <a:r>
              <a:rPr lang="fr-FR" i="1" dirty="0" err="1">
                <a:solidFill>
                  <a:schemeClr val="accent4"/>
                </a:solidFill>
              </a:rPr>
              <a:t>dest</a:t>
            </a:r>
            <a:r>
              <a:rPr lang="fr-FR" i="1" dirty="0">
                <a:solidFill>
                  <a:schemeClr val="accent4"/>
                </a:solidFill>
              </a:rPr>
              <a:t>":"</a:t>
            </a:r>
            <a:r>
              <a:rPr lang="fr-FR" i="1" dirty="0" err="1">
                <a:solidFill>
                  <a:schemeClr val="accent4"/>
                </a:solidFill>
              </a:rPr>
              <a:t>ffff</a:t>
            </a:r>
            <a:r>
              <a:rPr lang="fr-FR" i="1" dirty="0">
                <a:solidFill>
                  <a:schemeClr val="accent4"/>
                </a:solidFill>
              </a:rPr>
              <a:t>", "type": "</a:t>
            </a:r>
            <a:r>
              <a:rPr lang="fr-FR" i="1" dirty="0" err="1">
                <a:solidFill>
                  <a:schemeClr val="accent4"/>
                </a:solidFill>
              </a:rPr>
              <a:t>bpdu</a:t>
            </a:r>
            <a:r>
              <a:rPr lang="fr-FR" i="1" dirty="0">
                <a:solidFill>
                  <a:schemeClr val="accent4"/>
                </a:solidFill>
              </a:rPr>
              <a:t>", "message":{"id":"92b4", "root":"02a1", "cost":3}}</a:t>
            </a:r>
          </a:p>
          <a:p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packet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 host: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4"/>
                </a:solidFill>
              </a:rPr>
              <a:t>{"source":"28aa", "dest":"97bf", "type": "data", "message":{"id": 17}}</a:t>
            </a:r>
          </a:p>
        </p:txBody>
      </p:sp>
    </p:spTree>
    <p:extLst>
      <p:ext uri="{BB962C8B-B14F-4D97-AF65-F5344CB8AC3E}">
        <p14:creationId xmlns:p14="http://schemas.microsoft.com/office/powerpoint/2010/main" val="257760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0488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Before you start writing any code, practice the spanning tree protocol</a:t>
            </a:r>
          </a:p>
          <a:p>
            <a:pPr lvl="1"/>
            <a:r>
              <a:rPr lang="en-US" dirty="0"/>
              <a:t>Draw the networks in the test cases on a piece of paper</a:t>
            </a:r>
          </a:p>
          <a:p>
            <a:pPr lvl="1"/>
            <a:r>
              <a:rPr lang="en-US" dirty="0"/>
              <a:t>Manually determine which ports should be active, and why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Implement the spanning tree protocol using BPDU packets</a:t>
            </a:r>
          </a:p>
          <a:p>
            <a:pPr lvl="1"/>
            <a:r>
              <a:rPr lang="en-US" dirty="0"/>
              <a:t>Get all bridges to agree on who is the root</a:t>
            </a:r>
          </a:p>
          <a:p>
            <a:pPr lvl="1"/>
            <a:r>
              <a:rPr lang="en-US" dirty="0"/>
              <a:t>Work on enabling/disabling all ports correctly</a:t>
            </a:r>
          </a:p>
          <a:p>
            <a:pPr lvl="1"/>
            <a:r>
              <a:rPr lang="en-US" dirty="0"/>
              <a:t>Initially, </a:t>
            </a:r>
            <a:r>
              <a:rPr lang="en-US" b="1" dirty="0"/>
              <a:t>don’t worry about forwarding packets from hosts, just drop them</a:t>
            </a:r>
          </a:p>
          <a:p>
            <a:pPr lvl="1"/>
            <a:r>
              <a:rPr lang="en-US" b="1" dirty="0"/>
              <a:t>Don’t worry about timeouts or error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on the forwarding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on error recovery</a:t>
            </a:r>
          </a:p>
          <a:p>
            <a:pPr lvl="1"/>
            <a:r>
              <a:rPr lang="en-US" dirty="0"/>
              <a:t>Implement periodic BPDU broadcasts, timeout old BPDUs and forwarding table entries</a:t>
            </a:r>
          </a:p>
          <a:p>
            <a:pPr lvl="1"/>
            <a:r>
              <a:rPr lang="en-US" b="1" dirty="0"/>
              <a:t>After a timeout, the state of all of your ports should go back to default, and the forwarding table must be flushed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6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a script that runs all test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$ ./test</a:t>
            </a:r>
          </a:p>
          <a:p>
            <a:r>
              <a:rPr lang="en-US" dirty="0"/>
              <a:t>In addition to passing all tests (correctness), we will also be grading you based on performance</a:t>
            </a:r>
          </a:p>
          <a:p>
            <a:pPr lvl="1"/>
            <a:r>
              <a:rPr lang="en-US" dirty="0"/>
              <a:t>What fraction of packets were successfully delivered? Higher is better.</a:t>
            </a:r>
          </a:p>
          <a:p>
            <a:pPr lvl="1"/>
            <a:r>
              <a:rPr lang="en-US" dirty="0"/>
              <a:t>How much overhead (broadcasts) did you generate? Lower is better.</a:t>
            </a:r>
          </a:p>
          <a:p>
            <a:r>
              <a:rPr lang="en-US" dirty="0"/>
              <a:t>Leaderboard showing everyone’s performance on the test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$ /course/cs3700f16/bin/project2/</a:t>
            </a:r>
            <a:r>
              <a:rPr lang="en-US" i="1" dirty="0" err="1"/>
              <a:t>printstats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62807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79</TotalTime>
  <Words>929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Building Bridges</vt:lpstr>
      <vt:lpstr>Goals</vt:lpstr>
      <vt:lpstr>Command Line Syntax</vt:lpstr>
      <vt:lpstr>The Simulator</vt:lpstr>
      <vt:lpstr>Simple Config File Example</vt:lpstr>
      <vt:lpstr>Intermediate Config File Example</vt:lpstr>
      <vt:lpstr>The Protocol</vt:lpstr>
      <vt:lpstr>Suggested Approach</vt:lpstr>
      <vt:lpstr>Performance Testing</vt:lpstr>
      <vt:lpstr>Turning in Your Project</vt:lpstr>
      <vt:lpstr>Grading</vt:lpstr>
      <vt:lpstr>A Note On Cheating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</dc:title>
  <dc:creator>Wilson, Christo</dc:creator>
  <cp:lastModifiedBy>Wilson, Christo</cp:lastModifiedBy>
  <cp:revision>18</cp:revision>
  <dcterms:created xsi:type="dcterms:W3CDTF">2016-09-16T18:12:21Z</dcterms:created>
  <dcterms:modified xsi:type="dcterms:W3CDTF">2016-09-16T17:27:51Z</dcterms:modified>
</cp:coreProperties>
</file>