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76"/>
  </p:notesMasterIdLst>
  <p:handoutMasterIdLst>
    <p:handoutMasterId r:id="rId77"/>
  </p:handoutMasterIdLst>
  <p:sldIdLst>
    <p:sldId id="388" r:id="rId2"/>
    <p:sldId id="390" r:id="rId3"/>
    <p:sldId id="391" r:id="rId4"/>
    <p:sldId id="392" r:id="rId5"/>
    <p:sldId id="393" r:id="rId6"/>
    <p:sldId id="425" r:id="rId7"/>
    <p:sldId id="426" r:id="rId8"/>
    <p:sldId id="427" r:id="rId9"/>
    <p:sldId id="429" r:id="rId10"/>
    <p:sldId id="505" r:id="rId11"/>
    <p:sldId id="430" r:id="rId12"/>
    <p:sldId id="433" r:id="rId13"/>
    <p:sldId id="431" r:id="rId14"/>
    <p:sldId id="435" r:id="rId15"/>
    <p:sldId id="428" r:id="rId16"/>
    <p:sldId id="434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74" r:id="rId27"/>
    <p:sldId id="475" r:id="rId28"/>
    <p:sldId id="476" r:id="rId29"/>
    <p:sldId id="477" r:id="rId30"/>
    <p:sldId id="480" r:id="rId31"/>
    <p:sldId id="479" r:id="rId32"/>
    <p:sldId id="481" r:id="rId33"/>
    <p:sldId id="482" r:id="rId34"/>
    <p:sldId id="47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534" r:id="rId47"/>
    <p:sldId id="494" r:id="rId48"/>
    <p:sldId id="495" r:id="rId49"/>
    <p:sldId id="496" r:id="rId50"/>
    <p:sldId id="501" r:id="rId51"/>
    <p:sldId id="497" r:id="rId52"/>
    <p:sldId id="502" r:id="rId53"/>
    <p:sldId id="503" r:id="rId54"/>
    <p:sldId id="506" r:id="rId55"/>
    <p:sldId id="508" r:id="rId56"/>
    <p:sldId id="510" r:id="rId57"/>
    <p:sldId id="509" r:id="rId58"/>
    <p:sldId id="511" r:id="rId59"/>
    <p:sldId id="514" r:id="rId60"/>
    <p:sldId id="516" r:id="rId61"/>
    <p:sldId id="517" r:id="rId62"/>
    <p:sldId id="531" r:id="rId63"/>
    <p:sldId id="519" r:id="rId64"/>
    <p:sldId id="520" r:id="rId65"/>
    <p:sldId id="532" r:id="rId66"/>
    <p:sldId id="533" r:id="rId67"/>
    <p:sldId id="523" r:id="rId68"/>
    <p:sldId id="524" r:id="rId69"/>
    <p:sldId id="525" r:id="rId70"/>
    <p:sldId id="526" r:id="rId71"/>
    <p:sldId id="527" r:id="rId72"/>
    <p:sldId id="528" r:id="rId73"/>
    <p:sldId id="529" r:id="rId74"/>
    <p:sldId id="530" r:id="rId7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1"/>
            <p14:sldId id="392"/>
            <p14:sldId id="393"/>
            <p14:sldId id="425"/>
            <p14:sldId id="426"/>
            <p14:sldId id="427"/>
            <p14:sldId id="429"/>
            <p14:sldId id="505"/>
            <p14:sldId id="430"/>
            <p14:sldId id="433"/>
            <p14:sldId id="431"/>
            <p14:sldId id="435"/>
            <p14:sldId id="428"/>
            <p14:sldId id="434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74"/>
            <p14:sldId id="475"/>
            <p14:sldId id="476"/>
            <p14:sldId id="477"/>
            <p14:sldId id="480"/>
            <p14:sldId id="479"/>
            <p14:sldId id="481"/>
            <p14:sldId id="482"/>
            <p14:sldId id="47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534"/>
            <p14:sldId id="494"/>
            <p14:sldId id="495"/>
            <p14:sldId id="496"/>
            <p14:sldId id="501"/>
            <p14:sldId id="497"/>
            <p14:sldId id="502"/>
            <p14:sldId id="503"/>
            <p14:sldId id="506"/>
            <p14:sldId id="508"/>
            <p14:sldId id="510"/>
            <p14:sldId id="509"/>
            <p14:sldId id="511"/>
            <p14:sldId id="514"/>
            <p14:sldId id="516"/>
            <p14:sldId id="517"/>
            <p14:sldId id="531"/>
            <p14:sldId id="519"/>
            <p14:sldId id="520"/>
            <p14:sldId id="532"/>
            <p14:sldId id="533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84" autoAdjust="0"/>
    <p:restoredTop sz="96706" autoAdjust="0"/>
  </p:normalViewPr>
  <p:slideViewPr>
    <p:cSldViewPr snapToGrid="0">
      <p:cViewPr varScale="1">
        <p:scale>
          <a:sx n="83" d="100"/>
          <a:sy n="83" d="100"/>
        </p:scale>
        <p:origin x="-42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91662-5D34-49D8-B063-358F6146799F}" type="slidenum">
              <a:rPr lang="en-US"/>
              <a:pPr/>
              <a:t>24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25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26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27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28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29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30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32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3CDE-1140-4800-B7C3-D9B24183AB71}" type="slidenum">
              <a:rPr lang="en-US"/>
              <a:pPr/>
              <a:t>33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1675"/>
            <a:ext cx="4632325" cy="3475038"/>
          </a:xfrm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7"/>
            <a:ext cx="5046450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06F22-6FEC-4009-BF14-0F9706B0DEC6}" type="slidenum">
              <a:rPr lang="en-US"/>
              <a:pPr/>
              <a:t>34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5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8CF44-4024-4860-B2C7-ED3B1C9A980B}" type="slidenum">
              <a:rPr lang="en-US"/>
              <a:pPr/>
              <a:t>36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</a:t>
            </a:r>
            <a:r>
              <a:rPr lang="en-US">
                <a:sym typeface="Wingdings" pitchFamily="2" charset="2"/>
              </a:rPr>
              <a:t> why we should care about convergence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748E-6E67-47A4-93FE-0AADFA51A8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1D32-71FC-46F0-9883-D7C522DBC63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8748E-6E67-47A4-93FE-0AADFA51A8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14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5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5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16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63073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17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700088"/>
            <a:ext cx="46434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18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21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22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0088"/>
            <a:ext cx="46450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tp://ftp.arin.net/info/asn.t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10: Inter Domain Routing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r>
              <a:rPr lang="en-US" dirty="0" smtClean="0"/>
              <a:t>9/25/2013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8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Wars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04172" y="2273145"/>
            <a:ext cx="4391628" cy="3581400"/>
          </a:xfrm>
        </p:spPr>
        <p:txBody>
          <a:bodyPr/>
          <a:lstStyle/>
          <a:p>
            <a:r>
              <a:rPr lang="en-US" dirty="0" smtClean="0"/>
              <a:t>Reduce upstream costs</a:t>
            </a:r>
          </a:p>
          <a:p>
            <a:r>
              <a:rPr lang="en-US" dirty="0" smtClean="0"/>
              <a:t>Improve end-to-end performance</a:t>
            </a:r>
          </a:p>
          <a:p>
            <a:r>
              <a:rPr lang="en-US" dirty="0" smtClean="0"/>
              <a:t>May be the only way to connect to parts of the Internet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599" y="2273144"/>
            <a:ext cx="4250803" cy="3985549"/>
          </a:xfrm>
        </p:spPr>
        <p:txBody>
          <a:bodyPr>
            <a:normAutofit/>
          </a:bodyPr>
          <a:lstStyle/>
          <a:p>
            <a:r>
              <a:rPr lang="en-US" dirty="0" smtClean="0"/>
              <a:t>You would rather have customers</a:t>
            </a:r>
          </a:p>
          <a:p>
            <a:r>
              <a:rPr lang="en-US" dirty="0" smtClean="0"/>
              <a:t>Peers are often competitors</a:t>
            </a:r>
          </a:p>
          <a:p>
            <a:r>
              <a:rPr lang="en-US" dirty="0" smtClean="0"/>
              <a:t>Peering agreements require periodic renegotiation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83B9EA5-CE9A-4950-A80C-5ADF06B45BB8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04172" y="1587345"/>
            <a:ext cx="4391628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Peer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599" y="1587345"/>
            <a:ext cx="4250803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Don’t Peer</a:t>
            </a:r>
            <a:endParaRPr lang="en-US" sz="24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09115" y="5760901"/>
            <a:ext cx="7818793" cy="937353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/>
              <a:t>Peering struggles in the ISP world are extremely contentions, agreements are usually confidential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87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5144550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BGP Neighbors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1733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8262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226430" y="2207862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4552624" y="3014956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1351260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6983111" y="3557369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2892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3213015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2570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5" y="325791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66" y="367136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5" y="463977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82" y="26345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57" y="336717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96" y="337818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33" y="326120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4552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2892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2892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3858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5627397" y="2824759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3535573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4552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2570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4552624" y="3014956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3052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6543168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Exterior routers also speak IGP</a:t>
              </a: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6983111" y="3557369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1351260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7217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1097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2" y="4945218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77" name="Cloud 176"/>
          <p:cNvSpPr/>
          <p:nvPr/>
        </p:nvSpPr>
        <p:spPr>
          <a:xfrm>
            <a:off x="4005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49" y="606710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5144550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5467107" y="3758583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2570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2892848" y="3451401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6004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1782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iBGP</a:t>
            </a:r>
            <a:r>
              <a:rPr lang="en-US" dirty="0" smtClean="0"/>
              <a:t> Meshes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82554" y="1600200"/>
            <a:ext cx="4473310" cy="5105400"/>
          </a:xfrm>
        </p:spPr>
        <p:txBody>
          <a:bodyPr/>
          <a:lstStyle/>
          <a:p>
            <a:r>
              <a:rPr lang="en-US" dirty="0" smtClean="0"/>
              <a:t>Question: why do we need </a:t>
            </a:r>
            <a:r>
              <a:rPr lang="en-US" dirty="0" err="1" smtClean="0"/>
              <a:t>iBGP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OSPF does not include BGP policy info</a:t>
            </a:r>
          </a:p>
          <a:p>
            <a:pPr lvl="1"/>
            <a:r>
              <a:rPr lang="en-US" dirty="0" smtClean="0"/>
              <a:t>Prevents routing loops within the AS</a:t>
            </a:r>
          </a:p>
          <a:p>
            <a:r>
              <a:rPr lang="en-US" dirty="0" err="1" smtClean="0"/>
              <a:t>iBGP</a:t>
            </a:r>
            <a:r>
              <a:rPr lang="en-US" dirty="0" smtClean="0"/>
              <a:t> updates do not trigger announcements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236568" y="3139616"/>
            <a:ext cx="4106678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30" y="430994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8" y="344588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6" y="485600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3" y="619199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7" y="5963995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1" y="314011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45" name="Straight Connector 44"/>
          <p:cNvCxnSpPr>
            <a:stCxn id="23" idx="3"/>
            <a:endCxn id="44" idx="1"/>
          </p:cNvCxnSpPr>
          <p:nvPr/>
        </p:nvCxnSpPr>
        <p:spPr>
          <a:xfrm flipV="1">
            <a:off x="1225543" y="3330315"/>
            <a:ext cx="924378" cy="3057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3"/>
            <a:endCxn id="44" idx="2"/>
          </p:cNvCxnSpPr>
          <p:nvPr/>
        </p:nvCxnSpPr>
        <p:spPr>
          <a:xfrm flipV="1">
            <a:off x="785681" y="3520512"/>
            <a:ext cx="1686798" cy="15256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</p:cNvCxnSpPr>
          <p:nvPr/>
        </p:nvCxnSpPr>
        <p:spPr>
          <a:xfrm flipV="1">
            <a:off x="1548101" y="3520512"/>
            <a:ext cx="924378" cy="26714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4" idx="2"/>
          </p:cNvCxnSpPr>
          <p:nvPr/>
        </p:nvCxnSpPr>
        <p:spPr>
          <a:xfrm flipH="1" flipV="1">
            <a:off x="2472479" y="3520512"/>
            <a:ext cx="1004766" cy="24434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44" idx="3"/>
          </p:cNvCxnSpPr>
          <p:nvPr/>
        </p:nvCxnSpPr>
        <p:spPr>
          <a:xfrm flipH="1" flipV="1">
            <a:off x="2795036" y="3330315"/>
            <a:ext cx="903094" cy="11698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23" idx="2"/>
          </p:cNvCxnSpPr>
          <p:nvPr/>
        </p:nvCxnSpPr>
        <p:spPr>
          <a:xfrm flipV="1">
            <a:off x="463124" y="3826278"/>
            <a:ext cx="439862" cy="10297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0"/>
            <a:endCxn id="23" idx="2"/>
          </p:cNvCxnSpPr>
          <p:nvPr/>
        </p:nvCxnSpPr>
        <p:spPr>
          <a:xfrm flipH="1" flipV="1">
            <a:off x="902986" y="3826278"/>
            <a:ext cx="645115" cy="23657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  <a:endCxn id="23" idx="2"/>
          </p:cNvCxnSpPr>
          <p:nvPr/>
        </p:nvCxnSpPr>
        <p:spPr>
          <a:xfrm flipH="1" flipV="1">
            <a:off x="902986" y="3826278"/>
            <a:ext cx="2574259" cy="21377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"/>
            <a:endCxn id="23" idx="3"/>
          </p:cNvCxnSpPr>
          <p:nvPr/>
        </p:nvCxnSpPr>
        <p:spPr>
          <a:xfrm flipH="1" flipV="1">
            <a:off x="1225543" y="3636081"/>
            <a:ext cx="2472587" cy="8640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2" idx="1"/>
            <a:endCxn id="41" idx="2"/>
          </p:cNvCxnSpPr>
          <p:nvPr/>
        </p:nvCxnSpPr>
        <p:spPr>
          <a:xfrm flipH="1" flipV="1">
            <a:off x="463124" y="5236395"/>
            <a:ext cx="762419" cy="11457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3" idx="1"/>
            <a:endCxn id="41" idx="3"/>
          </p:cNvCxnSpPr>
          <p:nvPr/>
        </p:nvCxnSpPr>
        <p:spPr>
          <a:xfrm flipH="1" flipV="1">
            <a:off x="785681" y="5046198"/>
            <a:ext cx="2369006" cy="110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1"/>
            <a:endCxn id="41" idx="3"/>
          </p:cNvCxnSpPr>
          <p:nvPr/>
        </p:nvCxnSpPr>
        <p:spPr>
          <a:xfrm flipH="1">
            <a:off x="785681" y="4500140"/>
            <a:ext cx="2912449" cy="546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3"/>
            <a:endCxn id="43" idx="1"/>
          </p:cNvCxnSpPr>
          <p:nvPr/>
        </p:nvCxnSpPr>
        <p:spPr>
          <a:xfrm flipV="1">
            <a:off x="1870658" y="6154193"/>
            <a:ext cx="1284029" cy="22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2" idx="3"/>
            <a:endCxn id="22" idx="1"/>
          </p:cNvCxnSpPr>
          <p:nvPr/>
        </p:nvCxnSpPr>
        <p:spPr>
          <a:xfrm flipV="1">
            <a:off x="1870658" y="4500140"/>
            <a:ext cx="1827472" cy="188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0"/>
            <a:endCxn id="22" idx="1"/>
          </p:cNvCxnSpPr>
          <p:nvPr/>
        </p:nvCxnSpPr>
        <p:spPr>
          <a:xfrm flipV="1">
            <a:off x="3477245" y="4500140"/>
            <a:ext cx="220885" cy="14638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" idx="1"/>
            <a:endCxn id="23" idx="3"/>
          </p:cNvCxnSpPr>
          <p:nvPr/>
        </p:nvCxnSpPr>
        <p:spPr>
          <a:xfrm flipH="1">
            <a:off x="1225543" y="3330315"/>
            <a:ext cx="924378" cy="30576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41" idx="3"/>
          </p:cNvCxnSpPr>
          <p:nvPr/>
        </p:nvCxnSpPr>
        <p:spPr>
          <a:xfrm flipH="1">
            <a:off x="785681" y="3520512"/>
            <a:ext cx="1686798" cy="152568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2"/>
            <a:endCxn id="42" idx="0"/>
          </p:cNvCxnSpPr>
          <p:nvPr/>
        </p:nvCxnSpPr>
        <p:spPr>
          <a:xfrm flipH="1">
            <a:off x="1548101" y="3520512"/>
            <a:ext cx="924378" cy="267147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2"/>
            <a:endCxn id="43" idx="0"/>
          </p:cNvCxnSpPr>
          <p:nvPr/>
        </p:nvCxnSpPr>
        <p:spPr>
          <a:xfrm>
            <a:off x="2472479" y="3520512"/>
            <a:ext cx="1004766" cy="244348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3"/>
            <a:endCxn id="22" idx="1"/>
          </p:cNvCxnSpPr>
          <p:nvPr/>
        </p:nvCxnSpPr>
        <p:spPr>
          <a:xfrm>
            <a:off x="2795036" y="3330315"/>
            <a:ext cx="903094" cy="116982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 rot="5400000">
            <a:off x="1808910" y="1921452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eBGP</a:t>
            </a:r>
            <a:endParaRPr lang="en-US" sz="2400" dirty="0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80596" y="2544536"/>
            <a:ext cx="1527474" cy="523220"/>
            <a:chOff x="1219200" y="4876799"/>
            <a:chExt cx="5181605" cy="1519028"/>
          </a:xfrm>
        </p:grpSpPr>
        <p:sp>
          <p:nvSpPr>
            <p:cNvPr id="112" name="Rectangular Callout 1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5951"/>
                <a:gd name="adj2" fmla="val 1260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i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7153057" y="239277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2297590" y="392100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486852" y="532114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6872027" y="389352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4735563" y="346302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Vector Protocol</a:t>
            </a:r>
            <a:endParaRPr lang="en-US" dirty="0"/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2245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AS-path: sequence of ASs a route traverses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/>
              <a:t>Like distance vector, plus additional information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Used for loop detection and to apply policy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Default choice: route with fewest # of ASs</a:t>
            </a:r>
            <a:endParaRPr lang="en-US" sz="2400" dirty="0"/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6946932" y="4456509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995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1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2773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2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4774566" y="4001873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5215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3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7220877" y="2905175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7661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4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7380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AS 5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1445846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4213979" y="4101117"/>
            <a:ext cx="527533" cy="457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6651952" y="3030875"/>
            <a:ext cx="507054" cy="10702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2827221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120.10.0.0/16: AS 2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AS 3  AS 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110.10.0.0/16</a:t>
              </a:r>
              <a:r>
                <a:rPr lang="en-US" sz="2800" kern="0" dirty="0" smtClean="0">
                  <a:solidFill>
                    <a:sysClr val="window" lastClr="FFFFFF"/>
                  </a:solidFill>
                  <a:sym typeface="Wingdings" pitchFamily="2" charset="2"/>
                </a:rPr>
                <a:t>: AS 2  AS 5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4241494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Operations (Simplified)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5596" y="171691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Establish session on TCP port 179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55596" y="3524492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Exchange active routes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55596" y="5366798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Exchange incremental updates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1409229" y="2798180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390901" y="4622159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2611057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3755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AS-1</a:t>
            </a:r>
            <a:endParaRPr lang="en-US" sz="2400" dirty="0"/>
          </a:p>
        </p:txBody>
      </p:sp>
      <p:sp>
        <p:nvSpPr>
          <p:cNvPr id="49" name="Cloud 48"/>
          <p:cNvSpPr/>
          <p:nvPr/>
        </p:nvSpPr>
        <p:spPr>
          <a:xfrm>
            <a:off x="6079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5820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5820681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5136818" y="2516118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4978466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5820681" y="3341017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4978466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4160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4160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6401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7047026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64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6401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7176182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8138372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6724469" y="5138876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99330" y="519521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352466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3" y="540424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6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57" y="596907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85" y="475848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51" y="348686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09" y="277042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3" y="23259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28115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96" y="29606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1" y="475848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489" y="513887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4105896" y="4732898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BGP Session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Types of BGP Messages</a:t>
            </a:r>
            <a:endParaRPr lang="en-US"/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27184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: Establish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Keep Alive</a:t>
            </a:r>
            <a:r>
              <a:rPr lang="en-US" dirty="0" smtClean="0"/>
              <a:t>: Handshake at regular intervals.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Notification</a:t>
            </a:r>
            <a:r>
              <a:rPr lang="en-US" dirty="0" smtClean="0"/>
              <a:t>: Shuts down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Update</a:t>
            </a:r>
            <a:r>
              <a:rPr lang="en-US" dirty="0" smtClean="0"/>
              <a:t>: Announce new routes or withdraw previously announced routes.  </a:t>
            </a:r>
            <a:endParaRPr lang="en-US" dirty="0"/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254974" y="4522433"/>
            <a:ext cx="8646440" cy="58541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announcement = IP prefix 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n-US" sz="32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Attributes</a:t>
            </a:r>
            <a:endParaRPr lang="en-US" dirty="0"/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Attributes used to select “best” path</a:t>
            </a:r>
          </a:p>
          <a:p>
            <a:pPr lvl="1"/>
            <a:r>
              <a:rPr lang="en-US" dirty="0" err="1" smtClean="0"/>
              <a:t>LocalPREF</a:t>
            </a:r>
            <a:endParaRPr lang="en-US" dirty="0" smtClean="0"/>
          </a:p>
          <a:p>
            <a:pPr lvl="2"/>
            <a:r>
              <a:rPr lang="en-US" dirty="0" smtClean="0"/>
              <a:t>Local preference policy to choose most preferred route</a:t>
            </a:r>
          </a:p>
          <a:p>
            <a:pPr lvl="2"/>
            <a:r>
              <a:rPr lang="en-US" dirty="0" smtClean="0"/>
              <a:t>Overrides default fewest AS behavior</a:t>
            </a:r>
          </a:p>
          <a:p>
            <a:pPr lvl="1"/>
            <a:r>
              <a:rPr lang="en-US" dirty="0" smtClean="0"/>
              <a:t>Multi-exit Discriminator (MED)</a:t>
            </a:r>
          </a:p>
          <a:p>
            <a:pPr lvl="2"/>
            <a:r>
              <a:rPr lang="en-US" dirty="0" smtClean="0"/>
              <a:t>Specifies path for external traffic destined for an internal network</a:t>
            </a:r>
          </a:p>
          <a:p>
            <a:pPr lvl="2"/>
            <a:r>
              <a:rPr lang="en-US" dirty="0" smtClean="0"/>
              <a:t>Chooses peering point for your network</a:t>
            </a:r>
          </a:p>
          <a:p>
            <a:pPr lvl="1"/>
            <a:r>
              <a:rPr lang="en-US" dirty="0" smtClean="0"/>
              <a:t>Import Rules</a:t>
            </a:r>
          </a:p>
          <a:p>
            <a:pPr lvl="2"/>
            <a:r>
              <a:rPr lang="en-US" dirty="0" smtClean="0"/>
              <a:t>What route advertisements do I accept?</a:t>
            </a:r>
          </a:p>
          <a:p>
            <a:pPr lvl="1"/>
            <a:r>
              <a:rPr lang="en-US" dirty="0" smtClean="0"/>
              <a:t>Export Rules</a:t>
            </a:r>
          </a:p>
          <a:p>
            <a:pPr lvl="2"/>
            <a:r>
              <a:rPr lang="en-US" dirty="0" smtClean="0"/>
              <a:t>Which routes do I forward to whom?</a:t>
            </a:r>
            <a:endParaRPr lang="en-US" sz="21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Selection Summary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277AD93-DA3F-4583-878D-3785D1418A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793212" y="5128104"/>
            <a:ext cx="815248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793213" y="2384904"/>
            <a:ext cx="8152483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793213" y="3375504"/>
            <a:ext cx="8152483" cy="1663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898788" y="2656653"/>
            <a:ext cx="3879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898788" y="3517806"/>
            <a:ext cx="2686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Shortest </a:t>
            </a:r>
            <a:r>
              <a:rPr lang="en-US" sz="2400" b="1" dirty="0" smtClean="0">
                <a:cs typeface="Times New Roman" pitchFamily="18" charset="0"/>
              </a:rPr>
              <a:t>AS Path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898788" y="3975006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898788" y="4436671"/>
            <a:ext cx="495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IGP C</a:t>
            </a:r>
            <a:r>
              <a:rPr lang="en-US" sz="2400" b="1" dirty="0" smtClean="0">
                <a:cs typeface="Times New Roman" pitchFamily="18" charset="0"/>
              </a:rPr>
              <a:t>ost to </a:t>
            </a:r>
            <a:r>
              <a:rPr lang="en-US" sz="2400" b="1" dirty="0">
                <a:cs typeface="Times New Roman" pitchFamily="18" charset="0"/>
              </a:rPr>
              <a:t>BGP </a:t>
            </a:r>
            <a:r>
              <a:rPr lang="en-US" sz="2400" b="1" dirty="0" smtClean="0">
                <a:cs typeface="Times New Roman" pitchFamily="18" charset="0"/>
              </a:rPr>
              <a:t>Egress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898787" y="535670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</a:t>
            </a:r>
            <a:r>
              <a:rPr lang="en-US" sz="2400" b="1" dirty="0" smtClean="0">
                <a:cs typeface="Times New Roman" pitchFamily="18" charset="0"/>
              </a:rPr>
              <a:t>Router </a:t>
            </a:r>
            <a:r>
              <a:rPr lang="en-US" sz="2400" b="1" dirty="0">
                <a:cs typeface="Times New Roman" pitchFamily="18" charset="0"/>
              </a:rPr>
              <a:t>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5638800" y="4059071"/>
            <a:ext cx="3021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5562600" y="265665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5774255" y="5214402"/>
            <a:ext cx="2917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60588" y="2384904"/>
            <a:ext cx="609600" cy="36576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59" grpId="0" animBg="1"/>
      <p:bldP spid="915460" grpId="0" animBg="1"/>
      <p:bldP spid="915462" grpId="0"/>
      <p:bldP spid="915463" grpId="0"/>
      <p:bldP spid="915464" grpId="0"/>
      <p:bldP spid="915466" grpId="0"/>
      <p:bldP spid="915467" grpId="0"/>
      <p:bldP spid="915468" grpId="0"/>
      <p:bldP spid="915469" grpId="0"/>
      <p:bldP spid="9154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5757406" y="2476909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AS Path != Shortest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564523" y="176169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1400805" y="2797274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564522" y="363267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400805" y="475462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564524" y="550100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032303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7" y="228671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40" y="324517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6" y="408194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39" y="520252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9" y="586076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279727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38" y="575870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340675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363291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23" y="42270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9" y="435790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03" y="501232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8" y="50577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2359798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2359798" y="3625566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2359797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2359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4846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4846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6354861" y="3177668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6677418" y="3596955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6346181" y="4013309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6668738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6354861" y="4738301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6677418" y="5202526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6991296" y="5438124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60203" y="187287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3660135" y="6148392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Destination</a:t>
            </a:r>
            <a:endParaRPr lang="en-US" sz="2400" dirty="0"/>
          </a:p>
        </p:txBody>
      </p:sp>
      <p:sp>
        <p:nvSpPr>
          <p:cNvPr id="70" name="Right Arrow 69"/>
          <p:cNvSpPr/>
          <p:nvPr/>
        </p:nvSpPr>
        <p:spPr>
          <a:xfrm rot="1011612">
            <a:off x="5093641" y="2263430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2641341" y="2398655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72" name="Group 71"/>
          <p:cNvGrpSpPr/>
          <p:nvPr/>
        </p:nvGrpSpPr>
        <p:grpSpPr>
          <a:xfrm flipH="1">
            <a:off x="626410" y="1670959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93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4 ASs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6991295" y="1573087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hops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ASs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Layer, Control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43272" y="1561831"/>
            <a:ext cx="6351970" cy="2702976"/>
          </a:xfrm>
        </p:spPr>
        <p:txBody>
          <a:bodyPr>
            <a:normAutofit/>
          </a:bodyPr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Set up routes between networks</a:t>
            </a:r>
          </a:p>
          <a:p>
            <a:r>
              <a:rPr lang="en-US" dirty="0" smtClean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 smtClean="0"/>
              <a:t>Creating stable paths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1208" y="2630156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946" y="3205644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1077" y="3778821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1077" y="4351998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1077" y="4925175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1077" y="5502909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1208" y="6076086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5487317" y="3875330"/>
            <a:ext cx="559559" cy="1338515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02160" y="4929732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10245" y="4929732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63646" y="4929731"/>
            <a:ext cx="1234195" cy="573177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1921" y="4954710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0273" y="2098466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Plane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Potato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535438" y="546795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73" y="5827718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3631049" y="6115341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Destination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65223" y="279204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90166" y="397262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57" y="324131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0" y="4420522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1049158" y="3621707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4651209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4" y="238576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1" y="323392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3" y="4884616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3446772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4816988" y="5265011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752" y="197150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Source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 flipH="1">
            <a:off x="6664752" y="1979493"/>
            <a:ext cx="2417110" cy="1127265"/>
            <a:chOff x="1219200" y="4822655"/>
            <a:chExt cx="518160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19200" y="4822655"/>
              <a:ext cx="5181601" cy="1384995"/>
            </a:xfrm>
            <a:prstGeom prst="wedgeRectCallout">
              <a:avLst>
                <a:gd name="adj1" fmla="val 71332"/>
                <a:gd name="adj2" fmla="val 4212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4" y="4936467"/>
              <a:ext cx="5181601" cy="117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hops total,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3 hops cost</a:t>
              </a:r>
            </a:p>
          </p:txBody>
        </p:sp>
      </p:grp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7" y="369940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5610202" y="2766163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5610201" y="4079795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5629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4816989" y="2766163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1770506" y="483915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40" y="528704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1049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3052055" y="5477245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59917" y="2916779"/>
            <a:ext cx="5144868" cy="38273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9006232" flipH="1">
            <a:off x="4915652" y="2673897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 flipH="1">
            <a:off x="2165221" y="1641513"/>
            <a:ext cx="2417110" cy="1124650"/>
            <a:chOff x="1219200" y="4876799"/>
            <a:chExt cx="518160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111"/>
                <a:gd name="adj2" fmla="val 7235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4" y="4936467"/>
              <a:ext cx="5181601" cy="11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5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hops total, 2 hops cost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21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8258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90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571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37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494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8258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8791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45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731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5026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17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98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3936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927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69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112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Routes</a:t>
            </a:r>
            <a:endParaRPr lang="en-US" dirty="0"/>
          </a:p>
        </p:txBody>
      </p:sp>
      <p:sp>
        <p:nvSpPr>
          <p:cNvPr id="81" name="Down Arrow 80"/>
          <p:cNvSpPr/>
          <p:nvPr/>
        </p:nvSpPr>
        <p:spPr>
          <a:xfrm>
            <a:off x="3138172" y="203812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Provider</a:t>
            </a:r>
            <a:endParaRPr lang="en-US" sz="2400" dirty="0"/>
          </a:p>
        </p:txBody>
      </p:sp>
      <p:sp>
        <p:nvSpPr>
          <p:cNvPr id="82" name="Right Arrow 81"/>
          <p:cNvSpPr/>
          <p:nvPr/>
        </p:nvSpPr>
        <p:spPr>
          <a:xfrm flipH="1">
            <a:off x="6780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Peer</a:t>
            </a:r>
            <a:endParaRPr lang="en-US" sz="2400" dirty="0"/>
          </a:p>
        </p:txBody>
      </p:sp>
      <p:sp>
        <p:nvSpPr>
          <p:cNvPr id="83" name="Right Arrow 82"/>
          <p:cNvSpPr/>
          <p:nvPr/>
        </p:nvSpPr>
        <p:spPr>
          <a:xfrm>
            <a:off x="923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Peer</a:t>
            </a:r>
            <a:endParaRPr lang="en-US" sz="2400" dirty="0"/>
          </a:p>
        </p:txBody>
      </p:sp>
      <p:sp>
        <p:nvSpPr>
          <p:cNvPr id="4" name="Up Arrow 3"/>
          <p:cNvSpPr/>
          <p:nvPr/>
        </p:nvSpPr>
        <p:spPr>
          <a:xfrm>
            <a:off x="2937372" y="5122843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Customer</a:t>
            </a:r>
            <a:endParaRPr lang="en-US" sz="2400" dirty="0"/>
          </a:p>
        </p:txBody>
      </p:sp>
      <p:grpSp>
        <p:nvGrpSpPr>
          <p:cNvPr id="86" name="Group 85"/>
          <p:cNvGrpSpPr/>
          <p:nvPr/>
        </p:nvGrpSpPr>
        <p:grpSpPr>
          <a:xfrm flipH="1">
            <a:off x="6997594" y="2031694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ISP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22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Routes</a:t>
            </a:r>
            <a:endParaRPr lang="en-US" dirty="0"/>
          </a:p>
        </p:txBody>
      </p:sp>
      <p:sp>
        <p:nvSpPr>
          <p:cNvPr id="103" name="Cloud 102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3169286" y="5100809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Customer</a:t>
            </a:r>
            <a:endParaRPr lang="en-US" sz="2400" dirty="0"/>
          </a:p>
        </p:txBody>
      </p:sp>
      <p:sp>
        <p:nvSpPr>
          <p:cNvPr id="139" name="Right Arrow 138"/>
          <p:cNvSpPr/>
          <p:nvPr/>
        </p:nvSpPr>
        <p:spPr>
          <a:xfrm flipH="1">
            <a:off x="981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Peer</a:t>
            </a:r>
            <a:endParaRPr lang="en-US" sz="2400" dirty="0"/>
          </a:p>
        </p:txBody>
      </p:sp>
      <p:sp>
        <p:nvSpPr>
          <p:cNvPr id="140" name="Right Arrow 139"/>
          <p:cNvSpPr/>
          <p:nvPr/>
        </p:nvSpPr>
        <p:spPr>
          <a:xfrm>
            <a:off x="6630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Peer</a:t>
            </a:r>
            <a:endParaRPr lang="en-US" sz="2400" dirty="0"/>
          </a:p>
        </p:txBody>
      </p:sp>
      <p:sp>
        <p:nvSpPr>
          <p:cNvPr id="141" name="Up Arrow 140"/>
          <p:cNvSpPr/>
          <p:nvPr/>
        </p:nvSpPr>
        <p:spPr>
          <a:xfrm>
            <a:off x="2908682" y="2122135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Provider</a:t>
            </a:r>
            <a:endParaRPr lang="en-US" sz="2400" dirty="0"/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802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3964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214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659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192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183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659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632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278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631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4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869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8233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8462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8038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916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415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191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238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981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80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80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759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581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3810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7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145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8038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8276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8684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8462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6092424" y="5541962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Customers get all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6400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1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Customer and ISP routes only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33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$$$ generating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Next-gen Routing: HLP</a:t>
            </a:r>
          </a:p>
        </p:txBody>
      </p:sp>
    </p:spTree>
    <p:extLst>
      <p:ext uri="{BB962C8B-B14F-4D97-AF65-F5344CB8AC3E}">
        <p14:creationId xmlns:p14="http://schemas.microsoft.com/office/powerpoint/2010/main" val="14318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95744389-E6A0-45D5-A1BA-89723A2E6A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is BGP Solving?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24</a:t>
            </a:fld>
            <a:endParaRPr lang="en-US" sz="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08842"/>
              </p:ext>
            </p:extLst>
          </p:nvPr>
        </p:nvGraphicFramePr>
        <p:xfrm>
          <a:off x="762000" y="1749540"/>
          <a:ext cx="7772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437"/>
                <a:gridCol w="3894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Underlying</a:t>
                      </a:r>
                      <a:r>
                        <a:rPr lang="en-US" sz="2400" baseline="0" dirty="0" smtClean="0"/>
                        <a:t> Problem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Distributed Solution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Shortest Paths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RIP, OSPF, IS-IS, etc.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BGP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ontent Placeholder 3"/>
          <p:cNvSpPr>
            <a:spLocks noGrp="1"/>
          </p:cNvSpPr>
          <p:nvPr>
            <p:ph sz="quarter" idx="1"/>
          </p:nvPr>
        </p:nvSpPr>
        <p:spPr>
          <a:xfrm>
            <a:off x="176270" y="3508871"/>
            <a:ext cx="8839200" cy="2902946"/>
          </a:xfrm>
        </p:spPr>
        <p:txBody>
          <a:bodyPr>
            <a:normAutofit/>
          </a:bodyPr>
          <a:lstStyle/>
          <a:p>
            <a:r>
              <a:rPr lang="en-US" dirty="0" smtClean="0"/>
              <a:t>Knowing ??? can:</a:t>
            </a:r>
          </a:p>
          <a:p>
            <a:pPr lvl="1"/>
            <a:r>
              <a:rPr lang="en-US" dirty="0" smtClean="0"/>
              <a:t>Aid in the analysis of BGP policy</a:t>
            </a:r>
          </a:p>
          <a:p>
            <a:pPr lvl="1"/>
            <a:r>
              <a:rPr lang="en-US" dirty="0" smtClean="0"/>
              <a:t>Aid in the design of BGP extensions</a:t>
            </a:r>
          </a:p>
          <a:p>
            <a:pPr lvl="1"/>
            <a:r>
              <a:rPr lang="en-US" dirty="0" smtClean="0"/>
              <a:t>Help explain BGP routing anomalies</a:t>
            </a:r>
          </a:p>
          <a:p>
            <a:pPr lvl="1"/>
            <a:r>
              <a:rPr lang="en-US" dirty="0" smtClean="0"/>
              <a:t>Give us a deeper understanding of the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"/>
          <p:cNvSpPr txBox="1">
            <a:spLocks/>
          </p:cNvSpPr>
          <p:nvPr/>
        </p:nvSpPr>
        <p:spPr>
          <a:xfrm>
            <a:off x="14976" y="1674030"/>
            <a:ext cx="5243834" cy="490144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instance of the SPP:</a:t>
            </a:r>
          </a:p>
          <a:p>
            <a:pPr lvl="1"/>
            <a:r>
              <a:rPr lang="en-US" dirty="0" smtClean="0"/>
              <a:t>Graph of nodes and edges</a:t>
            </a:r>
          </a:p>
          <a:p>
            <a:pPr lvl="1"/>
            <a:r>
              <a:rPr lang="en-US" dirty="0" smtClean="0"/>
              <a:t>Node 0, called the origin</a:t>
            </a:r>
          </a:p>
          <a:p>
            <a:pPr lvl="1"/>
            <a:r>
              <a:rPr lang="en-US" dirty="0" smtClean="0"/>
              <a:t>A set of permitted paths from each node to the origin</a:t>
            </a:r>
          </a:p>
          <a:p>
            <a:pPr lvl="2"/>
            <a:r>
              <a:rPr lang="en-US" dirty="0" smtClean="0"/>
              <a:t>Each set contains the null path</a:t>
            </a:r>
          </a:p>
          <a:p>
            <a:pPr lvl="1"/>
            <a:r>
              <a:rPr lang="en-US" dirty="0" smtClean="0"/>
              <a:t>Each set of paths is ranked</a:t>
            </a:r>
          </a:p>
          <a:p>
            <a:pPr lvl="2"/>
            <a:r>
              <a:rPr lang="en-US" dirty="0" smtClean="0"/>
              <a:t>Null path is always least preferred</a:t>
            </a:r>
            <a:endParaRPr lang="en-US" dirty="0"/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708072" y="27573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25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Stable Paths Problem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04910" y="425439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4860030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804910" y="307573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6977579" y="386831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977579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977579" y="253485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cxnSp>
        <p:nvCxnSpPr>
          <p:cNvPr id="11" name="Straight Connector 10"/>
          <p:cNvCxnSpPr>
            <a:stCxn id="46" idx="4"/>
            <a:endCxn id="9" idx="0"/>
          </p:cNvCxnSpPr>
          <p:nvPr/>
        </p:nvCxnSpPr>
        <p:spPr>
          <a:xfrm>
            <a:off x="6090660" y="3647238"/>
            <a:ext cx="0" cy="607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2"/>
          </p:cNvCxnSpPr>
          <p:nvPr/>
        </p:nvCxnSpPr>
        <p:spPr>
          <a:xfrm flipV="1">
            <a:off x="6292716" y="2820605"/>
            <a:ext cx="684863" cy="3388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7" idx="1"/>
          </p:cNvCxnSpPr>
          <p:nvPr/>
        </p:nvCxnSpPr>
        <p:spPr>
          <a:xfrm>
            <a:off x="6292716" y="3563544"/>
            <a:ext cx="768557" cy="388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5" idx="7"/>
          </p:cNvCxnSpPr>
          <p:nvPr/>
        </p:nvCxnSpPr>
        <p:spPr>
          <a:xfrm flipH="1">
            <a:off x="5347836" y="4742204"/>
            <a:ext cx="540768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3"/>
            <a:endCxn id="45" idx="0"/>
          </p:cNvCxnSpPr>
          <p:nvPr/>
        </p:nvCxnSpPr>
        <p:spPr>
          <a:xfrm flipH="1">
            <a:off x="5145780" y="3563544"/>
            <a:ext cx="742824" cy="14121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2"/>
            <a:endCxn id="45" idx="6"/>
          </p:cNvCxnSpPr>
          <p:nvPr/>
        </p:nvCxnSpPr>
        <p:spPr>
          <a:xfrm flipH="1">
            <a:off x="5431530" y="5261458"/>
            <a:ext cx="1546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5"/>
            <a:endCxn id="48" idx="1"/>
          </p:cNvCxnSpPr>
          <p:nvPr/>
        </p:nvCxnSpPr>
        <p:spPr>
          <a:xfrm>
            <a:off x="6292716" y="4742204"/>
            <a:ext cx="768557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195212" y="173301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0499"/>
                <a:gd name="adj2" fmla="val 819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7689272" y="2453170"/>
            <a:ext cx="1353918" cy="608329"/>
            <a:chOff x="1219200" y="4876799"/>
            <a:chExt cx="5181605" cy="1384995"/>
          </a:xfrm>
        </p:grpSpPr>
        <p:sp>
          <p:nvSpPr>
            <p:cNvPr id="85" name="Rectangular Callout 8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731"/>
                <a:gd name="adj2" fmla="val 317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5 2 1 0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7775632" y="3647238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960"/>
                <a:gd name="adj2" fmla="val 71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7689272" y="5261458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295"/>
                <a:gd name="adj2" fmla="val -437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4" y="4936467"/>
              <a:ext cx="5181601" cy="6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298005" y="5645732"/>
            <a:ext cx="1181198" cy="1085166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6" name="Straight Connector 95"/>
          <p:cNvCxnSpPr>
            <a:stCxn id="48" idx="0"/>
            <a:endCxn id="47" idx="4"/>
          </p:cNvCxnSpPr>
          <p:nvPr/>
        </p:nvCxnSpPr>
        <p:spPr>
          <a:xfrm flipV="1">
            <a:off x="7263329" y="4439818"/>
            <a:ext cx="0" cy="5358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"/>
          <p:cNvSpPr txBox="1">
            <a:spLocks/>
          </p:cNvSpPr>
          <p:nvPr/>
        </p:nvSpPr>
        <p:spPr>
          <a:xfrm>
            <a:off x="14976" y="1674030"/>
            <a:ext cx="5243834" cy="490144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solution is an assignment of permitted paths to each node such that:</a:t>
            </a:r>
          </a:p>
          <a:p>
            <a:pPr lvl="1"/>
            <a:r>
              <a:rPr lang="en-US" dirty="0" smtClean="0"/>
              <a:t>Node </a:t>
            </a:r>
            <a:r>
              <a:rPr lang="en-US" i="1" dirty="0" smtClean="0"/>
              <a:t>u</a:t>
            </a:r>
            <a:r>
              <a:rPr lang="en-US" dirty="0" smtClean="0"/>
              <a:t>’s path is either null or </a:t>
            </a:r>
            <a:r>
              <a:rPr lang="en-US" i="1" dirty="0" err="1" smtClean="0"/>
              <a:t>uwP</a:t>
            </a:r>
            <a:r>
              <a:rPr lang="en-US" dirty="0" smtClean="0"/>
              <a:t>, where path </a:t>
            </a:r>
            <a:r>
              <a:rPr lang="en-US" i="1" dirty="0" err="1" smtClean="0"/>
              <a:t>uw</a:t>
            </a:r>
            <a:r>
              <a:rPr lang="en-US" dirty="0" smtClean="0"/>
              <a:t> is assigned to node </a:t>
            </a:r>
            <a:r>
              <a:rPr lang="en-US" i="1" dirty="0" smtClean="0"/>
              <a:t>w</a:t>
            </a:r>
            <a:r>
              <a:rPr lang="en-US" dirty="0" smtClean="0"/>
              <a:t> and edge </a:t>
            </a:r>
            <a:r>
              <a:rPr lang="en-US" i="1" dirty="0" smtClean="0"/>
              <a:t>u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 w </a:t>
            </a:r>
            <a:r>
              <a:rPr lang="en-US" dirty="0" smtClean="0">
                <a:sym typeface="Wingdings" pitchFamily="2" charset="2"/>
              </a:rPr>
              <a:t>exists</a:t>
            </a:r>
          </a:p>
          <a:p>
            <a:pPr lvl="1"/>
            <a:r>
              <a:rPr lang="en-US" dirty="0" smtClean="0"/>
              <a:t>Each node is assigned the </a:t>
            </a:r>
            <a:r>
              <a:rPr lang="en-US" dirty="0" err="1" smtClean="0"/>
              <a:t>higest</a:t>
            </a:r>
            <a:r>
              <a:rPr lang="en-US" dirty="0" smtClean="0"/>
              <a:t> ranked path that is consistent with their neighbors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708072" y="27573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26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to the SPP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04910" y="425439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4860030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804910" y="307573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6977579" y="386831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6977579" y="49757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6977579" y="253485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cxnSp>
        <p:nvCxnSpPr>
          <p:cNvPr id="11" name="Straight Connector 10"/>
          <p:cNvCxnSpPr>
            <a:stCxn id="46" idx="4"/>
            <a:endCxn id="9" idx="0"/>
          </p:cNvCxnSpPr>
          <p:nvPr/>
        </p:nvCxnSpPr>
        <p:spPr>
          <a:xfrm>
            <a:off x="6090660" y="3647238"/>
            <a:ext cx="0" cy="607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2"/>
          </p:cNvCxnSpPr>
          <p:nvPr/>
        </p:nvCxnSpPr>
        <p:spPr>
          <a:xfrm flipV="1">
            <a:off x="6292716" y="2820605"/>
            <a:ext cx="684863" cy="3388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7" idx="1"/>
          </p:cNvCxnSpPr>
          <p:nvPr/>
        </p:nvCxnSpPr>
        <p:spPr>
          <a:xfrm>
            <a:off x="6292716" y="3563544"/>
            <a:ext cx="768557" cy="388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3"/>
            <a:endCxn id="45" idx="7"/>
          </p:cNvCxnSpPr>
          <p:nvPr/>
        </p:nvCxnSpPr>
        <p:spPr>
          <a:xfrm flipH="1">
            <a:off x="5347836" y="4742204"/>
            <a:ext cx="540768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3"/>
            <a:endCxn id="45" idx="0"/>
          </p:cNvCxnSpPr>
          <p:nvPr/>
        </p:nvCxnSpPr>
        <p:spPr>
          <a:xfrm flipH="1">
            <a:off x="5145780" y="3563544"/>
            <a:ext cx="742824" cy="14121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2"/>
            <a:endCxn id="45" idx="6"/>
          </p:cNvCxnSpPr>
          <p:nvPr/>
        </p:nvCxnSpPr>
        <p:spPr>
          <a:xfrm flipH="1">
            <a:off x="5431530" y="5261458"/>
            <a:ext cx="1546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5"/>
            <a:endCxn id="48" idx="1"/>
          </p:cNvCxnSpPr>
          <p:nvPr/>
        </p:nvCxnSpPr>
        <p:spPr>
          <a:xfrm>
            <a:off x="6292716" y="4742204"/>
            <a:ext cx="768557" cy="3171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195212" y="173301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0499"/>
                <a:gd name="adj2" fmla="val 819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H="1">
            <a:off x="7689272" y="2453170"/>
            <a:ext cx="1353918" cy="608329"/>
            <a:chOff x="1219200" y="4876799"/>
            <a:chExt cx="5181605" cy="1384995"/>
          </a:xfrm>
        </p:grpSpPr>
        <p:sp>
          <p:nvSpPr>
            <p:cNvPr id="85" name="Rectangular Callout 8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731"/>
                <a:gd name="adj2" fmla="val 317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5 2 1 0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7775632" y="3647238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960"/>
                <a:gd name="adj2" fmla="val 71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7689272" y="5261458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295"/>
                <a:gd name="adj2" fmla="val -4379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27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298005" y="5645732"/>
            <a:ext cx="1181198" cy="1085166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5"/>
            <a:endCxn id="48" idx="1"/>
          </p:cNvCxnSpPr>
          <p:nvPr/>
        </p:nvCxnSpPr>
        <p:spPr>
          <a:xfrm>
            <a:off x="6292716" y="4742204"/>
            <a:ext cx="768557" cy="31719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96612" y="5753443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10831" y="6157835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54967" y="4166265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90511" y="2698890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2"/>
            <a:endCxn id="45" idx="6"/>
          </p:cNvCxnSpPr>
          <p:nvPr/>
        </p:nvCxnSpPr>
        <p:spPr>
          <a:xfrm flipH="1">
            <a:off x="5431530" y="5261458"/>
            <a:ext cx="1546049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0"/>
            <a:endCxn id="46" idx="4"/>
          </p:cNvCxnSpPr>
          <p:nvPr/>
        </p:nvCxnSpPr>
        <p:spPr>
          <a:xfrm flipV="1">
            <a:off x="6090660" y="3647238"/>
            <a:ext cx="0" cy="60716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5"/>
            <a:endCxn id="47" idx="1"/>
          </p:cNvCxnSpPr>
          <p:nvPr/>
        </p:nvCxnSpPr>
        <p:spPr>
          <a:xfrm>
            <a:off x="6292716" y="3563544"/>
            <a:ext cx="768557" cy="38846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4"/>
            <a:endCxn id="48" idx="0"/>
          </p:cNvCxnSpPr>
          <p:nvPr/>
        </p:nvCxnSpPr>
        <p:spPr>
          <a:xfrm>
            <a:off x="7263329" y="4439818"/>
            <a:ext cx="0" cy="5358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13508" y="2757335"/>
            <a:ext cx="3990089" cy="2486911"/>
            <a:chOff x="414979" y="3333623"/>
            <a:chExt cx="8263530" cy="1523216"/>
          </a:xfrm>
        </p:grpSpPr>
        <p:sp>
          <p:nvSpPr>
            <p:cNvPr id="57" name="Rectangle 5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Solutions need not use the shortest paths, or form a spanning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1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27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SPP Example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663342" y="5326653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80676"/>
                <a:gd name="adj2" fmla="val -509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27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 flipH="1">
            <a:off x="5895155" y="5509253"/>
            <a:ext cx="1181198" cy="1085166"/>
            <a:chOff x="1219200" y="4876799"/>
            <a:chExt cx="5181605" cy="1384995"/>
          </a:xfrm>
        </p:grpSpPr>
        <p:sp>
          <p:nvSpPr>
            <p:cNvPr id="94" name="Rectangular Callout 9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35369" y="2481162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99562" y="2239128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784342" y="5795128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895156" y="5497552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6084653" y="598872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863528" y="3326686"/>
            <a:ext cx="7193581" cy="1594662"/>
            <a:chOff x="414979" y="3333623"/>
            <a:chExt cx="8263530" cy="1523216"/>
          </a:xfrm>
        </p:grpSpPr>
        <p:sp>
          <p:nvSpPr>
            <p:cNvPr id="116" name="Rectangle 11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Each node gets its preferred route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Totally stable topology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28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Gadget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663342" y="5326653"/>
            <a:ext cx="805278" cy="569971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80676"/>
                <a:gd name="adj2" fmla="val -509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27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46716" y="2943107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69082" y="2239128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784342" y="5795128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870632" y="5454878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6084653" y="598872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239503" y="3017262"/>
            <a:ext cx="6439227" cy="2029524"/>
            <a:chOff x="414979" y="3333623"/>
            <a:chExt cx="8263530" cy="1523216"/>
          </a:xfrm>
        </p:grpSpPr>
        <p:sp>
          <p:nvSpPr>
            <p:cNvPr id="116" name="Rectangle 11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Not every node gets preferred route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T</a:t>
              </a:r>
              <a:r>
                <a:rPr lang="en-US" sz="3200" dirty="0" smtClean="0">
                  <a:solidFill>
                    <a:schemeClr val="bg1"/>
                  </a:solidFill>
                </a:rPr>
                <a:t>opology is still stable</a:t>
              </a:r>
            </a:p>
            <a:p>
              <a:pPr>
                <a:buClr>
                  <a:schemeClr val="bg1"/>
                </a:buClr>
              </a:pPr>
              <a:r>
                <a:rPr lang="en-US" sz="3200" b="1" dirty="0" smtClean="0">
                  <a:solidFill>
                    <a:schemeClr val="bg1"/>
                  </a:solidFill>
                </a:rPr>
                <a:t>Only one stable configuration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i="1" dirty="0" smtClean="0">
                  <a:solidFill>
                    <a:schemeClr val="bg1"/>
                  </a:solidFill>
                </a:rPr>
                <a:t>No matter which router chooses first!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5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29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May Have Multiple Solutions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67546" y="400178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1256016" y="2974201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256016" y="507730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1743822" y="3462007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1541766" y="3545701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1743822" y="4489588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74818" y="1917380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flipH="1">
            <a:off x="86728" y="5548166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5310314" y="404853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4498784" y="30209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498784" y="5124059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4" name="Straight Connector 43"/>
          <p:cNvCxnSpPr>
            <a:stCxn id="40" idx="1"/>
            <a:endCxn id="41" idx="5"/>
          </p:cNvCxnSpPr>
          <p:nvPr/>
        </p:nvCxnSpPr>
        <p:spPr>
          <a:xfrm flipH="1" flipV="1">
            <a:off x="4986590" y="3508758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41" idx="4"/>
          </p:cNvCxnSpPr>
          <p:nvPr/>
        </p:nvCxnSpPr>
        <p:spPr>
          <a:xfrm flipV="1">
            <a:off x="4784534" y="3592452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3" idx="7"/>
          </p:cNvCxnSpPr>
          <p:nvPr/>
        </p:nvCxnSpPr>
        <p:spPr>
          <a:xfrm flipH="1">
            <a:off x="4986590" y="4536339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H="1">
            <a:off x="3317586" y="1964131"/>
            <a:ext cx="1181198" cy="1085166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60" name="Straight Connector 59"/>
          <p:cNvCxnSpPr>
            <a:stCxn id="40" idx="3"/>
            <a:endCxn id="43" idx="7"/>
          </p:cNvCxnSpPr>
          <p:nvPr/>
        </p:nvCxnSpPr>
        <p:spPr>
          <a:xfrm flipH="1">
            <a:off x="4986590" y="4536339"/>
            <a:ext cx="4074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0"/>
            <a:endCxn id="41" idx="4"/>
          </p:cNvCxnSpPr>
          <p:nvPr/>
        </p:nvCxnSpPr>
        <p:spPr>
          <a:xfrm flipV="1">
            <a:off x="4784534" y="3592452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82406" y="2487935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>
            <a:off x="3329496" y="5594917"/>
            <a:ext cx="1181198" cy="1085166"/>
            <a:chOff x="1219200" y="4876799"/>
            <a:chExt cx="5181605" cy="1384995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 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3606438" y="6549024"/>
            <a:ext cx="60349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514394" y="4095284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70" name="Oval 69"/>
          <p:cNvSpPr/>
          <p:nvPr/>
        </p:nvSpPr>
        <p:spPr>
          <a:xfrm>
            <a:off x="7702864" y="306770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7702864" y="5170810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72" name="Straight Connector 71"/>
          <p:cNvCxnSpPr>
            <a:stCxn id="69" idx="1"/>
            <a:endCxn id="70" idx="5"/>
          </p:cNvCxnSpPr>
          <p:nvPr/>
        </p:nvCxnSpPr>
        <p:spPr>
          <a:xfrm flipH="1" flipV="1">
            <a:off x="8190670" y="3555509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0"/>
            <a:endCxn id="70" idx="4"/>
          </p:cNvCxnSpPr>
          <p:nvPr/>
        </p:nvCxnSpPr>
        <p:spPr>
          <a:xfrm flipV="1">
            <a:off x="7988614" y="3639203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8190670" y="4583090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 flipH="1">
            <a:off x="6521666" y="2010882"/>
            <a:ext cx="1181198" cy="1085166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79" name="Straight Connector 78"/>
          <p:cNvCxnSpPr>
            <a:stCxn id="70" idx="4"/>
            <a:endCxn id="71" idx="0"/>
          </p:cNvCxnSpPr>
          <p:nvPr/>
        </p:nvCxnSpPr>
        <p:spPr>
          <a:xfrm>
            <a:off x="7988614" y="3639203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1"/>
            <a:endCxn id="70" idx="5"/>
          </p:cNvCxnSpPr>
          <p:nvPr/>
        </p:nvCxnSpPr>
        <p:spPr>
          <a:xfrm flipH="1" flipV="1">
            <a:off x="8190670" y="3555509"/>
            <a:ext cx="4074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899057" y="2964989"/>
            <a:ext cx="4426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 flipH="1">
            <a:off x="6533576" y="5641668"/>
            <a:ext cx="1181198" cy="1085166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6362"/>
                <a:gd name="adj2" fmla="val -630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6747597" y="617551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69" grpId="0" animBg="1"/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Next-gen Routing: HLP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30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Gadget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934720" y="5326653"/>
            <a:ext cx="1533900" cy="1129083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-69416"/>
                <a:gd name="adj2" fmla="val -518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17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6"/>
            <a:endCxn id="47" idx="2"/>
          </p:cNvCxnSpPr>
          <p:nvPr/>
        </p:nvCxnSpPr>
        <p:spPr>
          <a:xfrm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46716" y="2943107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69082" y="2239128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394331" y="6298580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5870632" y="5454878"/>
            <a:ext cx="1181198" cy="1085166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7715"/>
                <a:gd name="adj2" fmla="val -743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6084653" y="5988729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11472" y="2685702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48617" y="2496533"/>
            <a:ext cx="7293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6"/>
            <a:endCxn id="46" idx="2"/>
          </p:cNvCxnSpPr>
          <p:nvPr/>
        </p:nvCxnSpPr>
        <p:spPr>
          <a:xfrm>
            <a:off x="3156960" y="3057895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84652" y="6404366"/>
            <a:ext cx="8022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20874" y="5851157"/>
            <a:ext cx="11811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92607" y="2183309"/>
            <a:ext cx="8463720" cy="3909260"/>
            <a:chOff x="414979" y="3333623"/>
            <a:chExt cx="8263530" cy="1523216"/>
          </a:xfrm>
        </p:grpSpPr>
        <p:sp>
          <p:nvSpPr>
            <p:cNvPr id="60" name="Rectangle 5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That was only one round of oscillation!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This keeps going, infinitely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Problem stems from: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L</a:t>
              </a:r>
              <a:r>
                <a:rPr lang="en-US" sz="2800" dirty="0" smtClean="0">
                  <a:solidFill>
                    <a:schemeClr val="bg1"/>
                  </a:solidFill>
                </a:rPr>
                <a:t>ocal (not global) decisions</a:t>
              </a:r>
            </a:p>
            <a:p>
              <a:pPr lvl="1"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Ability of one node to improve its path selection</a:t>
              </a:r>
            </a:p>
            <a:p>
              <a:pPr>
                <a:buClr>
                  <a:schemeClr val="bg1"/>
                </a:buClr>
              </a:pP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Explains BGP Divergence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896" y="1582616"/>
            <a:ext cx="8991598" cy="1591407"/>
          </a:xfrm>
        </p:spPr>
        <p:txBody>
          <a:bodyPr/>
          <a:lstStyle/>
          <a:p>
            <a:r>
              <a:rPr lang="en-US" dirty="0" smtClean="0"/>
              <a:t>BGP is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guaranteed to converge to stable routing</a:t>
            </a:r>
          </a:p>
          <a:p>
            <a:pPr lvl="1"/>
            <a:r>
              <a:rPr lang="en-US" dirty="0" smtClean="0"/>
              <a:t>Policy inconsistencies may lead to “</a:t>
            </a:r>
            <a:r>
              <a:rPr lang="en-US" dirty="0" err="1" smtClean="0"/>
              <a:t>livelock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Protocol oscillation</a:t>
            </a:r>
          </a:p>
        </p:txBody>
      </p:sp>
      <p:sp>
        <p:nvSpPr>
          <p:cNvPr id="5" name="Oval 4"/>
          <p:cNvSpPr/>
          <p:nvPr/>
        </p:nvSpPr>
        <p:spPr>
          <a:xfrm>
            <a:off x="2260303" y="3634896"/>
            <a:ext cx="2599361" cy="259936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229" y="3634896"/>
            <a:ext cx="2599361" cy="2599361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3868" y="4519077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</a:t>
            </a:r>
          </a:p>
          <a:p>
            <a:r>
              <a:rPr lang="en-US" sz="2400" dirty="0" smtClean="0"/>
              <a:t>Converge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09468" y="4519077"/>
            <a:ext cx="1247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Must</a:t>
            </a:r>
          </a:p>
          <a:p>
            <a:pPr algn="r"/>
            <a:r>
              <a:rPr lang="en-US" sz="2400" dirty="0" smtClean="0"/>
              <a:t>Diverge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63547" y="3173231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Solvable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94369" y="3201302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 Diverge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 flipH="1">
            <a:off x="250660" y="3538184"/>
            <a:ext cx="1657266" cy="1085166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81368"/>
                <a:gd name="adj2" fmla="val 352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3" y="4936467"/>
              <a:ext cx="5181602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Good Gadgets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7120383" y="3606275"/>
            <a:ext cx="1657266" cy="1085166"/>
            <a:chOff x="1219200" y="4876799"/>
            <a:chExt cx="5181605" cy="1384995"/>
          </a:xfrm>
        </p:grpSpPr>
        <p:sp>
          <p:nvSpPr>
            <p:cNvPr id="15" name="Rectangular Callout 14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77791"/>
                <a:gd name="adj2" fmla="val 352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3" y="4936467"/>
              <a:ext cx="5181602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Bad Gadgets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2497057" y="6101861"/>
            <a:ext cx="3235527" cy="602326"/>
            <a:chOff x="1219200" y="4876799"/>
            <a:chExt cx="5181605" cy="1384995"/>
          </a:xfrm>
        </p:grpSpPr>
        <p:sp>
          <p:nvSpPr>
            <p:cNvPr id="18" name="Rectangular Callout 1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12428"/>
                <a:gd name="adj2" fmla="val -1793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3" y="4936467"/>
              <a:ext cx="5181602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Naughty Gadgets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6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>
            <a:stCxn id="47" idx="1"/>
            <a:endCxn id="9" idx="5"/>
          </p:cNvCxnSpPr>
          <p:nvPr/>
        </p:nvCxnSpPr>
        <p:spPr>
          <a:xfrm flipH="1" flipV="1">
            <a:off x="4545196" y="4287532"/>
            <a:ext cx="978743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2"/>
            <a:endCxn id="48" idx="6"/>
          </p:cNvCxnSpPr>
          <p:nvPr/>
        </p:nvCxnSpPr>
        <p:spPr>
          <a:xfrm flipH="1">
            <a:off x="3156960" y="5161002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5850312" y="285893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32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Beware of Backup Policies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57390" y="3799726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2585460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440245" y="277214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440245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2585460" y="4875252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cxnSp>
        <p:nvCxnSpPr>
          <p:cNvPr id="11" name="Straight Connector 10"/>
          <p:cNvCxnSpPr>
            <a:stCxn id="46" idx="3"/>
            <a:endCxn id="9" idx="7"/>
          </p:cNvCxnSpPr>
          <p:nvPr/>
        </p:nvCxnSpPr>
        <p:spPr>
          <a:xfrm flipH="1">
            <a:off x="4545196" y="3259951"/>
            <a:ext cx="978743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7" idx="0"/>
          </p:cNvCxnSpPr>
          <p:nvPr/>
        </p:nvCxnSpPr>
        <p:spPr>
          <a:xfrm>
            <a:off x="5725995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" idx="1"/>
            <a:endCxn id="45" idx="5"/>
          </p:cNvCxnSpPr>
          <p:nvPr/>
        </p:nvCxnSpPr>
        <p:spPr>
          <a:xfrm flipH="1" flipV="1">
            <a:off x="3073266" y="3259951"/>
            <a:ext cx="10678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45" idx="6"/>
          </p:cNvCxnSpPr>
          <p:nvPr/>
        </p:nvCxnSpPr>
        <p:spPr>
          <a:xfrm flipH="1">
            <a:off x="3156960" y="3057895"/>
            <a:ext cx="22832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1404262" y="1715324"/>
            <a:ext cx="1181198" cy="1085166"/>
            <a:chOff x="1219200" y="4876799"/>
            <a:chExt cx="5181605" cy="138499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024"/>
                <a:gd name="adj2" fmla="val 716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1 3 0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flipH="1">
            <a:off x="6232899" y="1972729"/>
            <a:ext cx="1181198" cy="1085166"/>
            <a:chOff x="1219200" y="4876799"/>
            <a:chExt cx="5181605" cy="1384995"/>
          </a:xfrm>
        </p:grpSpPr>
        <p:sp>
          <p:nvSpPr>
            <p:cNvPr id="88" name="Rectangular Callout 8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100"/>
                <a:gd name="adj2" fmla="val 464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2 1 0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934720" y="5326653"/>
            <a:ext cx="1533900" cy="1129083"/>
            <a:chOff x="1219200" y="4876799"/>
            <a:chExt cx="5181605" cy="1384995"/>
          </a:xfrm>
        </p:grpSpPr>
        <p:sp>
          <p:nvSpPr>
            <p:cNvPr id="91" name="Rectangular Callout 90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-69416"/>
                <a:gd name="adj2" fmla="val -518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19206" y="4936466"/>
              <a:ext cx="5181599" cy="117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3 0</a:t>
              </a:r>
              <a:endPara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4" name="Straight Connector 33"/>
          <p:cNvCxnSpPr>
            <a:stCxn id="9" idx="3"/>
            <a:endCxn id="48" idx="7"/>
          </p:cNvCxnSpPr>
          <p:nvPr/>
        </p:nvCxnSpPr>
        <p:spPr>
          <a:xfrm flipH="1">
            <a:off x="3073266" y="4287532"/>
            <a:ext cx="10678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8" idx="0"/>
            <a:endCxn id="45" idx="4"/>
          </p:cNvCxnSpPr>
          <p:nvPr/>
        </p:nvCxnSpPr>
        <p:spPr>
          <a:xfrm flipV="1">
            <a:off x="2871210" y="3343645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7"/>
            <a:endCxn id="46" idx="3"/>
          </p:cNvCxnSpPr>
          <p:nvPr/>
        </p:nvCxnSpPr>
        <p:spPr>
          <a:xfrm flipV="1">
            <a:off x="4545196" y="3259951"/>
            <a:ext cx="978743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5"/>
            <a:endCxn id="47" idx="1"/>
          </p:cNvCxnSpPr>
          <p:nvPr/>
        </p:nvCxnSpPr>
        <p:spPr>
          <a:xfrm>
            <a:off x="4545196" y="4287532"/>
            <a:ext cx="978743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546716" y="2943107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69082" y="2239128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394331" y="6298580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 flipH="1">
            <a:off x="6000897" y="5326653"/>
            <a:ext cx="1181198" cy="1461050"/>
            <a:chOff x="1219200" y="4876799"/>
            <a:chExt cx="5181605" cy="1384995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55543"/>
                <a:gd name="adj2" fmla="val -6167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36467"/>
              <a:ext cx="5181601" cy="131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4 2 0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6300502" y="5845059"/>
            <a:ext cx="5905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Multiply 64"/>
          <p:cNvSpPr/>
          <p:nvPr/>
        </p:nvSpPr>
        <p:spPr>
          <a:xfrm>
            <a:off x="4693299" y="4287532"/>
            <a:ext cx="768440" cy="76844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13336" y="3259951"/>
            <a:ext cx="8463720" cy="1500021"/>
            <a:chOff x="414979" y="3333623"/>
            <a:chExt cx="8263530" cy="1523216"/>
          </a:xfrm>
        </p:grpSpPr>
        <p:sp>
          <p:nvSpPr>
            <p:cNvPr id="68" name="Rectangle 6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BGP is not robust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It may not recover from link failure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0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1750098" y="1738096"/>
            <a:ext cx="3804166" cy="472611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00108" y="1767155"/>
            <a:ext cx="2917861" cy="4726112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33</a:t>
            </a:fld>
            <a:endParaRPr lang="en-US" sz="9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is Precarious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11639" y="5124059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cxnSp>
        <p:nvCxnSpPr>
          <p:cNvPr id="58" name="Straight Connector 57"/>
          <p:cNvCxnSpPr>
            <a:stCxn id="9" idx="1"/>
            <a:endCxn id="40" idx="5"/>
          </p:cNvCxnSpPr>
          <p:nvPr/>
        </p:nvCxnSpPr>
        <p:spPr>
          <a:xfrm flipH="1" flipV="1">
            <a:off x="3628122" y="4536339"/>
            <a:ext cx="467211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2"/>
            <a:endCxn id="43" idx="6"/>
          </p:cNvCxnSpPr>
          <p:nvPr/>
        </p:nvCxnSpPr>
        <p:spPr>
          <a:xfrm flipH="1">
            <a:off x="2900286" y="5409809"/>
            <a:ext cx="11113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40316" y="404853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3140316" y="2920787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3" name="Oval 42"/>
          <p:cNvSpPr/>
          <p:nvPr/>
        </p:nvSpPr>
        <p:spPr>
          <a:xfrm>
            <a:off x="2328786" y="5124059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cxnSp>
        <p:nvCxnSpPr>
          <p:cNvPr id="44" name="Straight Connector 43"/>
          <p:cNvCxnSpPr>
            <a:stCxn id="40" idx="0"/>
            <a:endCxn id="41" idx="4"/>
          </p:cNvCxnSpPr>
          <p:nvPr/>
        </p:nvCxnSpPr>
        <p:spPr>
          <a:xfrm flipV="1">
            <a:off x="3426066" y="3492287"/>
            <a:ext cx="0" cy="5562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41" idx="3"/>
          </p:cNvCxnSpPr>
          <p:nvPr/>
        </p:nvCxnSpPr>
        <p:spPr>
          <a:xfrm flipV="1">
            <a:off x="2614536" y="3408593"/>
            <a:ext cx="609474" cy="17154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3" idx="7"/>
          </p:cNvCxnSpPr>
          <p:nvPr/>
        </p:nvCxnSpPr>
        <p:spPr>
          <a:xfrm flipH="1">
            <a:off x="2816592" y="4536339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flipH="1">
            <a:off x="863063" y="3577348"/>
            <a:ext cx="1465722" cy="1085166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113421"/>
                <a:gd name="adj2" fmla="val 110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4" y="4936467"/>
              <a:ext cx="5181601" cy="12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3 1 0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3 1 2 0</a:t>
              </a: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1412408" y="2487935"/>
            <a:ext cx="675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flipH="1">
            <a:off x="154147" y="5345467"/>
            <a:ext cx="2001615" cy="1414771"/>
            <a:chOff x="1219200" y="4876799"/>
            <a:chExt cx="5181605" cy="1393030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48"/>
                <a:gd name="adj2" fmla="val -514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3" y="4906118"/>
              <a:ext cx="5181602" cy="136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5 3 1 0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5 6 3 1 2 0</a:t>
              </a:r>
              <a:endParaRPr lang="en-US" sz="2800" kern="0" dirty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5 3 1 2 0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Oval 68"/>
          <p:cNvSpPr/>
          <p:nvPr/>
        </p:nvSpPr>
        <p:spPr>
          <a:xfrm>
            <a:off x="8027248" y="4095284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70" name="Oval 69"/>
          <p:cNvSpPr/>
          <p:nvPr/>
        </p:nvSpPr>
        <p:spPr>
          <a:xfrm>
            <a:off x="7215718" y="3067703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7215718" y="5170810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72" name="Straight Connector 71"/>
          <p:cNvCxnSpPr>
            <a:stCxn id="69" idx="1"/>
            <a:endCxn id="70" idx="5"/>
          </p:cNvCxnSpPr>
          <p:nvPr/>
        </p:nvCxnSpPr>
        <p:spPr>
          <a:xfrm flipH="1" flipV="1">
            <a:off x="7703524" y="3555509"/>
            <a:ext cx="407418" cy="623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0"/>
            <a:endCxn id="70" idx="4"/>
          </p:cNvCxnSpPr>
          <p:nvPr/>
        </p:nvCxnSpPr>
        <p:spPr>
          <a:xfrm flipV="1">
            <a:off x="7501468" y="3639203"/>
            <a:ext cx="0" cy="1531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7703524" y="4583090"/>
            <a:ext cx="407418" cy="6714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 flipH="1">
            <a:off x="7873566" y="2010882"/>
            <a:ext cx="1181198" cy="1085166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950"/>
                <a:gd name="adj2" fmla="val 694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1 2 0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7885476" y="5641668"/>
            <a:ext cx="1181198" cy="1085166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4193"/>
                <a:gd name="adj2" fmla="val -6660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9204" y="4936467"/>
              <a:ext cx="5181601" cy="1217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2 1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flipH="1">
            <a:off x="512031" y="1917380"/>
            <a:ext cx="2001615" cy="1414771"/>
            <a:chOff x="1219200" y="4876799"/>
            <a:chExt cx="5181605" cy="1393030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5106"/>
                <a:gd name="adj2" fmla="val 3989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3" y="4906118"/>
              <a:ext cx="5181602" cy="136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4 5 3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1 2 0</a:t>
              </a:r>
              <a:endParaRPr lang="en-US" sz="2800" kern="0" dirty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89" name="Straight Connector 88"/>
          <p:cNvCxnSpPr>
            <a:stCxn id="9" idx="0"/>
            <a:endCxn id="41" idx="5"/>
          </p:cNvCxnSpPr>
          <p:nvPr/>
        </p:nvCxnSpPr>
        <p:spPr>
          <a:xfrm flipH="1" flipV="1">
            <a:off x="3628122" y="3408593"/>
            <a:ext cx="669267" cy="17154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40" idx="6"/>
          </p:cNvCxnSpPr>
          <p:nvPr/>
        </p:nvCxnSpPr>
        <p:spPr>
          <a:xfrm flipH="1">
            <a:off x="3711816" y="3353453"/>
            <a:ext cx="3503902" cy="9808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 flipH="1">
            <a:off x="4775805" y="5360298"/>
            <a:ext cx="2001615" cy="1414771"/>
            <a:chOff x="1219200" y="4876799"/>
            <a:chExt cx="5181605" cy="1393030"/>
          </a:xfrm>
        </p:grpSpPr>
        <p:sp>
          <p:nvSpPr>
            <p:cNvPr id="92" name="Rectangular Callout 9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2722"/>
                <a:gd name="adj2" fmla="val -4337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9203" y="4906118"/>
              <a:ext cx="5181602" cy="136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6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3 1 0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6 4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3 1 2 0</a:t>
              </a:r>
              <a:endParaRPr lang="en-US" sz="2800" kern="0" dirty="0">
                <a:solidFill>
                  <a:sysClr val="window" lastClr="FFFFFF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6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3 1 2 0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 flipH="1">
            <a:off x="4094414" y="1608476"/>
            <a:ext cx="2903492" cy="1611657"/>
            <a:chOff x="1219200" y="4876799"/>
            <a:chExt cx="5181605" cy="1384995"/>
          </a:xfrm>
        </p:grpSpPr>
        <p:sp>
          <p:nvSpPr>
            <p:cNvPr id="98" name="Rectangular Callout 9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1152"/>
                <a:gd name="adj2" fmla="val 103615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19203" y="4936468"/>
              <a:ext cx="5181602" cy="119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If node 1 uses path 1 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  <a:sym typeface="Wingdings" pitchFamily="2" charset="2"/>
                </a:rPr>
                <a:t> 0, this is solvable</a:t>
              </a:r>
              <a:endParaRPr lang="en-US" sz="2800" kern="0" noProof="0" dirty="0" smtClea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45" name="Straight Connector 44"/>
          <p:cNvCxnSpPr>
            <a:stCxn id="69" idx="1"/>
            <a:endCxn id="70" idx="5"/>
          </p:cNvCxnSpPr>
          <p:nvPr/>
        </p:nvCxnSpPr>
        <p:spPr>
          <a:xfrm flipH="1" flipV="1">
            <a:off x="7703524" y="3555509"/>
            <a:ext cx="407418" cy="62346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0" idx="4"/>
            <a:endCxn id="71" idx="0"/>
          </p:cNvCxnSpPr>
          <p:nvPr/>
        </p:nvCxnSpPr>
        <p:spPr>
          <a:xfrm>
            <a:off x="7501468" y="3639203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1" idx="0"/>
            <a:endCxn id="70" idx="4"/>
          </p:cNvCxnSpPr>
          <p:nvPr/>
        </p:nvCxnSpPr>
        <p:spPr>
          <a:xfrm flipV="1">
            <a:off x="7501468" y="3639203"/>
            <a:ext cx="0" cy="153160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9" idx="3"/>
            <a:endCxn id="71" idx="7"/>
          </p:cNvCxnSpPr>
          <p:nvPr/>
        </p:nvCxnSpPr>
        <p:spPr>
          <a:xfrm flipH="1">
            <a:off x="7703524" y="4583090"/>
            <a:ext cx="407418" cy="67141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 flipH="1">
            <a:off x="4312226" y="4074070"/>
            <a:ext cx="2903492" cy="613927"/>
            <a:chOff x="1219200" y="4876799"/>
            <a:chExt cx="5181605" cy="1384995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8523"/>
                <a:gd name="adj2" fmla="val 12696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9204" y="4936468"/>
              <a:ext cx="5181601" cy="44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No longer stable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0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BGP Be Fixed?</a:t>
            </a:r>
            <a:endParaRPr lang="en-US" dirty="0"/>
          </a:p>
        </p:txBody>
      </p:sp>
      <p:sp>
        <p:nvSpPr>
          <p:cNvPr id="1040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615462"/>
          </a:xfrm>
        </p:spPr>
        <p:txBody>
          <a:bodyPr/>
          <a:lstStyle/>
          <a:p>
            <a:r>
              <a:rPr lang="en-US" dirty="0" smtClean="0"/>
              <a:t>Unfortunately, SPP </a:t>
            </a:r>
            <a:r>
              <a:rPr lang="en-US" dirty="0"/>
              <a:t>is </a:t>
            </a:r>
            <a:r>
              <a:rPr lang="en-US" dirty="0" smtClean="0"/>
              <a:t>NP-complete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84300" y="3149182"/>
            <a:ext cx="23241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Static Approach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52824" y="4798871"/>
            <a:ext cx="233997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Times New Roman" pitchFamily="18" charset="0"/>
              </a:rPr>
              <a:t>Inter-AS</a:t>
            </a:r>
          </a:p>
          <a:p>
            <a:pPr algn="ctr"/>
            <a:r>
              <a:rPr lang="en-US" sz="2800" b="1" dirty="0">
                <a:latin typeface="Arial" pitchFamily="34" charset="0"/>
                <a:cs typeface="Times New Roman" pitchFamily="18" charset="0"/>
              </a:rPr>
              <a:t>coordination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4738546"/>
            <a:ext cx="269557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Automated Analysis </a:t>
            </a: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of Routing Policies</a:t>
            </a: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(This is very hard</a:t>
            </a:r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)</a:t>
            </a:r>
            <a:endParaRPr lang="en-US" sz="2000" b="1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784296" y="2958496"/>
            <a:ext cx="1838503" cy="97610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622799" y="2958496"/>
            <a:ext cx="2288251" cy="97610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1145893" y="3934604"/>
            <a:ext cx="1638401" cy="76471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784295" y="3934604"/>
            <a:ext cx="1838503" cy="76471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931872" y="3149182"/>
            <a:ext cx="25139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Dynamic Approach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727700" y="4015022"/>
            <a:ext cx="344838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Extend BGP </a:t>
            </a:r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to</a:t>
            </a:r>
            <a:endParaRPr lang="en-US" sz="2000" b="1" dirty="0"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detecting and </a:t>
            </a:r>
            <a:r>
              <a:rPr lang="en-US" sz="2000" b="1" dirty="0" smtClean="0">
                <a:latin typeface="Arial" pitchFamily="34" charset="0"/>
                <a:cs typeface="Times New Roman" pitchFamily="18" charset="0"/>
              </a:rPr>
              <a:t>suppress</a:t>
            </a:r>
            <a:endParaRPr lang="en-US" sz="2000" b="1" dirty="0">
              <a:latin typeface="Arial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Times New Roman" pitchFamily="18" charset="0"/>
              </a:rPr>
              <a:t>policy-based oscillations?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347787" y="6091383"/>
            <a:ext cx="66770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Arial" pitchFamily="34" charset="0"/>
                <a:cs typeface="Times New Roman" pitchFamily="18" charset="0"/>
              </a:rPr>
              <a:t>These approaches are </a:t>
            </a: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complementary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34</a:t>
            </a:fld>
            <a:endParaRPr lang="en-US" sz="9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79883" y="2521363"/>
            <a:ext cx="288583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Possible Solutions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Next-gen Routing: HLP</a:t>
            </a:r>
          </a:p>
        </p:txBody>
      </p:sp>
    </p:spTree>
    <p:extLst>
      <p:ext uri="{BB962C8B-B14F-4D97-AF65-F5344CB8AC3E}">
        <p14:creationId xmlns:p14="http://schemas.microsoft.com/office/powerpoint/2010/main" val="3169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reliability/fault-tolerance on small time scales (minutes) not previously a priority</a:t>
            </a:r>
          </a:p>
          <a:p>
            <a:r>
              <a:rPr lang="en-US" dirty="0"/>
              <a:t>T</a:t>
            </a:r>
            <a:r>
              <a:rPr lang="en-US" dirty="0" smtClean="0"/>
              <a:t>ransaction oriented and interactive applications (e.g. Internet Telephony) will require higher levels of end-to-end network reliability</a:t>
            </a:r>
          </a:p>
          <a:p>
            <a:r>
              <a:rPr lang="en-US" dirty="0" smtClean="0"/>
              <a:t>How well does the Internet routing infrastructure tolerate faults?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396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Conventional Wisdom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routing is robust under faults</a:t>
            </a:r>
          </a:p>
          <a:p>
            <a:pPr lvl="1"/>
            <a:r>
              <a:rPr lang="en-US" dirty="0" smtClean="0"/>
              <a:t>Supports path re-routing</a:t>
            </a:r>
          </a:p>
          <a:p>
            <a:pPr lvl="1"/>
            <a:r>
              <a:rPr lang="en-US" dirty="0" smtClean="0"/>
              <a:t>Path restoration on the order of seconds</a:t>
            </a:r>
          </a:p>
          <a:p>
            <a:r>
              <a:rPr lang="en-US" dirty="0" smtClean="0"/>
              <a:t>BGP has good convergence properties</a:t>
            </a:r>
          </a:p>
          <a:p>
            <a:pPr lvl="1"/>
            <a:r>
              <a:rPr lang="en-US" dirty="0" smtClean="0"/>
              <a:t>Does not exhibit looping/bouncing problems of RIP</a:t>
            </a:r>
          </a:p>
          <a:p>
            <a:r>
              <a:rPr lang="en-US" dirty="0" smtClean="0"/>
              <a:t>Internet fail-over will improve with faster routers and faster links</a:t>
            </a:r>
          </a:p>
          <a:p>
            <a:r>
              <a:rPr lang="en-US" dirty="0" smtClean="0"/>
              <a:t>More redundant connections (multi-homing) will always improve fault-tolerance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39792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Delayed Routing Convergence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onventional wisdom about routing convergence is not accurate </a:t>
            </a:r>
          </a:p>
          <a:p>
            <a:pPr lvl="1"/>
            <a:r>
              <a:rPr lang="en-US" dirty="0" smtClean="0"/>
              <a:t>Measurement of BGP convergence in the Internet</a:t>
            </a:r>
          </a:p>
          <a:p>
            <a:pPr lvl="1"/>
            <a:r>
              <a:rPr lang="en-US" dirty="0" smtClean="0"/>
              <a:t>Analysis/intuition behind delayed BGP routing convergence</a:t>
            </a:r>
          </a:p>
          <a:p>
            <a:pPr lvl="1"/>
            <a:r>
              <a:rPr lang="en-US" dirty="0" smtClean="0"/>
              <a:t>Modifications to BGP implementations which would improve convergence times 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380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Question</a:t>
            </a: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 smtClean="0"/>
              <a:t>After a fault in a path to multi-homed site, how long does it take for majority of Internet routers to fail-over to secondary path?</a:t>
            </a:r>
            <a:endParaRPr lang="en-US" dirty="0"/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103479" y="5350279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latin typeface="Arial Narrow" pitchFamily="34" charset="0"/>
              </a:rPr>
              <a:t>Customer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2313279" y="4770841"/>
            <a:ext cx="135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 Narrow" pitchFamily="34" charset="0"/>
              </a:rPr>
              <a:t>Primary ISP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286234" y="632500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 Narrow" pitchFamily="34" charset="0"/>
              </a:rPr>
              <a:t>Backup ISP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39</a:t>
            </a:fld>
            <a:endParaRPr lang="en-US" sz="900" dirty="0"/>
          </a:p>
        </p:txBody>
      </p:sp>
      <p:pic>
        <p:nvPicPr>
          <p:cNvPr id="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" y="4738398"/>
            <a:ext cx="1108727" cy="653766"/>
          </a:xfrm>
          <a:prstGeom prst="rect">
            <a:avLst/>
          </a:prstGeom>
          <a:noFill/>
          <a:extLst/>
        </p:spPr>
      </p:pic>
      <p:cxnSp>
        <p:nvCxnSpPr>
          <p:cNvPr id="34" name="Straight Connector 33"/>
          <p:cNvCxnSpPr>
            <a:stCxn id="33" idx="3"/>
            <a:endCxn id="36" idx="1"/>
          </p:cNvCxnSpPr>
          <p:nvPr/>
        </p:nvCxnSpPr>
        <p:spPr>
          <a:xfrm>
            <a:off x="1246479" y="5065281"/>
            <a:ext cx="1163043" cy="94684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22" y="5685241"/>
            <a:ext cx="1108727" cy="653766"/>
          </a:xfrm>
          <a:prstGeom prst="rect">
            <a:avLst/>
          </a:prstGeom>
          <a:noFill/>
          <a:extLst/>
        </p:spPr>
      </p:pic>
      <p:pic>
        <p:nvPicPr>
          <p:cNvPr id="3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22" y="4140798"/>
            <a:ext cx="1108727" cy="653766"/>
          </a:xfrm>
          <a:prstGeom prst="rect">
            <a:avLst/>
          </a:prstGeom>
          <a:noFill/>
          <a:extLst/>
        </p:spPr>
      </p:pic>
      <p:cxnSp>
        <p:nvCxnSpPr>
          <p:cNvPr id="39" name="Straight Connector 38"/>
          <p:cNvCxnSpPr>
            <a:stCxn id="33" idx="3"/>
            <a:endCxn id="37" idx="1"/>
          </p:cNvCxnSpPr>
          <p:nvPr/>
        </p:nvCxnSpPr>
        <p:spPr>
          <a:xfrm flipV="1">
            <a:off x="1246479" y="4467681"/>
            <a:ext cx="1163043" cy="5976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ultiply 43"/>
          <p:cNvSpPr/>
          <p:nvPr/>
        </p:nvSpPr>
        <p:spPr>
          <a:xfrm>
            <a:off x="1487438" y="4386621"/>
            <a:ext cx="768440" cy="76844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667417" y="4467681"/>
            <a:ext cx="842945" cy="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16560" y="3832254"/>
            <a:ext cx="667770" cy="40768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04981" y="3400739"/>
            <a:ext cx="0" cy="66571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362864" y="3475086"/>
            <a:ext cx="387210" cy="66571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6" idx="3"/>
          </p:cNvCxnSpPr>
          <p:nvPr/>
        </p:nvCxnSpPr>
        <p:spPr>
          <a:xfrm>
            <a:off x="3518249" y="6012124"/>
            <a:ext cx="1074304" cy="429771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3" idx="3"/>
            <a:endCxn id="36" idx="1"/>
          </p:cNvCxnSpPr>
          <p:nvPr/>
        </p:nvCxnSpPr>
        <p:spPr>
          <a:xfrm>
            <a:off x="1246479" y="5065281"/>
            <a:ext cx="1163043" cy="946843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5326" y="3136896"/>
            <a:ext cx="14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Route Withdrawn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469266" y="6241840"/>
            <a:ext cx="103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Traffic</a:t>
            </a:r>
            <a:endParaRPr lang="en-US" sz="2000" dirty="0"/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5642879" y="3508942"/>
            <a:ext cx="3501121" cy="28340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Routing table convergence</a:t>
            </a:r>
          </a:p>
          <a:p>
            <a:r>
              <a:rPr lang="en-US" dirty="0" smtClean="0"/>
              <a:t>Stable end-to-end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827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AS-1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5860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930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2942725" y="5890230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8275" y="5135206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219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469192" y="2123544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965630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8218241" y="2366764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214695" y="2783617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2892138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788742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2892138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208275" y="2334680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049923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2892138" y="3159579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049923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1231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1231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253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898558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916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253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027714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989904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576001" y="4679638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6338494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6015937" y="2973814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610535" y="2697982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7021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7671156" y="2697982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892825" y="3238336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7343988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0862" y="47359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64298" y="305802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334322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85" y="494500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8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7" y="429924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8" y="33054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258898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0" y="21444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20997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3" y="27791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1" y="25077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83" y="285794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7" y="366087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3" y="38032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79" y="372362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7" y="464150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29924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0" y="2593419"/>
            <a:ext cx="645115" cy="380395"/>
          </a:xfrm>
          <a:prstGeom prst="rect">
            <a:avLst/>
          </a:prstGeom>
          <a:noFill/>
          <a:extLst/>
        </p:spPr>
      </p:pic>
      <p:grpSp>
        <p:nvGrpSpPr>
          <p:cNvPr id="148" name="Group 147"/>
          <p:cNvGrpSpPr/>
          <p:nvPr/>
        </p:nvGrpSpPr>
        <p:grpSpPr>
          <a:xfrm flipH="1">
            <a:off x="157064" y="3953624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Interior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438853" y="5467326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unconstrained policies:</a:t>
            </a:r>
          </a:p>
          <a:p>
            <a:pPr lvl="1"/>
            <a:r>
              <a:rPr lang="en-US" dirty="0" smtClean="0"/>
              <a:t>Divergence</a:t>
            </a:r>
          </a:p>
          <a:p>
            <a:pPr lvl="1"/>
            <a:r>
              <a:rPr lang="en-US" dirty="0" smtClean="0"/>
              <a:t>Possible create </a:t>
            </a:r>
            <a:r>
              <a:rPr lang="en-US" dirty="0" err="1" smtClean="0"/>
              <a:t>unsatisfiable</a:t>
            </a:r>
            <a:r>
              <a:rPr lang="en-US" dirty="0" smtClean="0"/>
              <a:t> policies</a:t>
            </a:r>
          </a:p>
          <a:p>
            <a:pPr lvl="1"/>
            <a:r>
              <a:rPr lang="en-US" dirty="0" smtClean="0"/>
              <a:t>NP-complete to identify these policies</a:t>
            </a:r>
          </a:p>
          <a:p>
            <a:pPr lvl="1"/>
            <a:r>
              <a:rPr lang="en-US" dirty="0" smtClean="0"/>
              <a:t>Happening today?</a:t>
            </a:r>
          </a:p>
          <a:p>
            <a:r>
              <a:rPr lang="en-US" dirty="0" smtClean="0"/>
              <a:t>With constrained policies (e.g. shortest path first)</a:t>
            </a:r>
          </a:p>
          <a:p>
            <a:pPr lvl="1"/>
            <a:r>
              <a:rPr lang="en-US" dirty="0" smtClean="0"/>
              <a:t>Transient oscillations</a:t>
            </a:r>
          </a:p>
          <a:p>
            <a:pPr lvl="1"/>
            <a:r>
              <a:rPr lang="en-US" dirty="0" smtClean="0"/>
              <a:t>BGP usually converges</a:t>
            </a:r>
          </a:p>
          <a:p>
            <a:pPr lvl="1"/>
            <a:r>
              <a:rPr lang="en-US" dirty="0" smtClean="0"/>
              <a:t>It may take a very long time…</a:t>
            </a:r>
          </a:p>
          <a:p>
            <a:r>
              <a:rPr lang="en-US" dirty="0" smtClean="0"/>
              <a:t>This paper is about constrained policies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81946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16 Month Study of Convergence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the Internet</a:t>
            </a:r>
          </a:p>
          <a:p>
            <a:pPr lvl="1"/>
            <a:r>
              <a:rPr lang="en-US" dirty="0" smtClean="0"/>
              <a:t>Inject BGP faults (announcements/withdrawals) of varied prefix and AS path length into topologically and geographically diverse ISP peering sessions</a:t>
            </a:r>
          </a:p>
          <a:p>
            <a:pPr lvl="1"/>
            <a:r>
              <a:rPr lang="en-US" dirty="0" smtClean="0"/>
              <a:t>Monitor impact faults through</a:t>
            </a:r>
          </a:p>
          <a:p>
            <a:pPr lvl="2"/>
            <a:r>
              <a:rPr lang="en-US" dirty="0" smtClean="0"/>
              <a:t>Recording BGP peering sessions with 20 tier1/tier2 ISPs</a:t>
            </a:r>
          </a:p>
          <a:p>
            <a:pPr lvl="2"/>
            <a:r>
              <a:rPr lang="en-US" dirty="0" smtClean="0"/>
              <a:t>Active ICMP measurements (512 byte/second to 100 random web sites)</a:t>
            </a:r>
          </a:p>
          <a:p>
            <a:pPr lvl="1"/>
            <a:r>
              <a:rPr lang="en-US" dirty="0" smtClean="0"/>
              <a:t>Wait two years (and 250,000 faults)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1007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3074"/>
              </p:ext>
            </p:extLst>
          </p:nvPr>
        </p:nvGraphicFramePr>
        <p:xfrm>
          <a:off x="140891" y="3062906"/>
          <a:ext cx="8611169" cy="3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Bitmap Image" r:id="rId4" imgW="8600000" imgH="3696216" progId="">
                  <p:embed/>
                </p:oleObj>
              </mc:Choice>
              <mc:Fallback>
                <p:oleObj name="Bitmap Image" r:id="rId4" imgW="8600000" imgH="3696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91" y="3062906"/>
                        <a:ext cx="8611169" cy="3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42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Architecture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6594423" y="1199915"/>
            <a:ext cx="2374480" cy="1454430"/>
            <a:chOff x="1219200" y="4876799"/>
            <a:chExt cx="5181605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401"/>
                <a:gd name="adj2" fmla="val 90907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936468"/>
              <a:ext cx="5181601" cy="119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Researchers pretending to be an AS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70925" y="1644145"/>
            <a:ext cx="2374480" cy="1454430"/>
            <a:chOff x="1219200" y="4876799"/>
            <a:chExt cx="5181605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2401"/>
                <a:gd name="adj2" fmla="val 90907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4" y="4936468"/>
              <a:ext cx="5181601" cy="119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Researchers pretending to be an AS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 flipV="1">
            <a:off x="5367539" y="3506258"/>
            <a:ext cx="1655831" cy="14763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66153" y="3475086"/>
            <a:ext cx="1796711" cy="35761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566154" y="4036095"/>
            <a:ext cx="1332689" cy="177131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50997" y="3910519"/>
            <a:ext cx="525292" cy="4182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9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 Scenarios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Tup</a:t>
            </a:r>
            <a:r>
              <a:rPr lang="en-US" dirty="0" smtClean="0"/>
              <a:t> – a new route is advertised</a:t>
            </a:r>
          </a:p>
          <a:p>
            <a:r>
              <a:rPr lang="en-US" dirty="0" err="1" smtClean="0"/>
              <a:t>Tdown</a:t>
            </a:r>
            <a:r>
              <a:rPr lang="en-US" dirty="0" smtClean="0"/>
              <a:t> – A route is withdrawn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.e. single-homed failure</a:t>
            </a:r>
          </a:p>
          <a:p>
            <a:r>
              <a:rPr lang="en-US" dirty="0" err="1" smtClean="0"/>
              <a:t>Tshort</a:t>
            </a:r>
            <a:r>
              <a:rPr lang="en-US" dirty="0" smtClean="0"/>
              <a:t> – Advertise a shorter/better AS path</a:t>
            </a:r>
            <a:endParaRPr lang="en-US" dirty="0"/>
          </a:p>
          <a:p>
            <a:pPr lvl="1"/>
            <a:r>
              <a:rPr lang="en-US" dirty="0" smtClean="0"/>
              <a:t>i.e. primary path repaired</a:t>
            </a:r>
          </a:p>
          <a:p>
            <a:r>
              <a:rPr lang="en-US" dirty="0" err="1" smtClean="0"/>
              <a:t>Tlong</a:t>
            </a:r>
            <a:r>
              <a:rPr lang="en-US" dirty="0" smtClean="0"/>
              <a:t> – Advertise a longer/worse AS path</a:t>
            </a:r>
            <a:endParaRPr lang="en-US" dirty="0"/>
          </a:p>
          <a:p>
            <a:pPr lvl="1"/>
            <a:r>
              <a:rPr lang="en-US" dirty="0" smtClean="0"/>
              <a:t>i.e. primary path fails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6748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Convergence Results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Routing convergence requires an order of magnitude longer than expected</a:t>
            </a:r>
          </a:p>
          <a:p>
            <a:pPr lvl="1"/>
            <a:r>
              <a:rPr lang="en-US" sz="2500" dirty="0" smtClean="0"/>
              <a:t>10s of minutes</a:t>
            </a:r>
            <a:endParaRPr lang="en-US" sz="3200" dirty="0" smtClean="0"/>
          </a:p>
          <a:p>
            <a:r>
              <a:rPr lang="en-US" sz="2800" dirty="0" smtClean="0"/>
              <a:t>Routes converge more quickly following </a:t>
            </a:r>
            <a:r>
              <a:rPr lang="en-US" sz="2800" dirty="0" err="1" smtClean="0"/>
              <a:t>Tup</a:t>
            </a:r>
            <a:r>
              <a:rPr lang="en-US" sz="2800" dirty="0" smtClean="0"/>
              <a:t>/Repair than </a:t>
            </a:r>
            <a:r>
              <a:rPr lang="en-US" sz="2800" dirty="0" err="1" smtClean="0"/>
              <a:t>Tdown</a:t>
            </a:r>
            <a:r>
              <a:rPr lang="en-US" sz="2800" dirty="0" smtClean="0"/>
              <a:t>/Failure events</a:t>
            </a:r>
          </a:p>
          <a:p>
            <a:pPr lvl="1"/>
            <a:r>
              <a:rPr lang="en-US" sz="2500" dirty="0"/>
              <a:t>B</a:t>
            </a:r>
            <a:r>
              <a:rPr lang="en-US" sz="2500" dirty="0" smtClean="0"/>
              <a:t>ad news travels more slowly</a:t>
            </a:r>
            <a:endParaRPr lang="en-US" sz="3200" dirty="0" smtClean="0"/>
          </a:p>
          <a:p>
            <a:r>
              <a:rPr lang="en-US" sz="2800" dirty="0" smtClean="0"/>
              <a:t>Withdrawals (</a:t>
            </a:r>
            <a:r>
              <a:rPr lang="en-US" sz="2800" dirty="0" err="1" smtClean="0"/>
              <a:t>Tdown</a:t>
            </a:r>
            <a:r>
              <a:rPr lang="en-US" sz="2800" dirty="0" smtClean="0"/>
              <a:t>) generate several more announcements than new routes (</a:t>
            </a:r>
            <a:r>
              <a:rPr lang="en-US" sz="2800" dirty="0" err="1" smtClean="0"/>
              <a:t>Tup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670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pic>
        <p:nvPicPr>
          <p:cNvPr id="1249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799" y="1564500"/>
            <a:ext cx="7246865" cy="3236100"/>
          </a:xfrm>
        </p:spPr>
      </p:pic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113016" y="5013789"/>
            <a:ext cx="8917968" cy="174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/>
              <a:t>BGP log of updates from AS2117 for route via AS2129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/>
              <a:t>One </a:t>
            </a:r>
            <a:r>
              <a:rPr lang="en-US" sz="2000" dirty="0" smtClean="0"/>
              <a:t>withdrawal </a:t>
            </a:r>
            <a:r>
              <a:rPr lang="en-US" sz="2000" dirty="0"/>
              <a:t>triggers 6 announcements and one </a:t>
            </a:r>
            <a:r>
              <a:rPr lang="en-US" sz="2000" dirty="0" smtClean="0"/>
              <a:t>withdrawal from </a:t>
            </a:r>
            <a:r>
              <a:rPr lang="en-US" sz="2000" dirty="0"/>
              <a:t>2117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/>
              <a:t>Increasing </a:t>
            </a:r>
            <a:r>
              <a:rPr lang="en-US" sz="2000" dirty="0" smtClean="0"/>
              <a:t>AS path </a:t>
            </a:r>
            <a:r>
              <a:rPr lang="en-US" sz="2000" dirty="0"/>
              <a:t>length until final withdrawal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4594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5132851" y="4599321"/>
            <a:ext cx="1152132" cy="9612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94141" y="3686753"/>
            <a:ext cx="179354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10772" y="4486910"/>
            <a:ext cx="2269878" cy="47111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10772" y="3779855"/>
            <a:ext cx="888128" cy="117817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598901" y="3779855"/>
            <a:ext cx="1381747" cy="66528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52515" y="3779855"/>
            <a:ext cx="958258" cy="117817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10770" y="2487427"/>
            <a:ext cx="3" cy="247059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10773" y="2525568"/>
            <a:ext cx="1846384" cy="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557157" y="2525570"/>
            <a:ext cx="423493" cy="1919571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52516" y="2487428"/>
            <a:ext cx="958255" cy="129242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Many Announcements?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2275853"/>
            <a:ext cx="4106979" cy="442974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Route Fails: AS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5696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1 5696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2041 3508 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</a:rPr>
              <a:t>Announce: 1 </a:t>
            </a:r>
            <a:r>
              <a:rPr lang="en-US" sz="2000" dirty="0">
                <a:solidFill>
                  <a:schemeClr val="accent1"/>
                </a:solidFill>
              </a:rPr>
              <a:t>2041 3508 </a:t>
            </a:r>
            <a:r>
              <a:rPr lang="en-US" sz="2000" dirty="0" smtClean="0">
                <a:solidFill>
                  <a:schemeClr val="accent1"/>
                </a:solidFill>
              </a:rPr>
              <a:t>2129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Route Withdrawn: 2129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55" y="4237195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6" name="TextBox 5"/>
          <p:cNvSpPr txBox="1"/>
          <p:nvPr/>
        </p:nvSpPr>
        <p:spPr>
          <a:xfrm>
            <a:off x="7445887" y="472009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2129</a:t>
            </a:r>
            <a:endParaRPr lang="en-US" dirty="0"/>
          </a:p>
        </p:txBody>
      </p:sp>
      <p:pic>
        <p:nvPicPr>
          <p:cNvPr id="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07" y="3437038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6062499" y="31424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5696</a:t>
            </a:r>
            <a:endParaRPr lang="en-US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22" y="3437038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4259172" y="311605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1</a:t>
            </a:r>
            <a:endParaRPr lang="en-US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8" y="4708311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2" name="TextBox 11"/>
          <p:cNvSpPr txBox="1"/>
          <p:nvPr/>
        </p:nvSpPr>
        <p:spPr>
          <a:xfrm>
            <a:off x="5176010" y="5191207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2117</a:t>
            </a:r>
            <a:endParaRPr lang="en-US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7" y="2237712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4" name="TextBox 13"/>
          <p:cNvSpPr txBox="1"/>
          <p:nvPr/>
        </p:nvSpPr>
        <p:spPr>
          <a:xfrm>
            <a:off x="4259379" y="23409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2041</a:t>
            </a:r>
            <a:endParaRPr lang="en-US" dirty="0"/>
          </a:p>
        </p:txBody>
      </p:sp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63" y="2275853"/>
            <a:ext cx="846987" cy="499430"/>
          </a:xfrm>
          <a:prstGeom prst="rect">
            <a:avLst/>
          </a:prstGeom>
          <a:noFill/>
          <a:extLst/>
        </p:spPr>
      </p:pic>
      <p:sp>
        <p:nvSpPr>
          <p:cNvPr id="16" name="TextBox 15"/>
          <p:cNvSpPr txBox="1"/>
          <p:nvPr/>
        </p:nvSpPr>
        <p:spPr>
          <a:xfrm>
            <a:off x="7907928" y="234090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3508</a:t>
            </a:r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 rot="2129987">
            <a:off x="6020586" y="3934810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 rot="19295626">
            <a:off x="4987374" y="3920735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 rot="5400000">
            <a:off x="5491873" y="3301972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5520885" y="3388074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5400000">
            <a:off x="6452077" y="2136988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10091836">
            <a:off x="7587021" y="3058405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 rot="2187803">
            <a:off x="5097389" y="2688865"/>
            <a:ext cx="379776" cy="7667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1885" y="1661746"/>
            <a:ext cx="3854735" cy="61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Events from AS 2177</a:t>
            </a:r>
            <a:endParaRPr lang="en-US" sz="2400" b="1" dirty="0"/>
          </a:p>
        </p:txBody>
      </p:sp>
      <p:pic>
        <p:nvPicPr>
          <p:cNvPr id="63" name="Picture 4" descr="C:\Users\t0ph3r\Documents\CS 4700\assets\sk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5" y="3934635"/>
            <a:ext cx="995256" cy="9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Up Arrow 63"/>
          <p:cNvSpPr/>
          <p:nvPr/>
        </p:nvSpPr>
        <p:spPr>
          <a:xfrm rot="7060109">
            <a:off x="7099885" y="3768020"/>
            <a:ext cx="379776" cy="623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64" grpId="0" animBg="1"/>
      <p:bldP spid="64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8872"/>
            <a:ext cx="88392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Many Announcements Does it Take For an AS to Withdraw a Route?</a:t>
            </a:r>
            <a:endParaRPr lang="en-US" sz="4000" dirty="0"/>
          </a:p>
        </p:txBody>
      </p:sp>
      <p:graphicFrame>
        <p:nvGraphicFramePr>
          <p:cNvPr id="14438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492053"/>
              </p:ext>
            </p:extLst>
          </p:nvPr>
        </p:nvGraphicFramePr>
        <p:xfrm>
          <a:off x="353277" y="1592493"/>
          <a:ext cx="8472224" cy="392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Bitmap Image" r:id="rId4" imgW="4847619" imgH="2247619" progId="">
                  <p:embed/>
                </p:oleObj>
              </mc:Choice>
              <mc:Fallback>
                <p:oleObj name="Bitmap Image" r:id="rId4" imgW="4847619" imgH="2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77" y="1592493"/>
                        <a:ext cx="8472224" cy="392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400709" y="5652499"/>
            <a:ext cx="29452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Answer: </a:t>
            </a:r>
            <a:r>
              <a:rPr lang="en-US" sz="2400" b="1" i="1" dirty="0">
                <a:solidFill>
                  <a:schemeClr val="tx2"/>
                </a:solidFill>
              </a:rPr>
              <a:t>up to 19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4634" y="1223192"/>
            <a:ext cx="595184" cy="260728"/>
          </a:xfrm>
          <a:prstGeom prst="rect">
            <a:avLst/>
          </a:prstGeom>
        </p:spPr>
        <p:txBody>
          <a:bodyPr>
            <a:noAutofit/>
          </a:bodyPr>
          <a:lstStyle/>
          <a:p>
            <a:fld id="{54A73DE7-6178-4BC1-A213-835B1858E73F}" type="slidenum">
              <a:rPr lang="en-US" sz="1600">
                <a:solidFill>
                  <a:schemeClr val="bg1"/>
                </a:solidFill>
              </a:rPr>
              <a:pPr/>
              <a:t>47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1219200" y="1295400"/>
          <a:ext cx="65532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hart" r:id="rId4" imgW="5473700" imgH="3340100" progId="Excel.Sheet.8">
                  <p:embed/>
                </p:oleObj>
              </mc:Choice>
              <mc:Fallback>
                <p:oleObj name="Chart" r:id="rId4" imgW="5473700" imgH="3340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6553200" cy="423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Line 4"/>
          <p:cNvSpPr>
            <a:spLocks noChangeShapeType="1"/>
          </p:cNvSpPr>
          <p:nvPr/>
        </p:nvSpPr>
        <p:spPr bwMode="auto">
          <a:xfrm flipH="1" flipV="1">
            <a:off x="4946514" y="3552824"/>
            <a:ext cx="450850" cy="234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 rot="18495853" flipH="1">
            <a:off x="3643177" y="2951161"/>
            <a:ext cx="254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Short-&gt;Long Fail-Over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H="1" flipV="1">
            <a:off x="3200400" y="3429000"/>
            <a:ext cx="514350" cy="409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 rot="-3972412">
            <a:off x="1697038" y="2798762"/>
            <a:ext cx="248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New Route</a:t>
            </a:r>
          </a:p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Long-&gt;Short Fail-over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 flipH="1" flipV="1">
            <a:off x="3200400" y="3352800"/>
            <a:ext cx="642938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 rot="18495853">
            <a:off x="5975386" y="407817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Failure</a:t>
            </a: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5991224" y="3959224"/>
            <a:ext cx="322263" cy="234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685800" y="56388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</a:rPr>
              <a:t>Less than half of </a:t>
            </a:r>
            <a:r>
              <a:rPr lang="en-US" sz="2200" dirty="0" err="1">
                <a:latin typeface="Times New Roman" pitchFamily="18" charset="0"/>
              </a:rPr>
              <a:t>Tdown</a:t>
            </a:r>
            <a:r>
              <a:rPr lang="en-US" sz="2200" dirty="0">
                <a:latin typeface="Times New Roman" pitchFamily="18" charset="0"/>
              </a:rPr>
              <a:t> events converge within two minutes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err="1">
                <a:latin typeface="Times New Roman" pitchFamily="18" charset="0"/>
              </a:rPr>
              <a:t>Tup</a:t>
            </a:r>
            <a:r>
              <a:rPr lang="en-US" sz="2200" dirty="0">
                <a:latin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</a:rPr>
              <a:t>Tshort</a:t>
            </a:r>
            <a:r>
              <a:rPr lang="en-US" sz="2200" dirty="0">
                <a:latin typeface="Times New Roman" pitchFamily="18" charset="0"/>
              </a:rPr>
              <a:t> and </a:t>
            </a:r>
            <a:r>
              <a:rPr lang="en-US" sz="2200" dirty="0" err="1">
                <a:latin typeface="Times New Roman" pitchFamily="18" charset="0"/>
              </a:rPr>
              <a:t>Tdown</a:t>
            </a:r>
            <a:r>
              <a:rPr lang="en-US" sz="2200" dirty="0">
                <a:latin typeface="Times New Roman" pitchFamily="18" charset="0"/>
              </a:rPr>
              <a:t>/</a:t>
            </a:r>
            <a:r>
              <a:rPr lang="en-US" sz="2200" dirty="0" err="1">
                <a:latin typeface="Times New Roman" pitchFamily="18" charset="0"/>
              </a:rPr>
              <a:t>Tlong</a:t>
            </a:r>
            <a:r>
              <a:rPr lang="en-US" sz="2200" dirty="0">
                <a:latin typeface="Times New Roman" pitchFamily="18" charset="0"/>
              </a:rPr>
              <a:t> form equivalence classes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</a:rPr>
              <a:t>Long tailed distribution (up to 15 minutes)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04800" y="457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BGP </a:t>
            </a:r>
            <a:r>
              <a:rPr lang="en-US" sz="2800" dirty="0">
                <a:solidFill>
                  <a:schemeClr val="tx2"/>
                </a:solidFill>
                <a:latin typeface="Arial Black" pitchFamily="34" charset="0"/>
              </a:rPr>
              <a:t>Routing Table Convergence Times</a:t>
            </a:r>
          </a:p>
        </p:txBody>
      </p:sp>
    </p:spTree>
    <p:extLst>
      <p:ext uri="{BB962C8B-B14F-4D97-AF65-F5344CB8AC3E}">
        <p14:creationId xmlns:p14="http://schemas.microsoft.com/office/powerpoint/2010/main" val="7803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Failures, Fail-overs and Repairs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Bad news does not travel fast…</a:t>
            </a:r>
          </a:p>
          <a:p>
            <a:r>
              <a:rPr lang="en-US" sz="2300" dirty="0" smtClean="0"/>
              <a:t>Repairs (</a:t>
            </a:r>
            <a:r>
              <a:rPr lang="en-US" sz="2300" dirty="0" err="1" smtClean="0"/>
              <a:t>Tup</a:t>
            </a:r>
            <a:r>
              <a:rPr lang="en-US" sz="2300" dirty="0" smtClean="0"/>
              <a:t>) exhibit similar convergence as long-short AS path fail-over</a:t>
            </a:r>
          </a:p>
          <a:p>
            <a:r>
              <a:rPr lang="en-US" sz="2300" dirty="0" smtClean="0"/>
              <a:t>Failures (</a:t>
            </a:r>
            <a:r>
              <a:rPr lang="en-US" sz="2300" dirty="0" err="1" smtClean="0"/>
              <a:t>Tdown</a:t>
            </a:r>
            <a:r>
              <a:rPr lang="en-US" sz="2300" dirty="0" smtClean="0"/>
              <a:t>) and short-long fail-</a:t>
            </a:r>
            <a:r>
              <a:rPr lang="en-US" sz="2300" dirty="0" err="1" smtClean="0"/>
              <a:t>overs</a:t>
            </a:r>
            <a:r>
              <a:rPr lang="en-US" sz="2300" dirty="0" smtClean="0"/>
              <a:t> (e.g. primary to secondary path) also similar</a:t>
            </a:r>
          </a:p>
          <a:p>
            <a:pPr lvl="1"/>
            <a:r>
              <a:rPr lang="en-US" sz="2600" dirty="0" smtClean="0"/>
              <a:t>Slower than </a:t>
            </a:r>
            <a:r>
              <a:rPr lang="en-US" sz="2600" dirty="0" err="1" smtClean="0"/>
              <a:t>Tup</a:t>
            </a:r>
            <a:r>
              <a:rPr lang="en-US" sz="2600" dirty="0" smtClean="0"/>
              <a:t> (e.g. a repair)</a:t>
            </a:r>
          </a:p>
          <a:p>
            <a:pPr lvl="1"/>
            <a:r>
              <a:rPr lang="en-US" dirty="0"/>
              <a:t>8</a:t>
            </a:r>
            <a:r>
              <a:rPr lang="en-US" sz="2600" dirty="0" smtClean="0"/>
              <a:t>0% take longer than two minutes</a:t>
            </a:r>
          </a:p>
          <a:p>
            <a:pPr lvl="1"/>
            <a:r>
              <a:rPr lang="en-US" sz="2600" dirty="0" smtClean="0"/>
              <a:t>Fail-over times degrade the greater the degree of multi-homing</a:t>
            </a:r>
          </a:p>
          <a:p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49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5765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Numbers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65312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Each AS identified by an ASN number</a:t>
            </a:r>
          </a:p>
          <a:p>
            <a:pPr lvl="1"/>
            <a:r>
              <a:rPr lang="en-US" dirty="0" smtClean="0"/>
              <a:t>16-bit values</a:t>
            </a:r>
          </a:p>
          <a:p>
            <a:pPr lvl="1"/>
            <a:r>
              <a:rPr lang="en-US" dirty="0" smtClean="0"/>
              <a:t>64512 – 65535 are reserved</a:t>
            </a:r>
          </a:p>
          <a:p>
            <a:r>
              <a:rPr lang="en-US" dirty="0" smtClean="0"/>
              <a:t>Currently, there are &gt; 20000 ASNs</a:t>
            </a:r>
          </a:p>
          <a:p>
            <a:pPr lvl="1"/>
            <a:r>
              <a:rPr lang="en-US" dirty="0" smtClean="0"/>
              <a:t>AT&amp;T: 5074, 6341, 7018, …</a:t>
            </a:r>
          </a:p>
          <a:p>
            <a:pPr lvl="1"/>
            <a:r>
              <a:rPr lang="en-US" dirty="0" smtClean="0"/>
              <a:t>Sprint: 1239, 1240, 6211, 6242, …</a:t>
            </a:r>
          </a:p>
          <a:p>
            <a:pPr lvl="1"/>
            <a:r>
              <a:rPr lang="en-US" dirty="0" smtClean="0"/>
              <a:t>Northeastern: 156</a:t>
            </a:r>
          </a:p>
          <a:p>
            <a:pPr lvl="1"/>
            <a:r>
              <a:rPr lang="en-US" dirty="0" smtClean="0"/>
              <a:t>North America ASs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hlinkClick r:id="rId3"/>
              </a:rPr>
              <a:t>ftp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ftp.arin.net/info/asn.txt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 for Delayed Convergence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exists possible ordering of messages such that BGP will explore ALL possible AS paths of ALL possible lengths</a:t>
            </a:r>
          </a:p>
          <a:p>
            <a:r>
              <a:rPr lang="en-US" dirty="0" smtClean="0"/>
              <a:t>BGP is O(N!), where N number of default-free BGP routers in a complete graph with default policy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4244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Delayed Convergence</a:t>
            </a: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 about routing table convergence? </a:t>
            </a:r>
          </a:p>
          <a:p>
            <a:pPr lvl="1"/>
            <a:r>
              <a:rPr lang="en-US" dirty="0" smtClean="0"/>
              <a:t>It deleteriously impacts end-to-end Internet paths</a:t>
            </a:r>
          </a:p>
          <a:p>
            <a:r>
              <a:rPr lang="en-US" dirty="0" smtClean="0"/>
              <a:t>ICMP experiment results</a:t>
            </a:r>
          </a:p>
          <a:p>
            <a:pPr lvl="1"/>
            <a:r>
              <a:rPr lang="en-US" dirty="0" smtClean="0"/>
              <a:t>Loss of connectivity, packet loss, latency, and packet re-ordering for an average of 3-5 minutes after a fault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Routers drop packets when next hop is unknown</a:t>
            </a:r>
          </a:p>
          <a:p>
            <a:pPr lvl="1"/>
            <a:r>
              <a:rPr lang="en-US" dirty="0" smtClean="0"/>
              <a:t>Path switching spikes latency/delay</a:t>
            </a:r>
          </a:p>
          <a:p>
            <a:pPr lvl="1"/>
            <a:r>
              <a:rPr lang="en-US" dirty="0" smtClean="0"/>
              <a:t>Multi-</a:t>
            </a:r>
            <a:r>
              <a:rPr lang="en-US" dirty="0" err="1" smtClean="0"/>
              <a:t>pathing</a:t>
            </a:r>
            <a:r>
              <a:rPr lang="en-US" dirty="0" smtClean="0"/>
              <a:t> causes reordering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6597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real life …</a:t>
            </a: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worst case BGP behavior</a:t>
            </a:r>
          </a:p>
          <a:p>
            <a:r>
              <a:rPr lang="en-US" dirty="0" smtClean="0"/>
              <a:t>In practice, BGP policy prevents worst case from happening</a:t>
            </a:r>
          </a:p>
          <a:p>
            <a:r>
              <a:rPr lang="en-US" dirty="0" smtClean="0"/>
              <a:t>BGP timers also provide synchronization and limits possible orderings of messages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062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439490" y="2303493"/>
            <a:ext cx="8562995" cy="3235694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Basics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Stable Paths Problem</a:t>
            </a:r>
            <a:endParaRPr lang="en-US" sz="3400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BGP in the Real World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Next-gen Routing: HLP</a:t>
            </a:r>
          </a:p>
        </p:txBody>
      </p:sp>
    </p:spTree>
    <p:extLst>
      <p:ext uri="{BB962C8B-B14F-4D97-AF65-F5344CB8AC3E}">
        <p14:creationId xmlns:p14="http://schemas.microsoft.com/office/powerpoint/2010/main" val="14504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Inter-Domain Routing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BGP4 is the only inter-domain routing protocol currently in use world-wide</a:t>
            </a:r>
          </a:p>
          <a:p>
            <a:r>
              <a:rPr lang="en-US" dirty="0" smtClean="0"/>
              <a:t>Issues?</a:t>
            </a:r>
          </a:p>
          <a:p>
            <a:pPr lvl="1"/>
            <a:r>
              <a:rPr lang="en-US" dirty="0" smtClean="0"/>
              <a:t>Lack of security</a:t>
            </a:r>
          </a:p>
          <a:p>
            <a:pPr lvl="1"/>
            <a:r>
              <a:rPr lang="en-US" dirty="0" smtClean="0"/>
              <a:t>Ease of </a:t>
            </a:r>
            <a:r>
              <a:rPr lang="en-US" dirty="0" err="1" smtClean="0"/>
              <a:t>misconfiguration</a:t>
            </a:r>
            <a:endParaRPr lang="en-US" dirty="0" smtClean="0"/>
          </a:p>
          <a:p>
            <a:pPr lvl="1"/>
            <a:r>
              <a:rPr lang="en-US" dirty="0" smtClean="0"/>
              <a:t>Poorly understood interaction between local policies</a:t>
            </a:r>
          </a:p>
          <a:p>
            <a:pPr lvl="1"/>
            <a:r>
              <a:rPr lang="en-US" dirty="0" smtClean="0"/>
              <a:t>Poor convergence</a:t>
            </a:r>
          </a:p>
          <a:p>
            <a:pPr lvl="1"/>
            <a:r>
              <a:rPr lang="en-US" dirty="0" smtClean="0"/>
              <a:t>Lack of appropriate information hiding</a:t>
            </a:r>
          </a:p>
          <a:p>
            <a:pPr lvl="1"/>
            <a:r>
              <a:rPr lang="en-US" dirty="0" smtClean="0"/>
              <a:t>Non-determinism</a:t>
            </a:r>
          </a:p>
          <a:p>
            <a:pPr lvl="1"/>
            <a:r>
              <a:rPr lang="en-US" dirty="0" smtClean="0"/>
              <a:t>Poor overload behavior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91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Policy, policy, and policy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ISP’s routing policy is a commercial secret</a:t>
            </a:r>
          </a:p>
          <a:p>
            <a:pPr lvl="1"/>
            <a:r>
              <a:rPr lang="en-US" dirty="0" smtClean="0"/>
              <a:t>Don’t want to tell </a:t>
            </a:r>
            <a:r>
              <a:rPr lang="en-US" i="1" dirty="0" smtClean="0">
                <a:solidFill>
                  <a:schemeClr val="accent3"/>
                </a:solidFill>
              </a:rPr>
              <a:t>anyone else what the policy is</a:t>
            </a:r>
          </a:p>
          <a:p>
            <a:pPr lvl="1"/>
            <a:r>
              <a:rPr lang="en-US" dirty="0" smtClean="0"/>
              <a:t>BGP does policy entirely through local filtering of the set of possible alternative routes</a:t>
            </a:r>
          </a:p>
          <a:p>
            <a:r>
              <a:rPr lang="en-US" dirty="0" smtClean="0"/>
              <a:t>However, you need path information to set a useful range of policies</a:t>
            </a:r>
          </a:p>
          <a:p>
            <a:pPr lvl="1"/>
            <a:r>
              <a:rPr lang="en-US" dirty="0" smtClean="0"/>
              <a:t>But path information inherently reveals information about routing adjacencies…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73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Policy Hiding Even 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</a:t>
            </a:r>
            <a:r>
              <a:rPr lang="en-US" dirty="0">
                <a:solidFill>
                  <a:schemeClr val="accent1"/>
                </a:solidFill>
              </a:rPr>
              <a:t>is practical </a:t>
            </a:r>
            <a:r>
              <a:rPr lang="en-US" dirty="0"/>
              <a:t>to hide many private peering relationships</a:t>
            </a:r>
          </a:p>
          <a:p>
            <a:r>
              <a:rPr lang="en-US" dirty="0" smtClean="0"/>
              <a:t>It’s </a:t>
            </a:r>
            <a:r>
              <a:rPr lang="en-US" dirty="0" smtClean="0">
                <a:solidFill>
                  <a:schemeClr val="accent3"/>
                </a:solidFill>
              </a:rPr>
              <a:t>not practical </a:t>
            </a:r>
            <a:r>
              <a:rPr lang="en-US" dirty="0" smtClean="0"/>
              <a:t>to hide most customer/provider routing relationships when using BGP</a:t>
            </a:r>
          </a:p>
          <a:p>
            <a:pPr lvl="1"/>
            <a:r>
              <a:rPr lang="en-US" dirty="0" smtClean="0"/>
              <a:t>Customer pays provider to advertise their route to the rest of the world</a:t>
            </a:r>
          </a:p>
          <a:p>
            <a:r>
              <a:rPr lang="en-US" dirty="0" smtClean="0"/>
              <a:t>95% of the “</a:t>
            </a:r>
            <a:r>
              <a:rPr lang="en-US" dirty="0" err="1" smtClean="0"/>
              <a:t>peerings</a:t>
            </a:r>
            <a:r>
              <a:rPr lang="en-US" dirty="0" smtClean="0"/>
              <a:t>” visible in route-views and RIPE appear to function as customer/provider links</a:t>
            </a:r>
          </a:p>
          <a:p>
            <a:pPr lvl="1"/>
            <a:r>
              <a:rPr lang="en-US" dirty="0" smtClean="0"/>
              <a:t>Note that the flow of $ is not revealed by routing protocols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32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Local Filtering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Doing policy entirely through local filtering is the root cause of many of </a:t>
            </a:r>
            <a:r>
              <a:rPr lang="en-US" sz="2600" b="1" dirty="0" err="1" smtClean="0">
                <a:solidFill>
                  <a:schemeClr val="accent2"/>
                </a:solidFill>
              </a:rPr>
              <a:t>BGP’s</a:t>
            </a:r>
            <a:r>
              <a:rPr lang="en-US" sz="2600" b="1" dirty="0" smtClean="0">
                <a:solidFill>
                  <a:schemeClr val="accent2"/>
                </a:solidFill>
              </a:rPr>
              <a:t> problems</a:t>
            </a:r>
          </a:p>
          <a:p>
            <a:r>
              <a:rPr lang="en-US" dirty="0" smtClean="0"/>
              <a:t>Manual configuration of what not to accept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prone to misconfiguration</a:t>
            </a:r>
          </a:p>
          <a:p>
            <a:r>
              <a:rPr lang="en-US" dirty="0" smtClean="0"/>
              <a:t>No semantics describing why a route is used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hard to discover errors or attacks</a:t>
            </a:r>
          </a:p>
          <a:p>
            <a:r>
              <a:rPr lang="en-US" dirty="0" smtClean="0"/>
              <a:t>No information about alternative routes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BGP must do a lengthy path exploration to find feasible alternatives</a:t>
            </a:r>
          </a:p>
          <a:p>
            <a:r>
              <a:rPr lang="en-US" dirty="0" smtClean="0"/>
              <a:t>No information about which alternatives will work for whom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BGP can’t do effective information hiding</a:t>
            </a:r>
          </a:p>
          <a:p>
            <a:pPr lvl="1"/>
            <a:r>
              <a:rPr lang="en-US" dirty="0" smtClean="0"/>
              <a:t>Small changes in one part of the world are frequently globally visible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152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New Routing Framework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that:</a:t>
            </a:r>
          </a:p>
          <a:p>
            <a:pPr lvl="1"/>
            <a:r>
              <a:rPr lang="en-US" dirty="0" smtClean="0"/>
              <a:t>Most links function as customer/provider</a:t>
            </a:r>
          </a:p>
          <a:p>
            <a:pPr lvl="1"/>
            <a:r>
              <a:rPr lang="en-US" dirty="0" smtClean="0"/>
              <a:t>Customer/provider links are inherently visible to the world</a:t>
            </a:r>
          </a:p>
          <a:p>
            <a:r>
              <a:rPr lang="en-US" dirty="0" smtClean="0"/>
              <a:t>Additional semantics visible in the routing protocol would allow: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informed route calculation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ermit better information hiding</a:t>
            </a:r>
          </a:p>
          <a:p>
            <a:r>
              <a:rPr lang="en-US" dirty="0" smtClean="0"/>
              <a:t>Thus, it seems logical to design a routing protocol that uses this information explicitly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50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sosceles Triangle 79"/>
          <p:cNvSpPr/>
          <p:nvPr/>
        </p:nvSpPr>
        <p:spPr>
          <a:xfrm>
            <a:off x="5629494" y="2263228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3689642" y="2263228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Isosceles Triangle 4124"/>
          <p:cNvSpPr/>
          <p:nvPr/>
        </p:nvSpPr>
        <p:spPr>
          <a:xfrm>
            <a:off x="95624" y="2263228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Hierarchy</a:t>
            </a:r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1447446" y="297522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18528" y="404202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048081" y="4042020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38917" y="520743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447446" y="5225357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527691" y="520743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5028859" y="297522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4499941" y="404202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629494" y="4042020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4020330" y="520743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109104" y="520743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6939027" y="2975220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7539662" y="4042019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8019272" y="5207430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2" idx="1"/>
            <a:endCxn id="6" idx="3"/>
          </p:cNvCxnSpPr>
          <p:nvPr/>
        </p:nvCxnSpPr>
        <p:spPr>
          <a:xfrm rot="5400000">
            <a:off x="1235081" y="3518726"/>
            <a:ext cx="577130" cy="528918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" idx="1"/>
            <a:endCxn id="7" idx="3"/>
          </p:cNvCxnSpPr>
          <p:nvPr/>
        </p:nvCxnSpPr>
        <p:spPr>
          <a:xfrm rot="16200000" flipH="1">
            <a:off x="1799858" y="3482866"/>
            <a:ext cx="577129" cy="600635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1"/>
            <a:endCxn id="8" idx="3"/>
          </p:cNvCxnSpPr>
          <p:nvPr/>
        </p:nvCxnSpPr>
        <p:spPr>
          <a:xfrm rot="5400000">
            <a:off x="681512" y="4659485"/>
            <a:ext cx="675740" cy="47961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1"/>
          </p:cNvCxnSpPr>
          <p:nvPr/>
        </p:nvCxnSpPr>
        <p:spPr>
          <a:xfrm rot="16200000" flipH="1">
            <a:off x="1132890" y="4687716"/>
            <a:ext cx="663937" cy="41134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1"/>
          </p:cNvCxnSpPr>
          <p:nvPr/>
        </p:nvCxnSpPr>
        <p:spPr>
          <a:xfrm rot="5400000">
            <a:off x="1820758" y="4657375"/>
            <a:ext cx="663939" cy="47202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7" idx="1"/>
            <a:endCxn id="10" idx="3"/>
          </p:cNvCxnSpPr>
          <p:nvPr/>
        </p:nvCxnSpPr>
        <p:spPr>
          <a:xfrm rot="16200000" flipH="1">
            <a:off x="2290675" y="4659484"/>
            <a:ext cx="675741" cy="47961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1" idx="1"/>
            <a:endCxn id="12" idx="3"/>
          </p:cNvCxnSpPr>
          <p:nvPr/>
        </p:nvCxnSpPr>
        <p:spPr>
          <a:xfrm rot="5400000">
            <a:off x="4816494" y="3518726"/>
            <a:ext cx="577130" cy="52891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1" idx="1"/>
            <a:endCxn id="13" idx="3"/>
          </p:cNvCxnSpPr>
          <p:nvPr/>
        </p:nvCxnSpPr>
        <p:spPr>
          <a:xfrm rot="16200000" flipH="1">
            <a:off x="5381271" y="3482866"/>
            <a:ext cx="577129" cy="60063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3" idx="1"/>
          </p:cNvCxnSpPr>
          <p:nvPr/>
        </p:nvCxnSpPr>
        <p:spPr>
          <a:xfrm rot="16200000" flipH="1">
            <a:off x="5817476" y="4714095"/>
            <a:ext cx="646014" cy="34066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2" idx="1"/>
            <a:endCxn id="14" idx="3"/>
          </p:cNvCxnSpPr>
          <p:nvPr/>
        </p:nvCxnSpPr>
        <p:spPr>
          <a:xfrm rot="5400000">
            <a:off x="4262925" y="4659485"/>
            <a:ext cx="675740" cy="47961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7" idx="1"/>
            <a:endCxn id="18" idx="3"/>
          </p:cNvCxnSpPr>
          <p:nvPr/>
        </p:nvCxnSpPr>
        <p:spPr>
          <a:xfrm rot="16200000" flipH="1">
            <a:off x="7291439" y="3482865"/>
            <a:ext cx="577129" cy="60063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8" idx="1"/>
            <a:endCxn id="19" idx="3"/>
          </p:cNvCxnSpPr>
          <p:nvPr/>
        </p:nvCxnSpPr>
        <p:spPr>
          <a:xfrm rot="16200000" flipH="1">
            <a:off x="7782256" y="4659483"/>
            <a:ext cx="675741" cy="47961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7" idx="1"/>
          </p:cNvCxnSpPr>
          <p:nvPr/>
        </p:nvCxnSpPr>
        <p:spPr>
          <a:xfrm rot="5400000">
            <a:off x="6058575" y="3986318"/>
            <a:ext cx="1712811" cy="72941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0" name="Straight Arrow Connector 4119"/>
          <p:cNvCxnSpPr>
            <a:stCxn id="2" idx="0"/>
            <a:endCxn id="11" idx="2"/>
          </p:cNvCxnSpPr>
          <p:nvPr/>
        </p:nvCxnSpPr>
        <p:spPr>
          <a:xfrm>
            <a:off x="2128196" y="3235198"/>
            <a:ext cx="2902776" cy="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7" idx="0"/>
            <a:endCxn id="12" idx="2"/>
          </p:cNvCxnSpPr>
          <p:nvPr/>
        </p:nvCxnSpPr>
        <p:spPr>
          <a:xfrm>
            <a:off x="2728831" y="4301997"/>
            <a:ext cx="1773223" cy="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1" idx="0"/>
            <a:endCxn id="17" idx="2"/>
          </p:cNvCxnSpPr>
          <p:nvPr/>
        </p:nvCxnSpPr>
        <p:spPr>
          <a:xfrm flipV="1">
            <a:off x="5709609" y="3235197"/>
            <a:ext cx="1231531" cy="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flipH="1">
            <a:off x="121999" y="1640550"/>
            <a:ext cx="4478796" cy="523267"/>
            <a:chOff x="1219200" y="4876799"/>
            <a:chExt cx="5181605" cy="1384995"/>
          </a:xfrm>
          <a:solidFill>
            <a:schemeClr val="accent4"/>
          </a:solidFill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351"/>
                <a:gd name="adj2" fmla="val 339890"/>
              </a:avLst>
            </a:prstGeom>
            <a:grpFill/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/ Provider Links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 flipH="1">
            <a:off x="5369518" y="1615516"/>
            <a:ext cx="2816896" cy="586587"/>
            <a:chOff x="1219200" y="4876799"/>
            <a:chExt cx="5181602" cy="1384995"/>
          </a:xfrm>
          <a:solidFill>
            <a:schemeClr val="accent3"/>
          </a:solidFill>
        </p:grpSpPr>
        <p:sp>
          <p:nvSpPr>
            <p:cNvPr id="76" name="Rectangular Callout 7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20082"/>
                <a:gd name="adj2" fmla="val 211952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67108" y="4939058"/>
              <a:ext cx="4898245" cy="1312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Peering Links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 flipH="1">
            <a:off x="121999" y="6155220"/>
            <a:ext cx="5189135" cy="541163"/>
            <a:chOff x="1219200" y="4876799"/>
            <a:chExt cx="5181605" cy="1392419"/>
          </a:xfrm>
          <a:solidFill>
            <a:srgbClr val="92D050"/>
          </a:solidFill>
        </p:grpSpPr>
        <p:sp>
          <p:nvSpPr>
            <p:cNvPr id="82" name="Rectangular Callout 81"/>
            <p:cNvSpPr/>
            <p:nvPr/>
          </p:nvSpPr>
          <p:spPr>
            <a:xfrm>
              <a:off x="1219200" y="4876799"/>
              <a:ext cx="5181603" cy="1384996"/>
            </a:xfrm>
            <a:prstGeom prst="wedgeRectCallout">
              <a:avLst>
                <a:gd name="adj1" fmla="val 28737"/>
                <a:gd name="adj2" fmla="val -135504"/>
              </a:avLst>
            </a:prstGeom>
            <a:grp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0" y="4922967"/>
              <a:ext cx="5181605" cy="13462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/ Provider Hierarchy</a:t>
              </a:r>
            </a:p>
          </p:txBody>
        </p:sp>
      </p:grpSp>
      <p:sp>
        <p:nvSpPr>
          <p:cNvPr id="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59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969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4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Inter-Domain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Global connectivity is at stake!</a:t>
            </a:r>
          </a:p>
          <a:p>
            <a:pPr lvl="1"/>
            <a:r>
              <a:rPr lang="en-US" dirty="0" smtClean="0"/>
              <a:t>Thus, all ASs must use the same protocol</a:t>
            </a:r>
          </a:p>
          <a:p>
            <a:pPr lvl="1"/>
            <a:r>
              <a:rPr lang="en-US" dirty="0" smtClean="0"/>
              <a:t>Contrast with intra-domain routing</a:t>
            </a:r>
          </a:p>
          <a:p>
            <a:r>
              <a:rPr lang="en-US" dirty="0" smtClean="0"/>
              <a:t>What are the requirements?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Flexibility in choosing routes</a:t>
            </a:r>
          </a:p>
          <a:p>
            <a:pPr lvl="2"/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Routing around failures</a:t>
            </a:r>
          </a:p>
          <a:p>
            <a:r>
              <a:rPr lang="en-US" dirty="0" smtClean="0"/>
              <a:t>Question: link state or distance vector?</a:t>
            </a:r>
          </a:p>
          <a:p>
            <a:pPr lvl="1"/>
            <a:r>
              <a:rPr lang="en-US" dirty="0" smtClean="0"/>
              <a:t>Trick question: BGP is a </a:t>
            </a:r>
            <a:r>
              <a:rPr lang="en-US" dirty="0" smtClean="0">
                <a:solidFill>
                  <a:schemeClr val="accent1"/>
                </a:solidFill>
              </a:rPr>
              <a:t>path vector </a:t>
            </a:r>
            <a:r>
              <a:rPr lang="en-US" dirty="0" smtClean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7502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Routing Hierarchies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97" y="1519959"/>
            <a:ext cx="3996686" cy="25870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Within the hierarchy:</a:t>
            </a:r>
          </a:p>
          <a:p>
            <a:pPr lvl="1"/>
            <a:r>
              <a:rPr lang="en-US" dirty="0" smtClean="0"/>
              <a:t>No need to hide policy information</a:t>
            </a:r>
          </a:p>
          <a:p>
            <a:pPr lvl="1"/>
            <a:r>
              <a:rPr lang="en-US" dirty="0" smtClean="0"/>
              <a:t>More information </a:t>
            </a:r>
            <a:r>
              <a:rPr lang="en-US" dirty="0" smtClean="0">
                <a:sym typeface="Wingdings" pitchFamily="2" charset="2"/>
              </a:rPr>
              <a:t> easier to make robust routing decisions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60</a:t>
            </a:fld>
            <a:endParaRPr lang="en-US" sz="900" dirty="0"/>
          </a:p>
        </p:txBody>
      </p:sp>
      <p:sp>
        <p:nvSpPr>
          <p:cNvPr id="6" name="Isosceles Triangle 5"/>
          <p:cNvSpPr/>
          <p:nvPr/>
        </p:nvSpPr>
        <p:spPr>
          <a:xfrm>
            <a:off x="2653656" y="3151272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005478" y="386326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476560" y="493006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606113" y="4930064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996949" y="609547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4005478" y="611340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085723" y="609547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7" idx="1"/>
            <a:endCxn id="8" idx="3"/>
          </p:cNvCxnSpPr>
          <p:nvPr/>
        </p:nvCxnSpPr>
        <p:spPr>
          <a:xfrm rot="5400000">
            <a:off x="3793113" y="4406770"/>
            <a:ext cx="577130" cy="528918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1"/>
            <a:endCxn id="9" idx="3"/>
          </p:cNvCxnSpPr>
          <p:nvPr/>
        </p:nvCxnSpPr>
        <p:spPr>
          <a:xfrm rot="16200000" flipH="1">
            <a:off x="4357890" y="4370910"/>
            <a:ext cx="577129" cy="600635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1"/>
            <a:endCxn id="10" idx="3"/>
          </p:cNvCxnSpPr>
          <p:nvPr/>
        </p:nvCxnSpPr>
        <p:spPr>
          <a:xfrm rot="5400000">
            <a:off x="3239544" y="5547529"/>
            <a:ext cx="675740" cy="47961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1"/>
          </p:cNvCxnSpPr>
          <p:nvPr/>
        </p:nvCxnSpPr>
        <p:spPr>
          <a:xfrm rot="16200000" flipH="1">
            <a:off x="3690922" y="5575761"/>
            <a:ext cx="663936" cy="41134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1"/>
          </p:cNvCxnSpPr>
          <p:nvPr/>
        </p:nvCxnSpPr>
        <p:spPr>
          <a:xfrm rot="5400000">
            <a:off x="4378791" y="5545420"/>
            <a:ext cx="663939" cy="47202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1"/>
            <a:endCxn id="12" idx="3"/>
          </p:cNvCxnSpPr>
          <p:nvPr/>
        </p:nvCxnSpPr>
        <p:spPr>
          <a:xfrm rot="16200000" flipH="1">
            <a:off x="4848707" y="5547528"/>
            <a:ext cx="675741" cy="47961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>
            <a:off x="4686228" y="4123242"/>
            <a:ext cx="1749212" cy="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>
            <a:off x="5286863" y="5190041"/>
            <a:ext cx="114857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"/>
          <p:cNvSpPr txBox="1">
            <a:spLocks/>
          </p:cNvSpPr>
          <p:nvPr/>
        </p:nvSpPr>
        <p:spPr>
          <a:xfrm>
            <a:off x="4701968" y="1519960"/>
            <a:ext cx="4213432" cy="1996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Peer relationships:</a:t>
            </a:r>
          </a:p>
          <a:p>
            <a:pPr lvl="1"/>
            <a:r>
              <a:rPr lang="en-US" dirty="0" smtClean="0"/>
              <a:t>Want to hide policy information</a:t>
            </a:r>
          </a:p>
          <a:p>
            <a:pPr lvl="1"/>
            <a:r>
              <a:rPr lang="en-US" dirty="0" smtClean="0"/>
              <a:t>No need to export low-level path changes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06272" y="5559504"/>
            <a:ext cx="6342441" cy="1190627"/>
            <a:chOff x="414979" y="3333623"/>
            <a:chExt cx="8263530" cy="1523216"/>
          </a:xfrm>
        </p:grpSpPr>
        <p:sp>
          <p:nvSpPr>
            <p:cNvPr id="25" name="Rectangle 24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91465" y="3518708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2800" dirty="0" smtClean="0">
                  <a:solidFill>
                    <a:schemeClr val="bg1"/>
                  </a:solidFill>
                </a:rPr>
                <a:t>Use different routing protocols for inside and outside the hierarchy!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5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 Styles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OSPF</a:t>
            </a:r>
          </a:p>
          <a:p>
            <a:r>
              <a:rPr lang="en-US" dirty="0" smtClean="0"/>
              <a:t>Great convergence properties</a:t>
            </a:r>
          </a:p>
          <a:p>
            <a:r>
              <a:rPr lang="en-US" dirty="0" smtClean="0"/>
              <a:t>Scales fairly well</a:t>
            </a:r>
          </a:p>
          <a:p>
            <a:r>
              <a:rPr lang="en-US" dirty="0" smtClean="0"/>
              <a:t>Can’t easily hide policy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BGP</a:t>
            </a:r>
          </a:p>
          <a:p>
            <a:r>
              <a:rPr lang="en-US" dirty="0" smtClean="0"/>
              <a:t>Poor </a:t>
            </a:r>
            <a:r>
              <a:rPr lang="en-US" dirty="0"/>
              <a:t>convergence properties</a:t>
            </a:r>
          </a:p>
          <a:p>
            <a:r>
              <a:rPr lang="en-US" dirty="0"/>
              <a:t>Scales well</a:t>
            </a:r>
          </a:p>
          <a:p>
            <a:r>
              <a:rPr lang="en-US" dirty="0"/>
              <a:t>Can hide policy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61</a:t>
            </a:fld>
            <a:endParaRPr lang="en-US" sz="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Link State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sz="3200" dirty="0" smtClean="0"/>
              <a:t>Path Vector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09919" y="5517814"/>
            <a:ext cx="4546714" cy="95410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Inside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the Hierarchy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Customer / Provider Links)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046785" y="5525538"/>
            <a:ext cx="3763106" cy="95410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Outside the Hierarchy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(Peering Links)</a:t>
            </a:r>
          </a:p>
        </p:txBody>
      </p:sp>
    </p:spTree>
    <p:extLst>
      <p:ext uri="{BB962C8B-B14F-4D97-AF65-F5344CB8AC3E}">
        <p14:creationId xmlns:p14="http://schemas.microsoft.com/office/powerpoint/2010/main" val="9693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sosceles Triangle 79"/>
          <p:cNvSpPr/>
          <p:nvPr/>
        </p:nvSpPr>
        <p:spPr>
          <a:xfrm>
            <a:off x="5629494" y="2359940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3689642" y="2359940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Isosceles Triangle 4124"/>
          <p:cNvSpPr/>
          <p:nvPr/>
        </p:nvSpPr>
        <p:spPr>
          <a:xfrm>
            <a:off x="95624" y="2359940"/>
            <a:ext cx="3447675" cy="3560885"/>
          </a:xfrm>
          <a:prstGeom prst="triangl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  <a:alpha val="75000"/>
                </a:srgbClr>
              </a:gs>
              <a:gs pos="0">
                <a:srgbClr val="92D050">
                  <a:tint val="23500"/>
                  <a:satMod val="16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31109" y="4062043"/>
            <a:ext cx="2170539" cy="66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 flipH="1">
            <a:off x="3284015" y="1676512"/>
            <a:ext cx="2446844" cy="586587"/>
            <a:chOff x="1219200" y="4876799"/>
            <a:chExt cx="5181602" cy="1384995"/>
          </a:xfrm>
          <a:solidFill>
            <a:schemeClr val="accent3"/>
          </a:solidFill>
        </p:grpSpPr>
        <p:sp>
          <p:nvSpPr>
            <p:cNvPr id="67" name="Rectangular Callout 66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3018"/>
                <a:gd name="adj2" fmla="val 376830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67108" y="4939059"/>
              <a:ext cx="4898244" cy="12353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Path Vector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Hybrid Link State/Path Vector (HLP)</a:t>
            </a:r>
            <a:endParaRPr lang="en-US" dirty="0"/>
          </a:p>
        </p:txBody>
      </p:sp>
      <p:sp>
        <p:nvSpPr>
          <p:cNvPr id="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62</a:t>
            </a:fld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048081" y="2971798"/>
            <a:ext cx="5089236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1447446" y="307193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18528" y="413873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048081" y="4138732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38917" y="530414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447446" y="5322069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527691" y="530414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5028859" y="307193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4499941" y="413873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629494" y="4138732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4020330" y="530414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109104" y="5304143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6939027" y="3071932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7539662" y="413873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8019272" y="5304142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2" idx="1"/>
            <a:endCxn id="6" idx="3"/>
          </p:cNvCxnSpPr>
          <p:nvPr/>
        </p:nvCxnSpPr>
        <p:spPr>
          <a:xfrm rot="5400000">
            <a:off x="1235081" y="3615438"/>
            <a:ext cx="577130" cy="528918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" idx="1"/>
            <a:endCxn id="7" idx="3"/>
          </p:cNvCxnSpPr>
          <p:nvPr/>
        </p:nvCxnSpPr>
        <p:spPr>
          <a:xfrm rot="16200000" flipH="1">
            <a:off x="1799858" y="3579578"/>
            <a:ext cx="577129" cy="600635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1"/>
            <a:endCxn id="8" idx="3"/>
          </p:cNvCxnSpPr>
          <p:nvPr/>
        </p:nvCxnSpPr>
        <p:spPr>
          <a:xfrm rot="5400000">
            <a:off x="681512" y="4756197"/>
            <a:ext cx="675740" cy="47961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1"/>
          </p:cNvCxnSpPr>
          <p:nvPr/>
        </p:nvCxnSpPr>
        <p:spPr>
          <a:xfrm rot="16200000" flipH="1">
            <a:off x="1132890" y="4784428"/>
            <a:ext cx="663937" cy="41134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7" idx="1"/>
          </p:cNvCxnSpPr>
          <p:nvPr/>
        </p:nvCxnSpPr>
        <p:spPr>
          <a:xfrm rot="5400000">
            <a:off x="1820758" y="4754087"/>
            <a:ext cx="663939" cy="47202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7" idx="1"/>
            <a:endCxn id="10" idx="3"/>
          </p:cNvCxnSpPr>
          <p:nvPr/>
        </p:nvCxnSpPr>
        <p:spPr>
          <a:xfrm rot="16200000" flipH="1">
            <a:off x="2290675" y="4756196"/>
            <a:ext cx="675741" cy="47961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1" idx="1"/>
            <a:endCxn id="12" idx="3"/>
          </p:cNvCxnSpPr>
          <p:nvPr/>
        </p:nvCxnSpPr>
        <p:spPr>
          <a:xfrm rot="5400000">
            <a:off x="4816494" y="3615438"/>
            <a:ext cx="577130" cy="52891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1" idx="1"/>
            <a:endCxn id="13" idx="3"/>
          </p:cNvCxnSpPr>
          <p:nvPr/>
        </p:nvCxnSpPr>
        <p:spPr>
          <a:xfrm rot="16200000" flipH="1">
            <a:off x="5381271" y="3579578"/>
            <a:ext cx="577129" cy="60063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3" idx="1"/>
          </p:cNvCxnSpPr>
          <p:nvPr/>
        </p:nvCxnSpPr>
        <p:spPr>
          <a:xfrm rot="16200000" flipH="1">
            <a:off x="5817476" y="4810807"/>
            <a:ext cx="646014" cy="34066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2" idx="1"/>
            <a:endCxn id="14" idx="3"/>
          </p:cNvCxnSpPr>
          <p:nvPr/>
        </p:nvCxnSpPr>
        <p:spPr>
          <a:xfrm rot="5400000">
            <a:off x="4262925" y="4756197"/>
            <a:ext cx="675740" cy="47961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7" idx="1"/>
            <a:endCxn id="18" idx="3"/>
          </p:cNvCxnSpPr>
          <p:nvPr/>
        </p:nvCxnSpPr>
        <p:spPr>
          <a:xfrm rot="16200000" flipH="1">
            <a:off x="7291439" y="3579577"/>
            <a:ext cx="577129" cy="60063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8" idx="1"/>
            <a:endCxn id="19" idx="3"/>
          </p:cNvCxnSpPr>
          <p:nvPr/>
        </p:nvCxnSpPr>
        <p:spPr>
          <a:xfrm rot="16200000" flipH="1">
            <a:off x="7782256" y="4756195"/>
            <a:ext cx="675741" cy="47961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7" idx="1"/>
          </p:cNvCxnSpPr>
          <p:nvPr/>
        </p:nvCxnSpPr>
        <p:spPr>
          <a:xfrm rot="5400000">
            <a:off x="6058575" y="4083030"/>
            <a:ext cx="1712811" cy="72941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0" name="Straight Arrow Connector 4119"/>
          <p:cNvCxnSpPr>
            <a:stCxn id="2" idx="0"/>
            <a:endCxn id="11" idx="2"/>
          </p:cNvCxnSpPr>
          <p:nvPr/>
        </p:nvCxnSpPr>
        <p:spPr>
          <a:xfrm>
            <a:off x="2128196" y="3331910"/>
            <a:ext cx="2902776" cy="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7" idx="0"/>
            <a:endCxn id="12" idx="2"/>
          </p:cNvCxnSpPr>
          <p:nvPr/>
        </p:nvCxnSpPr>
        <p:spPr>
          <a:xfrm>
            <a:off x="2728831" y="4398709"/>
            <a:ext cx="1773223" cy="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1" idx="0"/>
            <a:endCxn id="17" idx="2"/>
          </p:cNvCxnSpPr>
          <p:nvPr/>
        </p:nvCxnSpPr>
        <p:spPr>
          <a:xfrm flipV="1">
            <a:off x="5709609" y="3331909"/>
            <a:ext cx="1231531" cy="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 flipH="1">
            <a:off x="694818" y="6107133"/>
            <a:ext cx="2030728" cy="540662"/>
            <a:chOff x="1219200" y="4876799"/>
            <a:chExt cx="5181605" cy="1431037"/>
          </a:xfrm>
          <a:solidFill>
            <a:schemeClr val="accent4"/>
          </a:solidFill>
        </p:grpSpPr>
        <p:sp>
          <p:nvSpPr>
            <p:cNvPr id="50" name="Rectangular Callout 49"/>
            <p:cNvSpPr/>
            <p:nvPr/>
          </p:nvSpPr>
          <p:spPr>
            <a:xfrm>
              <a:off x="1219200" y="4876799"/>
              <a:ext cx="5181602" cy="1384996"/>
            </a:xfrm>
            <a:prstGeom prst="wedgeRectCallout">
              <a:avLst>
                <a:gd name="adj1" fmla="val -33257"/>
                <a:gd name="adj2" fmla="val -118824"/>
              </a:avLst>
            </a:prstGeom>
            <a:grpFill/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1" y="4922965"/>
              <a:ext cx="5181604" cy="138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Link State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598466" y="1681827"/>
            <a:ext cx="2446844" cy="586587"/>
            <a:chOff x="1219200" y="4876799"/>
            <a:chExt cx="5181602" cy="1384995"/>
          </a:xfrm>
          <a:solidFill>
            <a:schemeClr val="accent3"/>
          </a:solidFill>
        </p:grpSpPr>
        <p:sp>
          <p:nvSpPr>
            <p:cNvPr id="55" name="Rectangular Callout 54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3099"/>
                <a:gd name="adj2" fmla="val 18197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67108" y="4939059"/>
              <a:ext cx="4898244" cy="12353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Path Vector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3486690" y="6107133"/>
            <a:ext cx="2030728" cy="540662"/>
            <a:chOff x="1219200" y="4876799"/>
            <a:chExt cx="5181605" cy="1431037"/>
          </a:xfrm>
          <a:solidFill>
            <a:schemeClr val="accent4"/>
          </a:solidFill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6"/>
            </a:xfrm>
            <a:prstGeom prst="wedgeRectCallout">
              <a:avLst>
                <a:gd name="adj1" fmla="val -33257"/>
                <a:gd name="adj2" fmla="val -118824"/>
              </a:avLst>
            </a:prstGeom>
            <a:grpFill/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1" y="4922965"/>
              <a:ext cx="5181604" cy="138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Link State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6075278" y="6107133"/>
            <a:ext cx="2030728" cy="540662"/>
            <a:chOff x="1219200" y="4876799"/>
            <a:chExt cx="5181605" cy="1431037"/>
          </a:xfrm>
          <a:solidFill>
            <a:schemeClr val="accent4"/>
          </a:solidFill>
        </p:grpSpPr>
        <p:sp>
          <p:nvSpPr>
            <p:cNvPr id="63" name="Rectangular Callout 62"/>
            <p:cNvSpPr/>
            <p:nvPr/>
          </p:nvSpPr>
          <p:spPr>
            <a:xfrm>
              <a:off x="1219200" y="4876799"/>
              <a:ext cx="5181602" cy="1384996"/>
            </a:xfrm>
            <a:prstGeom prst="wedgeRectCallout">
              <a:avLst>
                <a:gd name="adj1" fmla="val -33257"/>
                <a:gd name="adj2" fmla="val -118824"/>
              </a:avLst>
            </a:prstGeom>
            <a:grpFill/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1" y="4922965"/>
              <a:ext cx="5181604" cy="1384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Link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4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State HLP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Within customer/provider link state tree:</a:t>
            </a:r>
          </a:p>
          <a:p>
            <a:pPr lvl="1"/>
            <a:r>
              <a:rPr lang="en-US" dirty="0" smtClean="0"/>
              <a:t>Good convergence</a:t>
            </a:r>
          </a:p>
          <a:p>
            <a:pPr lvl="1"/>
            <a:r>
              <a:rPr lang="en-US" dirty="0" smtClean="0"/>
              <a:t>More information</a:t>
            </a:r>
          </a:p>
          <a:p>
            <a:pPr lvl="2"/>
            <a:r>
              <a:rPr lang="en-US" dirty="0" smtClean="0"/>
              <a:t>e.g. alternative route pre-computation</a:t>
            </a:r>
          </a:p>
          <a:p>
            <a:pPr lvl="2"/>
            <a:r>
              <a:rPr lang="en-US" dirty="0" smtClean="0"/>
              <a:t>Explicit representation of backup links for multi-homing</a:t>
            </a:r>
          </a:p>
          <a:p>
            <a:pPr lvl="1"/>
            <a:r>
              <a:rPr lang="en-US" dirty="0" smtClean="0"/>
              <a:t>Default policy is simple and robust</a:t>
            </a:r>
          </a:p>
          <a:p>
            <a:pPr lvl="2"/>
            <a:r>
              <a:rPr lang="en-US" dirty="0" smtClean="0"/>
              <a:t>Reduces </a:t>
            </a:r>
            <a:r>
              <a:rPr lang="en-US" dirty="0"/>
              <a:t>misconfiguration errors</a:t>
            </a:r>
            <a:endParaRPr lang="en-US" dirty="0" smtClean="0"/>
          </a:p>
          <a:p>
            <a:pPr lvl="1"/>
            <a:r>
              <a:rPr lang="en-US" dirty="0" smtClean="0"/>
              <a:t>Improved default security</a:t>
            </a:r>
          </a:p>
          <a:p>
            <a:pPr lvl="2"/>
            <a:r>
              <a:rPr lang="en-US" dirty="0" smtClean="0"/>
              <a:t>Need to be a tier-1 provider to do much damage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60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Vector HLP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 customer/provider trees (peering links):</a:t>
            </a:r>
          </a:p>
          <a:p>
            <a:pPr lvl="1"/>
            <a:r>
              <a:rPr lang="en-US" dirty="0" smtClean="0"/>
              <a:t>Use fragmented path-vector (FPV), rather than full path-vector used by BGP</a:t>
            </a:r>
          </a:p>
          <a:p>
            <a:pPr lvl="2"/>
            <a:r>
              <a:rPr lang="en-US" dirty="0" smtClean="0"/>
              <a:t>Number of links routed using FPV decreased drastically</a:t>
            </a:r>
          </a:p>
          <a:p>
            <a:pPr lvl="2"/>
            <a:r>
              <a:rPr lang="en-US" dirty="0" smtClean="0"/>
              <a:t>Reduces path-exploration space</a:t>
            </a:r>
          </a:p>
          <a:p>
            <a:pPr lvl="1"/>
            <a:r>
              <a:rPr lang="en-US" dirty="0" smtClean="0"/>
              <a:t>Degrade gracefully from link-state towards path-vector if ISPs need to use more non-default policies</a:t>
            </a:r>
          </a:p>
          <a:p>
            <a:pPr lvl="2"/>
            <a:r>
              <a:rPr lang="en-US" dirty="0" smtClean="0"/>
              <a:t>Worst case looks pretty much like BGP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58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Route Announcements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cxnSp>
        <p:nvCxnSpPr>
          <p:cNvPr id="26" name="Straight Arrow Connector 25"/>
          <p:cNvCxnSpPr>
            <a:stCxn id="5" idx="1"/>
            <a:endCxn id="6" idx="3"/>
          </p:cNvCxnSpPr>
          <p:nvPr/>
        </p:nvCxnSpPr>
        <p:spPr>
          <a:xfrm flipH="1">
            <a:off x="1508655" y="3226760"/>
            <a:ext cx="1210236" cy="1249434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1"/>
            <a:endCxn id="7" idx="3"/>
          </p:cNvCxnSpPr>
          <p:nvPr/>
        </p:nvCxnSpPr>
        <p:spPr>
          <a:xfrm>
            <a:off x="2718891" y="3226760"/>
            <a:ext cx="680750" cy="606859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1"/>
            <a:endCxn id="9" idx="3"/>
          </p:cNvCxnSpPr>
          <p:nvPr/>
        </p:nvCxnSpPr>
        <p:spPr>
          <a:xfrm>
            <a:off x="3399641" y="4323289"/>
            <a:ext cx="568" cy="675741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1"/>
            <a:endCxn id="8" idx="3"/>
          </p:cNvCxnSpPr>
          <p:nvPr/>
        </p:nvCxnSpPr>
        <p:spPr>
          <a:xfrm flipH="1">
            <a:off x="2718323" y="5488700"/>
            <a:ext cx="681886" cy="562054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1"/>
            <a:endCxn id="8" idx="3"/>
          </p:cNvCxnSpPr>
          <p:nvPr/>
        </p:nvCxnSpPr>
        <p:spPr>
          <a:xfrm>
            <a:off x="1508655" y="4965864"/>
            <a:ext cx="1209668" cy="1084890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1"/>
            <a:endCxn id="11" idx="3"/>
          </p:cNvCxnSpPr>
          <p:nvPr/>
        </p:nvCxnSpPr>
        <p:spPr>
          <a:xfrm>
            <a:off x="6513672" y="3226760"/>
            <a:ext cx="2113" cy="606860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2" idx="3"/>
          </p:cNvCxnSpPr>
          <p:nvPr/>
        </p:nvCxnSpPr>
        <p:spPr>
          <a:xfrm flipH="1">
            <a:off x="6513671" y="4323844"/>
            <a:ext cx="2114" cy="675186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1167996" y="444646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058982" y="3803890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2377664" y="602102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3059550" y="496930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175126" y="380389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6173012" y="496930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058982" y="5600700"/>
            <a:ext cx="484327" cy="4203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1327649" y="5073163"/>
            <a:ext cx="1050583" cy="94786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397986" y="3227314"/>
            <a:ext cx="1063869" cy="109653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96061" y="4323844"/>
            <a:ext cx="0" cy="57657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971809" y="3226760"/>
            <a:ext cx="539259" cy="4632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" idx="3"/>
            <a:endCxn id="10" idx="3"/>
          </p:cNvCxnSpPr>
          <p:nvPr/>
        </p:nvCxnSpPr>
        <p:spPr>
          <a:xfrm rot="5400000" flipH="1" flipV="1">
            <a:off x="4616281" y="839700"/>
            <a:ext cx="12700" cy="3794781"/>
          </a:xfrm>
          <a:prstGeom prst="bentConnector3">
            <a:avLst>
              <a:gd name="adj1" fmla="val 888115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378232" y="270736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173013" y="270736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338253" y="2813538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1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807176" y="4299261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1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3598714" y="5708154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1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351799" y="5600700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1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458807" y="3068688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1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3928518" y="1915018"/>
            <a:ext cx="1418377" cy="6257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FPV: </a:t>
            </a:r>
            <a:r>
              <a:rPr lang="en-US" sz="2000" dirty="0"/>
              <a:t>A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2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690411" y="3227314"/>
            <a:ext cx="0" cy="5392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90411" y="4323289"/>
            <a:ext cx="0" cy="60171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3" idx="0"/>
            <a:endCxn id="50" idx="0"/>
          </p:cNvCxnSpPr>
          <p:nvPr/>
        </p:nvCxnSpPr>
        <p:spPr>
          <a:xfrm rot="16200000" flipH="1">
            <a:off x="4613363" y="894356"/>
            <a:ext cx="48688" cy="3465010"/>
          </a:xfrm>
          <a:prstGeom prst="bentConnector3">
            <a:avLst>
              <a:gd name="adj1" fmla="val -1629512"/>
            </a:avLst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812966" y="2602517"/>
            <a:ext cx="184472" cy="184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77976" y="2651205"/>
            <a:ext cx="184472" cy="184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68498" y="3158092"/>
            <a:ext cx="1834983" cy="6257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FPV: B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A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</a:t>
            </a:r>
            <a:r>
              <a:rPr lang="en-US" sz="2000" dirty="0">
                <a:sym typeface="Wingdings" pitchFamily="2" charset="2"/>
              </a:rPr>
              <a:t>3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6968498" y="4261678"/>
            <a:ext cx="1834983" cy="6257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FPV: B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A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</a:t>
            </a:r>
            <a:r>
              <a:rPr lang="en-US" sz="2000" dirty="0">
                <a:sym typeface="Wingdings" pitchFamily="2" charset="2"/>
              </a:rPr>
              <a:t>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28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57" grpId="0" animBg="1"/>
      <p:bldP spid="6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</a:t>
            </a:r>
            <a:r>
              <a:rPr lang="en-US" dirty="0" err="1" smtClean="0"/>
              <a:t>Withdrawl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cxnSp>
        <p:nvCxnSpPr>
          <p:cNvPr id="26" name="Straight Arrow Connector 25"/>
          <p:cNvCxnSpPr>
            <a:stCxn id="5" idx="1"/>
            <a:endCxn id="6" idx="3"/>
          </p:cNvCxnSpPr>
          <p:nvPr/>
        </p:nvCxnSpPr>
        <p:spPr>
          <a:xfrm flipH="1">
            <a:off x="1447111" y="3226760"/>
            <a:ext cx="1210236" cy="1249434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1"/>
            <a:endCxn id="7" idx="3"/>
          </p:cNvCxnSpPr>
          <p:nvPr/>
        </p:nvCxnSpPr>
        <p:spPr>
          <a:xfrm>
            <a:off x="2657347" y="3226760"/>
            <a:ext cx="680750" cy="606859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1"/>
            <a:endCxn id="9" idx="3"/>
          </p:cNvCxnSpPr>
          <p:nvPr/>
        </p:nvCxnSpPr>
        <p:spPr>
          <a:xfrm>
            <a:off x="3338097" y="4323289"/>
            <a:ext cx="568" cy="675741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1"/>
            <a:endCxn id="8" idx="3"/>
          </p:cNvCxnSpPr>
          <p:nvPr/>
        </p:nvCxnSpPr>
        <p:spPr>
          <a:xfrm flipH="1">
            <a:off x="2656779" y="5488700"/>
            <a:ext cx="681886" cy="562054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1"/>
            <a:endCxn id="8" idx="3"/>
          </p:cNvCxnSpPr>
          <p:nvPr/>
        </p:nvCxnSpPr>
        <p:spPr>
          <a:xfrm>
            <a:off x="1447111" y="4965864"/>
            <a:ext cx="1209668" cy="1084890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1"/>
            <a:endCxn id="11" idx="3"/>
          </p:cNvCxnSpPr>
          <p:nvPr/>
        </p:nvCxnSpPr>
        <p:spPr>
          <a:xfrm>
            <a:off x="6452128" y="3226760"/>
            <a:ext cx="2113" cy="606860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2" idx="3"/>
          </p:cNvCxnSpPr>
          <p:nvPr/>
        </p:nvCxnSpPr>
        <p:spPr>
          <a:xfrm flipH="1">
            <a:off x="6452127" y="4323844"/>
            <a:ext cx="2114" cy="675186"/>
          </a:xfrm>
          <a:prstGeom prst="straightConnector1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1106452" y="444646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2997438" y="3803890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2316120" y="6021025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2998006" y="496930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113582" y="380389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6111468" y="496930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997438" y="5600700"/>
            <a:ext cx="484327" cy="4203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336442" y="3227314"/>
            <a:ext cx="1063869" cy="109653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34517" y="4323844"/>
            <a:ext cx="0" cy="57657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935894" y="3226760"/>
            <a:ext cx="545871" cy="46767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" idx="3"/>
            <a:endCxn id="10" idx="3"/>
          </p:cNvCxnSpPr>
          <p:nvPr/>
        </p:nvCxnSpPr>
        <p:spPr>
          <a:xfrm rot="5400000" flipH="1" flipV="1">
            <a:off x="4554737" y="839700"/>
            <a:ext cx="12700" cy="3794781"/>
          </a:xfrm>
          <a:prstGeom prst="bentConnector3">
            <a:avLst>
              <a:gd name="adj1" fmla="val 888115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316688" y="270736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111469" y="2707361"/>
            <a:ext cx="681318" cy="5199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276709" y="2813538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∞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3745632" y="4299261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∞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3537170" y="5708154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∞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7263" y="3068688"/>
            <a:ext cx="1418377" cy="62574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LSA: C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∞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3866974" y="1915018"/>
            <a:ext cx="1418377" cy="6257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FPV: </a:t>
            </a:r>
            <a:r>
              <a:rPr lang="en-US" sz="2000" dirty="0"/>
              <a:t>A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3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628867" y="3227314"/>
            <a:ext cx="0" cy="5392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28867" y="4323289"/>
            <a:ext cx="0" cy="60171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3" idx="0"/>
            <a:endCxn id="50" idx="0"/>
          </p:cNvCxnSpPr>
          <p:nvPr/>
        </p:nvCxnSpPr>
        <p:spPr>
          <a:xfrm rot="16200000" flipH="1">
            <a:off x="4551819" y="894356"/>
            <a:ext cx="48688" cy="3465010"/>
          </a:xfrm>
          <a:prstGeom prst="bentConnector3">
            <a:avLst>
              <a:gd name="adj1" fmla="val -1629512"/>
            </a:avLst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51422" y="2602517"/>
            <a:ext cx="184472" cy="184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16432" y="2651205"/>
            <a:ext cx="184472" cy="184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06954" y="3158092"/>
            <a:ext cx="1834983" cy="6257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FPV: B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A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4</a:t>
            </a:r>
            <a:endParaRPr lang="en-US" sz="2000" dirty="0"/>
          </a:p>
        </p:txBody>
      </p:sp>
      <p:sp>
        <p:nvSpPr>
          <p:cNvPr id="62" name="Rectangle 61"/>
          <p:cNvSpPr/>
          <p:nvPr/>
        </p:nvSpPr>
        <p:spPr>
          <a:xfrm>
            <a:off x="6906954" y="4261678"/>
            <a:ext cx="1834983" cy="62574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FPV: B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A</a:t>
            </a:r>
            <a:r>
              <a:rPr lang="en-US" sz="2000" dirty="0" smtClean="0">
                <a:sym typeface="Wingdings" pitchFamily="2" charset="2"/>
              </a:rPr>
              <a:t>E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Cost = 5</a:t>
            </a:r>
            <a:endParaRPr lang="en-US" sz="2000" dirty="0"/>
          </a:p>
        </p:txBody>
      </p:sp>
      <p:sp>
        <p:nvSpPr>
          <p:cNvPr id="43" name="Multiply 42"/>
          <p:cNvSpPr/>
          <p:nvPr/>
        </p:nvSpPr>
        <p:spPr>
          <a:xfrm>
            <a:off x="1628110" y="5073163"/>
            <a:ext cx="768440" cy="76844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2" grpId="0" animBg="1"/>
      <p:bldP spid="34" grpId="0" animBg="1"/>
      <p:bldP spid="37" grpId="0" animBg="1"/>
      <p:bldP spid="38" grpId="0" animBg="1"/>
      <p:bldP spid="57" grpId="0" animBg="1"/>
      <p:bldP spid="62" grpId="0" animBg="1"/>
      <p:bldP spid="4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Isolation and Information Hiding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information within a Customer-Provider tree</a:t>
            </a:r>
          </a:p>
          <a:p>
            <a:r>
              <a:rPr lang="en-US" dirty="0" smtClean="0"/>
              <a:t>Don’t need to convey all changes into FPV</a:t>
            </a:r>
          </a:p>
          <a:p>
            <a:pPr lvl="1"/>
            <a:r>
              <a:rPr lang="en-US" dirty="0" smtClean="0"/>
              <a:t>Local changes that aren’t too critical can be hidden from the wider world </a:t>
            </a:r>
          </a:p>
          <a:p>
            <a:pPr lvl="1"/>
            <a:r>
              <a:rPr lang="en-US" dirty="0" smtClean="0"/>
              <a:t>Only large-scale changes need to be pushed via FPV</a:t>
            </a:r>
          </a:p>
          <a:p>
            <a:r>
              <a:rPr lang="en-US" dirty="0" smtClean="0"/>
              <a:t>Significantly reduce global routing table churn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359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393" y="1635370"/>
            <a:ext cx="7763608" cy="22772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all policies conform strictly to the hierarchy</a:t>
            </a:r>
          </a:p>
          <a:p>
            <a:pPr lvl="1"/>
            <a:r>
              <a:rPr lang="en-US" sz="2000" dirty="0" smtClean="0"/>
              <a:t>Export-policy exception</a:t>
            </a:r>
          </a:p>
          <a:p>
            <a:pPr lvl="1"/>
            <a:r>
              <a:rPr lang="en-US" sz="2000" dirty="0" smtClean="0"/>
              <a:t>Prefer-customer exception</a:t>
            </a:r>
          </a:p>
          <a:p>
            <a:r>
              <a:rPr lang="en-US" sz="2400" dirty="0" smtClean="0"/>
              <a:t>Dealt with in HLP by using FPV rather than Link-state</a:t>
            </a:r>
          </a:p>
          <a:p>
            <a:r>
              <a:rPr lang="en-US" sz="2400" dirty="0" smtClean="0"/>
              <a:t>Fortunately this is rare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684" y="4591787"/>
            <a:ext cx="711940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68</a:t>
            </a:fld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317619" y="4193962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Frequency of export-policy exceptions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9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Performance: Routing Table Churn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98864"/>
            <a:ext cx="6577012" cy="44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25583" y="6201736"/>
            <a:ext cx="53896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Churn: # of updates generated by single event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69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354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65475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Border Gateway Protocol</a:t>
            </a:r>
          </a:p>
          <a:p>
            <a:pPr lvl="1"/>
            <a:r>
              <a:rPr lang="en-US" dirty="0" smtClean="0"/>
              <a:t>De facto inter-domain protocol of the Internet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Policy based </a:t>
            </a:r>
            <a:r>
              <a:rPr lang="en-US" dirty="0" smtClean="0"/>
              <a:t>routing protocol</a:t>
            </a:r>
          </a:p>
          <a:p>
            <a:pPr lvl="1"/>
            <a:r>
              <a:rPr lang="en-US" dirty="0" smtClean="0"/>
              <a:t>Uses a Bellman-Ford path vector protocol</a:t>
            </a:r>
          </a:p>
          <a:p>
            <a:r>
              <a:rPr lang="en-US" dirty="0" smtClean="0"/>
              <a:t>Relatively simple protocol, but…</a:t>
            </a:r>
          </a:p>
          <a:p>
            <a:pPr lvl="1"/>
            <a:r>
              <a:rPr lang="en-US" dirty="0" smtClean="0"/>
              <a:t>Complex, manual configuration</a:t>
            </a:r>
          </a:p>
          <a:p>
            <a:pPr lvl="1"/>
            <a:r>
              <a:rPr lang="en-US" dirty="0" smtClean="0"/>
              <a:t>Entire world sees advertisements</a:t>
            </a:r>
          </a:p>
          <a:p>
            <a:pPr lvl="2"/>
            <a:r>
              <a:rPr lang="en-US" dirty="0" smtClean="0"/>
              <a:t>Errors can screw up traffic </a:t>
            </a:r>
            <a:r>
              <a:rPr lang="en-US" dirty="0" smtClean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 smtClean="0"/>
              <a:t>Policies driven by </a:t>
            </a:r>
            <a:r>
              <a:rPr lang="en-US" dirty="0" smtClean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 smtClean="0"/>
              <a:t>How much $$$ does it cost to route along a given path?</a:t>
            </a:r>
          </a:p>
          <a:p>
            <a:pPr lvl="2"/>
            <a:r>
              <a:rPr lang="en-US" dirty="0" smtClean="0"/>
              <a:t>Not by performance (e.g. shortest paths)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Fault isolation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342006" cy="46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66893" y="6257925"/>
            <a:ext cx="522450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Isolation: # of AS’s affected by a single event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70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649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Isolation and </a:t>
            </a:r>
            <a:r>
              <a:rPr lang="en-US" dirty="0" err="1" smtClean="0"/>
              <a:t>Multihoming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92868"/>
            <a:ext cx="6572250" cy="455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77571" y="6183868"/>
            <a:ext cx="49423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Ratio of BGP to HLP isolation improvement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71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65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BGP: Worst case is fully connected </a:t>
            </a:r>
            <a:r>
              <a:rPr lang="en-US" i="1" dirty="0" smtClean="0"/>
              <a:t>n-node graph:</a:t>
            </a:r>
          </a:p>
          <a:p>
            <a:pPr lvl="1"/>
            <a:r>
              <a:rPr lang="en-US" dirty="0" smtClean="0"/>
              <a:t>Convergence time is </a:t>
            </a:r>
            <a:r>
              <a:rPr lang="en-US" i="1" dirty="0" smtClean="0"/>
              <a:t>O((n-1)!)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HLP: In the absence of exceptions, worst case is:</a:t>
            </a:r>
          </a:p>
          <a:p>
            <a:pPr lvl="1"/>
            <a:r>
              <a:rPr lang="en-US" dirty="0" smtClean="0"/>
              <a:t>Convergence time is </a:t>
            </a:r>
            <a:r>
              <a:rPr lang="en-US" i="1" dirty="0" smtClean="0"/>
              <a:t>O(</a:t>
            </a:r>
            <a:r>
              <a:rPr lang="en-US" i="1" dirty="0" err="1" smtClean="0"/>
              <a:t>nk</a:t>
            </a:r>
            <a:r>
              <a:rPr lang="en-US" i="1" dirty="0" smtClean="0"/>
              <a:t>(D))</a:t>
            </a:r>
          </a:p>
          <a:p>
            <a:pPr lvl="1"/>
            <a:r>
              <a:rPr lang="en-US" i="1" dirty="0" smtClean="0"/>
              <a:t>k(D) is number of peering links on path to D</a:t>
            </a:r>
          </a:p>
          <a:p>
            <a:pPr lvl="1"/>
            <a:endParaRPr lang="en-US" i="1" dirty="0" smtClean="0"/>
          </a:p>
          <a:p>
            <a:pPr>
              <a:buNone/>
            </a:pPr>
            <a:r>
              <a:rPr lang="en-US" dirty="0" smtClean="0"/>
              <a:t>	In the current Internet:</a:t>
            </a:r>
          </a:p>
          <a:p>
            <a:pPr lvl="1">
              <a:buNone/>
            </a:pPr>
            <a:r>
              <a:rPr lang="en-US" dirty="0" smtClean="0"/>
              <a:t>		k ≤ 1 for 90% of Internet routes</a:t>
            </a:r>
          </a:p>
          <a:p>
            <a:pPr lvl="1">
              <a:buNone/>
            </a:pPr>
            <a:r>
              <a:rPr lang="en-US" dirty="0" smtClean="0"/>
              <a:t>		k ≤ 2 for 99% of Internet routes</a:t>
            </a:r>
          </a:p>
          <a:p>
            <a:pPr lvl="1">
              <a:buNone/>
            </a:pPr>
            <a:r>
              <a:rPr lang="en-US" dirty="0" smtClean="0"/>
              <a:t>		k ≤ 4 for all Internet routes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72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63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HLP Advantages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76" y="1619075"/>
            <a:ext cx="8607669" cy="508945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Scalability: route churn is the issue</a:t>
            </a:r>
          </a:p>
          <a:p>
            <a:pPr lvl="1"/>
            <a:r>
              <a:rPr lang="en-US" dirty="0" smtClean="0"/>
              <a:t>Information hiding</a:t>
            </a:r>
          </a:p>
          <a:p>
            <a:pPr lvl="1"/>
            <a:r>
              <a:rPr lang="en-US" dirty="0" smtClean="0"/>
              <a:t>Separation of prefix distribution from routing</a:t>
            </a:r>
          </a:p>
          <a:p>
            <a:r>
              <a:rPr lang="en-US" b="1" dirty="0" smtClean="0"/>
              <a:t>Convergence:</a:t>
            </a:r>
          </a:p>
          <a:p>
            <a:pPr lvl="1"/>
            <a:r>
              <a:rPr lang="en-US" dirty="0" smtClean="0"/>
              <a:t>Link-State converges fast</a:t>
            </a:r>
          </a:p>
          <a:p>
            <a:pPr lvl="1"/>
            <a:r>
              <a:rPr lang="en-US" dirty="0" smtClean="0"/>
              <a:t>FPV converges faster than Path-Vector because there are fewer infeasible alternates</a:t>
            </a:r>
          </a:p>
          <a:p>
            <a:r>
              <a:rPr lang="en-US" b="1" dirty="0" smtClean="0"/>
              <a:t>Security:</a:t>
            </a:r>
          </a:p>
          <a:p>
            <a:pPr lvl="1"/>
            <a:r>
              <a:rPr lang="en-US" dirty="0" smtClean="0"/>
              <a:t>Structure adds security</a:t>
            </a:r>
          </a:p>
          <a:p>
            <a:pPr lvl="1"/>
            <a:r>
              <a:rPr lang="en-US" dirty="0" smtClean="0"/>
              <a:t>Secure prefix distribution separately from dynamic routing</a:t>
            </a:r>
          </a:p>
          <a:p>
            <a:r>
              <a:rPr lang="en-US" b="1" dirty="0" smtClean="0"/>
              <a:t>Robustness:</a:t>
            </a:r>
          </a:p>
          <a:p>
            <a:pPr lvl="1"/>
            <a:r>
              <a:rPr lang="en-US" dirty="0" smtClean="0"/>
              <a:t>Harder to misconfigure, easier to figure out the intent behind a route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73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91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HLP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145" y="1603130"/>
            <a:ext cx="8405447" cy="50262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really nice paper</a:t>
            </a:r>
          </a:p>
          <a:p>
            <a:pPr lvl="1"/>
            <a:r>
              <a:rPr lang="en-US" dirty="0" smtClean="0"/>
              <a:t>Great execution from a number of perspectives</a:t>
            </a:r>
          </a:p>
          <a:p>
            <a:r>
              <a:rPr lang="en-US" dirty="0" smtClean="0"/>
              <a:t>Detailed need-driven system design</a:t>
            </a:r>
          </a:p>
          <a:p>
            <a:pPr lvl="1"/>
            <a:r>
              <a:rPr lang="en-US" dirty="0" smtClean="0"/>
              <a:t>Identify and isolate fundamental issues and tradeoffs: isolation versus </a:t>
            </a:r>
            <a:r>
              <a:rPr lang="en-US" dirty="0" err="1" smtClean="0"/>
              <a:t>reachability</a:t>
            </a:r>
            <a:endParaRPr lang="en-US" dirty="0" smtClean="0"/>
          </a:p>
          <a:p>
            <a:pPr lvl="1"/>
            <a:r>
              <a:rPr lang="en-US" dirty="0" smtClean="0"/>
              <a:t>Decouple conflicting policies</a:t>
            </a:r>
          </a:p>
          <a:p>
            <a:pPr lvl="1"/>
            <a:r>
              <a:rPr lang="en-US" dirty="0" smtClean="0"/>
              <a:t>Sheds light on inner workings of complex system</a:t>
            </a:r>
          </a:p>
          <a:p>
            <a:r>
              <a:rPr lang="en-US" dirty="0" smtClean="0"/>
              <a:t>Extremely well-written paper</a:t>
            </a:r>
          </a:p>
          <a:p>
            <a:pPr lvl="1"/>
            <a:r>
              <a:rPr lang="en-US" dirty="0" smtClean="0"/>
              <a:t>Clear logical reasoning</a:t>
            </a:r>
          </a:p>
          <a:p>
            <a:pPr lvl="1"/>
            <a:r>
              <a:rPr lang="en-US" dirty="0" smtClean="0"/>
              <a:t>Exceptional introduction</a:t>
            </a:r>
          </a:p>
          <a:p>
            <a:pPr lvl="1"/>
            <a:r>
              <a:rPr lang="en-US" dirty="0" smtClean="0"/>
              <a:t>Complete: from high-level design to protocol analysis to router implementation and </a:t>
            </a:r>
            <a:r>
              <a:rPr lang="en-US" dirty="0" err="1" smtClean="0"/>
              <a:t>microbenchmarks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4634" y="1257917"/>
            <a:ext cx="595184" cy="260728"/>
          </a:xfrm>
        </p:spPr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74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61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44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899" y="59823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7134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37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74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381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971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79837" y="1541362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8023963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127385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33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738080" y="3402957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2932749" y="3402957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7677" y="39644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Provider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 flipH="1">
            <a:off x="5339738" y="4771939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pays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provider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178084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484582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402" y="4017188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87901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2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477979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3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 flipH="1">
            <a:off x="5193867" y="2361214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Peers do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1412113" y="4426076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006996" y="4017188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137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2820842" y="2176029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 2 has no incentive to route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63979" y="395862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67401" y="396441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1157" y="188797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Provider</a:t>
            </a:r>
            <a:endParaRPr lang="en-US" sz="2400" dirty="0"/>
          </a:p>
        </p:txBody>
      </p:sp>
      <p:sp>
        <p:nvSpPr>
          <p:cNvPr id="61" name="U-Turn Arrow 60"/>
          <p:cNvSpPr/>
          <p:nvPr/>
        </p:nvSpPr>
        <p:spPr>
          <a:xfrm>
            <a:off x="1006996" y="2349640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Tier-1 ISP Peering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78361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AT&amp;T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490455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333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XO Communications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408757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533759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Verizon Business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6151276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Sprint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65052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Level 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2635407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2151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2580006" y="2808326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2635407" y="2808326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2635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2635407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2151837" y="3748560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2151837" y="3748560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2151837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2151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2151837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2580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2580006" y="5047786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2580006" y="3556092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2580006" y="2808326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4643298" y="5047786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4643298" y="3556092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4643298" y="2808326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6156212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5832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5832544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68693</TotalTime>
  <Words>3218</Words>
  <Application>Microsoft Office PowerPoint</Application>
  <PresentationFormat>On-screen Show (4:3)</PresentationFormat>
  <Paragraphs>847</Paragraphs>
  <Slides>74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Median</vt:lpstr>
      <vt:lpstr>Bitmap Image</vt:lpstr>
      <vt:lpstr>Chart</vt:lpstr>
      <vt:lpstr>CS 4700 / CS 5700 Network Fundamentals</vt:lpstr>
      <vt:lpstr>Network Layer, Control Plane</vt:lpstr>
      <vt:lpstr>Outline</vt:lpstr>
      <vt:lpstr>ASs, Revisited</vt:lpstr>
      <vt:lpstr>AS Numbers</vt:lpstr>
      <vt:lpstr>Inter-Domain Routing</vt:lpstr>
      <vt:lpstr>BGP</vt:lpstr>
      <vt:lpstr>BGP Relationships</vt:lpstr>
      <vt:lpstr>Tier-1 ISP Peering</vt:lpstr>
      <vt:lpstr>PowerPoint Presentation</vt:lpstr>
      <vt:lpstr>Peering Wars</vt:lpstr>
      <vt:lpstr>Two Types of BGP Neighbors</vt:lpstr>
      <vt:lpstr>Full iBGP Meshes</vt:lpstr>
      <vt:lpstr>Path Vector Protocol</vt:lpstr>
      <vt:lpstr>BGP Operations (Simplified)</vt:lpstr>
      <vt:lpstr>Four Types of BGP Messages</vt:lpstr>
      <vt:lpstr>BGP Attributes</vt:lpstr>
      <vt:lpstr>Route Selection Summary</vt:lpstr>
      <vt:lpstr>Shortest AS Path != Shortest Path</vt:lpstr>
      <vt:lpstr>Hot Potato Routing</vt:lpstr>
      <vt:lpstr>Importing Routes</vt:lpstr>
      <vt:lpstr>Exporting Routes</vt:lpstr>
      <vt:lpstr>Outline</vt:lpstr>
      <vt:lpstr>What Problem is BGP Solving?</vt:lpstr>
      <vt:lpstr>The Stable Paths Problem</vt:lpstr>
      <vt:lpstr>A Solution to the SPP</vt:lpstr>
      <vt:lpstr>Simple SPP Example</vt:lpstr>
      <vt:lpstr>Good Gadget</vt:lpstr>
      <vt:lpstr>SPP May Have Multiple Solutions</vt:lpstr>
      <vt:lpstr>Bad Gadget</vt:lpstr>
      <vt:lpstr>SPP Explains BGP Divergence</vt:lpstr>
      <vt:lpstr>Beware of Backup Policies</vt:lpstr>
      <vt:lpstr>BGP is Precarious</vt:lpstr>
      <vt:lpstr>Can BGP Be Fixed?</vt:lpstr>
      <vt:lpstr>Outline</vt:lpstr>
      <vt:lpstr>Motivation</vt:lpstr>
      <vt:lpstr>Conventional Wisdom</vt:lpstr>
      <vt:lpstr>Delayed Routing Convergence</vt:lpstr>
      <vt:lpstr>Open Question</vt:lpstr>
      <vt:lpstr>Bad News</vt:lpstr>
      <vt:lpstr>16 Month Study of Convergence</vt:lpstr>
      <vt:lpstr>Measurement Architecture</vt:lpstr>
      <vt:lpstr>Announcement Scenarios</vt:lpstr>
      <vt:lpstr>Major Convergence Results</vt:lpstr>
      <vt:lpstr>Example</vt:lpstr>
      <vt:lpstr>Why So Many Announcements?</vt:lpstr>
      <vt:lpstr>How Many Announcements Does it Take For an AS to Withdraw a Route?</vt:lpstr>
      <vt:lpstr>PowerPoint Presentation</vt:lpstr>
      <vt:lpstr>Failures, Fail-overs and Repairs</vt:lpstr>
      <vt:lpstr>Intuition for Delayed Convergence</vt:lpstr>
      <vt:lpstr>Impact of Delayed Convergence</vt:lpstr>
      <vt:lpstr>In real life …</vt:lpstr>
      <vt:lpstr>Outline</vt:lpstr>
      <vt:lpstr>Inter-Domain Routing</vt:lpstr>
      <vt:lpstr>Policy, policy, and policy</vt:lpstr>
      <vt:lpstr>Does Policy Hiding Even Work?</vt:lpstr>
      <vt:lpstr>Problems with Local Filtering</vt:lpstr>
      <vt:lpstr>Towards a New Routing Framework</vt:lpstr>
      <vt:lpstr>Routing Hierarchy</vt:lpstr>
      <vt:lpstr>Multiple Routing Hierarchies</vt:lpstr>
      <vt:lpstr>Routing Protocol Styles</vt:lpstr>
      <vt:lpstr>Hybrid Link State/Path Vector (HLP)</vt:lpstr>
      <vt:lpstr>Link State HLP</vt:lpstr>
      <vt:lpstr>Path Vector HLP</vt:lpstr>
      <vt:lpstr>New Route Announcements</vt:lpstr>
      <vt:lpstr>Route Withdrawl</vt:lpstr>
      <vt:lpstr>Isolation and Information Hiding</vt:lpstr>
      <vt:lpstr>Exceptions</vt:lpstr>
      <vt:lpstr>Performance: Routing Table Churn</vt:lpstr>
      <vt:lpstr>Performance: Fault isolation</vt:lpstr>
      <vt:lpstr>Fault Isolation and Multihoming</vt:lpstr>
      <vt:lpstr>Convergence</vt:lpstr>
      <vt:lpstr>HLP Advantages</vt:lpstr>
      <vt:lpstr>HLP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980</cp:revision>
  <cp:lastPrinted>2012-08-22T04:00:45Z</cp:lastPrinted>
  <dcterms:created xsi:type="dcterms:W3CDTF">2012-01-03T02:22:46Z</dcterms:created>
  <dcterms:modified xsi:type="dcterms:W3CDTF">2013-09-26T03:09:08Z</dcterms:modified>
</cp:coreProperties>
</file>