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42"/>
  </p:notesMasterIdLst>
  <p:handoutMasterIdLst>
    <p:handoutMasterId r:id="rId43"/>
  </p:handoutMasterIdLst>
  <p:sldIdLst>
    <p:sldId id="388" r:id="rId2"/>
    <p:sldId id="390" r:id="rId3"/>
    <p:sldId id="392" r:id="rId4"/>
    <p:sldId id="394" r:id="rId5"/>
    <p:sldId id="395" r:id="rId6"/>
    <p:sldId id="391" r:id="rId7"/>
    <p:sldId id="396" r:id="rId8"/>
    <p:sldId id="397" r:id="rId9"/>
    <p:sldId id="398" r:id="rId10"/>
    <p:sldId id="399" r:id="rId11"/>
    <p:sldId id="402" r:id="rId12"/>
    <p:sldId id="401" r:id="rId13"/>
    <p:sldId id="403" r:id="rId14"/>
    <p:sldId id="405" r:id="rId15"/>
    <p:sldId id="404" r:id="rId16"/>
    <p:sldId id="406" r:id="rId17"/>
    <p:sldId id="407" r:id="rId18"/>
    <p:sldId id="408" r:id="rId19"/>
    <p:sldId id="409" r:id="rId20"/>
    <p:sldId id="410" r:id="rId21"/>
    <p:sldId id="434" r:id="rId22"/>
    <p:sldId id="411" r:id="rId23"/>
    <p:sldId id="412" r:id="rId24"/>
    <p:sldId id="414" r:id="rId25"/>
    <p:sldId id="415" r:id="rId26"/>
    <p:sldId id="418" r:id="rId27"/>
    <p:sldId id="419" r:id="rId28"/>
    <p:sldId id="420" r:id="rId29"/>
    <p:sldId id="421" r:id="rId30"/>
    <p:sldId id="422" r:id="rId31"/>
    <p:sldId id="423" r:id="rId32"/>
    <p:sldId id="424" r:id="rId33"/>
    <p:sldId id="425" r:id="rId34"/>
    <p:sldId id="426" r:id="rId35"/>
    <p:sldId id="427" r:id="rId36"/>
    <p:sldId id="428" r:id="rId37"/>
    <p:sldId id="429" r:id="rId38"/>
    <p:sldId id="430" r:id="rId39"/>
    <p:sldId id="432" r:id="rId40"/>
    <p:sldId id="433" r:id="rId4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1206C271-A17B-4745-8409-D19C184D271D}">
          <p14:sldIdLst>
            <p14:sldId id="388"/>
            <p14:sldId id="390"/>
            <p14:sldId id="392"/>
            <p14:sldId id="394"/>
            <p14:sldId id="395"/>
            <p14:sldId id="391"/>
            <p14:sldId id="396"/>
            <p14:sldId id="397"/>
            <p14:sldId id="398"/>
            <p14:sldId id="399"/>
            <p14:sldId id="402"/>
            <p14:sldId id="401"/>
            <p14:sldId id="403"/>
            <p14:sldId id="405"/>
            <p14:sldId id="404"/>
            <p14:sldId id="406"/>
            <p14:sldId id="407"/>
            <p14:sldId id="408"/>
            <p14:sldId id="409"/>
            <p14:sldId id="410"/>
            <p14:sldId id="434"/>
            <p14:sldId id="411"/>
            <p14:sldId id="412"/>
            <p14:sldId id="414"/>
            <p14:sldId id="415"/>
            <p14:sldId id="418"/>
            <p14:sldId id="419"/>
            <p14:sldId id="420"/>
            <p14:sldId id="421"/>
            <p14:sldId id="422"/>
            <p14:sldId id="423"/>
            <p14:sldId id="424"/>
            <p14:sldId id="425"/>
            <p14:sldId id="426"/>
            <p14:sldId id="427"/>
            <p14:sldId id="428"/>
            <p14:sldId id="429"/>
            <p14:sldId id="430"/>
            <p14:sldId id="432"/>
            <p14:sldId id="43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84" autoAdjust="0"/>
    <p:restoredTop sz="85409" autoAdjust="0"/>
  </p:normalViewPr>
  <p:slideViewPr>
    <p:cSldViewPr snapToGrid="0">
      <p:cViewPr>
        <p:scale>
          <a:sx n="70" d="100"/>
          <a:sy n="70" d="100"/>
        </p:scale>
        <p:origin x="-1133" y="-21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2520" y="-96"/>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16.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r>
              <a:rPr lang="en-US" smtClean="0"/>
              <a:t>Christo Wilson</a:t>
            </a:r>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r>
              <a:rPr lang="en-US" smtClean="0"/>
              <a:t>8/22/2012</a:t>
            </a:r>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r>
              <a:rPr lang="en-US" smtClean="0"/>
              <a:t>Defense</a:t>
            </a:r>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03CF3CE8-99B9-4E0D-8156-BD8D62DE6A20}" type="slidenum">
              <a:rPr lang="en-US" smtClean="0"/>
              <a:t>‹#›</a:t>
            </a:fld>
            <a:endParaRPr lang="en-US"/>
          </a:p>
        </p:txBody>
      </p:sp>
    </p:spTree>
    <p:extLst>
      <p:ext uri="{BB962C8B-B14F-4D97-AF65-F5344CB8AC3E}">
        <p14:creationId xmlns:p14="http://schemas.microsoft.com/office/powerpoint/2010/main" val="428249905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r>
              <a:rPr lang="en-US" smtClean="0"/>
              <a:t>Christo Wilson</a:t>
            </a:r>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r>
              <a:rPr lang="en-US" smtClean="0"/>
              <a:t>8/22/2012</a:t>
            </a:r>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r>
              <a:rPr lang="en-US" smtClean="0"/>
              <a:t>Defense</a:t>
            </a:r>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77FBF96E-C445-4FF1-86A3-96F5585B6DBD}" type="slidenum">
              <a:rPr lang="en-US" smtClean="0"/>
              <a:t>‹#›</a:t>
            </a:fld>
            <a:endParaRPr lang="en-US"/>
          </a:p>
        </p:txBody>
      </p:sp>
    </p:spTree>
    <p:extLst>
      <p:ext uri="{BB962C8B-B14F-4D97-AF65-F5344CB8AC3E}">
        <p14:creationId xmlns:p14="http://schemas.microsoft.com/office/powerpoint/2010/main" val="2432190809"/>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FBF96E-C445-4FF1-86A3-96F5585B6DBD}" type="slidenum">
              <a:rPr lang="en-US" smtClean="0"/>
              <a:t>1</a:t>
            </a:fld>
            <a:endParaRPr lang="en-US"/>
          </a:p>
        </p:txBody>
      </p:sp>
      <p:sp>
        <p:nvSpPr>
          <p:cNvPr id="5" name="Date Placeholder 4"/>
          <p:cNvSpPr>
            <a:spLocks noGrp="1"/>
          </p:cNvSpPr>
          <p:nvPr>
            <p:ph type="dt" idx="11"/>
          </p:nvPr>
        </p:nvSpPr>
        <p:spPr/>
        <p:txBody>
          <a:bodyPr/>
          <a:lstStyle/>
          <a:p>
            <a:r>
              <a:rPr lang="en-US" smtClean="0"/>
              <a:t>8/22/2012</a:t>
            </a:r>
            <a:endParaRPr lang="en-US"/>
          </a:p>
        </p:txBody>
      </p:sp>
      <p:sp>
        <p:nvSpPr>
          <p:cNvPr id="6" name="Footer Placeholder 5"/>
          <p:cNvSpPr>
            <a:spLocks noGrp="1"/>
          </p:cNvSpPr>
          <p:nvPr>
            <p:ph type="ftr" sz="quarter" idx="12"/>
          </p:nvPr>
        </p:nvSpPr>
        <p:spPr/>
        <p:txBody>
          <a:bodyPr/>
          <a:lstStyle/>
          <a:p>
            <a:r>
              <a:rPr lang="en-US" smtClean="0"/>
              <a:t>Defense</a:t>
            </a:r>
            <a:endParaRPr lang="en-US"/>
          </a:p>
        </p:txBody>
      </p:sp>
      <p:sp>
        <p:nvSpPr>
          <p:cNvPr id="7" name="Header Placeholder 6"/>
          <p:cNvSpPr>
            <a:spLocks noGrp="1"/>
          </p:cNvSpPr>
          <p:nvPr>
            <p:ph type="hdr" sz="quarter" idx="13"/>
          </p:nvPr>
        </p:nvSpPr>
        <p:spPr/>
        <p:txBody>
          <a:bodyPr/>
          <a:lstStyle/>
          <a:p>
            <a:r>
              <a:rPr lang="en-US" smtClean="0"/>
              <a:t>Christo Wilson</a:t>
            </a:r>
            <a:endParaRPr lang="en-US"/>
          </a:p>
        </p:txBody>
      </p:sp>
    </p:spTree>
    <p:extLst>
      <p:ext uri="{BB962C8B-B14F-4D97-AF65-F5344CB8AC3E}">
        <p14:creationId xmlns:p14="http://schemas.microsoft.com/office/powerpoint/2010/main" val="2620605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B123F9-0875-46D7-8F5C-5AF19D2BC698}" type="slidenum">
              <a:rPr lang="en-US"/>
              <a:pPr/>
              <a:t>24</a:t>
            </a:fld>
            <a:endParaRPr lang="en-US"/>
          </a:p>
        </p:txBody>
      </p:sp>
      <p:sp>
        <p:nvSpPr>
          <p:cNvPr id="772098" name="Rectangle 2"/>
          <p:cNvSpPr>
            <a:spLocks noGrp="1" noRot="1" noChangeAspect="1" noChangeArrowheads="1" noTextEdit="1"/>
          </p:cNvSpPr>
          <p:nvPr>
            <p:ph type="sldImg"/>
          </p:nvPr>
        </p:nvSpPr>
        <p:spPr>
          <a:xfrm>
            <a:off x="1120775" y="700088"/>
            <a:ext cx="4643438" cy="3484562"/>
          </a:xfrm>
          <a:ln/>
        </p:spPr>
      </p:sp>
      <p:sp>
        <p:nvSpPr>
          <p:cNvPr id="77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179ED7-9A33-49A6-9201-F289C653AB73}" type="slidenum">
              <a:rPr lang="en-US"/>
              <a:pPr/>
              <a:t>26</a:t>
            </a:fld>
            <a:endParaRPr lang="en-US"/>
          </a:p>
        </p:txBody>
      </p:sp>
      <p:sp>
        <p:nvSpPr>
          <p:cNvPr id="775170" name="Rectangle 2"/>
          <p:cNvSpPr>
            <a:spLocks noGrp="1" noRot="1" noChangeAspect="1" noChangeArrowheads="1" noTextEdit="1"/>
          </p:cNvSpPr>
          <p:nvPr>
            <p:ph type="sldImg"/>
          </p:nvPr>
        </p:nvSpPr>
        <p:spPr>
          <a:xfrm>
            <a:off x="1120775" y="700088"/>
            <a:ext cx="4643438" cy="3484562"/>
          </a:xfrm>
          <a:ln/>
        </p:spPr>
      </p:sp>
      <p:sp>
        <p:nvSpPr>
          <p:cNvPr id="77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6E8190-8E9F-4BDA-ACBE-2D208221FD4C}" type="slidenum">
              <a:rPr lang="en-US"/>
              <a:pPr/>
              <a:t>27</a:t>
            </a:fld>
            <a:endParaRPr lang="en-US"/>
          </a:p>
        </p:txBody>
      </p:sp>
      <p:sp>
        <p:nvSpPr>
          <p:cNvPr id="776194" name="Rectangle 2"/>
          <p:cNvSpPr>
            <a:spLocks noGrp="1" noRot="1" noChangeAspect="1" noChangeArrowheads="1" noTextEdit="1"/>
          </p:cNvSpPr>
          <p:nvPr>
            <p:ph type="sldImg"/>
          </p:nvPr>
        </p:nvSpPr>
        <p:spPr>
          <a:xfrm>
            <a:off x="1120775" y="700088"/>
            <a:ext cx="4643438" cy="3484562"/>
          </a:xfrm>
          <a:ln/>
        </p:spPr>
      </p:sp>
      <p:sp>
        <p:nvSpPr>
          <p:cNvPr id="776195" name="Rectangle 3"/>
          <p:cNvSpPr>
            <a:spLocks noGrp="1" noChangeArrowheads="1"/>
          </p:cNvSpPr>
          <p:nvPr>
            <p:ph type="body" idx="1"/>
          </p:nvPr>
        </p:nvSpPr>
        <p:spPr/>
        <p:txBody>
          <a:bodyPr/>
          <a:lstStyle/>
          <a:p>
            <a:r>
              <a:rPr lang="en-US" dirty="0" smtClean="0"/>
              <a:t>A translation of page 3</a:t>
            </a:r>
            <a:r>
              <a:rPr lang="en-US" baseline="0" dirty="0" smtClean="0"/>
              <a:t> column 2’s analytical argument</a:t>
            </a:r>
          </a:p>
          <a:p>
            <a:r>
              <a:rPr lang="en-US" baseline="0" dirty="0" smtClean="0"/>
              <a:t>Virtual time = rounds that are processed for each </a:t>
            </a:r>
            <a:r>
              <a:rPr lang="en-US" baseline="0" dirty="0" err="1" smtClean="0"/>
              <a:t>indiv</a:t>
            </a:r>
            <a:r>
              <a:rPr lang="en-US" baseline="0" dirty="0" smtClean="0"/>
              <a:t> flow</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1ED0FB-0104-4F30-AFCA-4ECB10CD5FC6}" type="slidenum">
              <a:rPr lang="en-US"/>
              <a:pPr/>
              <a:t>28</a:t>
            </a:fld>
            <a:endParaRPr lang="en-US"/>
          </a:p>
        </p:txBody>
      </p:sp>
      <p:sp>
        <p:nvSpPr>
          <p:cNvPr id="777218" name="Rectangle 2"/>
          <p:cNvSpPr>
            <a:spLocks noGrp="1" noRot="1" noChangeAspect="1" noChangeArrowheads="1" noTextEdit="1"/>
          </p:cNvSpPr>
          <p:nvPr>
            <p:ph type="sldImg"/>
          </p:nvPr>
        </p:nvSpPr>
        <p:spPr>
          <a:xfrm>
            <a:off x="1120775" y="700088"/>
            <a:ext cx="4643438" cy="3484562"/>
          </a:xfrm>
          <a:ln/>
        </p:spPr>
      </p:sp>
      <p:sp>
        <p:nvSpPr>
          <p:cNvPr id="777219" name="Rectangle 3"/>
          <p:cNvSpPr>
            <a:spLocks noGrp="1" noChangeArrowheads="1"/>
          </p:cNvSpPr>
          <p:nvPr>
            <p:ph type="body" idx="1"/>
          </p:nvPr>
        </p:nvSpPr>
        <p:spPr/>
        <p:txBody>
          <a:bodyPr/>
          <a:lstStyle/>
          <a:p>
            <a:r>
              <a:rPr lang="en-US" dirty="0" smtClean="0"/>
              <a:t>Finish time of next packet is max (finish last</a:t>
            </a:r>
            <a:r>
              <a:rPr lang="en-US" baseline="0" dirty="0" smtClean="0"/>
              <a:t> packet, arrival of next packet) + transmit time</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DB7AD8-4869-4631-82A0-8529EC3738B0}" type="slidenum">
              <a:rPr lang="en-US"/>
              <a:pPr/>
              <a:t>29</a:t>
            </a:fld>
            <a:endParaRPr lang="en-US"/>
          </a:p>
        </p:txBody>
      </p:sp>
      <p:sp>
        <p:nvSpPr>
          <p:cNvPr id="778242" name="Rectangle 2"/>
          <p:cNvSpPr>
            <a:spLocks noGrp="1" noRot="1" noChangeAspect="1" noChangeArrowheads="1" noTextEdit="1"/>
          </p:cNvSpPr>
          <p:nvPr>
            <p:ph type="sldImg"/>
          </p:nvPr>
        </p:nvSpPr>
        <p:spPr>
          <a:xfrm>
            <a:off x="1120775" y="700088"/>
            <a:ext cx="4643438" cy="3484562"/>
          </a:xfrm>
          <a:ln/>
        </p:spPr>
      </p:sp>
      <p:sp>
        <p:nvSpPr>
          <p:cNvPr id="77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55FC73-2BCB-4CF6-91AA-15CCBA2AB49C}" type="slidenum">
              <a:rPr lang="en-US"/>
              <a:pPr/>
              <a:t>30</a:t>
            </a:fld>
            <a:endParaRPr lang="en-US"/>
          </a:p>
        </p:txBody>
      </p:sp>
      <p:sp>
        <p:nvSpPr>
          <p:cNvPr id="742402" name="Rectangle 2"/>
          <p:cNvSpPr>
            <a:spLocks noGrp="1" noRot="1" noChangeAspect="1" noChangeArrowheads="1" noTextEdit="1"/>
          </p:cNvSpPr>
          <p:nvPr>
            <p:ph type="sldImg"/>
          </p:nvPr>
        </p:nvSpPr>
        <p:spPr>
          <a:xfrm>
            <a:off x="1120775" y="700088"/>
            <a:ext cx="4646613" cy="3486150"/>
          </a:xfrm>
          <a:ln/>
        </p:spPr>
      </p:sp>
      <p:sp>
        <p:nvSpPr>
          <p:cNvPr id="742403" name="Rectangle 3"/>
          <p:cNvSpPr>
            <a:spLocks noGrp="1" noChangeArrowheads="1"/>
          </p:cNvSpPr>
          <p:nvPr>
            <p:ph type="body" idx="1"/>
          </p:nvPr>
        </p:nvSpPr>
        <p:spPr>
          <a:xfrm>
            <a:off x="916087" y="4414965"/>
            <a:ext cx="5049642" cy="4182516"/>
          </a:xfrm>
        </p:spPr>
        <p:txBody>
          <a:bodyPr/>
          <a:lstStyle/>
          <a:p>
            <a:r>
              <a:rPr lang="en-US" dirty="0"/>
              <a:t>To illustrate the difference in the service that can be provided by a stateless and a </a:t>
            </a:r>
            <a:r>
              <a:rPr lang="en-US" dirty="0" err="1"/>
              <a:t>stateful</a:t>
            </a:r>
            <a:r>
              <a:rPr lang="en-US" dirty="0"/>
              <a:t> solutions consider again the previous example in which 1 UDP flow shares a 10 Mbps link with other 31 TCP flows. Here I’m plotting the average throughput over 10 seconds in two cases: when a stateless solution is used, I.e., Random Early Detection which was proposed to provide network support for congestion control in order to improve TCP performance, and in the case of a </a:t>
            </a:r>
            <a:r>
              <a:rPr lang="en-US" dirty="0" err="1"/>
              <a:t>stateful</a:t>
            </a:r>
            <a:r>
              <a:rPr lang="en-US" dirty="0"/>
              <a:t> solution which maintain state for each flow, called Fair </a:t>
            </a:r>
            <a:r>
              <a:rPr lang="en-US" dirty="0" err="1"/>
              <a:t>Queueing</a:t>
            </a:r>
            <a:r>
              <a:rPr lang="en-US" dirty="0"/>
              <a:t>.</a:t>
            </a:r>
          </a:p>
          <a:p>
            <a:endParaRPr lang="en-US" dirty="0"/>
          </a:p>
          <a:p>
            <a:r>
              <a:rPr lang="en-US" dirty="0"/>
              <a:t>Thus, as you can see, while RED is not very effective in protecting the TCP flows – the UDP flow still gets over 8 Mbps – the FQ is very effective in containing the UDP flow and protecting the TCP flows. In particular, each flow gets its fair rate, which in this case is simply equal to the link capacity (10 Mbps) over the total number of flows 32, which gives us a little over 0.3Mbps.</a:t>
            </a:r>
          </a:p>
          <a:p>
            <a:endParaRPr lang="en-US" dirty="0"/>
          </a:p>
          <a:p>
            <a:r>
              <a:rPr lang="en-US" dirty="0"/>
              <a:t>Unfortunately, as I said, while </a:t>
            </a:r>
            <a:r>
              <a:rPr lang="en-US" dirty="0" err="1"/>
              <a:t>stateful</a:t>
            </a:r>
            <a:r>
              <a:rPr lang="en-US" dirty="0"/>
              <a:t> solutions can provide better services, they are much more complex. To Illustrate this complexity consider the example of a </a:t>
            </a:r>
            <a:r>
              <a:rPr lang="en-US" dirty="0" err="1"/>
              <a:t>stateful</a:t>
            </a:r>
            <a:r>
              <a:rPr lang="en-US" dirty="0"/>
              <a:t> solution that provides guaranteed services.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566EC7-B11C-4A32-9EDF-28BAD4FA0175}" type="slidenum">
              <a:rPr lang="en-US"/>
              <a:pPr/>
              <a:t>38</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3D56D7-7A16-4BF1-91D5-89228E5A8FC4}" type="slidenum">
              <a:rPr lang="en-US"/>
              <a:pPr/>
              <a:t>39</a:t>
            </a:fld>
            <a:endParaRPr lang="en-US"/>
          </a:p>
        </p:txBody>
      </p:sp>
      <p:sp>
        <p:nvSpPr>
          <p:cNvPr id="788482" name="Rectangle 2"/>
          <p:cNvSpPr>
            <a:spLocks noGrp="1" noRot="1" noChangeAspect="1" noChangeArrowheads="1" noTextEdit="1"/>
          </p:cNvSpPr>
          <p:nvPr>
            <p:ph type="sldImg"/>
          </p:nvPr>
        </p:nvSpPr>
        <p:spPr>
          <a:xfrm>
            <a:off x="1120775" y="700088"/>
            <a:ext cx="4643438" cy="3484562"/>
          </a:xfrm>
          <a:ln/>
        </p:spPr>
      </p:sp>
      <p:sp>
        <p:nvSpPr>
          <p:cNvPr id="78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890347-DD95-4B3D-93DE-51DD859E6659}" type="slidenum">
              <a:rPr lang="en-US"/>
              <a:pPr/>
              <a:t>4</a:t>
            </a:fld>
            <a:endParaRPr lang="en-US"/>
          </a:p>
        </p:txBody>
      </p:sp>
      <p:sp>
        <p:nvSpPr>
          <p:cNvPr id="677890" name="Rectangle 2"/>
          <p:cNvSpPr>
            <a:spLocks noGrp="1" noRot="1" noChangeAspect="1" noChangeArrowheads="1" noTextEdit="1"/>
          </p:cNvSpPr>
          <p:nvPr>
            <p:ph type="sldImg"/>
          </p:nvPr>
        </p:nvSpPr>
        <p:spPr>
          <a:ln/>
        </p:spPr>
      </p:sp>
      <p:sp>
        <p:nvSpPr>
          <p:cNvPr id="67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DA9269-4444-4736-BCD0-27EECE2A2120}" type="slidenum">
              <a:rPr lang="en-US"/>
              <a:pPr/>
              <a:t>7</a:t>
            </a:fld>
            <a:endParaRPr lang="en-US"/>
          </a:p>
        </p:txBody>
      </p:sp>
      <p:sp>
        <p:nvSpPr>
          <p:cNvPr id="757762" name="Rectangle 2"/>
          <p:cNvSpPr>
            <a:spLocks noGrp="1" noRot="1" noChangeAspect="1" noChangeArrowheads="1" noTextEdit="1"/>
          </p:cNvSpPr>
          <p:nvPr>
            <p:ph type="sldImg"/>
          </p:nvPr>
        </p:nvSpPr>
        <p:spPr>
          <a:xfrm>
            <a:off x="1120775" y="700088"/>
            <a:ext cx="4643438" cy="3484562"/>
          </a:xfrm>
          <a:ln/>
        </p:spPr>
      </p:sp>
      <p:sp>
        <p:nvSpPr>
          <p:cNvPr id="75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32DE48-43A9-4783-B26B-3B21DA9744A0}" type="slidenum">
              <a:rPr lang="en-US"/>
              <a:pPr/>
              <a:t>8</a:t>
            </a:fld>
            <a:endParaRPr lang="en-US"/>
          </a:p>
        </p:txBody>
      </p:sp>
      <p:sp>
        <p:nvSpPr>
          <p:cNvPr id="758786" name="Rectangle 2"/>
          <p:cNvSpPr>
            <a:spLocks noGrp="1" noRot="1" noChangeAspect="1" noChangeArrowheads="1" noTextEdit="1"/>
          </p:cNvSpPr>
          <p:nvPr>
            <p:ph type="sldImg"/>
          </p:nvPr>
        </p:nvSpPr>
        <p:spPr>
          <a:xfrm>
            <a:off x="1120775" y="700088"/>
            <a:ext cx="4643438" cy="3484562"/>
          </a:xfrm>
          <a:ln/>
        </p:spPr>
      </p:sp>
      <p:sp>
        <p:nvSpPr>
          <p:cNvPr id="758787" name="Rectangle 3"/>
          <p:cNvSpPr>
            <a:spLocks noGrp="1" noChangeArrowheads="1"/>
          </p:cNvSpPr>
          <p:nvPr>
            <p:ph type="body" idx="1"/>
          </p:nvPr>
        </p:nvSpPr>
        <p:spPr/>
        <p:txBody>
          <a:bodyPr/>
          <a:lstStyle/>
          <a:p>
            <a:r>
              <a:rPr lang="en-US" dirty="0" smtClean="0"/>
              <a:t>Congestion -&gt; overflow and drop tail packets -&gt; drop packets from</a:t>
            </a:r>
            <a:r>
              <a:rPr lang="en-US" baseline="0" dirty="0" smtClean="0"/>
              <a:t> multiple flows at same time </a:t>
            </a:r>
            <a:r>
              <a:rPr lang="en-US" baseline="0" dirty="0" smtClean="0">
                <a:sym typeface="Wingdings" pitchFamily="2" charset="2"/>
              </a:rPr>
              <a:t> </a:t>
            </a:r>
            <a:r>
              <a:rPr lang="en-US" dirty="0" smtClean="0"/>
              <a:t>Multiple TCP</a:t>
            </a:r>
            <a:r>
              <a:rPr lang="en-US" baseline="0" dirty="0" smtClean="0"/>
              <a:t> flows synchronized in lock step, inc/</a:t>
            </a:r>
            <a:r>
              <a:rPr lang="en-US" baseline="0" dirty="0" err="1" smtClean="0"/>
              <a:t>dec</a:t>
            </a:r>
            <a:r>
              <a:rPr lang="en-US" baseline="0" dirty="0" smtClean="0"/>
              <a:t> congestion window at same time</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05C76E-D246-4323-BD18-A2701D976FBA}" type="slidenum">
              <a:rPr lang="en-US"/>
              <a:pPr/>
              <a:t>9</a:t>
            </a:fld>
            <a:endParaRPr lang="en-US"/>
          </a:p>
        </p:txBody>
      </p:sp>
      <p:sp>
        <p:nvSpPr>
          <p:cNvPr id="759810" name="Rectangle 2"/>
          <p:cNvSpPr>
            <a:spLocks noGrp="1" noRot="1" noChangeAspect="1" noChangeArrowheads="1" noTextEdit="1"/>
          </p:cNvSpPr>
          <p:nvPr>
            <p:ph type="sldImg"/>
          </p:nvPr>
        </p:nvSpPr>
        <p:spPr>
          <a:xfrm>
            <a:off x="1120775" y="700088"/>
            <a:ext cx="4643438" cy="3484562"/>
          </a:xfrm>
          <a:ln/>
        </p:spPr>
      </p:sp>
      <p:sp>
        <p:nvSpPr>
          <p:cNvPr id="75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56BC8F-BFDD-4B7E-AB88-E1D0F9DB7152}" type="slidenum">
              <a:rPr lang="en-US"/>
              <a:pPr/>
              <a:t>10</a:t>
            </a:fld>
            <a:endParaRPr lang="en-US"/>
          </a:p>
        </p:txBody>
      </p:sp>
      <p:sp>
        <p:nvSpPr>
          <p:cNvPr id="760834" name="Rectangle 2"/>
          <p:cNvSpPr>
            <a:spLocks noGrp="1" noRot="1" noChangeAspect="1" noChangeArrowheads="1" noTextEdit="1"/>
          </p:cNvSpPr>
          <p:nvPr>
            <p:ph type="sldImg"/>
          </p:nvPr>
        </p:nvSpPr>
        <p:spPr>
          <a:xfrm>
            <a:off x="1120775" y="700088"/>
            <a:ext cx="4643438" cy="3484562"/>
          </a:xfrm>
          <a:ln/>
        </p:spPr>
      </p:sp>
      <p:sp>
        <p:nvSpPr>
          <p:cNvPr id="76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56BC8F-BFDD-4B7E-AB88-E1D0F9DB7152}" type="slidenum">
              <a:rPr lang="en-US"/>
              <a:pPr/>
              <a:t>11</a:t>
            </a:fld>
            <a:endParaRPr lang="en-US"/>
          </a:p>
        </p:txBody>
      </p:sp>
      <p:sp>
        <p:nvSpPr>
          <p:cNvPr id="760834" name="Rectangle 2"/>
          <p:cNvSpPr>
            <a:spLocks noGrp="1" noRot="1" noChangeAspect="1" noChangeArrowheads="1" noTextEdit="1"/>
          </p:cNvSpPr>
          <p:nvPr>
            <p:ph type="sldImg"/>
          </p:nvPr>
        </p:nvSpPr>
        <p:spPr>
          <a:xfrm>
            <a:off x="1120775" y="700088"/>
            <a:ext cx="4643438" cy="3484562"/>
          </a:xfrm>
          <a:ln/>
        </p:spPr>
      </p:sp>
      <p:sp>
        <p:nvSpPr>
          <p:cNvPr id="76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99F779-B7E7-4BE4-ABE9-40B3BD2D88D2}" type="slidenum">
              <a:rPr lang="en-US"/>
              <a:pPr/>
              <a:t>12</a:t>
            </a:fld>
            <a:endParaRPr lang="en-US"/>
          </a:p>
        </p:txBody>
      </p:sp>
      <p:sp>
        <p:nvSpPr>
          <p:cNvPr id="762882" name="Rectangle 2"/>
          <p:cNvSpPr>
            <a:spLocks noGrp="1" noRot="1" noChangeAspect="1" noChangeArrowheads="1" noTextEdit="1"/>
          </p:cNvSpPr>
          <p:nvPr>
            <p:ph type="sldImg"/>
          </p:nvPr>
        </p:nvSpPr>
        <p:spPr>
          <a:xfrm>
            <a:off x="1120775" y="700088"/>
            <a:ext cx="4643438" cy="3484562"/>
          </a:xfrm>
          <a:ln/>
        </p:spPr>
      </p:sp>
      <p:sp>
        <p:nvSpPr>
          <p:cNvPr id="76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0BB2F5-E307-42C2-BB5E-449270EAD49C}" type="slidenum">
              <a:rPr lang="en-US"/>
              <a:pPr/>
              <a:t>14</a:t>
            </a:fld>
            <a:endParaRPr lang="en-US"/>
          </a:p>
        </p:txBody>
      </p:sp>
      <p:sp>
        <p:nvSpPr>
          <p:cNvPr id="764930" name="Rectangle 2"/>
          <p:cNvSpPr>
            <a:spLocks noGrp="1" noRot="1" noChangeAspect="1" noChangeArrowheads="1" noTextEdit="1"/>
          </p:cNvSpPr>
          <p:nvPr>
            <p:ph type="sldImg"/>
          </p:nvPr>
        </p:nvSpPr>
        <p:spPr>
          <a:xfrm>
            <a:off x="1120775" y="700088"/>
            <a:ext cx="4643438" cy="3484562"/>
          </a:xfrm>
          <a:ln/>
        </p:spPr>
      </p:sp>
      <p:sp>
        <p:nvSpPr>
          <p:cNvPr id="7649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endParaRPr lang="en-US"/>
          </a:p>
        </p:txBody>
      </p:sp>
      <p:sp>
        <p:nvSpPr>
          <p:cNvPr id="17" name="Footer Placeholder 16"/>
          <p:cNvSpPr>
            <a:spLocks noGrp="1"/>
          </p:cNvSpPr>
          <p:nvPr>
            <p:ph type="ftr" sz="quarter" idx="11"/>
          </p:nvPr>
        </p:nvSpPr>
        <p:spPr>
          <a:xfrm>
            <a:off x="2085393" y="236538"/>
            <a:ext cx="5867400" cy="365125"/>
          </a:xfrm>
          <a:prstGeom prst="rect">
            <a:avLst/>
          </a:prstGeo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83B9EA5-CE9A-4950-A80C-5ADF06B45BB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096000" y="6248400"/>
            <a:ext cx="2667000" cy="365125"/>
          </a:xfrm>
          <a:prstGeom prst="rect">
            <a:avLst/>
          </a:prstGeom>
        </p:spPr>
        <p:txBody>
          <a:bodyPr/>
          <a:lstStyle/>
          <a:p>
            <a:endParaRPr lang="en-US"/>
          </a:p>
        </p:txBody>
      </p:sp>
      <p:sp>
        <p:nvSpPr>
          <p:cNvPr id="5" name="Footer Placeholder 4"/>
          <p:cNvSpPr>
            <a:spLocks noGrp="1"/>
          </p:cNvSpPr>
          <p:nvPr>
            <p:ph type="ftr" sz="quarter" idx="11"/>
          </p:nvPr>
        </p:nvSpPr>
        <p:spPr>
          <a:xfrm>
            <a:off x="609600" y="6248206"/>
            <a:ext cx="5421083"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83B9EA5-CE9A-4950-A80C-5ADF06B45B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a:prstGeom prst="rect">
            <a:avLst/>
          </a:prstGeom>
        </p:spPr>
        <p:txBody>
          <a:bodyPr/>
          <a:lstStyle/>
          <a:p>
            <a:endParaRPr lang="en-US"/>
          </a:p>
        </p:txBody>
      </p:sp>
      <p:sp>
        <p:nvSpPr>
          <p:cNvPr id="5" name="Footer Placeholder 4"/>
          <p:cNvSpPr>
            <a:spLocks noGrp="1"/>
          </p:cNvSpPr>
          <p:nvPr>
            <p:ph type="ftr" sz="quarter" idx="11"/>
          </p:nvPr>
        </p:nvSpPr>
        <p:spPr>
          <a:xfrm>
            <a:off x="457201" y="6248207"/>
            <a:ext cx="5573483" cy="365125"/>
          </a:xfrm>
          <a:prstGeom prst="rect">
            <a:avLst/>
          </a:prstGeo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83B9EA5-CE9A-4950-A80C-5ADF06B45BB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kumimoji="0" lang="en-US" smtClean="0"/>
              <a:t>Click to edit Master title style</a:t>
            </a:r>
            <a:endParaRPr kumimoji="0" lang="en-US"/>
          </a:p>
        </p:txBody>
      </p:sp>
      <p:sp>
        <p:nvSpPr>
          <p:cNvPr id="6" name="Slide Number Placeholder 5"/>
          <p:cNvSpPr>
            <a:spLocks noGrp="1"/>
          </p:cNvSpPr>
          <p:nvPr>
            <p:ph type="sldNum" sz="quarter" idx="12"/>
          </p:nvPr>
        </p:nvSpPr>
        <p:spPr>
          <a:xfrm>
            <a:off x="0" y="1256270"/>
            <a:ext cx="533400" cy="304800"/>
          </a:xfrm>
        </p:spPr>
        <p:txBody>
          <a:bodyPr/>
          <a:lstStyle>
            <a:lvl1pPr>
              <a:defRPr sz="1800">
                <a:solidFill>
                  <a:srgbClr val="FFFFFF"/>
                </a:solidFill>
              </a:defRPr>
            </a:lvl1pPr>
          </a:lstStyle>
          <a:p>
            <a:fld id="{283B9EA5-CE9A-4950-A80C-5ADF06B45BB8}" type="slidenum">
              <a:rPr lang="en-US" smtClean="0"/>
              <a:pPr/>
              <a:t>‹#›</a:t>
            </a:fld>
            <a:endParaRPr lang="en-US" dirty="0"/>
          </a:p>
        </p:txBody>
      </p:sp>
      <p:sp>
        <p:nvSpPr>
          <p:cNvPr id="8" name="Content Placeholder 7"/>
          <p:cNvSpPr>
            <a:spLocks noGrp="1"/>
          </p:cNvSpPr>
          <p:nvPr>
            <p:ph sz="quarter" idx="1"/>
          </p:nvPr>
        </p:nvSpPr>
        <p:spPr>
          <a:xfrm>
            <a:off x="152400" y="1600200"/>
            <a:ext cx="8839200" cy="5105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2286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3048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3048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3048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3" name="Slide Number Placeholder 12"/>
          <p:cNvSpPr>
            <a:spLocks noGrp="1"/>
          </p:cNvSpPr>
          <p:nvPr>
            <p:ph type="sldNum" sz="quarter" idx="11"/>
          </p:nvPr>
        </p:nvSpPr>
        <p:spPr>
          <a:xfrm>
            <a:off x="0" y="457200"/>
            <a:ext cx="1295400" cy="701676"/>
          </a:xfrm>
        </p:spPr>
        <p:txBody>
          <a:bodyPr>
            <a:noAutofit/>
          </a:bodyPr>
          <a:lstStyle>
            <a:lvl1pPr>
              <a:defRPr sz="2400">
                <a:solidFill>
                  <a:srgbClr val="FFFFFF"/>
                </a:solidFill>
              </a:defRPr>
            </a:lvl1pPr>
          </a:lstStyle>
          <a:p>
            <a:fld id="{283B9EA5-CE9A-4950-A80C-5ADF06B45BB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a:xfrm>
            <a:off x="6096000" y="6248400"/>
            <a:ext cx="2667000" cy="365125"/>
          </a:xfrm>
          <a:prstGeom prst="rect">
            <a:avLst/>
          </a:prstGeom>
        </p:spPr>
        <p:txBody>
          <a:bodyPr rtlCol="0"/>
          <a:lstStyle/>
          <a:p>
            <a:endParaRPr lang="en-US"/>
          </a:p>
        </p:txBody>
      </p:sp>
      <p:sp>
        <p:nvSpPr>
          <p:cNvPr id="10" name="Slide Number Placeholder 9"/>
          <p:cNvSpPr>
            <a:spLocks noGrp="1"/>
          </p:cNvSpPr>
          <p:nvPr>
            <p:ph type="sldNum" sz="quarter" idx="16"/>
          </p:nvPr>
        </p:nvSpPr>
        <p:spPr/>
        <p:txBody>
          <a:bodyPr rtlCol="0"/>
          <a:lstStyle/>
          <a:p>
            <a:fld id="{283B9EA5-CE9A-4950-A80C-5ADF06B45BB8}" type="slidenum">
              <a:rPr lang="en-US" smtClean="0"/>
              <a:t>‹#›</a:t>
            </a:fld>
            <a:endParaRPr lang="en-US"/>
          </a:p>
        </p:txBody>
      </p:sp>
      <p:sp>
        <p:nvSpPr>
          <p:cNvPr id="12" name="Footer Placeholder 11"/>
          <p:cNvSpPr>
            <a:spLocks noGrp="1"/>
          </p:cNvSpPr>
          <p:nvPr>
            <p:ph type="ftr" sz="quarter" idx="17"/>
          </p:nvPr>
        </p:nvSpPr>
        <p:spPr>
          <a:xfrm>
            <a:off x="609600" y="6248206"/>
            <a:ext cx="5421083" cy="365125"/>
          </a:xfrm>
          <a:prstGeom prst="rect">
            <a:avLst/>
          </a:prstGeom>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a:xfrm>
            <a:off x="6096000" y="6248400"/>
            <a:ext cx="2667000" cy="365125"/>
          </a:xfrm>
          <a:prstGeom prst="rect">
            <a:avLst/>
          </a:prstGeom>
        </p:spPr>
        <p:txBody>
          <a:bodyPr rtlCol="0"/>
          <a:lstStyle/>
          <a:p>
            <a:endParaRPr lang="en-US"/>
          </a:p>
        </p:txBody>
      </p:sp>
      <p:sp>
        <p:nvSpPr>
          <p:cNvPr id="12" name="Slide Number Placeholder 11"/>
          <p:cNvSpPr>
            <a:spLocks noGrp="1"/>
          </p:cNvSpPr>
          <p:nvPr>
            <p:ph type="sldNum" sz="quarter" idx="16"/>
          </p:nvPr>
        </p:nvSpPr>
        <p:spPr/>
        <p:txBody>
          <a:bodyPr rtlCol="0"/>
          <a:lstStyle/>
          <a:p>
            <a:fld id="{283B9EA5-CE9A-4950-A80C-5ADF06B45BB8}" type="slidenum">
              <a:rPr lang="en-US" smtClean="0"/>
              <a:t>‹#›</a:t>
            </a:fld>
            <a:endParaRPr lang="en-US"/>
          </a:p>
        </p:txBody>
      </p:sp>
      <p:sp>
        <p:nvSpPr>
          <p:cNvPr id="14" name="Footer Placeholder 13"/>
          <p:cNvSpPr>
            <a:spLocks noGrp="1"/>
          </p:cNvSpPr>
          <p:nvPr>
            <p:ph type="ftr" sz="quarter" idx="17"/>
          </p:nvPr>
        </p:nvSpPr>
        <p:spPr>
          <a:xfrm>
            <a:off x="609600" y="6248206"/>
            <a:ext cx="5421083" cy="365125"/>
          </a:xfrm>
          <a:prstGeom prst="rect">
            <a:avLst/>
          </a:prstGeom>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096000" y="6248400"/>
            <a:ext cx="2667000" cy="365125"/>
          </a:xfrm>
          <a:prstGeom prst="rect">
            <a:avLst/>
          </a:prstGeom>
        </p:spPr>
        <p:txBody>
          <a:bodyPr/>
          <a:lstStyle/>
          <a:p>
            <a:endParaRPr lang="en-US"/>
          </a:p>
        </p:txBody>
      </p:sp>
      <p:sp>
        <p:nvSpPr>
          <p:cNvPr id="4" name="Footer Placeholder 3"/>
          <p:cNvSpPr>
            <a:spLocks noGrp="1"/>
          </p:cNvSpPr>
          <p:nvPr>
            <p:ph type="ftr" sz="quarter" idx="11"/>
          </p:nvPr>
        </p:nvSpPr>
        <p:spPr>
          <a:xfrm>
            <a:off x="609600" y="6248206"/>
            <a:ext cx="5421083"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83B9EA5-CE9A-4950-A80C-5ADF06B45B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0" y="6248400"/>
            <a:ext cx="2667000" cy="365125"/>
          </a:xfrm>
          <a:prstGeom prst="rect">
            <a:avLst/>
          </a:prstGeom>
        </p:spPr>
        <p:txBody>
          <a:bodyPr/>
          <a:lstStyle/>
          <a:p>
            <a:endParaRPr lang="en-US"/>
          </a:p>
        </p:txBody>
      </p:sp>
      <p:sp>
        <p:nvSpPr>
          <p:cNvPr id="3" name="Footer Placeholder 2"/>
          <p:cNvSpPr>
            <a:spLocks noGrp="1"/>
          </p:cNvSpPr>
          <p:nvPr>
            <p:ph type="ftr" sz="quarter" idx="11"/>
          </p:nvPr>
        </p:nvSpPr>
        <p:spPr>
          <a:xfrm>
            <a:off x="609600" y="6248206"/>
            <a:ext cx="5421083"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83B9EA5-CE9A-4950-A80C-5ADF06B45B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6096000" y="6248400"/>
            <a:ext cx="2667000" cy="365125"/>
          </a:xfrm>
          <a:prstGeom prst="rect">
            <a:avLst/>
          </a:prstGeom>
        </p:spPr>
        <p:txBody>
          <a:bodyPr/>
          <a:lstStyle/>
          <a:p>
            <a:endParaRPr lang="en-US"/>
          </a:p>
        </p:txBody>
      </p:sp>
      <p:sp>
        <p:nvSpPr>
          <p:cNvPr id="6" name="Footer Placeholder 5"/>
          <p:cNvSpPr>
            <a:spLocks noGrp="1"/>
          </p:cNvSpPr>
          <p:nvPr>
            <p:ph type="ftr" sz="quarter" idx="11"/>
          </p:nvPr>
        </p:nvSpPr>
        <p:spPr>
          <a:xfrm>
            <a:off x="609600" y="6248206"/>
            <a:ext cx="5421083"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83B9EA5-CE9A-4950-A80C-5ADF06B45BB8}"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a:prstGeom prst="rect">
            <a:avLst/>
          </a:prstGeom>
        </p:spPr>
        <p:txBody>
          <a:bodyPr rtlCol="0"/>
          <a:lstStyle/>
          <a:p>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83B9EA5-CE9A-4950-A80C-5ADF06B45BB8}"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a:prstGeom prst="rect">
            <a:avLst/>
          </a:prstGeo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152400" y="228600"/>
            <a:ext cx="88392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52400" y="1600200"/>
            <a:ext cx="8839200" cy="51054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634" y="1257917"/>
            <a:ext cx="595184" cy="260728"/>
          </a:xfrm>
          <a:prstGeom prst="rect">
            <a:avLst/>
          </a:prstGeom>
        </p:spPr>
        <p:txBody>
          <a:bodyPr vert="horz" anchor="ctr" anchorCtr="0">
            <a:normAutofit/>
          </a:bodyPr>
          <a:lstStyle>
            <a:lvl1pPr algn="ctr" eaLnBrk="1" latinLnBrk="0" hangingPunct="1">
              <a:defRPr kumimoji="0" sz="1800" b="1">
                <a:solidFill>
                  <a:srgbClr val="FFFFFF"/>
                </a:solidFill>
              </a:defRPr>
            </a:lvl1pPr>
          </a:lstStyle>
          <a:p>
            <a:fld id="{283B9EA5-CE9A-4950-A80C-5ADF06B45B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8.emf"/></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0.wmf"/><Relationship Id="rId4" Type="http://schemas.openxmlformats.org/officeDocument/2006/relationships/oleObject" Target="../embeddings/oleObject2.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3.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4.bin"/><Relationship Id="rId11" Type="http://schemas.openxmlformats.org/officeDocument/2006/relationships/image" Target="../media/image14.wmf"/><Relationship Id="rId5" Type="http://schemas.openxmlformats.org/officeDocument/2006/relationships/image" Target="../media/image11.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13.wmf"/></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5.wmf"/><Relationship Id="rId4" Type="http://schemas.openxmlformats.org/officeDocument/2006/relationships/oleObject" Target="../embeddings/oleObject7.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Microsoft_Excel_97-2003_Worksheet3.xls"/><Relationship Id="rId5" Type="http://schemas.openxmlformats.org/officeDocument/2006/relationships/image" Target="../media/image16.emf"/><Relationship Id="rId4" Type="http://schemas.openxmlformats.org/officeDocument/2006/relationships/oleObject" Target="../embeddings/Microsoft_Excel_97-2003_Worksheet2.xls"/></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9.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8.png"/></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0.wmf"/><Relationship Id="rId5" Type="http://schemas.openxmlformats.org/officeDocument/2006/relationships/oleObject" Target="../embeddings/oleObject9.bin"/><Relationship Id="rId4" Type="http://schemas.openxmlformats.org/officeDocument/2006/relationships/image" Target="../media/image19.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9.png"/><Relationship Id="rId1" Type="http://schemas.openxmlformats.org/officeDocument/2006/relationships/slideLayout" Target="../slideLayouts/slideLayout2.xml"/><Relationship Id="rId4" Type="http://schemas.microsoft.com/office/2007/relationships/hdphoto" Target="../media/hdphoto1.wdp"/></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oleObject" Target="../embeddings/Microsoft_Excel_97-2003_Worksheet6.xls"/><Relationship Id="rId3" Type="http://schemas.openxmlformats.org/officeDocument/2006/relationships/notesSlide" Target="../notesSlides/notesSlide17.xml"/><Relationship Id="rId7" Type="http://schemas.openxmlformats.org/officeDocument/2006/relationships/image" Target="../media/image21.e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Microsoft_Excel_97-2003_Worksheet5.xls"/><Relationship Id="rId5" Type="http://schemas.openxmlformats.org/officeDocument/2006/relationships/image" Target="../media/image7.emf"/><Relationship Id="rId4" Type="http://schemas.openxmlformats.org/officeDocument/2006/relationships/oleObject" Target="../embeddings/Microsoft_Excel_97-2003_Worksheet4.xls"/><Relationship Id="rId9" Type="http://schemas.openxmlformats.org/officeDocument/2006/relationships/image" Target="../media/image22.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1143000"/>
            <a:ext cx="7395883" cy="1828800"/>
          </a:xfrm>
        </p:spPr>
        <p:txBody>
          <a:bodyPr>
            <a:normAutofit/>
          </a:bodyPr>
          <a:lstStyle/>
          <a:p>
            <a:r>
              <a:rPr lang="en-US" sz="6000" cap="none" dirty="0" smtClean="0"/>
              <a:t>CS 4700 / CS 5700</a:t>
            </a:r>
            <a:br>
              <a:rPr lang="en-US" sz="6000" cap="none" dirty="0" smtClean="0"/>
            </a:br>
            <a:r>
              <a:rPr lang="en-US" sz="4900" cap="none" dirty="0" smtClean="0"/>
              <a:t>Network Fundamentals</a:t>
            </a:r>
            <a:endParaRPr lang="en-US" sz="4900" cap="none" dirty="0"/>
          </a:p>
        </p:txBody>
      </p:sp>
      <p:sp>
        <p:nvSpPr>
          <p:cNvPr id="4" name="Subtitle 2"/>
          <p:cNvSpPr txBox="1">
            <a:spLocks/>
          </p:cNvSpPr>
          <p:nvPr/>
        </p:nvSpPr>
        <p:spPr>
          <a:xfrm>
            <a:off x="685799" y="3496235"/>
            <a:ext cx="6662784" cy="2133600"/>
          </a:xfrm>
          <a:prstGeom prst="rect">
            <a:avLst/>
          </a:prstGeom>
        </p:spPr>
        <p:txBody>
          <a:bodyPr vert="horz" anchor="t">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r>
              <a:rPr lang="en-US" sz="3600" b="1" dirty="0" smtClean="0">
                <a:solidFill>
                  <a:schemeClr val="tx1"/>
                </a:solidFill>
              </a:rPr>
              <a:t>Lecture 12: Router-Aided Congestion Control</a:t>
            </a:r>
          </a:p>
          <a:p>
            <a:r>
              <a:rPr lang="en-US" sz="3600" b="1" dirty="0" smtClean="0">
                <a:solidFill>
                  <a:schemeClr val="tx1"/>
                </a:solidFill>
              </a:rPr>
              <a:t>(Drop it like it’s hot)</a:t>
            </a:r>
          </a:p>
        </p:txBody>
      </p:sp>
      <p:sp>
        <p:nvSpPr>
          <p:cNvPr id="5" name="Subtitle 4"/>
          <p:cNvSpPr>
            <a:spLocks noGrp="1"/>
          </p:cNvSpPr>
          <p:nvPr>
            <p:ph type="subTitle" idx="1"/>
          </p:nvPr>
        </p:nvSpPr>
        <p:spPr/>
        <p:txBody>
          <a:bodyPr/>
          <a:lstStyle/>
          <a:p>
            <a:r>
              <a:rPr lang="en-US" smtClean="0"/>
              <a:t>Revised 3/18/13</a:t>
            </a:r>
            <a:endParaRPr lang="en-US"/>
          </a:p>
        </p:txBody>
      </p:sp>
    </p:spTree>
    <p:extLst>
      <p:ext uri="{BB962C8B-B14F-4D97-AF65-F5344CB8AC3E}">
        <p14:creationId xmlns:p14="http://schemas.microsoft.com/office/powerpoint/2010/main" val="3265509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reeform 16"/>
          <p:cNvSpPr>
            <a:spLocks/>
          </p:cNvSpPr>
          <p:nvPr/>
        </p:nvSpPr>
        <p:spPr bwMode="auto">
          <a:xfrm>
            <a:off x="3257008" y="5118117"/>
            <a:ext cx="1498041" cy="1072648"/>
          </a:xfrm>
          <a:custGeom>
            <a:avLst/>
            <a:gdLst/>
            <a:ahLst/>
            <a:cxnLst>
              <a:cxn ang="0">
                <a:pos x="0" y="432"/>
              </a:cxn>
              <a:cxn ang="0">
                <a:pos x="288" y="288"/>
              </a:cxn>
              <a:cxn ang="0">
                <a:pos x="288" y="0"/>
              </a:cxn>
              <a:cxn ang="0">
                <a:pos x="624" y="0"/>
              </a:cxn>
            </a:cxnLst>
            <a:rect l="0" t="0" r="r" b="b"/>
            <a:pathLst>
              <a:path w="624" h="432">
                <a:moveTo>
                  <a:pt x="0" y="432"/>
                </a:moveTo>
                <a:lnTo>
                  <a:pt x="288" y="288"/>
                </a:lnTo>
                <a:lnTo>
                  <a:pt x="288" y="0"/>
                </a:lnTo>
                <a:lnTo>
                  <a:pt x="624" y="0"/>
                </a:lnTo>
              </a:path>
            </a:pathLst>
          </a:custGeom>
          <a:noFill/>
          <a:ln w="57150" cap="flat" cmpd="sng">
            <a:solidFill>
              <a:schemeClr val="accent1"/>
            </a:solidFill>
            <a:prstDash val="solid"/>
            <a:round/>
            <a:headEnd type="none" w="med" len="med"/>
            <a:tailEnd type="none" w="med" len="med"/>
          </a:ln>
          <a:effectLst/>
        </p:spPr>
        <p:txBody>
          <a:bodyPr vert="horz" wrap="square" lIns="90488" tIns="44450" rIns="90488" bIns="44450" numCol="1" anchor="t" anchorCtr="0" compatLnSpc="1">
            <a:prstTxWarp prst="textNoShape">
              <a:avLst/>
            </a:prstTxWarp>
          </a:bodyPr>
          <a:lstStyle/>
          <a:p>
            <a:endParaRPr lang="en-US"/>
          </a:p>
        </p:txBody>
      </p:sp>
      <p:sp>
        <p:nvSpPr>
          <p:cNvPr id="727042" name="Rectangle 2"/>
          <p:cNvSpPr>
            <a:spLocks noGrp="1" noChangeArrowheads="1"/>
          </p:cNvSpPr>
          <p:nvPr>
            <p:ph type="title"/>
          </p:nvPr>
        </p:nvSpPr>
        <p:spPr/>
        <p:txBody>
          <a:bodyPr/>
          <a:lstStyle/>
          <a:p>
            <a:r>
              <a:rPr lang="en-US" dirty="0" smtClean="0"/>
              <a:t>RED Variables</a:t>
            </a:r>
            <a:endParaRPr lang="en-US" dirty="0"/>
          </a:p>
        </p:txBody>
      </p:sp>
      <p:sp>
        <p:nvSpPr>
          <p:cNvPr id="727043" name="Rectangle 3"/>
          <p:cNvSpPr>
            <a:spLocks noGrp="1" noChangeArrowheads="1"/>
          </p:cNvSpPr>
          <p:nvPr>
            <p:ph idx="1"/>
          </p:nvPr>
        </p:nvSpPr>
        <p:spPr>
          <a:xfrm>
            <a:off x="457199" y="1567544"/>
            <a:ext cx="7543801" cy="1973950"/>
          </a:xfrm>
        </p:spPr>
        <p:txBody>
          <a:bodyPr>
            <a:normAutofit/>
          </a:bodyPr>
          <a:lstStyle/>
          <a:p>
            <a:r>
              <a:rPr lang="en-US" sz="2400" dirty="0" smtClean="0"/>
              <a:t>min: minimum threshold</a:t>
            </a:r>
          </a:p>
          <a:p>
            <a:r>
              <a:rPr lang="en-US" sz="2400" dirty="0" smtClean="0"/>
              <a:t>max: maximum threshold</a:t>
            </a:r>
          </a:p>
          <a:p>
            <a:r>
              <a:rPr lang="en-US" sz="2400" dirty="0" err="1" smtClean="0"/>
              <a:t>avg_len</a:t>
            </a:r>
            <a:r>
              <a:rPr lang="en-US" sz="2400" dirty="0" smtClean="0"/>
              <a:t>: (weighted) average queue length</a:t>
            </a:r>
          </a:p>
          <a:p>
            <a:pPr lvl="1"/>
            <a:r>
              <a:rPr lang="en-US" sz="2000" dirty="0" smtClean="0"/>
              <a:t>avg_len = (1-w)*avg_len + w*</a:t>
            </a:r>
            <a:r>
              <a:rPr lang="en-US" sz="2000" dirty="0" err="1" smtClean="0"/>
              <a:t>sample_len</a:t>
            </a:r>
            <a:r>
              <a:rPr lang="en-US" sz="2000" dirty="0" smtClean="0"/>
              <a:t> </a:t>
            </a:r>
            <a:endParaRPr lang="en-US" sz="2000" dirty="0"/>
          </a:p>
        </p:txBody>
      </p:sp>
      <p:sp>
        <p:nvSpPr>
          <p:cNvPr id="24" name="Text Box 6"/>
          <p:cNvSpPr txBox="1">
            <a:spLocks noChangeArrowheads="1"/>
          </p:cNvSpPr>
          <p:nvPr/>
        </p:nvSpPr>
        <p:spPr bwMode="auto">
          <a:xfrm>
            <a:off x="383049" y="3503523"/>
            <a:ext cx="3036088"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r>
              <a:rPr lang="en-US" sz="2400" dirty="0">
                <a:latin typeface="Times New Roman" pitchFamily="18" charset="0"/>
              </a:rPr>
              <a:t>Discard </a:t>
            </a:r>
            <a:r>
              <a:rPr lang="en-US" sz="2400" dirty="0" smtClean="0">
                <a:latin typeface="Times New Roman" pitchFamily="18" charset="0"/>
              </a:rPr>
              <a:t>Probability (P)</a:t>
            </a:r>
            <a:endParaRPr lang="en-US" sz="3200" dirty="0">
              <a:latin typeface="Times New Roman" pitchFamily="18" charset="0"/>
            </a:endParaRPr>
          </a:p>
        </p:txBody>
      </p:sp>
      <p:sp>
        <p:nvSpPr>
          <p:cNvPr id="27" name="Line 9"/>
          <p:cNvSpPr>
            <a:spLocks noChangeShapeType="1"/>
          </p:cNvSpPr>
          <p:nvPr/>
        </p:nvSpPr>
        <p:spPr bwMode="auto">
          <a:xfrm flipV="1">
            <a:off x="3257008" y="6070677"/>
            <a:ext cx="0" cy="120088"/>
          </a:xfrm>
          <a:prstGeom prst="line">
            <a:avLst/>
          </a:prstGeom>
          <a:noFill/>
          <a:ln w="50800">
            <a:solidFill>
              <a:schemeClr val="tx2"/>
            </a:solidFill>
            <a:round/>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28" name="Text Box 10"/>
          <p:cNvSpPr txBox="1">
            <a:spLocks noChangeArrowheads="1"/>
          </p:cNvSpPr>
          <p:nvPr/>
        </p:nvSpPr>
        <p:spPr bwMode="auto">
          <a:xfrm>
            <a:off x="1020124" y="5956126"/>
            <a:ext cx="336632"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r>
              <a:rPr lang="en-US" sz="2400" dirty="0">
                <a:latin typeface="Times New Roman" pitchFamily="18" charset="0"/>
              </a:rPr>
              <a:t>0</a:t>
            </a:r>
          </a:p>
        </p:txBody>
      </p:sp>
      <p:sp>
        <p:nvSpPr>
          <p:cNvPr id="29" name="Text Box 11"/>
          <p:cNvSpPr txBox="1">
            <a:spLocks noChangeArrowheads="1"/>
          </p:cNvSpPr>
          <p:nvPr/>
        </p:nvSpPr>
        <p:spPr bwMode="auto">
          <a:xfrm>
            <a:off x="1020124" y="4883480"/>
            <a:ext cx="336632"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r>
              <a:rPr lang="en-US" sz="2400" dirty="0">
                <a:latin typeface="Times New Roman" pitchFamily="18" charset="0"/>
              </a:rPr>
              <a:t>1</a:t>
            </a:r>
          </a:p>
        </p:txBody>
      </p:sp>
      <p:sp>
        <p:nvSpPr>
          <p:cNvPr id="30" name="Text Box 12"/>
          <p:cNvSpPr txBox="1">
            <a:spLocks noChangeArrowheads="1"/>
          </p:cNvSpPr>
          <p:nvPr/>
        </p:nvSpPr>
        <p:spPr bwMode="auto">
          <a:xfrm>
            <a:off x="2891701" y="6201389"/>
            <a:ext cx="660438"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pPr algn="ctr"/>
            <a:r>
              <a:rPr lang="en-US" sz="2400" dirty="0" smtClean="0">
                <a:latin typeface="Times New Roman" pitchFamily="18" charset="0"/>
              </a:rPr>
              <a:t>min</a:t>
            </a:r>
            <a:endParaRPr lang="en-US" sz="2400" baseline="-25000" dirty="0">
              <a:latin typeface="Times New Roman" pitchFamily="18" charset="0"/>
            </a:endParaRPr>
          </a:p>
        </p:txBody>
      </p:sp>
      <p:sp>
        <p:nvSpPr>
          <p:cNvPr id="31" name="Line 13"/>
          <p:cNvSpPr>
            <a:spLocks noChangeShapeType="1"/>
          </p:cNvSpPr>
          <p:nvPr/>
        </p:nvSpPr>
        <p:spPr bwMode="auto">
          <a:xfrm flipV="1">
            <a:off x="3949038" y="6070677"/>
            <a:ext cx="0" cy="120088"/>
          </a:xfrm>
          <a:prstGeom prst="line">
            <a:avLst/>
          </a:prstGeom>
          <a:noFill/>
          <a:ln w="50800">
            <a:solidFill>
              <a:schemeClr val="tx2"/>
            </a:solidFill>
            <a:round/>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32" name="Text Box 14"/>
          <p:cNvSpPr txBox="1">
            <a:spLocks noChangeArrowheads="1"/>
          </p:cNvSpPr>
          <p:nvPr/>
        </p:nvSpPr>
        <p:spPr bwMode="auto">
          <a:xfrm>
            <a:off x="3593171" y="6201389"/>
            <a:ext cx="711734"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pPr algn="ctr"/>
            <a:r>
              <a:rPr lang="en-US" sz="2400" dirty="0" smtClean="0">
                <a:latin typeface="Times New Roman" pitchFamily="18" charset="0"/>
              </a:rPr>
              <a:t>max</a:t>
            </a:r>
            <a:endParaRPr lang="en-US" sz="2400" baseline="-25000" dirty="0">
              <a:latin typeface="Times New Roman" pitchFamily="18" charset="0"/>
            </a:endParaRPr>
          </a:p>
        </p:txBody>
      </p:sp>
      <p:sp>
        <p:nvSpPr>
          <p:cNvPr id="33" name="Line 15"/>
          <p:cNvSpPr>
            <a:spLocks noChangeShapeType="1"/>
          </p:cNvSpPr>
          <p:nvPr/>
        </p:nvSpPr>
        <p:spPr bwMode="auto">
          <a:xfrm>
            <a:off x="1524899" y="5113030"/>
            <a:ext cx="3116169" cy="0"/>
          </a:xfrm>
          <a:prstGeom prst="line">
            <a:avLst/>
          </a:prstGeom>
          <a:noFill/>
          <a:ln w="12700">
            <a:solidFill>
              <a:schemeClr val="tx1">
                <a:lumMod val="50000"/>
                <a:lumOff val="50000"/>
              </a:schemeClr>
            </a:solidFill>
            <a:prstDash val="dash"/>
            <a:round/>
            <a:headEnd/>
            <a:tailEnd/>
          </a:ln>
          <a:effectLst/>
        </p:spPr>
        <p:txBody>
          <a:bodyPr vert="horz" wrap="square" lIns="90488" tIns="44450" rIns="90488" bIns="44450" numCol="1" anchor="t" anchorCtr="0" compatLnSpc="1">
            <a:prstTxWarp prst="textNoShape">
              <a:avLst/>
            </a:prstTxWarp>
          </a:bodyPr>
          <a:lstStyle/>
          <a:p>
            <a:endParaRPr lang="en-US"/>
          </a:p>
        </p:txBody>
      </p:sp>
      <p:sp>
        <p:nvSpPr>
          <p:cNvPr id="35" name="Line 17"/>
          <p:cNvSpPr>
            <a:spLocks noChangeShapeType="1"/>
          </p:cNvSpPr>
          <p:nvPr/>
        </p:nvSpPr>
        <p:spPr bwMode="auto">
          <a:xfrm flipV="1">
            <a:off x="4991154" y="6058464"/>
            <a:ext cx="0" cy="120088"/>
          </a:xfrm>
          <a:prstGeom prst="line">
            <a:avLst/>
          </a:prstGeom>
          <a:noFill/>
          <a:ln w="50800">
            <a:solidFill>
              <a:schemeClr val="tx2"/>
            </a:solidFill>
            <a:round/>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36" name="Text Box 18"/>
          <p:cNvSpPr txBox="1">
            <a:spLocks noChangeArrowheads="1"/>
          </p:cNvSpPr>
          <p:nvPr/>
        </p:nvSpPr>
        <p:spPr bwMode="auto">
          <a:xfrm>
            <a:off x="4451778" y="6201389"/>
            <a:ext cx="1445910"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r>
              <a:rPr lang="en-US" sz="2400">
                <a:latin typeface="Times New Roman" pitchFamily="18" charset="0"/>
              </a:rPr>
              <a:t>queue_len</a:t>
            </a:r>
          </a:p>
        </p:txBody>
      </p:sp>
      <p:sp>
        <p:nvSpPr>
          <p:cNvPr id="37" name="Slide Number Placeholder 2"/>
          <p:cNvSpPr>
            <a:spLocks noGrp="1"/>
          </p:cNvSpPr>
          <p:nvPr>
            <p:ph type="sldNum" sz="quarter" idx="12"/>
          </p:nvPr>
        </p:nvSpPr>
        <p:spPr>
          <a:xfrm>
            <a:off x="44068" y="1256270"/>
            <a:ext cx="533400" cy="304800"/>
          </a:xfrm>
        </p:spPr>
        <p:txBody>
          <a:bodyPr>
            <a:normAutofit fontScale="92500" lnSpcReduction="20000"/>
          </a:bodyPr>
          <a:lstStyle/>
          <a:p>
            <a:fld id="{283B9EA5-CE9A-4950-A80C-5ADF06B45BB8}" type="slidenum">
              <a:rPr lang="en-US" smtClean="0"/>
              <a:pPr/>
              <a:t>10</a:t>
            </a:fld>
            <a:endParaRPr lang="en-US" dirty="0"/>
          </a:p>
        </p:txBody>
      </p:sp>
      <p:sp>
        <p:nvSpPr>
          <p:cNvPr id="22" name="Line 4"/>
          <p:cNvSpPr>
            <a:spLocks noChangeShapeType="1"/>
          </p:cNvSpPr>
          <p:nvPr/>
        </p:nvSpPr>
        <p:spPr bwMode="auto">
          <a:xfrm flipV="1">
            <a:off x="1524899" y="3927419"/>
            <a:ext cx="0" cy="2263346"/>
          </a:xfrm>
          <a:prstGeom prst="line">
            <a:avLst/>
          </a:prstGeom>
          <a:noFill/>
          <a:ln w="57150">
            <a:solidFill>
              <a:schemeClr val="tx1"/>
            </a:solidFill>
            <a:round/>
            <a:headEnd/>
            <a:tailEnd type="triangle" w="med" len="med"/>
          </a:ln>
          <a:effectLst/>
        </p:spPr>
        <p:txBody>
          <a:bodyPr vert="horz" wrap="none" lIns="90488" tIns="44450" rIns="90488" bIns="44450" numCol="1" anchor="ctr" anchorCtr="0" compatLnSpc="1">
            <a:prstTxWarp prst="textNoShape">
              <a:avLst/>
            </a:prstTxWarp>
          </a:bodyPr>
          <a:lstStyle/>
          <a:p>
            <a:endParaRPr lang="en-US"/>
          </a:p>
        </p:txBody>
      </p:sp>
      <p:sp>
        <p:nvSpPr>
          <p:cNvPr id="23" name="Line 5"/>
          <p:cNvSpPr>
            <a:spLocks noChangeShapeType="1"/>
          </p:cNvSpPr>
          <p:nvPr/>
        </p:nvSpPr>
        <p:spPr bwMode="auto">
          <a:xfrm>
            <a:off x="1524899" y="6190765"/>
            <a:ext cx="4500229" cy="0"/>
          </a:xfrm>
          <a:prstGeom prst="line">
            <a:avLst/>
          </a:prstGeom>
          <a:noFill/>
          <a:ln w="57150">
            <a:solidFill>
              <a:schemeClr val="tx1"/>
            </a:solidFill>
            <a:round/>
            <a:headEnd/>
            <a:tailEnd type="triangle" w="med" len="med"/>
          </a:ln>
          <a:effectLst/>
        </p:spPr>
        <p:txBody>
          <a:bodyPr vert="horz" wrap="none" lIns="90488" tIns="44450" rIns="90488" bIns="44450" numCol="1" anchor="ctr" anchorCtr="0" compatLnSpc="1">
            <a:prstTxWarp prst="textNoShape">
              <a:avLst/>
            </a:prstTxWarp>
          </a:bodyPr>
          <a:lstStyle/>
          <a:p>
            <a:endParaRPr lang="en-US"/>
          </a:p>
        </p:txBody>
      </p:sp>
      <p:sp>
        <p:nvSpPr>
          <p:cNvPr id="38" name="Text Box 6"/>
          <p:cNvSpPr txBox="1">
            <a:spLocks noChangeArrowheads="1"/>
          </p:cNvSpPr>
          <p:nvPr/>
        </p:nvSpPr>
        <p:spPr bwMode="auto">
          <a:xfrm>
            <a:off x="6025128" y="5949002"/>
            <a:ext cx="3029292"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r>
              <a:rPr lang="en-US" sz="2400" dirty="0" smtClean="0">
                <a:latin typeface="Times New Roman" pitchFamily="18" charset="0"/>
              </a:rPr>
              <a:t>Average Queue Length</a:t>
            </a:r>
            <a:endParaRPr lang="en-US" sz="3200" dirty="0">
              <a:latin typeface="Times New Roman" pitchFamily="18" charset="0"/>
            </a:endParaRPr>
          </a:p>
        </p:txBody>
      </p:sp>
    </p:spTree>
    <p:extLst>
      <p:ext uri="{BB962C8B-B14F-4D97-AF65-F5344CB8AC3E}">
        <p14:creationId xmlns:p14="http://schemas.microsoft.com/office/powerpoint/2010/main" val="2267175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42" name="Rectangle 2"/>
          <p:cNvSpPr>
            <a:spLocks noGrp="1" noChangeArrowheads="1"/>
          </p:cNvSpPr>
          <p:nvPr>
            <p:ph type="title"/>
          </p:nvPr>
        </p:nvSpPr>
        <p:spPr/>
        <p:txBody>
          <a:bodyPr/>
          <a:lstStyle/>
          <a:p>
            <a:r>
              <a:rPr lang="en-US" dirty="0" smtClean="0"/>
              <a:t>RED Operation</a:t>
            </a:r>
            <a:endParaRPr lang="en-US" dirty="0"/>
          </a:p>
        </p:txBody>
      </p:sp>
      <p:sp>
        <p:nvSpPr>
          <p:cNvPr id="727043" name="Rectangle 3"/>
          <p:cNvSpPr>
            <a:spLocks noGrp="1" noChangeArrowheads="1"/>
          </p:cNvSpPr>
          <p:nvPr>
            <p:ph idx="1"/>
          </p:nvPr>
        </p:nvSpPr>
        <p:spPr>
          <a:xfrm>
            <a:off x="108857" y="1567544"/>
            <a:ext cx="7467600" cy="1973950"/>
          </a:xfrm>
        </p:spPr>
        <p:txBody>
          <a:bodyPr>
            <a:normAutofit/>
          </a:bodyPr>
          <a:lstStyle/>
          <a:p>
            <a:pPr marL="457200" indent="-457200">
              <a:buSzPct val="80000"/>
              <a:buFont typeface="+mj-lt"/>
              <a:buAutoNum type="arabicPeriod"/>
              <a:tabLst>
                <a:tab pos="1371600" algn="l"/>
              </a:tabLst>
            </a:pPr>
            <a:r>
              <a:rPr lang="en-US" sz="2400" dirty="0"/>
              <a:t>If (</a:t>
            </a:r>
            <a:r>
              <a:rPr lang="en-US" sz="2400" dirty="0" err="1"/>
              <a:t>avg_len</a:t>
            </a:r>
            <a:r>
              <a:rPr lang="en-US" sz="2400" dirty="0"/>
              <a:t> &lt; </a:t>
            </a:r>
            <a:r>
              <a:rPr lang="en-US" sz="2400" dirty="0" err="1"/>
              <a:t>min</a:t>
            </a:r>
            <a:r>
              <a:rPr lang="en-US" sz="2400" baseline="-25000" dirty="0" err="1"/>
              <a:t>th</a:t>
            </a:r>
            <a:r>
              <a:rPr lang="en-US" sz="2400" dirty="0"/>
              <a:t>) </a:t>
            </a:r>
            <a:r>
              <a:rPr lang="en-US" sz="2400" dirty="0">
                <a:sym typeface="Wingdings" pitchFamily="2" charset="2"/>
              </a:rPr>
              <a:t> </a:t>
            </a:r>
            <a:r>
              <a:rPr lang="en-US" sz="2400" dirty="0" err="1">
                <a:sym typeface="Wingdings" pitchFamily="2" charset="2"/>
              </a:rPr>
              <a:t>enqueue</a:t>
            </a:r>
            <a:r>
              <a:rPr lang="en-US" sz="2400" dirty="0">
                <a:sym typeface="Wingdings" pitchFamily="2" charset="2"/>
              </a:rPr>
              <a:t> packet</a:t>
            </a:r>
          </a:p>
          <a:p>
            <a:pPr marL="457200" indent="-457200">
              <a:buSzPct val="80000"/>
              <a:buFont typeface="+mj-lt"/>
              <a:buAutoNum type="arabicPeriod"/>
              <a:tabLst>
                <a:tab pos="1371600" algn="l"/>
              </a:tabLst>
            </a:pPr>
            <a:r>
              <a:rPr lang="en-US" sz="2400" dirty="0"/>
              <a:t>If (</a:t>
            </a:r>
            <a:r>
              <a:rPr lang="en-US" sz="2400" dirty="0" err="1"/>
              <a:t>avg_len</a:t>
            </a:r>
            <a:r>
              <a:rPr lang="en-US" sz="2400" dirty="0"/>
              <a:t> &gt; </a:t>
            </a:r>
            <a:r>
              <a:rPr lang="en-US" sz="2400" dirty="0" err="1"/>
              <a:t>max</a:t>
            </a:r>
            <a:r>
              <a:rPr lang="en-US" sz="2400" baseline="-25000" dirty="0" err="1"/>
              <a:t>th</a:t>
            </a:r>
            <a:r>
              <a:rPr lang="en-US" sz="2400" dirty="0"/>
              <a:t>) </a:t>
            </a:r>
            <a:r>
              <a:rPr lang="en-US" sz="2400" dirty="0">
                <a:sym typeface="Wingdings" pitchFamily="2" charset="2"/>
              </a:rPr>
              <a:t> drop packet</a:t>
            </a:r>
          </a:p>
          <a:p>
            <a:pPr marL="457200" indent="-457200">
              <a:buSzPct val="80000"/>
              <a:buFont typeface="+mj-lt"/>
              <a:buAutoNum type="arabicPeriod"/>
              <a:tabLst>
                <a:tab pos="1089025" algn="l"/>
              </a:tabLst>
            </a:pPr>
            <a:r>
              <a:rPr lang="en-US" sz="2400" dirty="0"/>
              <a:t>If (</a:t>
            </a:r>
            <a:r>
              <a:rPr lang="en-US" sz="2400" dirty="0" err="1"/>
              <a:t>avg_len</a:t>
            </a:r>
            <a:r>
              <a:rPr lang="en-US" sz="2400" dirty="0"/>
              <a:t> &gt;= </a:t>
            </a:r>
            <a:r>
              <a:rPr lang="en-US" sz="2400" dirty="0" err="1"/>
              <a:t>min</a:t>
            </a:r>
            <a:r>
              <a:rPr lang="en-US" sz="2400" baseline="-25000" dirty="0" err="1"/>
              <a:t>th</a:t>
            </a:r>
            <a:r>
              <a:rPr lang="en-US" sz="2400" dirty="0"/>
              <a:t> and </a:t>
            </a:r>
            <a:r>
              <a:rPr lang="en-US" sz="2400" dirty="0" err="1"/>
              <a:t>avg_len</a:t>
            </a:r>
            <a:r>
              <a:rPr lang="en-US" sz="2400" dirty="0"/>
              <a:t> &lt; </a:t>
            </a:r>
            <a:r>
              <a:rPr lang="en-US" sz="2400" dirty="0" err="1"/>
              <a:t>max</a:t>
            </a:r>
            <a:r>
              <a:rPr lang="en-US" sz="2400" baseline="-25000" dirty="0" err="1"/>
              <a:t>th</a:t>
            </a:r>
            <a:r>
              <a:rPr lang="en-US" sz="2400" dirty="0"/>
              <a:t>) </a:t>
            </a:r>
            <a:r>
              <a:rPr lang="en-US" sz="2400" dirty="0">
                <a:sym typeface="Wingdings" pitchFamily="2" charset="2"/>
              </a:rPr>
              <a:t> </a:t>
            </a:r>
            <a:r>
              <a:rPr lang="en-US" sz="2400" dirty="0" smtClean="0">
                <a:sym typeface="Wingdings" pitchFamily="2" charset="2"/>
              </a:rPr>
              <a:t>	</a:t>
            </a:r>
            <a:r>
              <a:rPr lang="en-US" sz="2400" dirty="0" err="1" smtClean="0">
                <a:sym typeface="Wingdings" pitchFamily="2" charset="2"/>
              </a:rPr>
              <a:t>enqueue</a:t>
            </a:r>
            <a:r>
              <a:rPr lang="en-US" sz="2400" dirty="0" smtClean="0">
                <a:sym typeface="Wingdings" pitchFamily="2" charset="2"/>
              </a:rPr>
              <a:t> </a:t>
            </a:r>
            <a:r>
              <a:rPr lang="en-US" sz="2400" dirty="0">
                <a:sym typeface="Wingdings" pitchFamily="2" charset="2"/>
              </a:rPr>
              <a:t>packet with probability P</a:t>
            </a:r>
            <a:endParaRPr lang="en-US" sz="2400" dirty="0">
              <a:solidFill>
                <a:schemeClr val="accent1"/>
              </a:solidFill>
            </a:endParaRPr>
          </a:p>
        </p:txBody>
      </p:sp>
      <p:sp>
        <p:nvSpPr>
          <p:cNvPr id="37" name="Slide Number Placeholder 2"/>
          <p:cNvSpPr>
            <a:spLocks noGrp="1"/>
          </p:cNvSpPr>
          <p:nvPr>
            <p:ph type="sldNum" sz="quarter" idx="12"/>
          </p:nvPr>
        </p:nvSpPr>
        <p:spPr>
          <a:xfrm>
            <a:off x="44068" y="1256270"/>
            <a:ext cx="533400" cy="304800"/>
          </a:xfrm>
        </p:spPr>
        <p:txBody>
          <a:bodyPr>
            <a:normAutofit fontScale="92500" lnSpcReduction="20000"/>
          </a:bodyPr>
          <a:lstStyle/>
          <a:p>
            <a:fld id="{283B9EA5-CE9A-4950-A80C-5ADF06B45BB8}" type="slidenum">
              <a:rPr lang="en-US" smtClean="0"/>
              <a:pPr/>
              <a:t>11</a:t>
            </a:fld>
            <a:endParaRPr lang="en-US" dirty="0"/>
          </a:p>
        </p:txBody>
      </p:sp>
      <p:grpSp>
        <p:nvGrpSpPr>
          <p:cNvPr id="18" name="Group 17"/>
          <p:cNvGrpSpPr/>
          <p:nvPr/>
        </p:nvGrpSpPr>
        <p:grpSpPr>
          <a:xfrm flipH="1">
            <a:off x="2130947" y="5412326"/>
            <a:ext cx="465364" cy="484230"/>
            <a:chOff x="1219200" y="4739947"/>
            <a:chExt cx="5181606" cy="1521847"/>
          </a:xfrm>
        </p:grpSpPr>
        <p:sp>
          <p:nvSpPr>
            <p:cNvPr id="19" name="Rectangular Callout 18"/>
            <p:cNvSpPr/>
            <p:nvPr/>
          </p:nvSpPr>
          <p:spPr>
            <a:xfrm>
              <a:off x="1219200" y="4876798"/>
              <a:ext cx="5181606" cy="1384996"/>
            </a:xfrm>
            <a:prstGeom prst="wedgeRectCallout">
              <a:avLst>
                <a:gd name="adj1" fmla="val -7247"/>
                <a:gd name="adj2" fmla="val 106590"/>
              </a:avLst>
            </a:prstGeom>
            <a:solidFill>
              <a:srgbClr val="DA1F28"/>
            </a:solidFill>
            <a:ln w="38100" cap="flat" cmpd="sng" algn="ctr">
              <a:solidFill>
                <a:srgbClr val="DA1F28">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a:ea typeface="+mn-ea"/>
                <a:cs typeface="+mn-cs"/>
              </a:endParaRPr>
            </a:p>
          </p:txBody>
        </p:sp>
        <p:sp>
          <p:nvSpPr>
            <p:cNvPr id="20" name="TextBox 19"/>
            <p:cNvSpPr txBox="1"/>
            <p:nvPr/>
          </p:nvSpPr>
          <p:spPr>
            <a:xfrm>
              <a:off x="1219211" y="4739947"/>
              <a:ext cx="5181595" cy="130427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ysClr val="window" lastClr="FFFFFF"/>
                  </a:solidFill>
                  <a:effectLst/>
                  <a:uLnTx/>
                  <a:uFillTx/>
                </a:rPr>
                <a:t>1</a:t>
              </a:r>
            </a:p>
          </p:txBody>
        </p:sp>
      </p:grpSp>
      <p:grpSp>
        <p:nvGrpSpPr>
          <p:cNvPr id="21" name="Group 20"/>
          <p:cNvGrpSpPr/>
          <p:nvPr/>
        </p:nvGrpSpPr>
        <p:grpSpPr>
          <a:xfrm flipH="1">
            <a:off x="4219096" y="5432906"/>
            <a:ext cx="465364" cy="523220"/>
            <a:chOff x="1219200" y="4739947"/>
            <a:chExt cx="5181606" cy="1644385"/>
          </a:xfrm>
        </p:grpSpPr>
        <p:sp>
          <p:nvSpPr>
            <p:cNvPr id="25" name="Rectangular Callout 24"/>
            <p:cNvSpPr/>
            <p:nvPr/>
          </p:nvSpPr>
          <p:spPr>
            <a:xfrm>
              <a:off x="1219200" y="4876798"/>
              <a:ext cx="5181606" cy="1384996"/>
            </a:xfrm>
            <a:prstGeom prst="wedgeRectCallout">
              <a:avLst>
                <a:gd name="adj1" fmla="val -7247"/>
                <a:gd name="adj2" fmla="val 106590"/>
              </a:avLst>
            </a:prstGeom>
            <a:solidFill>
              <a:srgbClr val="DA1F28"/>
            </a:solidFill>
            <a:ln w="38100" cap="flat" cmpd="sng" algn="ctr">
              <a:solidFill>
                <a:srgbClr val="DA1F28">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a:ea typeface="+mn-ea"/>
                <a:cs typeface="+mn-cs"/>
              </a:endParaRPr>
            </a:p>
          </p:txBody>
        </p:sp>
        <p:sp>
          <p:nvSpPr>
            <p:cNvPr id="26" name="TextBox 25"/>
            <p:cNvSpPr txBox="1"/>
            <p:nvPr/>
          </p:nvSpPr>
          <p:spPr>
            <a:xfrm>
              <a:off x="1219211" y="4739947"/>
              <a:ext cx="5181595" cy="164438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ysClr val="window" lastClr="FFFFFF"/>
                  </a:solidFill>
                  <a:effectLst/>
                  <a:uLnTx/>
                  <a:uFillTx/>
                </a:rPr>
                <a:t>2</a:t>
              </a:r>
            </a:p>
          </p:txBody>
        </p:sp>
      </p:grpSp>
      <p:grpSp>
        <p:nvGrpSpPr>
          <p:cNvPr id="38" name="Group 37"/>
          <p:cNvGrpSpPr/>
          <p:nvPr/>
        </p:nvGrpSpPr>
        <p:grpSpPr>
          <a:xfrm flipH="1">
            <a:off x="3319457" y="5214840"/>
            <a:ext cx="465364" cy="523220"/>
            <a:chOff x="1219200" y="4739947"/>
            <a:chExt cx="5181606" cy="1644385"/>
          </a:xfrm>
        </p:grpSpPr>
        <p:sp>
          <p:nvSpPr>
            <p:cNvPr id="39" name="Rectangular Callout 38"/>
            <p:cNvSpPr/>
            <p:nvPr/>
          </p:nvSpPr>
          <p:spPr>
            <a:xfrm>
              <a:off x="1219200" y="4876798"/>
              <a:ext cx="5181606" cy="1384996"/>
            </a:xfrm>
            <a:prstGeom prst="wedgeRectCallout">
              <a:avLst>
                <a:gd name="adj1" fmla="val -7247"/>
                <a:gd name="adj2" fmla="val 106590"/>
              </a:avLst>
            </a:prstGeom>
            <a:solidFill>
              <a:srgbClr val="DA1F28"/>
            </a:solidFill>
            <a:ln w="38100" cap="flat" cmpd="sng" algn="ctr">
              <a:solidFill>
                <a:srgbClr val="DA1F28">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a:ea typeface="+mn-ea"/>
                <a:cs typeface="+mn-cs"/>
              </a:endParaRPr>
            </a:p>
          </p:txBody>
        </p:sp>
        <p:sp>
          <p:nvSpPr>
            <p:cNvPr id="40" name="TextBox 39"/>
            <p:cNvSpPr txBox="1"/>
            <p:nvPr/>
          </p:nvSpPr>
          <p:spPr>
            <a:xfrm>
              <a:off x="1219211" y="4739947"/>
              <a:ext cx="5181595" cy="164438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ysClr val="window" lastClr="FFFFFF"/>
                  </a:solidFill>
                  <a:effectLst/>
                  <a:uLnTx/>
                  <a:uFillTx/>
                </a:rPr>
                <a:t>3</a:t>
              </a:r>
            </a:p>
          </p:txBody>
        </p:sp>
      </p:grpSp>
      <p:sp>
        <p:nvSpPr>
          <p:cNvPr id="41" name="Freeform 16"/>
          <p:cNvSpPr>
            <a:spLocks/>
          </p:cNvSpPr>
          <p:nvPr/>
        </p:nvSpPr>
        <p:spPr bwMode="auto">
          <a:xfrm>
            <a:off x="3257008" y="5118117"/>
            <a:ext cx="1498041" cy="1072648"/>
          </a:xfrm>
          <a:custGeom>
            <a:avLst/>
            <a:gdLst/>
            <a:ahLst/>
            <a:cxnLst>
              <a:cxn ang="0">
                <a:pos x="0" y="432"/>
              </a:cxn>
              <a:cxn ang="0">
                <a:pos x="288" y="288"/>
              </a:cxn>
              <a:cxn ang="0">
                <a:pos x="288" y="0"/>
              </a:cxn>
              <a:cxn ang="0">
                <a:pos x="624" y="0"/>
              </a:cxn>
            </a:cxnLst>
            <a:rect l="0" t="0" r="r" b="b"/>
            <a:pathLst>
              <a:path w="624" h="432">
                <a:moveTo>
                  <a:pt x="0" y="432"/>
                </a:moveTo>
                <a:lnTo>
                  <a:pt x="288" y="288"/>
                </a:lnTo>
                <a:lnTo>
                  <a:pt x="288" y="0"/>
                </a:lnTo>
                <a:lnTo>
                  <a:pt x="624" y="0"/>
                </a:lnTo>
              </a:path>
            </a:pathLst>
          </a:custGeom>
          <a:noFill/>
          <a:ln w="57150" cap="flat" cmpd="sng">
            <a:solidFill>
              <a:schemeClr val="accent1"/>
            </a:solidFill>
            <a:prstDash val="solid"/>
            <a:round/>
            <a:headEnd type="none" w="med" len="med"/>
            <a:tailEnd type="none" w="med" len="med"/>
          </a:ln>
          <a:effectLst/>
        </p:spPr>
        <p:txBody>
          <a:bodyPr vert="horz" wrap="square" lIns="90488" tIns="44450" rIns="90488" bIns="44450" numCol="1" anchor="t" anchorCtr="0" compatLnSpc="1">
            <a:prstTxWarp prst="textNoShape">
              <a:avLst/>
            </a:prstTxWarp>
          </a:bodyPr>
          <a:lstStyle/>
          <a:p>
            <a:endParaRPr lang="en-US"/>
          </a:p>
        </p:txBody>
      </p:sp>
      <p:sp>
        <p:nvSpPr>
          <p:cNvPr id="42" name="Text Box 6"/>
          <p:cNvSpPr txBox="1">
            <a:spLocks noChangeArrowheads="1"/>
          </p:cNvSpPr>
          <p:nvPr/>
        </p:nvSpPr>
        <p:spPr bwMode="auto">
          <a:xfrm>
            <a:off x="383049" y="3503523"/>
            <a:ext cx="3036088"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r>
              <a:rPr lang="en-US" sz="2400" dirty="0">
                <a:latin typeface="Times New Roman" pitchFamily="18" charset="0"/>
              </a:rPr>
              <a:t>Discard </a:t>
            </a:r>
            <a:r>
              <a:rPr lang="en-US" sz="2400" dirty="0" smtClean="0">
                <a:latin typeface="Times New Roman" pitchFamily="18" charset="0"/>
              </a:rPr>
              <a:t>Probability (P)</a:t>
            </a:r>
            <a:endParaRPr lang="en-US" sz="3200" dirty="0">
              <a:latin typeface="Times New Roman" pitchFamily="18" charset="0"/>
            </a:endParaRPr>
          </a:p>
        </p:txBody>
      </p:sp>
      <p:sp>
        <p:nvSpPr>
          <p:cNvPr id="43" name="Line 9"/>
          <p:cNvSpPr>
            <a:spLocks noChangeShapeType="1"/>
          </p:cNvSpPr>
          <p:nvPr/>
        </p:nvSpPr>
        <p:spPr bwMode="auto">
          <a:xfrm flipV="1">
            <a:off x="3257008" y="6070677"/>
            <a:ext cx="0" cy="120088"/>
          </a:xfrm>
          <a:prstGeom prst="line">
            <a:avLst/>
          </a:prstGeom>
          <a:noFill/>
          <a:ln w="50800">
            <a:solidFill>
              <a:schemeClr val="tx2"/>
            </a:solidFill>
            <a:round/>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44" name="Text Box 10"/>
          <p:cNvSpPr txBox="1">
            <a:spLocks noChangeArrowheads="1"/>
          </p:cNvSpPr>
          <p:nvPr/>
        </p:nvSpPr>
        <p:spPr bwMode="auto">
          <a:xfrm>
            <a:off x="1020124" y="5956126"/>
            <a:ext cx="336632"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r>
              <a:rPr lang="en-US" sz="2400" dirty="0">
                <a:latin typeface="Times New Roman" pitchFamily="18" charset="0"/>
              </a:rPr>
              <a:t>0</a:t>
            </a:r>
          </a:p>
        </p:txBody>
      </p:sp>
      <p:sp>
        <p:nvSpPr>
          <p:cNvPr id="45" name="Text Box 11"/>
          <p:cNvSpPr txBox="1">
            <a:spLocks noChangeArrowheads="1"/>
          </p:cNvSpPr>
          <p:nvPr/>
        </p:nvSpPr>
        <p:spPr bwMode="auto">
          <a:xfrm>
            <a:off x="1020124" y="4883480"/>
            <a:ext cx="336632"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r>
              <a:rPr lang="en-US" sz="2400" dirty="0">
                <a:latin typeface="Times New Roman" pitchFamily="18" charset="0"/>
              </a:rPr>
              <a:t>1</a:t>
            </a:r>
          </a:p>
        </p:txBody>
      </p:sp>
      <p:sp>
        <p:nvSpPr>
          <p:cNvPr id="47" name="Line 13"/>
          <p:cNvSpPr>
            <a:spLocks noChangeShapeType="1"/>
          </p:cNvSpPr>
          <p:nvPr/>
        </p:nvSpPr>
        <p:spPr bwMode="auto">
          <a:xfrm flipV="1">
            <a:off x="3949038" y="6070677"/>
            <a:ext cx="0" cy="120088"/>
          </a:xfrm>
          <a:prstGeom prst="line">
            <a:avLst/>
          </a:prstGeom>
          <a:noFill/>
          <a:ln w="50800">
            <a:solidFill>
              <a:schemeClr val="tx2"/>
            </a:solidFill>
            <a:round/>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49" name="Line 15"/>
          <p:cNvSpPr>
            <a:spLocks noChangeShapeType="1"/>
          </p:cNvSpPr>
          <p:nvPr/>
        </p:nvSpPr>
        <p:spPr bwMode="auto">
          <a:xfrm>
            <a:off x="1524899" y="5113030"/>
            <a:ext cx="3116169" cy="0"/>
          </a:xfrm>
          <a:prstGeom prst="line">
            <a:avLst/>
          </a:prstGeom>
          <a:noFill/>
          <a:ln w="12700">
            <a:solidFill>
              <a:schemeClr val="tx1">
                <a:lumMod val="50000"/>
                <a:lumOff val="50000"/>
              </a:schemeClr>
            </a:solidFill>
            <a:prstDash val="dash"/>
            <a:round/>
            <a:headEnd/>
            <a:tailEnd/>
          </a:ln>
          <a:effectLst/>
        </p:spPr>
        <p:txBody>
          <a:bodyPr vert="horz" wrap="square" lIns="90488" tIns="44450" rIns="90488" bIns="44450" numCol="1" anchor="t" anchorCtr="0" compatLnSpc="1">
            <a:prstTxWarp prst="textNoShape">
              <a:avLst/>
            </a:prstTxWarp>
          </a:bodyPr>
          <a:lstStyle/>
          <a:p>
            <a:endParaRPr lang="en-US"/>
          </a:p>
        </p:txBody>
      </p:sp>
      <p:sp>
        <p:nvSpPr>
          <p:cNvPr id="50" name="Line 17"/>
          <p:cNvSpPr>
            <a:spLocks noChangeShapeType="1"/>
          </p:cNvSpPr>
          <p:nvPr/>
        </p:nvSpPr>
        <p:spPr bwMode="auto">
          <a:xfrm flipV="1">
            <a:off x="4991154" y="6058464"/>
            <a:ext cx="0" cy="120088"/>
          </a:xfrm>
          <a:prstGeom prst="line">
            <a:avLst/>
          </a:prstGeom>
          <a:noFill/>
          <a:ln w="50800">
            <a:solidFill>
              <a:schemeClr val="tx2"/>
            </a:solidFill>
            <a:round/>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52" name="Line 4"/>
          <p:cNvSpPr>
            <a:spLocks noChangeShapeType="1"/>
          </p:cNvSpPr>
          <p:nvPr/>
        </p:nvSpPr>
        <p:spPr bwMode="auto">
          <a:xfrm flipV="1">
            <a:off x="1524899" y="3927419"/>
            <a:ext cx="0" cy="2263346"/>
          </a:xfrm>
          <a:prstGeom prst="line">
            <a:avLst/>
          </a:prstGeom>
          <a:noFill/>
          <a:ln w="57150">
            <a:solidFill>
              <a:schemeClr val="tx1"/>
            </a:solidFill>
            <a:round/>
            <a:headEnd/>
            <a:tailEnd type="triangle" w="med" len="med"/>
          </a:ln>
          <a:effectLst/>
        </p:spPr>
        <p:txBody>
          <a:bodyPr vert="horz" wrap="none" lIns="90488" tIns="44450" rIns="90488" bIns="44450" numCol="1" anchor="ctr" anchorCtr="0" compatLnSpc="1">
            <a:prstTxWarp prst="textNoShape">
              <a:avLst/>
            </a:prstTxWarp>
          </a:bodyPr>
          <a:lstStyle/>
          <a:p>
            <a:endParaRPr lang="en-US"/>
          </a:p>
        </p:txBody>
      </p:sp>
      <p:sp>
        <p:nvSpPr>
          <p:cNvPr id="53" name="Line 5"/>
          <p:cNvSpPr>
            <a:spLocks noChangeShapeType="1"/>
          </p:cNvSpPr>
          <p:nvPr/>
        </p:nvSpPr>
        <p:spPr bwMode="auto">
          <a:xfrm>
            <a:off x="1524899" y="6190765"/>
            <a:ext cx="4500229" cy="0"/>
          </a:xfrm>
          <a:prstGeom prst="line">
            <a:avLst/>
          </a:prstGeom>
          <a:noFill/>
          <a:ln w="57150">
            <a:solidFill>
              <a:schemeClr val="tx1"/>
            </a:solidFill>
            <a:round/>
            <a:headEnd/>
            <a:tailEnd type="triangle" w="med" len="med"/>
          </a:ln>
          <a:effectLst/>
        </p:spPr>
        <p:txBody>
          <a:bodyPr vert="horz" wrap="none" lIns="90488" tIns="44450" rIns="90488" bIns="44450" numCol="1" anchor="ctr" anchorCtr="0" compatLnSpc="1">
            <a:prstTxWarp prst="textNoShape">
              <a:avLst/>
            </a:prstTxWarp>
          </a:bodyPr>
          <a:lstStyle/>
          <a:p>
            <a:endParaRPr lang="en-US"/>
          </a:p>
        </p:txBody>
      </p:sp>
      <p:sp>
        <p:nvSpPr>
          <p:cNvPr id="54" name="Text Box 6"/>
          <p:cNvSpPr txBox="1">
            <a:spLocks noChangeArrowheads="1"/>
          </p:cNvSpPr>
          <p:nvPr/>
        </p:nvSpPr>
        <p:spPr bwMode="auto">
          <a:xfrm>
            <a:off x="6025128" y="5949002"/>
            <a:ext cx="3029292"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r>
              <a:rPr lang="en-US" sz="2400" dirty="0" smtClean="0">
                <a:latin typeface="Times New Roman" pitchFamily="18" charset="0"/>
              </a:rPr>
              <a:t>Average Queue Length</a:t>
            </a:r>
            <a:endParaRPr lang="en-US" sz="3200" dirty="0">
              <a:latin typeface="Times New Roman" pitchFamily="18" charset="0"/>
            </a:endParaRPr>
          </a:p>
        </p:txBody>
      </p:sp>
      <p:sp>
        <p:nvSpPr>
          <p:cNvPr id="55" name="Text Box 12"/>
          <p:cNvSpPr txBox="1">
            <a:spLocks noChangeArrowheads="1"/>
          </p:cNvSpPr>
          <p:nvPr/>
        </p:nvSpPr>
        <p:spPr bwMode="auto">
          <a:xfrm>
            <a:off x="2891701" y="6201389"/>
            <a:ext cx="660438"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pPr algn="ctr"/>
            <a:r>
              <a:rPr lang="en-US" sz="2400" dirty="0" smtClean="0">
                <a:latin typeface="Times New Roman" pitchFamily="18" charset="0"/>
              </a:rPr>
              <a:t>min</a:t>
            </a:r>
            <a:endParaRPr lang="en-US" sz="2400" baseline="-25000" dirty="0">
              <a:latin typeface="Times New Roman" pitchFamily="18" charset="0"/>
            </a:endParaRPr>
          </a:p>
        </p:txBody>
      </p:sp>
      <p:sp>
        <p:nvSpPr>
          <p:cNvPr id="56" name="Text Box 14"/>
          <p:cNvSpPr txBox="1">
            <a:spLocks noChangeArrowheads="1"/>
          </p:cNvSpPr>
          <p:nvPr/>
        </p:nvSpPr>
        <p:spPr bwMode="auto">
          <a:xfrm>
            <a:off x="3593171" y="6201389"/>
            <a:ext cx="711734"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pPr algn="ctr"/>
            <a:r>
              <a:rPr lang="en-US" sz="2400" dirty="0" smtClean="0">
                <a:latin typeface="Times New Roman" pitchFamily="18" charset="0"/>
              </a:rPr>
              <a:t>max</a:t>
            </a:r>
            <a:endParaRPr lang="en-US" sz="2400" baseline="-25000" dirty="0">
              <a:latin typeface="Times New Roman" pitchFamily="18" charset="0"/>
            </a:endParaRPr>
          </a:p>
        </p:txBody>
      </p:sp>
      <p:sp>
        <p:nvSpPr>
          <p:cNvPr id="57" name="Text Box 18"/>
          <p:cNvSpPr txBox="1">
            <a:spLocks noChangeArrowheads="1"/>
          </p:cNvSpPr>
          <p:nvPr/>
        </p:nvSpPr>
        <p:spPr bwMode="auto">
          <a:xfrm>
            <a:off x="4451778" y="6201389"/>
            <a:ext cx="1445910"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r>
              <a:rPr lang="en-US" sz="2400">
                <a:latin typeface="Times New Roman" pitchFamily="18" charset="0"/>
              </a:rPr>
              <a:t>queue_len</a:t>
            </a:r>
          </a:p>
        </p:txBody>
      </p:sp>
    </p:spTree>
    <p:extLst>
      <p:ext uri="{BB962C8B-B14F-4D97-AF65-F5344CB8AC3E}">
        <p14:creationId xmlns:p14="http://schemas.microsoft.com/office/powerpoint/2010/main" val="1231304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anim calcmode="lin" valueType="num">
                                      <p:cBhvr>
                                        <p:cTn id="8" dur="500" fill="hold"/>
                                        <p:tgtEl>
                                          <p:spTgt spid="18"/>
                                        </p:tgtEl>
                                        <p:attrNameLst>
                                          <p:attrName>ppt_x</p:attrName>
                                        </p:attrNameLst>
                                      </p:cBhvr>
                                      <p:tavLst>
                                        <p:tav tm="0">
                                          <p:val>
                                            <p:strVal val="#ppt_x"/>
                                          </p:val>
                                        </p:tav>
                                        <p:tav tm="100000">
                                          <p:val>
                                            <p:strVal val="#ppt_x"/>
                                          </p:val>
                                        </p:tav>
                                      </p:tavLst>
                                    </p:anim>
                                    <p:anim calcmode="lin" valueType="num">
                                      <p:cBhvr>
                                        <p:cTn id="9" dur="5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500"/>
                                        <p:tgtEl>
                                          <p:spTgt spid="21"/>
                                        </p:tgtEl>
                                      </p:cBhvr>
                                    </p:animEffect>
                                    <p:anim calcmode="lin" valueType="num">
                                      <p:cBhvr>
                                        <p:cTn id="15" dur="500" fill="hold"/>
                                        <p:tgtEl>
                                          <p:spTgt spid="21"/>
                                        </p:tgtEl>
                                        <p:attrNameLst>
                                          <p:attrName>ppt_x</p:attrName>
                                        </p:attrNameLst>
                                      </p:cBhvr>
                                      <p:tavLst>
                                        <p:tav tm="0">
                                          <p:val>
                                            <p:strVal val="#ppt_x"/>
                                          </p:val>
                                        </p:tav>
                                        <p:tav tm="100000">
                                          <p:val>
                                            <p:strVal val="#ppt_x"/>
                                          </p:val>
                                        </p:tav>
                                      </p:tavLst>
                                    </p:anim>
                                    <p:anim calcmode="lin" valueType="num">
                                      <p:cBhvr>
                                        <p:cTn id="16" dur="5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500"/>
                                        <p:tgtEl>
                                          <p:spTgt spid="38"/>
                                        </p:tgtEl>
                                      </p:cBhvr>
                                    </p:animEffect>
                                    <p:anim calcmode="lin" valueType="num">
                                      <p:cBhvr>
                                        <p:cTn id="22" dur="500" fill="hold"/>
                                        <p:tgtEl>
                                          <p:spTgt spid="38"/>
                                        </p:tgtEl>
                                        <p:attrNameLst>
                                          <p:attrName>ppt_x</p:attrName>
                                        </p:attrNameLst>
                                      </p:cBhvr>
                                      <p:tavLst>
                                        <p:tav tm="0">
                                          <p:val>
                                            <p:strVal val="#ppt_x"/>
                                          </p:val>
                                        </p:tav>
                                        <p:tav tm="100000">
                                          <p:val>
                                            <p:strVal val="#ppt_x"/>
                                          </p:val>
                                        </p:tav>
                                      </p:tavLst>
                                    </p:anim>
                                    <p:anim calcmode="lin" valueType="num">
                                      <p:cBhvr>
                                        <p:cTn id="23" dur="5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90" name="Rectangle 2"/>
          <p:cNvSpPr>
            <a:spLocks noGrp="1" noChangeArrowheads="1"/>
          </p:cNvSpPr>
          <p:nvPr>
            <p:ph type="title"/>
          </p:nvPr>
        </p:nvSpPr>
        <p:spPr/>
        <p:txBody>
          <a:bodyPr/>
          <a:lstStyle/>
          <a:p>
            <a:r>
              <a:rPr lang="en-US" dirty="0" smtClean="0"/>
              <a:t>Calculating P</a:t>
            </a:r>
            <a:endParaRPr lang="en-US" dirty="0"/>
          </a:p>
        </p:txBody>
      </p:sp>
      <p:sp>
        <p:nvSpPr>
          <p:cNvPr id="729091" name="Rectangle 3"/>
          <p:cNvSpPr>
            <a:spLocks noGrp="1" noChangeArrowheads="1"/>
          </p:cNvSpPr>
          <p:nvPr>
            <p:ph idx="1"/>
          </p:nvPr>
        </p:nvSpPr>
        <p:spPr>
          <a:xfrm>
            <a:off x="152400" y="1523998"/>
            <a:ext cx="8991600" cy="1903323"/>
          </a:xfrm>
        </p:spPr>
        <p:txBody>
          <a:bodyPr>
            <a:normAutofit fontScale="92500"/>
          </a:bodyPr>
          <a:lstStyle/>
          <a:p>
            <a:r>
              <a:rPr lang="en-US" dirty="0" smtClean="0"/>
              <a:t>P = max_P*(</a:t>
            </a:r>
            <a:r>
              <a:rPr lang="en-US" dirty="0" err="1" smtClean="0"/>
              <a:t>avg_len</a:t>
            </a:r>
            <a:r>
              <a:rPr lang="en-US" dirty="0" smtClean="0"/>
              <a:t> – min)/(max – min)</a:t>
            </a:r>
          </a:p>
          <a:p>
            <a:r>
              <a:rPr lang="en-US" dirty="0" smtClean="0"/>
              <a:t>Improvements to spread the drops</a:t>
            </a:r>
          </a:p>
          <a:p>
            <a:pPr lvl="1"/>
            <a:r>
              <a:rPr lang="en-US" dirty="0" smtClean="0"/>
              <a:t>P’ = P/(1 – count*P), where</a:t>
            </a:r>
          </a:p>
          <a:p>
            <a:pPr lvl="1"/>
            <a:r>
              <a:rPr lang="en-US" dirty="0" smtClean="0"/>
              <a:t>count = # of packets consecutively </a:t>
            </a:r>
            <a:r>
              <a:rPr lang="en-US" dirty="0" err="1" smtClean="0"/>
              <a:t>enqueued</a:t>
            </a:r>
            <a:r>
              <a:rPr lang="en-US" dirty="0" smtClean="0"/>
              <a:t> since last drop</a:t>
            </a:r>
            <a:endParaRPr lang="en-US" dirty="0"/>
          </a:p>
        </p:txBody>
      </p:sp>
      <p:sp>
        <p:nvSpPr>
          <p:cNvPr id="31" name="Slide Number Placeholder 2"/>
          <p:cNvSpPr>
            <a:spLocks noGrp="1"/>
          </p:cNvSpPr>
          <p:nvPr>
            <p:ph type="sldNum" sz="quarter" idx="12"/>
          </p:nvPr>
        </p:nvSpPr>
        <p:spPr>
          <a:xfrm>
            <a:off x="44068" y="1256270"/>
            <a:ext cx="533400" cy="304800"/>
          </a:xfrm>
        </p:spPr>
        <p:txBody>
          <a:bodyPr>
            <a:normAutofit fontScale="92500" lnSpcReduction="20000"/>
          </a:bodyPr>
          <a:lstStyle/>
          <a:p>
            <a:fld id="{283B9EA5-CE9A-4950-A80C-5ADF06B45BB8}" type="slidenum">
              <a:rPr lang="en-US" smtClean="0"/>
              <a:pPr/>
              <a:t>12</a:t>
            </a:fld>
            <a:endParaRPr lang="en-US" dirty="0"/>
          </a:p>
        </p:txBody>
      </p:sp>
      <p:sp>
        <p:nvSpPr>
          <p:cNvPr id="32" name="Freeform 16"/>
          <p:cNvSpPr>
            <a:spLocks/>
          </p:cNvSpPr>
          <p:nvPr/>
        </p:nvSpPr>
        <p:spPr bwMode="auto">
          <a:xfrm>
            <a:off x="3257008" y="5118117"/>
            <a:ext cx="1498041" cy="1072648"/>
          </a:xfrm>
          <a:custGeom>
            <a:avLst/>
            <a:gdLst/>
            <a:ahLst/>
            <a:cxnLst>
              <a:cxn ang="0">
                <a:pos x="0" y="432"/>
              </a:cxn>
              <a:cxn ang="0">
                <a:pos x="288" y="288"/>
              </a:cxn>
              <a:cxn ang="0">
                <a:pos x="288" y="0"/>
              </a:cxn>
              <a:cxn ang="0">
                <a:pos x="624" y="0"/>
              </a:cxn>
            </a:cxnLst>
            <a:rect l="0" t="0" r="r" b="b"/>
            <a:pathLst>
              <a:path w="624" h="432">
                <a:moveTo>
                  <a:pt x="0" y="432"/>
                </a:moveTo>
                <a:lnTo>
                  <a:pt x="288" y="288"/>
                </a:lnTo>
                <a:lnTo>
                  <a:pt x="288" y="0"/>
                </a:lnTo>
                <a:lnTo>
                  <a:pt x="624" y="0"/>
                </a:lnTo>
              </a:path>
            </a:pathLst>
          </a:custGeom>
          <a:noFill/>
          <a:ln w="57150" cap="flat" cmpd="sng">
            <a:solidFill>
              <a:schemeClr val="accent1"/>
            </a:solidFill>
            <a:prstDash val="solid"/>
            <a:round/>
            <a:headEnd type="none" w="med" len="med"/>
            <a:tailEnd type="none" w="med" len="med"/>
          </a:ln>
          <a:effectLst/>
        </p:spPr>
        <p:txBody>
          <a:bodyPr vert="horz" wrap="square" lIns="90488" tIns="44450" rIns="90488" bIns="44450" numCol="1" anchor="t" anchorCtr="0" compatLnSpc="1">
            <a:prstTxWarp prst="textNoShape">
              <a:avLst/>
            </a:prstTxWarp>
          </a:bodyPr>
          <a:lstStyle/>
          <a:p>
            <a:endParaRPr lang="en-US"/>
          </a:p>
        </p:txBody>
      </p:sp>
      <p:sp>
        <p:nvSpPr>
          <p:cNvPr id="33" name="Text Box 6"/>
          <p:cNvSpPr txBox="1">
            <a:spLocks noChangeArrowheads="1"/>
          </p:cNvSpPr>
          <p:nvPr/>
        </p:nvSpPr>
        <p:spPr bwMode="auto">
          <a:xfrm>
            <a:off x="383049" y="3503523"/>
            <a:ext cx="3036088"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r>
              <a:rPr lang="en-US" sz="2400" dirty="0">
                <a:latin typeface="Times New Roman" pitchFamily="18" charset="0"/>
              </a:rPr>
              <a:t>Discard </a:t>
            </a:r>
            <a:r>
              <a:rPr lang="en-US" sz="2400" dirty="0" smtClean="0">
                <a:latin typeface="Times New Roman" pitchFamily="18" charset="0"/>
              </a:rPr>
              <a:t>Probability (P)</a:t>
            </a:r>
            <a:endParaRPr lang="en-US" sz="3200" dirty="0">
              <a:latin typeface="Times New Roman" pitchFamily="18" charset="0"/>
            </a:endParaRPr>
          </a:p>
        </p:txBody>
      </p:sp>
      <p:sp>
        <p:nvSpPr>
          <p:cNvPr id="34" name="Line 9"/>
          <p:cNvSpPr>
            <a:spLocks noChangeShapeType="1"/>
          </p:cNvSpPr>
          <p:nvPr/>
        </p:nvSpPr>
        <p:spPr bwMode="auto">
          <a:xfrm flipV="1">
            <a:off x="3257008" y="6070677"/>
            <a:ext cx="0" cy="120088"/>
          </a:xfrm>
          <a:prstGeom prst="line">
            <a:avLst/>
          </a:prstGeom>
          <a:noFill/>
          <a:ln w="50800">
            <a:solidFill>
              <a:schemeClr val="tx2"/>
            </a:solidFill>
            <a:round/>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35" name="Text Box 10"/>
          <p:cNvSpPr txBox="1">
            <a:spLocks noChangeArrowheads="1"/>
          </p:cNvSpPr>
          <p:nvPr/>
        </p:nvSpPr>
        <p:spPr bwMode="auto">
          <a:xfrm>
            <a:off x="1020124" y="5956126"/>
            <a:ext cx="336632"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r>
              <a:rPr lang="en-US" sz="2400" dirty="0">
                <a:latin typeface="Times New Roman" pitchFamily="18" charset="0"/>
              </a:rPr>
              <a:t>0</a:t>
            </a:r>
          </a:p>
        </p:txBody>
      </p:sp>
      <p:sp>
        <p:nvSpPr>
          <p:cNvPr id="36" name="Text Box 11"/>
          <p:cNvSpPr txBox="1">
            <a:spLocks noChangeArrowheads="1"/>
          </p:cNvSpPr>
          <p:nvPr/>
        </p:nvSpPr>
        <p:spPr bwMode="auto">
          <a:xfrm>
            <a:off x="1020124" y="4883480"/>
            <a:ext cx="336632"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r>
              <a:rPr lang="en-US" sz="2400" dirty="0">
                <a:latin typeface="Times New Roman" pitchFamily="18" charset="0"/>
              </a:rPr>
              <a:t>1</a:t>
            </a:r>
          </a:p>
        </p:txBody>
      </p:sp>
      <p:sp>
        <p:nvSpPr>
          <p:cNvPr id="38" name="Line 13"/>
          <p:cNvSpPr>
            <a:spLocks noChangeShapeType="1"/>
          </p:cNvSpPr>
          <p:nvPr/>
        </p:nvSpPr>
        <p:spPr bwMode="auto">
          <a:xfrm flipV="1">
            <a:off x="3949038" y="6070677"/>
            <a:ext cx="0" cy="120088"/>
          </a:xfrm>
          <a:prstGeom prst="line">
            <a:avLst/>
          </a:prstGeom>
          <a:noFill/>
          <a:ln w="50800">
            <a:solidFill>
              <a:schemeClr val="tx2"/>
            </a:solidFill>
            <a:round/>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40" name="Line 15"/>
          <p:cNvSpPr>
            <a:spLocks noChangeShapeType="1"/>
          </p:cNvSpPr>
          <p:nvPr/>
        </p:nvSpPr>
        <p:spPr bwMode="auto">
          <a:xfrm>
            <a:off x="1524899" y="5113030"/>
            <a:ext cx="3116169" cy="0"/>
          </a:xfrm>
          <a:prstGeom prst="line">
            <a:avLst/>
          </a:prstGeom>
          <a:noFill/>
          <a:ln w="12700">
            <a:solidFill>
              <a:schemeClr val="tx1">
                <a:lumMod val="50000"/>
                <a:lumOff val="50000"/>
              </a:schemeClr>
            </a:solidFill>
            <a:prstDash val="dash"/>
            <a:round/>
            <a:headEnd/>
            <a:tailEnd/>
          </a:ln>
          <a:effectLst/>
        </p:spPr>
        <p:txBody>
          <a:bodyPr vert="horz" wrap="square" lIns="90488" tIns="44450" rIns="90488" bIns="44450" numCol="1" anchor="t" anchorCtr="0" compatLnSpc="1">
            <a:prstTxWarp prst="textNoShape">
              <a:avLst/>
            </a:prstTxWarp>
          </a:bodyPr>
          <a:lstStyle/>
          <a:p>
            <a:endParaRPr lang="en-US"/>
          </a:p>
        </p:txBody>
      </p:sp>
      <p:sp>
        <p:nvSpPr>
          <p:cNvPr id="41" name="Line 17"/>
          <p:cNvSpPr>
            <a:spLocks noChangeShapeType="1"/>
          </p:cNvSpPr>
          <p:nvPr/>
        </p:nvSpPr>
        <p:spPr bwMode="auto">
          <a:xfrm flipV="1">
            <a:off x="4991154" y="6058464"/>
            <a:ext cx="0" cy="120088"/>
          </a:xfrm>
          <a:prstGeom prst="line">
            <a:avLst/>
          </a:prstGeom>
          <a:noFill/>
          <a:ln w="50800">
            <a:solidFill>
              <a:schemeClr val="tx2"/>
            </a:solidFill>
            <a:round/>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43" name="Line 4"/>
          <p:cNvSpPr>
            <a:spLocks noChangeShapeType="1"/>
          </p:cNvSpPr>
          <p:nvPr/>
        </p:nvSpPr>
        <p:spPr bwMode="auto">
          <a:xfrm flipV="1">
            <a:off x="1524899" y="3927419"/>
            <a:ext cx="0" cy="2263346"/>
          </a:xfrm>
          <a:prstGeom prst="line">
            <a:avLst/>
          </a:prstGeom>
          <a:noFill/>
          <a:ln w="57150">
            <a:solidFill>
              <a:schemeClr val="tx1"/>
            </a:solidFill>
            <a:round/>
            <a:headEnd/>
            <a:tailEnd type="triangle" w="med" len="med"/>
          </a:ln>
          <a:effectLst/>
        </p:spPr>
        <p:txBody>
          <a:bodyPr vert="horz" wrap="none" lIns="90488" tIns="44450" rIns="90488" bIns="44450" numCol="1" anchor="ctr" anchorCtr="0" compatLnSpc="1">
            <a:prstTxWarp prst="textNoShape">
              <a:avLst/>
            </a:prstTxWarp>
          </a:bodyPr>
          <a:lstStyle/>
          <a:p>
            <a:endParaRPr lang="en-US"/>
          </a:p>
        </p:txBody>
      </p:sp>
      <p:sp>
        <p:nvSpPr>
          <p:cNvPr id="44" name="Line 5"/>
          <p:cNvSpPr>
            <a:spLocks noChangeShapeType="1"/>
          </p:cNvSpPr>
          <p:nvPr/>
        </p:nvSpPr>
        <p:spPr bwMode="auto">
          <a:xfrm>
            <a:off x="1524899" y="6190765"/>
            <a:ext cx="4500229" cy="0"/>
          </a:xfrm>
          <a:prstGeom prst="line">
            <a:avLst/>
          </a:prstGeom>
          <a:noFill/>
          <a:ln w="57150">
            <a:solidFill>
              <a:schemeClr val="tx1"/>
            </a:solidFill>
            <a:round/>
            <a:headEnd/>
            <a:tailEnd type="triangle" w="med" len="med"/>
          </a:ln>
          <a:effectLst/>
        </p:spPr>
        <p:txBody>
          <a:bodyPr vert="horz" wrap="none" lIns="90488" tIns="44450" rIns="90488" bIns="44450" numCol="1" anchor="ctr" anchorCtr="0" compatLnSpc="1">
            <a:prstTxWarp prst="textNoShape">
              <a:avLst/>
            </a:prstTxWarp>
          </a:bodyPr>
          <a:lstStyle/>
          <a:p>
            <a:endParaRPr lang="en-US"/>
          </a:p>
        </p:txBody>
      </p:sp>
      <p:sp>
        <p:nvSpPr>
          <p:cNvPr id="45" name="Text Box 6"/>
          <p:cNvSpPr txBox="1">
            <a:spLocks noChangeArrowheads="1"/>
          </p:cNvSpPr>
          <p:nvPr/>
        </p:nvSpPr>
        <p:spPr bwMode="auto">
          <a:xfrm>
            <a:off x="6025128" y="5949002"/>
            <a:ext cx="3029292"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r>
              <a:rPr lang="en-US" sz="2400" dirty="0" smtClean="0">
                <a:latin typeface="Times New Roman" pitchFamily="18" charset="0"/>
              </a:rPr>
              <a:t>Average Queue Length</a:t>
            </a:r>
            <a:endParaRPr lang="en-US" sz="3200" dirty="0">
              <a:latin typeface="Times New Roman" pitchFamily="18" charset="0"/>
            </a:endParaRPr>
          </a:p>
        </p:txBody>
      </p:sp>
      <p:sp>
        <p:nvSpPr>
          <p:cNvPr id="46" name="Text Box 12"/>
          <p:cNvSpPr txBox="1">
            <a:spLocks noChangeArrowheads="1"/>
          </p:cNvSpPr>
          <p:nvPr/>
        </p:nvSpPr>
        <p:spPr bwMode="auto">
          <a:xfrm>
            <a:off x="2891701" y="6201389"/>
            <a:ext cx="660438"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pPr algn="ctr"/>
            <a:r>
              <a:rPr lang="en-US" sz="2400" dirty="0" smtClean="0">
                <a:latin typeface="Times New Roman" pitchFamily="18" charset="0"/>
              </a:rPr>
              <a:t>min</a:t>
            </a:r>
            <a:endParaRPr lang="en-US" sz="2400" baseline="-25000" dirty="0">
              <a:latin typeface="Times New Roman" pitchFamily="18" charset="0"/>
            </a:endParaRPr>
          </a:p>
        </p:txBody>
      </p:sp>
      <p:sp>
        <p:nvSpPr>
          <p:cNvPr id="47" name="Text Box 14"/>
          <p:cNvSpPr txBox="1">
            <a:spLocks noChangeArrowheads="1"/>
          </p:cNvSpPr>
          <p:nvPr/>
        </p:nvSpPr>
        <p:spPr bwMode="auto">
          <a:xfrm>
            <a:off x="3593171" y="6201389"/>
            <a:ext cx="711734"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pPr algn="ctr"/>
            <a:r>
              <a:rPr lang="en-US" sz="2400" dirty="0" smtClean="0">
                <a:latin typeface="Times New Roman" pitchFamily="18" charset="0"/>
              </a:rPr>
              <a:t>max</a:t>
            </a:r>
            <a:endParaRPr lang="en-US" sz="2400" baseline="-25000" dirty="0">
              <a:latin typeface="Times New Roman" pitchFamily="18" charset="0"/>
            </a:endParaRPr>
          </a:p>
        </p:txBody>
      </p:sp>
      <p:sp>
        <p:nvSpPr>
          <p:cNvPr id="48" name="Text Box 18"/>
          <p:cNvSpPr txBox="1">
            <a:spLocks noChangeArrowheads="1"/>
          </p:cNvSpPr>
          <p:nvPr/>
        </p:nvSpPr>
        <p:spPr bwMode="auto">
          <a:xfrm>
            <a:off x="4451778" y="6201389"/>
            <a:ext cx="1445910"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r>
              <a:rPr lang="en-US" sz="2400">
                <a:latin typeface="Times New Roman" pitchFamily="18" charset="0"/>
              </a:rPr>
              <a:t>queue_len</a:t>
            </a:r>
          </a:p>
        </p:txBody>
      </p:sp>
      <p:sp>
        <p:nvSpPr>
          <p:cNvPr id="49" name="Line 15"/>
          <p:cNvSpPr>
            <a:spLocks noChangeShapeType="1"/>
          </p:cNvSpPr>
          <p:nvPr/>
        </p:nvSpPr>
        <p:spPr bwMode="auto">
          <a:xfrm>
            <a:off x="1524899" y="5820602"/>
            <a:ext cx="2424140" cy="0"/>
          </a:xfrm>
          <a:prstGeom prst="line">
            <a:avLst/>
          </a:prstGeom>
          <a:noFill/>
          <a:ln w="19050">
            <a:solidFill>
              <a:schemeClr val="accent3"/>
            </a:solidFill>
            <a:prstDash val="dash"/>
            <a:round/>
            <a:headEnd/>
            <a:tailEnd/>
          </a:ln>
          <a:effectLst/>
        </p:spPr>
        <p:txBody>
          <a:bodyPr vert="horz" wrap="square" lIns="90488" tIns="44450" rIns="90488" bIns="44450" numCol="1" anchor="t" anchorCtr="0" compatLnSpc="1">
            <a:prstTxWarp prst="textNoShape">
              <a:avLst/>
            </a:prstTxWarp>
          </a:bodyPr>
          <a:lstStyle/>
          <a:p>
            <a:endParaRPr lang="en-US"/>
          </a:p>
        </p:txBody>
      </p:sp>
      <p:sp>
        <p:nvSpPr>
          <p:cNvPr id="50" name="Line 15"/>
          <p:cNvSpPr>
            <a:spLocks noChangeShapeType="1"/>
          </p:cNvSpPr>
          <p:nvPr/>
        </p:nvSpPr>
        <p:spPr bwMode="auto">
          <a:xfrm>
            <a:off x="1524899" y="5973002"/>
            <a:ext cx="2068272" cy="0"/>
          </a:xfrm>
          <a:prstGeom prst="line">
            <a:avLst/>
          </a:prstGeom>
          <a:noFill/>
          <a:ln w="19050">
            <a:solidFill>
              <a:schemeClr val="accent3"/>
            </a:solidFill>
            <a:prstDash val="dash"/>
            <a:round/>
            <a:headEnd/>
            <a:tailEnd/>
          </a:ln>
          <a:effectLst/>
        </p:spPr>
        <p:txBody>
          <a:bodyPr vert="horz" wrap="square" lIns="90488" tIns="44450" rIns="90488" bIns="44450" numCol="1" anchor="t" anchorCtr="0" compatLnSpc="1">
            <a:prstTxWarp prst="textNoShape">
              <a:avLst/>
            </a:prstTxWarp>
          </a:bodyPr>
          <a:lstStyle/>
          <a:p>
            <a:endParaRPr lang="en-US"/>
          </a:p>
        </p:txBody>
      </p:sp>
      <p:sp>
        <p:nvSpPr>
          <p:cNvPr id="51" name="Line 15"/>
          <p:cNvSpPr>
            <a:spLocks noChangeShapeType="1"/>
          </p:cNvSpPr>
          <p:nvPr/>
        </p:nvSpPr>
        <p:spPr bwMode="auto">
          <a:xfrm flipV="1">
            <a:off x="3593171" y="5973001"/>
            <a:ext cx="0" cy="217764"/>
          </a:xfrm>
          <a:prstGeom prst="line">
            <a:avLst/>
          </a:prstGeom>
          <a:noFill/>
          <a:ln w="19050">
            <a:solidFill>
              <a:schemeClr val="accent3"/>
            </a:solidFill>
            <a:prstDash val="dash"/>
            <a:round/>
            <a:headEnd/>
            <a:tailEnd/>
          </a:ln>
          <a:effectLst/>
        </p:spPr>
        <p:txBody>
          <a:bodyPr vert="horz" wrap="square" lIns="90488" tIns="44450" rIns="90488" bIns="44450" numCol="1" anchor="t" anchorCtr="0" compatLnSpc="1">
            <a:prstTxWarp prst="textNoShape">
              <a:avLst/>
            </a:prstTxWarp>
          </a:bodyPr>
          <a:lstStyle/>
          <a:p>
            <a:endParaRPr lang="en-US"/>
          </a:p>
        </p:txBody>
      </p:sp>
      <p:sp>
        <p:nvSpPr>
          <p:cNvPr id="52" name="Text Box 12"/>
          <p:cNvSpPr txBox="1">
            <a:spLocks noChangeArrowheads="1"/>
          </p:cNvSpPr>
          <p:nvPr/>
        </p:nvSpPr>
        <p:spPr bwMode="auto">
          <a:xfrm>
            <a:off x="14867" y="5172547"/>
            <a:ext cx="1037144"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pPr algn="ctr"/>
            <a:r>
              <a:rPr lang="en-US" sz="2400" dirty="0" err="1" smtClean="0">
                <a:latin typeface="Times New Roman" pitchFamily="18" charset="0"/>
              </a:rPr>
              <a:t>max_P</a:t>
            </a:r>
            <a:endParaRPr lang="en-US" sz="2400" baseline="-25000" dirty="0">
              <a:latin typeface="Times New Roman" pitchFamily="18" charset="0"/>
            </a:endParaRPr>
          </a:p>
        </p:txBody>
      </p:sp>
      <p:sp>
        <p:nvSpPr>
          <p:cNvPr id="53" name="Text Box 12"/>
          <p:cNvSpPr txBox="1">
            <a:spLocks noChangeArrowheads="1"/>
          </p:cNvSpPr>
          <p:nvPr/>
        </p:nvSpPr>
        <p:spPr bwMode="auto">
          <a:xfrm>
            <a:off x="341438" y="5682219"/>
            <a:ext cx="354265"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pPr algn="ctr"/>
            <a:r>
              <a:rPr lang="en-US" sz="2400" dirty="0" smtClean="0">
                <a:latin typeface="Times New Roman" pitchFamily="18" charset="0"/>
              </a:rPr>
              <a:t>P</a:t>
            </a:r>
            <a:endParaRPr lang="en-US" sz="2400" baseline="-25000" dirty="0">
              <a:latin typeface="Times New Roman" pitchFamily="18" charset="0"/>
            </a:endParaRPr>
          </a:p>
        </p:txBody>
      </p:sp>
      <p:cxnSp>
        <p:nvCxnSpPr>
          <p:cNvPr id="3" name="Straight Arrow Connector 2"/>
          <p:cNvCxnSpPr>
            <a:stCxn id="53" idx="3"/>
          </p:cNvCxnSpPr>
          <p:nvPr/>
        </p:nvCxnSpPr>
        <p:spPr>
          <a:xfrm>
            <a:off x="695703" y="5911769"/>
            <a:ext cx="813453" cy="61233"/>
          </a:xfrm>
          <a:prstGeom prst="straightConnector1">
            <a:avLst/>
          </a:prstGeom>
          <a:ln w="5715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1020124" y="5497286"/>
            <a:ext cx="489032" cy="323316"/>
          </a:xfrm>
          <a:prstGeom prst="straightConnector1">
            <a:avLst/>
          </a:prstGeom>
          <a:ln w="5715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59" name="Text Box 12"/>
          <p:cNvSpPr txBox="1">
            <a:spLocks noChangeArrowheads="1"/>
          </p:cNvSpPr>
          <p:nvPr/>
        </p:nvSpPr>
        <p:spPr bwMode="auto">
          <a:xfrm>
            <a:off x="4495322" y="5267736"/>
            <a:ext cx="1155767"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pPr algn="ctr"/>
            <a:r>
              <a:rPr lang="en-US" sz="2400" dirty="0" err="1">
                <a:latin typeface="Times New Roman" pitchFamily="18" charset="0"/>
              </a:rPr>
              <a:t>a</a:t>
            </a:r>
            <a:r>
              <a:rPr lang="en-US" sz="2400" dirty="0" err="1" smtClean="0">
                <a:latin typeface="Times New Roman" pitchFamily="18" charset="0"/>
              </a:rPr>
              <a:t>vg_len</a:t>
            </a:r>
            <a:endParaRPr lang="en-US" sz="2400" baseline="-25000" dirty="0">
              <a:latin typeface="Times New Roman" pitchFamily="18" charset="0"/>
            </a:endParaRPr>
          </a:p>
        </p:txBody>
      </p:sp>
      <p:cxnSp>
        <p:nvCxnSpPr>
          <p:cNvPr id="60" name="Straight Arrow Connector 59"/>
          <p:cNvCxnSpPr/>
          <p:nvPr/>
        </p:nvCxnSpPr>
        <p:spPr>
          <a:xfrm flipH="1">
            <a:off x="3593171" y="5497286"/>
            <a:ext cx="946172" cy="704105"/>
          </a:xfrm>
          <a:prstGeom prst="straightConnector1">
            <a:avLst/>
          </a:prstGeom>
          <a:ln w="57150">
            <a:solidFill>
              <a:schemeClr val="accent3"/>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8038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Example and Advantages</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fld id="{283B9EA5-CE9A-4950-A80C-5ADF06B45BB8}" type="slidenum">
              <a:rPr lang="en-US" smtClean="0"/>
              <a:pPr/>
              <a:t>13</a:t>
            </a:fld>
            <a:endParaRPr lang="en-US" dirty="0"/>
          </a:p>
        </p:txBody>
      </p:sp>
      <p:sp>
        <p:nvSpPr>
          <p:cNvPr id="4" name="Content Placeholder 3"/>
          <p:cNvSpPr>
            <a:spLocks noGrp="1"/>
          </p:cNvSpPr>
          <p:nvPr>
            <p:ph sz="quarter" idx="1"/>
          </p:nvPr>
        </p:nvSpPr>
        <p:spPr>
          <a:xfrm>
            <a:off x="152400" y="3603172"/>
            <a:ext cx="8839200" cy="3102428"/>
          </a:xfrm>
        </p:spPr>
        <p:txBody>
          <a:bodyPr/>
          <a:lstStyle/>
          <a:p>
            <a:r>
              <a:rPr lang="en-US" dirty="0" smtClean="0"/>
              <a:t>Better absorption of packet bursts</a:t>
            </a:r>
          </a:p>
          <a:p>
            <a:r>
              <a:rPr lang="en-US" dirty="0" smtClean="0"/>
              <a:t>Avoids TCP flow synchronization</a:t>
            </a:r>
          </a:p>
          <a:p>
            <a:r>
              <a:rPr lang="en-US" dirty="0" smtClean="0"/>
              <a:t>Signals end systems earlier</a:t>
            </a:r>
          </a:p>
          <a:p>
            <a:r>
              <a:rPr lang="en-US" dirty="0" smtClean="0"/>
              <a:t>Widely implemented on modern routers</a:t>
            </a:r>
          </a:p>
          <a:p>
            <a:pPr lvl="1"/>
            <a:r>
              <a:rPr lang="en-US" dirty="0" smtClean="0"/>
              <a:t>Cisco, Juniper, </a:t>
            </a:r>
            <a:r>
              <a:rPr lang="en-US" dirty="0" err="1" smtClean="0"/>
              <a:t>etc</a:t>
            </a:r>
            <a:endParaRPr lang="en-US" dirty="0"/>
          </a:p>
        </p:txBody>
      </p:sp>
      <p:grpSp>
        <p:nvGrpSpPr>
          <p:cNvPr id="5" name="Group 4"/>
          <p:cNvGrpSpPr/>
          <p:nvPr/>
        </p:nvGrpSpPr>
        <p:grpSpPr>
          <a:xfrm>
            <a:off x="1807029" y="2282865"/>
            <a:ext cx="6568740" cy="936172"/>
            <a:chOff x="2688771" y="3145972"/>
            <a:chExt cx="5312228" cy="936172"/>
          </a:xfrm>
        </p:grpSpPr>
        <p:cxnSp>
          <p:nvCxnSpPr>
            <p:cNvPr id="6" name="Straight Connector 5"/>
            <p:cNvCxnSpPr/>
            <p:nvPr/>
          </p:nvCxnSpPr>
          <p:spPr>
            <a:xfrm>
              <a:off x="2688771" y="3145972"/>
              <a:ext cx="53122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688771" y="4082144"/>
              <a:ext cx="53122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000999" y="3145972"/>
              <a:ext cx="0" cy="936172"/>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9" name="Rectangle 8"/>
          <p:cNvSpPr/>
          <p:nvPr/>
        </p:nvSpPr>
        <p:spPr>
          <a:xfrm>
            <a:off x="7047713" y="2375394"/>
            <a:ext cx="1208314" cy="751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752313" y="2375394"/>
            <a:ext cx="1208314" cy="751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446025" y="2375394"/>
            <a:ext cx="1208314" cy="751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134296" y="2375394"/>
            <a:ext cx="1208314" cy="751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760225" y="2375395"/>
            <a:ext cx="604157" cy="751114"/>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074428" y="2375395"/>
            <a:ext cx="604157" cy="751114"/>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ine 9"/>
          <p:cNvSpPr>
            <a:spLocks noChangeShapeType="1"/>
          </p:cNvSpPr>
          <p:nvPr/>
        </p:nvSpPr>
        <p:spPr bwMode="auto">
          <a:xfrm flipV="1">
            <a:off x="3089967" y="2162777"/>
            <a:ext cx="0" cy="120088"/>
          </a:xfrm>
          <a:prstGeom prst="line">
            <a:avLst/>
          </a:prstGeom>
          <a:noFill/>
          <a:ln w="50800">
            <a:solidFill>
              <a:schemeClr val="tx2"/>
            </a:solidFill>
            <a:round/>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21" name="Line 13"/>
          <p:cNvSpPr>
            <a:spLocks noChangeShapeType="1"/>
          </p:cNvSpPr>
          <p:nvPr/>
        </p:nvSpPr>
        <p:spPr bwMode="auto">
          <a:xfrm flipV="1">
            <a:off x="4435138" y="2162777"/>
            <a:ext cx="0" cy="120088"/>
          </a:xfrm>
          <a:prstGeom prst="line">
            <a:avLst/>
          </a:prstGeom>
          <a:noFill/>
          <a:ln w="50800">
            <a:solidFill>
              <a:schemeClr val="tx2"/>
            </a:solidFill>
            <a:round/>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22" name="Text Box 12"/>
          <p:cNvSpPr txBox="1">
            <a:spLocks noChangeArrowheads="1"/>
          </p:cNvSpPr>
          <p:nvPr/>
        </p:nvSpPr>
        <p:spPr bwMode="auto">
          <a:xfrm>
            <a:off x="4104919" y="1703677"/>
            <a:ext cx="660438"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pPr algn="ctr"/>
            <a:r>
              <a:rPr lang="en-US" sz="2400" dirty="0" smtClean="0">
                <a:latin typeface="Times New Roman" pitchFamily="18" charset="0"/>
              </a:rPr>
              <a:t>min</a:t>
            </a:r>
            <a:endParaRPr lang="en-US" sz="2400" baseline="-25000" dirty="0">
              <a:latin typeface="Times New Roman" pitchFamily="18" charset="0"/>
            </a:endParaRPr>
          </a:p>
        </p:txBody>
      </p:sp>
      <p:sp>
        <p:nvSpPr>
          <p:cNvPr id="23" name="Text Box 14"/>
          <p:cNvSpPr txBox="1">
            <a:spLocks noChangeArrowheads="1"/>
          </p:cNvSpPr>
          <p:nvPr/>
        </p:nvSpPr>
        <p:spPr bwMode="auto">
          <a:xfrm>
            <a:off x="2734100" y="1718163"/>
            <a:ext cx="711734"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pPr algn="ctr"/>
            <a:r>
              <a:rPr lang="en-US" sz="2400" dirty="0" smtClean="0">
                <a:latin typeface="Times New Roman" pitchFamily="18" charset="0"/>
              </a:rPr>
              <a:t>max</a:t>
            </a:r>
            <a:endParaRPr lang="en-US" sz="2400" baseline="-25000" dirty="0">
              <a:latin typeface="Times New Roman" pitchFamily="18" charset="0"/>
            </a:endParaRPr>
          </a:p>
        </p:txBody>
      </p:sp>
      <p:sp>
        <p:nvSpPr>
          <p:cNvPr id="19" name="Line 9"/>
          <p:cNvSpPr>
            <a:spLocks noChangeShapeType="1"/>
          </p:cNvSpPr>
          <p:nvPr/>
        </p:nvSpPr>
        <p:spPr bwMode="auto">
          <a:xfrm flipV="1">
            <a:off x="1839687" y="2162777"/>
            <a:ext cx="0" cy="120088"/>
          </a:xfrm>
          <a:prstGeom prst="line">
            <a:avLst/>
          </a:prstGeom>
          <a:noFill/>
          <a:ln w="50800">
            <a:solidFill>
              <a:schemeClr val="tx2"/>
            </a:solidFill>
            <a:round/>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24" name="Text Box 14"/>
          <p:cNvSpPr txBox="1">
            <a:spLocks noChangeArrowheads="1"/>
          </p:cNvSpPr>
          <p:nvPr/>
        </p:nvSpPr>
        <p:spPr bwMode="auto">
          <a:xfrm>
            <a:off x="1116736" y="1718163"/>
            <a:ext cx="1445910"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pPr algn="ctr"/>
            <a:r>
              <a:rPr lang="en-US" sz="2400" dirty="0" err="1">
                <a:latin typeface="Times New Roman" pitchFamily="18" charset="0"/>
              </a:rPr>
              <a:t>q</a:t>
            </a:r>
            <a:r>
              <a:rPr lang="en-US" sz="2400" dirty="0" err="1" smtClean="0">
                <a:latin typeface="Times New Roman" pitchFamily="18" charset="0"/>
              </a:rPr>
              <a:t>ueue_len</a:t>
            </a:r>
            <a:endParaRPr lang="en-US" sz="2400" baseline="-25000" dirty="0">
              <a:latin typeface="Times New Roman" pitchFamily="18" charset="0"/>
            </a:endParaRPr>
          </a:p>
        </p:txBody>
      </p:sp>
    </p:spTree>
    <p:extLst>
      <p:ext uri="{BB962C8B-B14F-4D97-AF65-F5344CB8AC3E}">
        <p14:creationId xmlns:p14="http://schemas.microsoft.com/office/powerpoint/2010/main" val="1244572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xit" presetSubtype="4" fill="hold" grpId="1" nodeType="clickEffect">
                                  <p:stCondLst>
                                    <p:cond delay="0"/>
                                  </p:stCondLst>
                                  <p:childTnLst>
                                    <p:anim calcmode="lin" valueType="num">
                                      <p:cBhvr additive="base">
                                        <p:cTn id="27" dur="500"/>
                                        <p:tgtEl>
                                          <p:spTgt spid="12"/>
                                        </p:tgtEl>
                                        <p:attrNameLst>
                                          <p:attrName>ppt_x</p:attrName>
                                        </p:attrNameLst>
                                      </p:cBhvr>
                                      <p:tavLst>
                                        <p:tav tm="0">
                                          <p:val>
                                            <p:strVal val="ppt_x"/>
                                          </p:val>
                                        </p:tav>
                                        <p:tav tm="100000">
                                          <p:val>
                                            <p:strVal val="ppt_x"/>
                                          </p:val>
                                        </p:tav>
                                      </p:tavLst>
                                    </p:anim>
                                    <p:anim calcmode="lin" valueType="num">
                                      <p:cBhvr additive="base">
                                        <p:cTn id="28" dur="500"/>
                                        <p:tgtEl>
                                          <p:spTgt spid="12"/>
                                        </p:tgtEl>
                                        <p:attrNameLst>
                                          <p:attrName>ppt_y</p:attrName>
                                        </p:attrNameLst>
                                      </p:cBhvr>
                                      <p:tavLst>
                                        <p:tav tm="0">
                                          <p:val>
                                            <p:strVal val="ppt_y"/>
                                          </p:val>
                                        </p:tav>
                                        <p:tav tm="100000">
                                          <p:val>
                                            <p:strVal val="1+ppt_h/2"/>
                                          </p:val>
                                        </p:tav>
                                      </p:tavLst>
                                    </p:anim>
                                    <p:set>
                                      <p:cBhvr>
                                        <p:cTn id="29" dur="1" fill="hold">
                                          <p:stCondLst>
                                            <p:cond delay="499"/>
                                          </p:stCondLst>
                                        </p:cTn>
                                        <p:tgtEl>
                                          <p:spTgt spid="12"/>
                                        </p:tgtEl>
                                        <p:attrNameLst>
                                          <p:attrName>style.visibility</p:attrName>
                                        </p:attrNameLst>
                                      </p:cBhvr>
                                      <p:to>
                                        <p:strVal val="hidden"/>
                                      </p:to>
                                    </p:set>
                                  </p:childTnLst>
                                </p:cTn>
                              </p:par>
                            </p:childTnLst>
                          </p:cTn>
                        </p:par>
                        <p:par>
                          <p:cTn id="30" fill="hold">
                            <p:stCondLst>
                              <p:cond delay="500"/>
                            </p:stCondLst>
                            <p:childTnLst>
                              <p:par>
                                <p:cTn id="31" presetID="2" presetClass="entr" presetSubtype="8"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500" fill="hold"/>
                                        <p:tgtEl>
                                          <p:spTgt spid="15"/>
                                        </p:tgtEl>
                                        <p:attrNameLst>
                                          <p:attrName>ppt_x</p:attrName>
                                        </p:attrNameLst>
                                      </p:cBhvr>
                                      <p:tavLst>
                                        <p:tav tm="0">
                                          <p:val>
                                            <p:strVal val="0-#ppt_w/2"/>
                                          </p:val>
                                        </p:tav>
                                        <p:tav tm="100000">
                                          <p:val>
                                            <p:strVal val="#ppt_x"/>
                                          </p:val>
                                        </p:tav>
                                      </p:tavLst>
                                    </p:anim>
                                    <p:anim calcmode="lin" valueType="num">
                                      <p:cBhvr additive="base">
                                        <p:cTn id="34" dur="500" fill="hold"/>
                                        <p:tgtEl>
                                          <p:spTgt spid="15"/>
                                        </p:tgtEl>
                                        <p:attrNameLst>
                                          <p:attrName>ppt_y</p:attrName>
                                        </p:attrNameLst>
                                      </p:cBhvr>
                                      <p:tavLst>
                                        <p:tav tm="0">
                                          <p:val>
                                            <p:strVal val="#ppt_y"/>
                                          </p:val>
                                        </p:tav>
                                        <p:tav tm="100000">
                                          <p:val>
                                            <p:strVal val="#ppt_y"/>
                                          </p:val>
                                        </p:tav>
                                      </p:tavLst>
                                    </p:anim>
                                  </p:childTnLst>
                                </p:cTn>
                              </p:par>
                            </p:childTnLst>
                          </p:cTn>
                        </p:par>
                        <p:par>
                          <p:cTn id="35" fill="hold">
                            <p:stCondLst>
                              <p:cond delay="1000"/>
                            </p:stCondLst>
                            <p:childTnLst>
                              <p:par>
                                <p:cTn id="36" presetID="2" presetClass="entr" presetSubtype="8" fill="hold" grpId="0" nodeType="after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additive="base">
                                        <p:cTn id="38" dur="500" fill="hold"/>
                                        <p:tgtEl>
                                          <p:spTgt spid="16"/>
                                        </p:tgtEl>
                                        <p:attrNameLst>
                                          <p:attrName>ppt_x</p:attrName>
                                        </p:attrNameLst>
                                      </p:cBhvr>
                                      <p:tavLst>
                                        <p:tav tm="0">
                                          <p:val>
                                            <p:strVal val="0-#ppt_w/2"/>
                                          </p:val>
                                        </p:tav>
                                        <p:tav tm="100000">
                                          <p:val>
                                            <p:strVal val="#ppt_x"/>
                                          </p:val>
                                        </p:tav>
                                      </p:tavLst>
                                    </p:anim>
                                    <p:anim calcmode="lin" valueType="num">
                                      <p:cBhvr additive="base">
                                        <p:cTn id="39"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4">
                                            <p:txEl>
                                              <p:pRg st="0" end="0"/>
                                            </p:txEl>
                                          </p:spTgt>
                                        </p:tgtEl>
                                        <p:attrNameLst>
                                          <p:attrName>style.visibility</p:attrName>
                                        </p:attrNameLst>
                                      </p:cBhvr>
                                      <p:to>
                                        <p:strVal val="visible"/>
                                      </p:to>
                                    </p:set>
                                    <p:animEffect transition="in" filter="fade">
                                      <p:cBhvr>
                                        <p:cTn id="44" dur="500"/>
                                        <p:tgtEl>
                                          <p:spTgt spid="4">
                                            <p:txEl>
                                              <p:pRg st="0" end="0"/>
                                            </p:txEl>
                                          </p:spTgt>
                                        </p:tgtEl>
                                      </p:cBhvr>
                                    </p:animEffect>
                                    <p:anim calcmode="lin" valueType="num">
                                      <p:cBhvr>
                                        <p:cTn id="4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6" dur="5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4">
                                            <p:txEl>
                                              <p:pRg st="1" end="1"/>
                                            </p:txEl>
                                          </p:spTgt>
                                        </p:tgtEl>
                                        <p:attrNameLst>
                                          <p:attrName>style.visibility</p:attrName>
                                        </p:attrNameLst>
                                      </p:cBhvr>
                                      <p:to>
                                        <p:strVal val="visible"/>
                                      </p:to>
                                    </p:set>
                                    <p:animEffect transition="in" filter="fade">
                                      <p:cBhvr>
                                        <p:cTn id="51" dur="500"/>
                                        <p:tgtEl>
                                          <p:spTgt spid="4">
                                            <p:txEl>
                                              <p:pRg st="1" end="1"/>
                                            </p:txEl>
                                          </p:spTgt>
                                        </p:tgtEl>
                                      </p:cBhvr>
                                    </p:animEffect>
                                    <p:anim calcmode="lin" valueType="num">
                                      <p:cBhvr>
                                        <p:cTn id="52"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3" dur="5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4">
                                            <p:txEl>
                                              <p:pRg st="2" end="2"/>
                                            </p:txEl>
                                          </p:spTgt>
                                        </p:tgtEl>
                                        <p:attrNameLst>
                                          <p:attrName>style.visibility</p:attrName>
                                        </p:attrNameLst>
                                      </p:cBhvr>
                                      <p:to>
                                        <p:strVal val="visible"/>
                                      </p:to>
                                    </p:set>
                                    <p:animEffect transition="in" filter="fade">
                                      <p:cBhvr>
                                        <p:cTn id="58" dur="500"/>
                                        <p:tgtEl>
                                          <p:spTgt spid="4">
                                            <p:txEl>
                                              <p:pRg st="2" end="2"/>
                                            </p:txEl>
                                          </p:spTgt>
                                        </p:tgtEl>
                                      </p:cBhvr>
                                    </p:animEffect>
                                    <p:anim calcmode="lin" valueType="num">
                                      <p:cBhvr>
                                        <p:cTn id="5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60" dur="5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4">
                                            <p:txEl>
                                              <p:pRg st="3" end="3"/>
                                            </p:txEl>
                                          </p:spTgt>
                                        </p:tgtEl>
                                        <p:attrNameLst>
                                          <p:attrName>style.visibility</p:attrName>
                                        </p:attrNameLst>
                                      </p:cBhvr>
                                      <p:to>
                                        <p:strVal val="visible"/>
                                      </p:to>
                                    </p:set>
                                    <p:animEffect transition="in" filter="fade">
                                      <p:cBhvr>
                                        <p:cTn id="65" dur="500"/>
                                        <p:tgtEl>
                                          <p:spTgt spid="4">
                                            <p:txEl>
                                              <p:pRg st="3" end="3"/>
                                            </p:txEl>
                                          </p:spTgt>
                                        </p:tgtEl>
                                      </p:cBhvr>
                                    </p:animEffect>
                                    <p:anim calcmode="lin" valueType="num">
                                      <p:cBhvr>
                                        <p:cTn id="66"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67" dur="500" fill="hold"/>
                                        <p:tgtEl>
                                          <p:spTgt spid="4">
                                            <p:txEl>
                                              <p:pRg st="3" end="3"/>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4">
                                            <p:txEl>
                                              <p:pRg st="4" end="4"/>
                                            </p:txEl>
                                          </p:spTgt>
                                        </p:tgtEl>
                                        <p:attrNameLst>
                                          <p:attrName>style.visibility</p:attrName>
                                        </p:attrNameLst>
                                      </p:cBhvr>
                                      <p:to>
                                        <p:strVal val="visible"/>
                                      </p:to>
                                    </p:set>
                                    <p:animEffect transition="in" filter="fade">
                                      <p:cBhvr>
                                        <p:cTn id="70" dur="500"/>
                                        <p:tgtEl>
                                          <p:spTgt spid="4">
                                            <p:txEl>
                                              <p:pRg st="4" end="4"/>
                                            </p:txEl>
                                          </p:spTgt>
                                        </p:tgtEl>
                                      </p:cBhvr>
                                    </p:animEffect>
                                    <p:anim calcmode="lin" valueType="num">
                                      <p:cBhvr>
                                        <p:cTn id="7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72" dur="5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2" grpId="1" animBg="1"/>
      <p:bldP spid="15"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title"/>
          </p:nvPr>
        </p:nvSpPr>
        <p:spPr/>
        <p:txBody>
          <a:bodyPr>
            <a:normAutofit/>
          </a:bodyPr>
          <a:lstStyle/>
          <a:p>
            <a:r>
              <a:rPr lang="en-US" dirty="0"/>
              <a:t>RED Router with Two TCP </a:t>
            </a:r>
            <a:r>
              <a:rPr lang="en-US" dirty="0" smtClean="0"/>
              <a:t>Flows</a:t>
            </a:r>
            <a:endParaRPr lang="en-US" dirty="0"/>
          </a:p>
        </p:txBody>
      </p:sp>
      <p:sp>
        <p:nvSpPr>
          <p:cNvPr id="6" name="Slide Number Placeholder 4"/>
          <p:cNvSpPr>
            <a:spLocks noGrp="1"/>
          </p:cNvSpPr>
          <p:nvPr>
            <p:ph type="sldNum" sz="quarter" idx="4294967295"/>
          </p:nvPr>
        </p:nvSpPr>
        <p:spPr>
          <a:xfrm>
            <a:off x="8637588" y="360363"/>
            <a:ext cx="506412" cy="365125"/>
          </a:xfrm>
          <a:prstGeom prst="rect">
            <a:avLst/>
          </a:prstGeom>
        </p:spPr>
        <p:txBody>
          <a:bodyPr>
            <a:normAutofit lnSpcReduction="10000"/>
          </a:bodyPr>
          <a:lstStyle/>
          <a:p>
            <a:fld id="{260F358C-2DEC-4AD2-9A93-879BC5850EF6}" type="slidenum">
              <a:rPr lang="en-US"/>
              <a:pPr/>
              <a:t>14</a:t>
            </a:fld>
            <a:endParaRPr lang="en-US"/>
          </a:p>
        </p:txBody>
      </p:sp>
      <p:pic>
        <p:nvPicPr>
          <p:cNvPr id="652291" name="Picture 3" descr="red_pkt"/>
          <p:cNvPicPr>
            <a:picLocks noChangeAspect="1" noChangeArrowheads="1"/>
          </p:cNvPicPr>
          <p:nvPr/>
        </p:nvPicPr>
        <p:blipFill>
          <a:blip r:embed="rId3"/>
          <a:srcRect/>
          <a:stretch>
            <a:fillRect/>
          </a:stretch>
        </p:blipFill>
        <p:spPr bwMode="auto">
          <a:xfrm>
            <a:off x="0" y="2514600"/>
            <a:ext cx="4619625" cy="3810000"/>
          </a:xfrm>
          <a:prstGeom prst="rect">
            <a:avLst/>
          </a:prstGeom>
          <a:noFill/>
        </p:spPr>
      </p:pic>
      <p:pic>
        <p:nvPicPr>
          <p:cNvPr id="652292" name="Picture 4" descr="red_queue"/>
          <p:cNvPicPr>
            <a:picLocks noChangeAspect="1" noChangeArrowheads="1"/>
          </p:cNvPicPr>
          <p:nvPr/>
        </p:nvPicPr>
        <p:blipFill>
          <a:blip r:embed="rId4"/>
          <a:srcRect/>
          <a:stretch>
            <a:fillRect/>
          </a:stretch>
        </p:blipFill>
        <p:spPr bwMode="auto">
          <a:xfrm>
            <a:off x="4495800" y="2514600"/>
            <a:ext cx="4524375" cy="3810000"/>
          </a:xfrm>
          <a:prstGeom prst="rect">
            <a:avLst/>
          </a:prstGeom>
          <a:noFill/>
        </p:spPr>
      </p:pic>
      <p:grpSp>
        <p:nvGrpSpPr>
          <p:cNvPr id="7" name="Group 6"/>
          <p:cNvGrpSpPr/>
          <p:nvPr/>
        </p:nvGrpSpPr>
        <p:grpSpPr>
          <a:xfrm flipH="1">
            <a:off x="261257" y="2916942"/>
            <a:ext cx="2901041" cy="555601"/>
            <a:chOff x="1219200" y="4876799"/>
            <a:chExt cx="5181606" cy="1384995"/>
          </a:xfrm>
        </p:grpSpPr>
        <p:sp>
          <p:nvSpPr>
            <p:cNvPr id="8" name="Rectangular Callout 7"/>
            <p:cNvSpPr/>
            <p:nvPr/>
          </p:nvSpPr>
          <p:spPr>
            <a:xfrm>
              <a:off x="1219200" y="4876799"/>
              <a:ext cx="5181601" cy="1384995"/>
            </a:xfrm>
            <a:prstGeom prst="wedgeRectCallout">
              <a:avLst>
                <a:gd name="adj1" fmla="val -35589"/>
                <a:gd name="adj2" fmla="val 201690"/>
              </a:avLst>
            </a:prstGeom>
            <a:solidFill>
              <a:srgbClr val="DA1F28"/>
            </a:solidFill>
            <a:ln w="38100" cap="flat" cmpd="sng" algn="ctr">
              <a:solidFill>
                <a:srgbClr val="DA1F28">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a:ea typeface="+mn-ea"/>
                <a:cs typeface="+mn-cs"/>
              </a:endParaRPr>
            </a:p>
          </p:txBody>
        </p:sp>
        <p:sp>
          <p:nvSpPr>
            <p:cNvPr id="9" name="TextBox 8"/>
            <p:cNvSpPr txBox="1"/>
            <p:nvPr/>
          </p:nvSpPr>
          <p:spPr>
            <a:xfrm>
              <a:off x="1219205" y="4876799"/>
              <a:ext cx="5181601" cy="130427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ysClr val="window" lastClr="FFFFFF"/>
                  </a:solidFill>
                  <a:effectLst/>
                  <a:uLnTx/>
                  <a:uFillTx/>
                </a:rPr>
                <a:t>Less</a:t>
              </a:r>
              <a:r>
                <a:rPr kumimoji="0" lang="en-US" sz="2800" b="0" i="0" u="none" strike="noStrike" kern="0" cap="none" spc="0" normalizeH="0" noProof="0" dirty="0" smtClean="0">
                  <a:ln>
                    <a:noFill/>
                  </a:ln>
                  <a:solidFill>
                    <a:sysClr val="window" lastClr="FFFFFF"/>
                  </a:solidFill>
                  <a:effectLst/>
                  <a:uLnTx/>
                  <a:uFillTx/>
                </a:rPr>
                <a:t> unfairness</a:t>
              </a:r>
              <a:endParaRPr kumimoji="0" lang="en-US" sz="2800" b="0" i="0" u="none" strike="noStrike" kern="0" cap="none" spc="0" normalizeH="0" baseline="0" noProof="0" dirty="0" smtClean="0">
                <a:ln>
                  <a:noFill/>
                </a:ln>
                <a:solidFill>
                  <a:sysClr val="window" lastClr="FFFFFF"/>
                </a:solidFill>
                <a:effectLst/>
                <a:uLnTx/>
                <a:uFillTx/>
              </a:endParaRPr>
            </a:p>
          </p:txBody>
        </p:sp>
      </p:grpSp>
      <p:grpSp>
        <p:nvGrpSpPr>
          <p:cNvPr id="10" name="Group 9"/>
          <p:cNvGrpSpPr/>
          <p:nvPr/>
        </p:nvGrpSpPr>
        <p:grpSpPr>
          <a:xfrm flipH="1">
            <a:off x="5125624" y="6095571"/>
            <a:ext cx="3894551" cy="954107"/>
            <a:chOff x="1219200" y="4876799"/>
            <a:chExt cx="5181606" cy="2378386"/>
          </a:xfrm>
        </p:grpSpPr>
        <p:sp>
          <p:nvSpPr>
            <p:cNvPr id="11" name="Rectangular Callout 10"/>
            <p:cNvSpPr/>
            <p:nvPr/>
          </p:nvSpPr>
          <p:spPr>
            <a:xfrm>
              <a:off x="1219200" y="4876799"/>
              <a:ext cx="5181601" cy="1384995"/>
            </a:xfrm>
            <a:prstGeom prst="wedgeRectCallout">
              <a:avLst>
                <a:gd name="adj1" fmla="val 13786"/>
                <a:gd name="adj2" fmla="val -152937"/>
              </a:avLst>
            </a:prstGeom>
            <a:solidFill>
              <a:srgbClr val="DA1F28"/>
            </a:solidFill>
            <a:ln w="38100" cap="flat" cmpd="sng" algn="ctr">
              <a:solidFill>
                <a:srgbClr val="DA1F28">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a:ea typeface="+mn-ea"/>
                <a:cs typeface="+mn-cs"/>
              </a:endParaRPr>
            </a:p>
          </p:txBody>
        </p:sp>
        <p:sp>
          <p:nvSpPr>
            <p:cNvPr id="12" name="TextBox 11"/>
            <p:cNvSpPr txBox="1"/>
            <p:nvPr/>
          </p:nvSpPr>
          <p:spPr>
            <a:xfrm>
              <a:off x="1219206" y="4876799"/>
              <a:ext cx="5181600" cy="237838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ysClr val="window" lastClr="FFFFFF"/>
                  </a:solidFill>
                  <a:effectLst/>
                  <a:uLnTx/>
                  <a:uFillTx/>
                </a:rPr>
                <a:t>Less</a:t>
              </a:r>
              <a:r>
                <a:rPr kumimoji="0" lang="en-US" sz="2800" b="0" i="0" u="none" strike="noStrike" kern="0" cap="none" spc="0" normalizeH="0" noProof="0" dirty="0" smtClean="0">
                  <a:ln>
                    <a:noFill/>
                  </a:ln>
                  <a:solidFill>
                    <a:sysClr val="window" lastClr="FFFFFF"/>
                  </a:solidFill>
                  <a:effectLst/>
                  <a:uLnTx/>
                  <a:uFillTx/>
                </a:rPr>
                <a:t> </a:t>
              </a:r>
              <a:r>
                <a:rPr kumimoji="0" lang="en-US" sz="2800" b="0" i="0" u="none" strike="noStrike" kern="0" cap="none" spc="0" normalizeH="0" baseline="0" noProof="0" dirty="0" smtClean="0">
                  <a:ln>
                    <a:noFill/>
                  </a:ln>
                  <a:solidFill>
                    <a:sysClr val="window" lastClr="FFFFFF"/>
                  </a:solidFill>
                  <a:effectLst/>
                  <a:uLnTx/>
                  <a:uFillTx/>
                </a:rPr>
                <a:t>synchronization</a:t>
              </a:r>
            </a:p>
          </p:txBody>
        </p:sp>
      </p:grpSp>
      <p:grpSp>
        <p:nvGrpSpPr>
          <p:cNvPr id="13" name="Group 12"/>
          <p:cNvGrpSpPr/>
          <p:nvPr/>
        </p:nvGrpSpPr>
        <p:grpSpPr>
          <a:xfrm flipH="1">
            <a:off x="5437909" y="1673718"/>
            <a:ext cx="2051463" cy="1384995"/>
            <a:chOff x="1219200" y="4831375"/>
            <a:chExt cx="5181606" cy="1444750"/>
          </a:xfrm>
        </p:grpSpPr>
        <p:sp>
          <p:nvSpPr>
            <p:cNvPr id="14" name="Rectangular Callout 13"/>
            <p:cNvSpPr/>
            <p:nvPr/>
          </p:nvSpPr>
          <p:spPr>
            <a:xfrm>
              <a:off x="1219200" y="4876799"/>
              <a:ext cx="5181601" cy="1384995"/>
            </a:xfrm>
            <a:prstGeom prst="wedgeRectCallout">
              <a:avLst>
                <a:gd name="adj1" fmla="val -11601"/>
                <a:gd name="adj2" fmla="val 162226"/>
              </a:avLst>
            </a:prstGeom>
            <a:solidFill>
              <a:srgbClr val="DA1F28"/>
            </a:solidFill>
            <a:ln w="38100" cap="flat" cmpd="sng" algn="ctr">
              <a:solidFill>
                <a:srgbClr val="DA1F28">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a:ea typeface="+mn-ea"/>
                <a:cs typeface="+mn-cs"/>
              </a:endParaRPr>
            </a:p>
          </p:txBody>
        </p:sp>
        <p:sp>
          <p:nvSpPr>
            <p:cNvPr id="15" name="TextBox 14"/>
            <p:cNvSpPr txBox="1"/>
            <p:nvPr/>
          </p:nvSpPr>
          <p:spPr>
            <a:xfrm>
              <a:off x="1219207" y="4831375"/>
              <a:ext cx="5181599" cy="144475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ysClr val="window" lastClr="FFFFFF"/>
                  </a:solidFill>
                  <a:effectLst/>
                  <a:uLnTx/>
                  <a:uFillTx/>
                </a:rPr>
                <a:t>More even throughput</a:t>
              </a:r>
              <a:r>
                <a:rPr kumimoji="0" lang="en-US" sz="2800" b="0" i="0" u="none" strike="noStrike" kern="0" cap="none" spc="0" normalizeH="0" noProof="0" dirty="0" smtClean="0">
                  <a:ln>
                    <a:noFill/>
                  </a:ln>
                  <a:solidFill>
                    <a:sysClr val="window" lastClr="FFFFFF"/>
                  </a:solidFill>
                  <a:effectLst/>
                  <a:uLnTx/>
                  <a:uFillTx/>
                </a:rPr>
                <a:t> and delay</a:t>
              </a:r>
              <a:endParaRPr kumimoji="0" lang="en-US" sz="2800" b="0" i="0" u="none" strike="noStrike" kern="0" cap="none" spc="0" normalizeH="0" baseline="0" noProof="0" dirty="0" smtClean="0">
                <a:ln>
                  <a:noFill/>
                </a:ln>
                <a:solidFill>
                  <a:sysClr val="window" lastClr="FFFFFF"/>
                </a:solidFill>
                <a:effectLst/>
                <a:uLnTx/>
                <a:uFillTx/>
              </a:endParaRPr>
            </a:p>
          </p:txBody>
        </p:sp>
      </p:grpSp>
    </p:spTree>
    <p:extLst>
      <p:ext uri="{BB962C8B-B14F-4D97-AF65-F5344CB8AC3E}">
        <p14:creationId xmlns:p14="http://schemas.microsoft.com/office/powerpoint/2010/main" val="1749475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anim calcmode="lin" valueType="num">
                                      <p:cBhvr>
                                        <p:cTn id="15" dur="500" fill="hold"/>
                                        <p:tgtEl>
                                          <p:spTgt spid="10"/>
                                        </p:tgtEl>
                                        <p:attrNameLst>
                                          <p:attrName>ppt_x</p:attrName>
                                        </p:attrNameLst>
                                      </p:cBhvr>
                                      <p:tavLst>
                                        <p:tav tm="0">
                                          <p:val>
                                            <p:strVal val="#ppt_x"/>
                                          </p:val>
                                        </p:tav>
                                        <p:tav tm="100000">
                                          <p:val>
                                            <p:strVal val="#ppt_x"/>
                                          </p:val>
                                        </p:tav>
                                      </p:tavLst>
                                    </p:anim>
                                    <p:anim calcmode="lin" valueType="num">
                                      <p:cBhvr>
                                        <p:cTn id="16"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anim calcmode="lin" valueType="num">
                                      <p:cBhvr>
                                        <p:cTn id="22" dur="500" fill="hold"/>
                                        <p:tgtEl>
                                          <p:spTgt spid="13"/>
                                        </p:tgtEl>
                                        <p:attrNameLst>
                                          <p:attrName>ppt_x</p:attrName>
                                        </p:attrNameLst>
                                      </p:cBhvr>
                                      <p:tavLst>
                                        <p:tav tm="0">
                                          <p:val>
                                            <p:strVal val="#ppt_x"/>
                                          </p:val>
                                        </p:tav>
                                        <p:tav tm="100000">
                                          <p:val>
                                            <p:strVal val="#ppt_x"/>
                                          </p:val>
                                        </p:tav>
                                      </p:tavLst>
                                    </p:anim>
                                    <p:anim calcmode="lin" valueType="num">
                                      <p:cBhvr>
                                        <p:cTn id="23" dur="5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50376" y="2699657"/>
            <a:ext cx="8338782" cy="3496427"/>
          </a:xfrm>
        </p:spPr>
        <p:txBody>
          <a:bodyPr>
            <a:noAutofit/>
          </a:bodyPr>
          <a:lstStyle/>
          <a:p>
            <a:pPr marL="571500" indent="-571500">
              <a:buFont typeface="Wingdings" pitchFamily="2" charset="2"/>
              <a:buChar char="q"/>
            </a:pPr>
            <a:r>
              <a:rPr lang="en-US" sz="4400" dirty="0" smtClean="0"/>
              <a:t>Random Early Detection</a:t>
            </a:r>
          </a:p>
          <a:p>
            <a:pPr marL="571500" indent="-571500">
              <a:buFont typeface="Wingdings" pitchFamily="2" charset="2"/>
              <a:buChar char="q"/>
            </a:pPr>
            <a:r>
              <a:rPr lang="en-US" sz="4400" dirty="0" smtClean="0"/>
              <a:t>Fair Queuing</a:t>
            </a:r>
          </a:p>
          <a:p>
            <a:pPr marL="571500" indent="-571500">
              <a:buFont typeface="Wingdings" pitchFamily="2" charset="2"/>
              <a:buChar char="q"/>
            </a:pPr>
            <a:r>
              <a:rPr lang="en-US" sz="4400" dirty="0" smtClean="0"/>
              <a:t>Core-Stateless Fair Queuing</a:t>
            </a:r>
          </a:p>
        </p:txBody>
      </p:sp>
      <p:sp>
        <p:nvSpPr>
          <p:cNvPr id="5" name="Title 4"/>
          <p:cNvSpPr>
            <a:spLocks noGrp="1"/>
          </p:cNvSpPr>
          <p:nvPr>
            <p:ph type="title"/>
          </p:nvPr>
        </p:nvSpPr>
        <p:spPr/>
        <p:txBody>
          <a:bodyPr/>
          <a:lstStyle/>
          <a:p>
            <a:r>
              <a:rPr lang="en-US" dirty="0" smtClean="0"/>
              <a:t>Outline</a:t>
            </a:r>
            <a:endParaRPr lang="en-US" dirty="0"/>
          </a:p>
        </p:txBody>
      </p:sp>
      <p:sp>
        <p:nvSpPr>
          <p:cNvPr id="3" name="Slide Number Placeholder 2"/>
          <p:cNvSpPr>
            <a:spLocks noGrp="1"/>
          </p:cNvSpPr>
          <p:nvPr>
            <p:ph type="sldNum" sz="quarter" idx="11"/>
          </p:nvPr>
        </p:nvSpPr>
        <p:spPr/>
        <p:txBody>
          <a:bodyPr>
            <a:normAutofit/>
          </a:bodyPr>
          <a:lstStyle/>
          <a:p>
            <a:fld id="{283B9EA5-CE9A-4950-A80C-5ADF06B45BB8}" type="slidenum">
              <a:rPr lang="en-US" smtClean="0"/>
              <a:pPr/>
              <a:t>15</a:t>
            </a:fld>
            <a:endParaRPr lang="en-US" dirty="0"/>
          </a:p>
        </p:txBody>
      </p:sp>
    </p:spTree>
    <p:extLst>
      <p:ext uri="{BB962C8B-B14F-4D97-AF65-F5344CB8AC3E}">
        <p14:creationId xmlns:p14="http://schemas.microsoft.com/office/powerpoint/2010/main" val="18379784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Problems with RED</a:t>
            </a:r>
            <a:endParaRPr lang="en-US" dirty="0"/>
          </a:p>
        </p:txBody>
      </p:sp>
      <p:sp>
        <p:nvSpPr>
          <p:cNvPr id="4" name="Slide Number Placeholder 3"/>
          <p:cNvSpPr>
            <a:spLocks noGrp="1"/>
          </p:cNvSpPr>
          <p:nvPr>
            <p:ph type="sldNum" sz="quarter" idx="12"/>
          </p:nvPr>
        </p:nvSpPr>
        <p:spPr/>
        <p:txBody>
          <a:bodyPr>
            <a:normAutofit fontScale="92500" lnSpcReduction="20000"/>
          </a:bodyPr>
          <a:lstStyle/>
          <a:p>
            <a:fld id="{283B9EA5-CE9A-4950-A80C-5ADF06B45BB8}" type="slidenum">
              <a:rPr lang="en-US" smtClean="0"/>
              <a:t>16</a:t>
            </a:fld>
            <a:endParaRPr lang="en-US"/>
          </a:p>
        </p:txBody>
      </p:sp>
      <p:sp>
        <p:nvSpPr>
          <p:cNvPr id="6" name="Content Placeholder 5"/>
          <p:cNvSpPr>
            <a:spLocks noGrp="1"/>
          </p:cNvSpPr>
          <p:nvPr>
            <p:ph sz="quarter" idx="1"/>
          </p:nvPr>
        </p:nvSpPr>
        <p:spPr>
          <a:xfrm>
            <a:off x="152400" y="1600200"/>
            <a:ext cx="8839200" cy="1230086"/>
          </a:xfrm>
        </p:spPr>
        <p:txBody>
          <a:bodyPr/>
          <a:lstStyle/>
          <a:p>
            <a:r>
              <a:rPr lang="en-US" dirty="0" smtClean="0"/>
              <a:t>No protection</a:t>
            </a:r>
          </a:p>
          <a:p>
            <a:pPr lvl="1"/>
            <a:r>
              <a:rPr lang="en-US" dirty="0" smtClean="0"/>
              <a:t>Misbehaving flows can hurt other flows</a:t>
            </a:r>
          </a:p>
        </p:txBody>
      </p:sp>
      <p:grpSp>
        <p:nvGrpSpPr>
          <p:cNvPr id="10" name="Group 9"/>
          <p:cNvGrpSpPr/>
          <p:nvPr/>
        </p:nvGrpSpPr>
        <p:grpSpPr>
          <a:xfrm>
            <a:off x="4725830" y="2821900"/>
            <a:ext cx="4213225" cy="3048000"/>
            <a:chOff x="304800" y="3505200"/>
            <a:chExt cx="4213225" cy="3048000"/>
          </a:xfrm>
        </p:grpSpPr>
        <p:graphicFrame>
          <p:nvGraphicFramePr>
            <p:cNvPr id="11" name="Object 38"/>
            <p:cNvGraphicFramePr>
              <a:graphicFrameLocks noChangeAspect="1"/>
            </p:cNvGraphicFramePr>
            <p:nvPr>
              <p:extLst>
                <p:ext uri="{D42A27DB-BD31-4B8C-83A1-F6EECF244321}">
                  <p14:modId xmlns:p14="http://schemas.microsoft.com/office/powerpoint/2010/main" val="731441100"/>
                </p:ext>
              </p:extLst>
            </p:nvPr>
          </p:nvGraphicFramePr>
          <p:xfrm>
            <a:off x="304800" y="3505200"/>
            <a:ext cx="4114800" cy="3048000"/>
          </p:xfrm>
          <a:graphic>
            <a:graphicData uri="http://schemas.openxmlformats.org/presentationml/2006/ole">
              <mc:AlternateContent xmlns:mc="http://schemas.openxmlformats.org/markup-compatibility/2006">
                <mc:Choice xmlns:v="urn:schemas-microsoft-com:vml" Requires="v">
                  <p:oleObj spid="_x0000_s1069" name="Worksheet" r:id="rId3" imgW="9804400" imgH="7327900" progId="Excel.Sheet.8">
                    <p:embed/>
                  </p:oleObj>
                </mc:Choice>
                <mc:Fallback>
                  <p:oleObj name="Worksheet" r:id="rId3" imgW="9804400" imgH="732790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505200"/>
                          <a:ext cx="4114800" cy="30480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50800">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4" name="Text Box 39"/>
            <p:cNvSpPr txBox="1">
              <a:spLocks noChangeArrowheads="1"/>
            </p:cNvSpPr>
            <p:nvPr/>
          </p:nvSpPr>
          <p:spPr bwMode="auto">
            <a:xfrm>
              <a:off x="990600" y="3641725"/>
              <a:ext cx="3527425" cy="7016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algn="l"/>
              <a:r>
                <a:rPr lang="en-US" sz="2000" b="1" dirty="0"/>
                <a:t>Stateless solution: Random</a:t>
              </a:r>
            </a:p>
            <a:p>
              <a:pPr algn="l"/>
              <a:r>
                <a:rPr lang="en-US" sz="2000" b="1" dirty="0"/>
                <a:t>Early Detection (RED)</a:t>
              </a:r>
            </a:p>
          </p:txBody>
        </p:sp>
      </p:grpSp>
      <p:grpSp>
        <p:nvGrpSpPr>
          <p:cNvPr id="15" name="Group 14"/>
          <p:cNvGrpSpPr/>
          <p:nvPr/>
        </p:nvGrpSpPr>
        <p:grpSpPr>
          <a:xfrm>
            <a:off x="182090" y="3602537"/>
            <a:ext cx="4323689" cy="1219200"/>
            <a:chOff x="4724400" y="2024983"/>
            <a:chExt cx="4438650" cy="1251617"/>
          </a:xfrm>
        </p:grpSpPr>
        <p:sp>
          <p:nvSpPr>
            <p:cNvPr id="16" name="Text Box 31"/>
            <p:cNvSpPr txBox="1">
              <a:spLocks noChangeArrowheads="1"/>
            </p:cNvSpPr>
            <p:nvPr/>
          </p:nvSpPr>
          <p:spPr bwMode="auto">
            <a:xfrm>
              <a:off x="7939548" y="2024983"/>
              <a:ext cx="1136650" cy="366713"/>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pPr algn="l"/>
              <a:r>
                <a:rPr lang="en-US" sz="1800" b="1" dirty="0"/>
                <a:t>UDP (#1)</a:t>
              </a:r>
              <a:endParaRPr lang="en-US" sz="1800" b="1" dirty="0">
                <a:latin typeface="Comic Sans MS" pitchFamily="66" charset="0"/>
              </a:endParaRPr>
            </a:p>
          </p:txBody>
        </p:sp>
        <p:sp>
          <p:nvSpPr>
            <p:cNvPr id="17" name="Text Box 33"/>
            <p:cNvSpPr txBox="1">
              <a:spLocks noChangeArrowheads="1"/>
            </p:cNvSpPr>
            <p:nvPr/>
          </p:nvSpPr>
          <p:spPr bwMode="auto">
            <a:xfrm>
              <a:off x="7924800" y="2895600"/>
              <a:ext cx="1238250" cy="366712"/>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dirty="0"/>
                <a:t>TCP (#32)</a:t>
              </a:r>
              <a:endParaRPr lang="en-US" sz="1800" b="1" dirty="0">
                <a:latin typeface="Comic Sans MS" pitchFamily="66" charset="0"/>
              </a:endParaRPr>
            </a:p>
          </p:txBody>
        </p:sp>
        <p:sp>
          <p:nvSpPr>
            <p:cNvPr id="18" name="Rectangle 6"/>
            <p:cNvSpPr>
              <a:spLocks noChangeArrowheads="1"/>
            </p:cNvSpPr>
            <p:nvPr/>
          </p:nvSpPr>
          <p:spPr bwMode="auto">
            <a:xfrm>
              <a:off x="7167563" y="2490788"/>
              <a:ext cx="282575" cy="312737"/>
            </a:xfrm>
            <a:prstGeom prst="rect">
              <a:avLst/>
            </a:prstGeom>
            <a:noFill/>
            <a:ln w="19050">
              <a:solidFill>
                <a:schemeClr val="tx1"/>
              </a:solidFill>
              <a:miter lim="800000"/>
              <a:headEnd/>
              <a:tailEnd/>
            </a:ln>
            <a:effectLst/>
          </p:spPr>
          <p:txBody>
            <a:bodyPr vert="horz" wrap="none" lIns="91440" tIns="45720" rIns="91440" bIns="45720" numCol="1" anchor="ctr" anchorCtr="0" compatLnSpc="1">
              <a:prstTxWarp prst="textNoShape">
                <a:avLst/>
              </a:prstTxWarp>
            </a:bodyPr>
            <a:lstStyle/>
            <a:p>
              <a:endParaRPr lang="en-US" sz="1800" b="1"/>
            </a:p>
          </p:txBody>
        </p:sp>
        <p:sp>
          <p:nvSpPr>
            <p:cNvPr id="19" name="AutoShape 7"/>
            <p:cNvSpPr>
              <a:spLocks noChangeArrowheads="1"/>
            </p:cNvSpPr>
            <p:nvPr/>
          </p:nvSpPr>
          <p:spPr bwMode="auto">
            <a:xfrm>
              <a:off x="6400800" y="2971800"/>
              <a:ext cx="1219200" cy="304800"/>
            </a:xfrm>
            <a:prstGeom prst="wedgeRectCallout">
              <a:avLst>
                <a:gd name="adj1" fmla="val -7810"/>
                <a:gd name="adj2" fmla="val -138542"/>
              </a:avLst>
            </a:prstGeom>
            <a:noFill/>
            <a:ln w="19050">
              <a:solidFill>
                <a:schemeClr val="tx1"/>
              </a:solidFill>
              <a:miter lim="800000"/>
              <a:headEnd/>
              <a:tailEnd/>
            </a:ln>
            <a:effectLst/>
          </p:spPr>
          <p:txBody>
            <a:bodyPr vert="horz" wrap="none" lIns="91440" tIns="45720" rIns="91440" bIns="45720" numCol="1" anchor="ctr" anchorCtr="0" compatLnSpc="1">
              <a:prstTxWarp prst="textNoShape">
                <a:avLst/>
              </a:prstTxWarp>
            </a:bodyPr>
            <a:lstStyle/>
            <a:p>
              <a:r>
                <a:rPr lang="en-US" sz="1800" b="1" dirty="0"/>
                <a:t>10 Mbps)</a:t>
              </a:r>
            </a:p>
          </p:txBody>
        </p:sp>
        <p:sp>
          <p:nvSpPr>
            <p:cNvPr id="20" name="Text Box 8"/>
            <p:cNvSpPr txBox="1">
              <a:spLocks noChangeArrowheads="1"/>
            </p:cNvSpPr>
            <p:nvPr/>
          </p:nvSpPr>
          <p:spPr bwMode="auto">
            <a:xfrm>
              <a:off x="4730750" y="2057400"/>
              <a:ext cx="1136650" cy="366713"/>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pPr algn="l"/>
              <a:r>
                <a:rPr lang="en-US" sz="1800" b="1"/>
                <a:t>UDP (#1)</a:t>
              </a:r>
              <a:endParaRPr lang="en-US" sz="1800" b="1">
                <a:latin typeface="Comic Sans MS" pitchFamily="66" charset="0"/>
              </a:endParaRPr>
            </a:p>
          </p:txBody>
        </p:sp>
        <p:sp>
          <p:nvSpPr>
            <p:cNvPr id="21" name="Text Box 9"/>
            <p:cNvSpPr txBox="1">
              <a:spLocks noChangeArrowheads="1"/>
            </p:cNvSpPr>
            <p:nvPr/>
          </p:nvSpPr>
          <p:spPr bwMode="auto">
            <a:xfrm>
              <a:off x="4724400" y="2443163"/>
              <a:ext cx="1111250" cy="366712"/>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a:t>TCP (#2)</a:t>
              </a:r>
              <a:endParaRPr lang="en-US" sz="1800" b="1">
                <a:latin typeface="Comic Sans MS" pitchFamily="66" charset="0"/>
              </a:endParaRPr>
            </a:p>
          </p:txBody>
        </p:sp>
        <p:sp>
          <p:nvSpPr>
            <p:cNvPr id="22" name="Text Box 10"/>
            <p:cNvSpPr txBox="1">
              <a:spLocks noChangeArrowheads="1"/>
            </p:cNvSpPr>
            <p:nvPr/>
          </p:nvSpPr>
          <p:spPr bwMode="auto">
            <a:xfrm>
              <a:off x="4724400" y="2862263"/>
              <a:ext cx="1238250" cy="366712"/>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a:t>TCP (#32)</a:t>
              </a:r>
              <a:endParaRPr lang="en-US" sz="1800" b="1">
                <a:latin typeface="Comic Sans MS" pitchFamily="66" charset="0"/>
              </a:endParaRPr>
            </a:p>
          </p:txBody>
        </p:sp>
        <p:grpSp>
          <p:nvGrpSpPr>
            <p:cNvPr id="23" name="Group 22"/>
            <p:cNvGrpSpPr/>
            <p:nvPr/>
          </p:nvGrpSpPr>
          <p:grpSpPr>
            <a:xfrm>
              <a:off x="5441950" y="2530475"/>
              <a:ext cx="285750" cy="528638"/>
              <a:chOff x="5441950" y="2530475"/>
              <a:chExt cx="285750" cy="528638"/>
            </a:xfrm>
          </p:grpSpPr>
          <p:sp>
            <p:nvSpPr>
              <p:cNvPr id="47" name="Text Box 11"/>
              <p:cNvSpPr txBox="1">
                <a:spLocks noChangeArrowheads="1"/>
              </p:cNvSpPr>
              <p:nvPr/>
            </p:nvSpPr>
            <p:spPr bwMode="auto">
              <a:xfrm>
                <a:off x="5445125" y="2530475"/>
                <a:ext cx="282575" cy="366713"/>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a:latin typeface="Comic Sans MS" pitchFamily="66" charset="0"/>
                  </a:rPr>
                  <a:t>.</a:t>
                </a:r>
              </a:p>
            </p:txBody>
          </p:sp>
          <p:grpSp>
            <p:nvGrpSpPr>
              <p:cNvPr id="48" name="Group 47"/>
              <p:cNvGrpSpPr/>
              <p:nvPr/>
            </p:nvGrpSpPr>
            <p:grpSpPr>
              <a:xfrm>
                <a:off x="5441950" y="2611438"/>
                <a:ext cx="282575" cy="447675"/>
                <a:chOff x="5441950" y="2611438"/>
                <a:chExt cx="282575" cy="447675"/>
              </a:xfrm>
            </p:grpSpPr>
            <p:sp>
              <p:nvSpPr>
                <p:cNvPr id="49" name="Text Box 12"/>
                <p:cNvSpPr txBox="1">
                  <a:spLocks noChangeArrowheads="1"/>
                </p:cNvSpPr>
                <p:nvPr/>
              </p:nvSpPr>
              <p:spPr bwMode="auto">
                <a:xfrm>
                  <a:off x="5441950" y="2611438"/>
                  <a:ext cx="282575" cy="366712"/>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a:latin typeface="Comic Sans MS" pitchFamily="66" charset="0"/>
                    </a:rPr>
                    <a:t>.</a:t>
                  </a:r>
                </a:p>
              </p:txBody>
            </p:sp>
            <p:sp>
              <p:nvSpPr>
                <p:cNvPr id="50" name="Text Box 13"/>
                <p:cNvSpPr txBox="1">
                  <a:spLocks noChangeArrowheads="1"/>
                </p:cNvSpPr>
                <p:nvPr/>
              </p:nvSpPr>
              <p:spPr bwMode="auto">
                <a:xfrm>
                  <a:off x="5441950" y="2692400"/>
                  <a:ext cx="282575" cy="366713"/>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dirty="0">
                      <a:latin typeface="Comic Sans MS" pitchFamily="66" charset="0"/>
                    </a:rPr>
                    <a:t>.</a:t>
                  </a:r>
                </a:p>
              </p:txBody>
            </p:sp>
          </p:grpSp>
        </p:grpSp>
        <p:sp>
          <p:nvSpPr>
            <p:cNvPr id="24" name="Rectangle 14"/>
            <p:cNvSpPr>
              <a:spLocks noChangeArrowheads="1"/>
            </p:cNvSpPr>
            <p:nvPr/>
          </p:nvSpPr>
          <p:spPr bwMode="auto">
            <a:xfrm>
              <a:off x="6507163" y="2490788"/>
              <a:ext cx="282575" cy="312737"/>
            </a:xfrm>
            <a:prstGeom prst="rect">
              <a:avLst/>
            </a:prstGeom>
            <a:noFill/>
            <a:ln w="19050">
              <a:solidFill>
                <a:schemeClr val="tx1"/>
              </a:solidFill>
              <a:miter lim="800000"/>
              <a:headEnd/>
              <a:tailEnd/>
            </a:ln>
            <a:effectLst/>
          </p:spPr>
          <p:txBody>
            <a:bodyPr vert="horz" wrap="none" lIns="91440" tIns="45720" rIns="91440" bIns="45720" numCol="1" anchor="ctr" anchorCtr="0" compatLnSpc="1">
              <a:prstTxWarp prst="textNoShape">
                <a:avLst/>
              </a:prstTxWarp>
            </a:bodyPr>
            <a:lstStyle/>
            <a:p>
              <a:endParaRPr lang="en-US" sz="1800" b="1"/>
            </a:p>
          </p:txBody>
        </p:sp>
        <p:sp>
          <p:nvSpPr>
            <p:cNvPr id="25" name="Oval 15"/>
            <p:cNvSpPr>
              <a:spLocks noChangeArrowheads="1"/>
            </p:cNvSpPr>
            <p:nvPr/>
          </p:nvSpPr>
          <p:spPr bwMode="auto">
            <a:xfrm>
              <a:off x="5940425" y="2133600"/>
              <a:ext cx="236538" cy="223838"/>
            </a:xfrm>
            <a:prstGeom prst="ellipse">
              <a:avLst/>
            </a:prstGeom>
            <a:solidFill>
              <a:schemeClr val="folHlink">
                <a:alpha val="50000"/>
              </a:schemeClr>
            </a:solidFill>
            <a:ln w="19050">
              <a:solidFill>
                <a:schemeClr val="tx1"/>
              </a:solid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26" name="Oval 16"/>
            <p:cNvSpPr>
              <a:spLocks noChangeArrowheads="1"/>
            </p:cNvSpPr>
            <p:nvPr/>
          </p:nvSpPr>
          <p:spPr bwMode="auto">
            <a:xfrm>
              <a:off x="5940425" y="2490788"/>
              <a:ext cx="236538" cy="223837"/>
            </a:xfrm>
            <a:prstGeom prst="ellipse">
              <a:avLst/>
            </a:prstGeom>
            <a:solidFill>
              <a:schemeClr val="folHlink">
                <a:alpha val="50000"/>
              </a:schemeClr>
            </a:solidFill>
            <a:ln w="19050">
              <a:solidFill>
                <a:schemeClr val="tx1"/>
              </a:solid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27" name="Oval 17"/>
            <p:cNvSpPr>
              <a:spLocks noChangeArrowheads="1"/>
            </p:cNvSpPr>
            <p:nvPr/>
          </p:nvSpPr>
          <p:spPr bwMode="auto">
            <a:xfrm>
              <a:off x="5940425" y="2938463"/>
              <a:ext cx="236538" cy="222250"/>
            </a:xfrm>
            <a:prstGeom prst="ellipse">
              <a:avLst/>
            </a:prstGeom>
            <a:solidFill>
              <a:schemeClr val="folHlink">
                <a:alpha val="50000"/>
              </a:schemeClr>
            </a:solidFill>
            <a:ln w="19050">
              <a:solidFill>
                <a:schemeClr val="tx1"/>
              </a:solidFill>
              <a:round/>
              <a:headEnd/>
              <a:tailEnd/>
            </a:ln>
            <a:effectLst/>
          </p:spPr>
          <p:txBody>
            <a:bodyPr vert="horz" wrap="none" lIns="91440" tIns="45720" rIns="91440" bIns="45720" numCol="1" anchor="ctr" anchorCtr="0" compatLnSpc="1">
              <a:prstTxWarp prst="textNoShape">
                <a:avLst/>
              </a:prstTxWarp>
            </a:bodyPr>
            <a:lstStyle/>
            <a:p>
              <a:endParaRPr lang="en-US"/>
            </a:p>
          </p:txBody>
        </p:sp>
        <p:cxnSp>
          <p:nvCxnSpPr>
            <p:cNvPr id="28" name="AutoShape 18"/>
            <p:cNvCxnSpPr>
              <a:cxnSpLocks noChangeShapeType="1"/>
              <a:stCxn id="27" idx="7"/>
              <a:endCxn id="24" idx="1"/>
            </p:cNvCxnSpPr>
            <p:nvPr/>
          </p:nvCxnSpPr>
          <p:spPr bwMode="auto">
            <a:xfrm flipV="1">
              <a:off x="6142038" y="2647950"/>
              <a:ext cx="358775" cy="317500"/>
            </a:xfrm>
            <a:prstGeom prst="straightConnector1">
              <a:avLst/>
            </a:prstGeom>
            <a:noFill/>
            <a:ln w="25400">
              <a:solidFill>
                <a:schemeClr val="tx1"/>
              </a:solidFill>
              <a:round/>
              <a:headEnd/>
              <a:tailEnd/>
            </a:ln>
            <a:effectLst/>
          </p:spPr>
        </p:cxnSp>
        <p:cxnSp>
          <p:nvCxnSpPr>
            <p:cNvPr id="29" name="AutoShape 19"/>
            <p:cNvCxnSpPr>
              <a:cxnSpLocks noChangeShapeType="1"/>
              <a:stCxn id="26" idx="6"/>
              <a:endCxn id="24" idx="1"/>
            </p:cNvCxnSpPr>
            <p:nvPr/>
          </p:nvCxnSpPr>
          <p:spPr bwMode="auto">
            <a:xfrm>
              <a:off x="6181725" y="2601913"/>
              <a:ext cx="319088" cy="46037"/>
            </a:xfrm>
            <a:prstGeom prst="straightConnector1">
              <a:avLst/>
            </a:prstGeom>
            <a:noFill/>
            <a:ln w="25400">
              <a:solidFill>
                <a:schemeClr val="tx1"/>
              </a:solidFill>
              <a:round/>
              <a:headEnd/>
              <a:tailEnd/>
            </a:ln>
            <a:effectLst/>
          </p:spPr>
        </p:cxnSp>
        <p:cxnSp>
          <p:nvCxnSpPr>
            <p:cNvPr id="30" name="AutoShape 20"/>
            <p:cNvCxnSpPr>
              <a:cxnSpLocks noChangeShapeType="1"/>
              <a:stCxn id="25" idx="5"/>
              <a:endCxn id="24" idx="1"/>
            </p:cNvCxnSpPr>
            <p:nvPr/>
          </p:nvCxnSpPr>
          <p:spPr bwMode="auto">
            <a:xfrm>
              <a:off x="6142038" y="2330450"/>
              <a:ext cx="358775" cy="317500"/>
            </a:xfrm>
            <a:prstGeom prst="straightConnector1">
              <a:avLst/>
            </a:prstGeom>
            <a:noFill/>
            <a:ln w="25400">
              <a:solidFill>
                <a:schemeClr val="tx1"/>
              </a:solidFill>
              <a:round/>
              <a:headEnd/>
              <a:tailEnd/>
            </a:ln>
            <a:effectLst/>
          </p:spPr>
        </p:cxnSp>
        <p:cxnSp>
          <p:nvCxnSpPr>
            <p:cNvPr id="31" name="AutoShape 21"/>
            <p:cNvCxnSpPr>
              <a:cxnSpLocks noChangeShapeType="1"/>
              <a:stCxn id="24" idx="3"/>
              <a:endCxn id="18" idx="1"/>
            </p:cNvCxnSpPr>
            <p:nvPr/>
          </p:nvCxnSpPr>
          <p:spPr bwMode="auto">
            <a:xfrm>
              <a:off x="6796088" y="2647950"/>
              <a:ext cx="365125" cy="0"/>
            </a:xfrm>
            <a:prstGeom prst="straightConnector1">
              <a:avLst/>
            </a:prstGeom>
            <a:noFill/>
            <a:ln w="25400">
              <a:solidFill>
                <a:schemeClr val="tx1"/>
              </a:solidFill>
              <a:round/>
              <a:headEnd/>
              <a:tailEnd/>
            </a:ln>
            <a:effectLst/>
          </p:spPr>
        </p:cxnSp>
        <p:sp>
          <p:nvSpPr>
            <p:cNvPr id="32" name="Oval 22"/>
            <p:cNvSpPr>
              <a:spLocks noChangeArrowheads="1"/>
            </p:cNvSpPr>
            <p:nvPr/>
          </p:nvSpPr>
          <p:spPr bwMode="auto">
            <a:xfrm>
              <a:off x="7780338" y="2133600"/>
              <a:ext cx="236537" cy="223838"/>
            </a:xfrm>
            <a:prstGeom prst="ellipse">
              <a:avLst/>
            </a:prstGeom>
            <a:solidFill>
              <a:schemeClr val="folHlink">
                <a:alpha val="50000"/>
              </a:schemeClr>
            </a:solidFill>
            <a:ln w="19050">
              <a:solidFill>
                <a:schemeClr val="tx1"/>
              </a:solid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3" name="Oval 23"/>
            <p:cNvSpPr>
              <a:spLocks noChangeArrowheads="1"/>
            </p:cNvSpPr>
            <p:nvPr/>
          </p:nvSpPr>
          <p:spPr bwMode="auto">
            <a:xfrm>
              <a:off x="7780338" y="2490788"/>
              <a:ext cx="236537" cy="223837"/>
            </a:xfrm>
            <a:prstGeom prst="ellipse">
              <a:avLst/>
            </a:prstGeom>
            <a:solidFill>
              <a:schemeClr val="folHlink">
                <a:alpha val="50000"/>
              </a:schemeClr>
            </a:solidFill>
            <a:ln w="19050">
              <a:solidFill>
                <a:schemeClr val="tx1"/>
              </a:solid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4" name="Oval 24"/>
            <p:cNvSpPr>
              <a:spLocks noChangeArrowheads="1"/>
            </p:cNvSpPr>
            <p:nvPr/>
          </p:nvSpPr>
          <p:spPr bwMode="auto">
            <a:xfrm>
              <a:off x="7780338" y="2938463"/>
              <a:ext cx="236537" cy="222250"/>
            </a:xfrm>
            <a:prstGeom prst="ellipse">
              <a:avLst/>
            </a:prstGeom>
            <a:solidFill>
              <a:schemeClr val="folHlink">
                <a:alpha val="50000"/>
              </a:schemeClr>
            </a:solidFill>
            <a:ln w="19050">
              <a:solidFill>
                <a:schemeClr val="tx1"/>
              </a:solidFill>
              <a:round/>
              <a:headEnd/>
              <a:tailEnd/>
            </a:ln>
            <a:effectLst/>
          </p:spPr>
          <p:txBody>
            <a:bodyPr vert="horz" wrap="none" lIns="91440" tIns="45720" rIns="91440" bIns="45720" numCol="1" anchor="ctr" anchorCtr="0" compatLnSpc="1">
              <a:prstTxWarp prst="textNoShape">
                <a:avLst/>
              </a:prstTxWarp>
            </a:bodyPr>
            <a:lstStyle/>
            <a:p>
              <a:endParaRPr lang="en-US"/>
            </a:p>
          </p:txBody>
        </p:sp>
        <p:cxnSp>
          <p:nvCxnSpPr>
            <p:cNvPr id="35" name="AutoShape 25"/>
            <p:cNvCxnSpPr>
              <a:cxnSpLocks noChangeShapeType="1"/>
              <a:stCxn id="18" idx="3"/>
              <a:endCxn id="32" idx="3"/>
            </p:cNvCxnSpPr>
            <p:nvPr/>
          </p:nvCxnSpPr>
          <p:spPr bwMode="auto">
            <a:xfrm flipV="1">
              <a:off x="7456488" y="2330450"/>
              <a:ext cx="358775" cy="317500"/>
            </a:xfrm>
            <a:prstGeom prst="straightConnector1">
              <a:avLst/>
            </a:prstGeom>
            <a:noFill/>
            <a:ln w="25400">
              <a:solidFill>
                <a:schemeClr val="tx1"/>
              </a:solidFill>
              <a:round/>
              <a:headEnd/>
              <a:tailEnd/>
            </a:ln>
            <a:effectLst/>
          </p:spPr>
        </p:cxnSp>
        <p:cxnSp>
          <p:nvCxnSpPr>
            <p:cNvPr id="36" name="AutoShape 26"/>
            <p:cNvCxnSpPr>
              <a:cxnSpLocks noChangeShapeType="1"/>
              <a:stCxn id="18" idx="3"/>
              <a:endCxn id="33" idx="2"/>
            </p:cNvCxnSpPr>
            <p:nvPr/>
          </p:nvCxnSpPr>
          <p:spPr bwMode="auto">
            <a:xfrm flipV="1">
              <a:off x="7456488" y="2601913"/>
              <a:ext cx="317500" cy="46037"/>
            </a:xfrm>
            <a:prstGeom prst="straightConnector1">
              <a:avLst/>
            </a:prstGeom>
            <a:noFill/>
            <a:ln w="25400">
              <a:solidFill>
                <a:schemeClr val="tx1"/>
              </a:solidFill>
              <a:round/>
              <a:headEnd/>
              <a:tailEnd/>
            </a:ln>
            <a:effectLst/>
          </p:spPr>
        </p:cxnSp>
        <p:cxnSp>
          <p:nvCxnSpPr>
            <p:cNvPr id="37" name="AutoShape 27"/>
            <p:cNvCxnSpPr>
              <a:cxnSpLocks noChangeShapeType="1"/>
              <a:stCxn id="18" idx="3"/>
              <a:endCxn id="34" idx="1"/>
            </p:cNvCxnSpPr>
            <p:nvPr/>
          </p:nvCxnSpPr>
          <p:spPr bwMode="auto">
            <a:xfrm>
              <a:off x="7456488" y="2647950"/>
              <a:ext cx="358775" cy="317500"/>
            </a:xfrm>
            <a:prstGeom prst="straightConnector1">
              <a:avLst/>
            </a:prstGeom>
            <a:noFill/>
            <a:ln w="25400">
              <a:solidFill>
                <a:schemeClr val="tx1"/>
              </a:solidFill>
              <a:round/>
              <a:headEnd/>
              <a:tailEnd/>
            </a:ln>
            <a:effectLst/>
          </p:spPr>
        </p:cxnSp>
        <p:sp>
          <p:nvSpPr>
            <p:cNvPr id="38" name="Freeform 28"/>
            <p:cNvSpPr>
              <a:spLocks/>
            </p:cNvSpPr>
            <p:nvPr/>
          </p:nvSpPr>
          <p:spPr bwMode="auto">
            <a:xfrm>
              <a:off x="6176963" y="2312988"/>
              <a:ext cx="1603375" cy="290512"/>
            </a:xfrm>
            <a:custGeom>
              <a:avLst/>
              <a:gdLst/>
              <a:ahLst/>
              <a:cxnLst>
                <a:cxn ang="0">
                  <a:pos x="0" y="0"/>
                </a:cxn>
                <a:cxn ang="0">
                  <a:pos x="336" y="288"/>
                </a:cxn>
                <a:cxn ang="0">
                  <a:pos x="1296" y="288"/>
                </a:cxn>
                <a:cxn ang="0">
                  <a:pos x="1632" y="0"/>
                </a:cxn>
              </a:cxnLst>
              <a:rect l="0" t="0" r="r" b="b"/>
              <a:pathLst>
                <a:path w="1632" h="288">
                  <a:moveTo>
                    <a:pt x="0" y="0"/>
                  </a:moveTo>
                  <a:lnTo>
                    <a:pt x="336" y="288"/>
                  </a:lnTo>
                  <a:lnTo>
                    <a:pt x="1296" y="288"/>
                  </a:lnTo>
                  <a:lnTo>
                    <a:pt x="1632" y="0"/>
                  </a:lnTo>
                </a:path>
              </a:pathLst>
            </a:custGeom>
            <a:noFill/>
            <a:ln w="25400" cap="flat" cmpd="sng">
              <a:solidFill>
                <a:srgbClr val="FF0000"/>
              </a:solidFill>
              <a:prstDash val="solid"/>
              <a:round/>
              <a:headEnd type="none" w="med" len="med"/>
              <a:tailEnd type="triangle" w="med" len="med"/>
            </a:ln>
            <a:effectLst/>
          </p:spPr>
          <p:txBody>
            <a:bodyPr vert="horz" wrap="none" lIns="91440" tIns="45720" rIns="91440" bIns="45720" numCol="1" anchor="ctr" anchorCtr="0" compatLnSpc="1">
              <a:prstTxWarp prst="textNoShape">
                <a:avLst/>
              </a:prstTxWarp>
            </a:bodyPr>
            <a:lstStyle/>
            <a:p>
              <a:endParaRPr lang="en-US"/>
            </a:p>
          </p:txBody>
        </p:sp>
        <p:sp>
          <p:nvSpPr>
            <p:cNvPr id="39" name="Freeform 29"/>
            <p:cNvSpPr>
              <a:spLocks/>
            </p:cNvSpPr>
            <p:nvPr/>
          </p:nvSpPr>
          <p:spPr bwMode="auto">
            <a:xfrm>
              <a:off x="6176963" y="2579688"/>
              <a:ext cx="1603375" cy="46037"/>
            </a:xfrm>
            <a:custGeom>
              <a:avLst/>
              <a:gdLst/>
              <a:ahLst/>
              <a:cxnLst>
                <a:cxn ang="0">
                  <a:pos x="0" y="0"/>
                </a:cxn>
                <a:cxn ang="0">
                  <a:pos x="336" y="48"/>
                </a:cxn>
                <a:cxn ang="0">
                  <a:pos x="1296" y="48"/>
                </a:cxn>
                <a:cxn ang="0">
                  <a:pos x="1632" y="0"/>
                </a:cxn>
              </a:cxnLst>
              <a:rect l="0" t="0" r="r" b="b"/>
              <a:pathLst>
                <a:path w="1632" h="48">
                  <a:moveTo>
                    <a:pt x="0" y="0"/>
                  </a:moveTo>
                  <a:lnTo>
                    <a:pt x="336" y="48"/>
                  </a:lnTo>
                  <a:lnTo>
                    <a:pt x="1296" y="48"/>
                  </a:lnTo>
                  <a:lnTo>
                    <a:pt x="1632" y="0"/>
                  </a:lnTo>
                </a:path>
              </a:pathLst>
            </a:custGeom>
            <a:noFill/>
            <a:ln w="25400" cap="flat" cmpd="sng">
              <a:solidFill>
                <a:srgbClr val="0033CC"/>
              </a:solidFill>
              <a:prstDash val="solid"/>
              <a:round/>
              <a:headEnd type="none" w="med" len="med"/>
              <a:tailEnd type="triangle" w="med" len="med"/>
            </a:ln>
            <a:effectLst/>
          </p:spPr>
          <p:txBody>
            <a:bodyPr vert="horz" wrap="none" lIns="91440" tIns="45720" rIns="91440" bIns="45720" numCol="1" anchor="ctr" anchorCtr="0" compatLnSpc="1">
              <a:prstTxWarp prst="textNoShape">
                <a:avLst/>
              </a:prstTxWarp>
            </a:bodyPr>
            <a:lstStyle/>
            <a:p>
              <a:endParaRPr lang="en-US"/>
            </a:p>
          </p:txBody>
        </p:sp>
        <p:sp>
          <p:nvSpPr>
            <p:cNvPr id="40" name="Freeform 30"/>
            <p:cNvSpPr>
              <a:spLocks/>
            </p:cNvSpPr>
            <p:nvPr/>
          </p:nvSpPr>
          <p:spPr bwMode="auto">
            <a:xfrm>
              <a:off x="6176963" y="2670175"/>
              <a:ext cx="1603375" cy="312738"/>
            </a:xfrm>
            <a:custGeom>
              <a:avLst/>
              <a:gdLst/>
              <a:ahLst/>
              <a:cxnLst>
                <a:cxn ang="0">
                  <a:pos x="0" y="336"/>
                </a:cxn>
                <a:cxn ang="0">
                  <a:pos x="336" y="0"/>
                </a:cxn>
                <a:cxn ang="0">
                  <a:pos x="1296" y="0"/>
                </a:cxn>
                <a:cxn ang="0">
                  <a:pos x="1632" y="336"/>
                </a:cxn>
              </a:cxnLst>
              <a:rect l="0" t="0" r="r" b="b"/>
              <a:pathLst>
                <a:path w="1632" h="336">
                  <a:moveTo>
                    <a:pt x="0" y="336"/>
                  </a:moveTo>
                  <a:lnTo>
                    <a:pt x="336" y="0"/>
                  </a:lnTo>
                  <a:lnTo>
                    <a:pt x="1296" y="0"/>
                  </a:lnTo>
                  <a:lnTo>
                    <a:pt x="1632" y="336"/>
                  </a:lnTo>
                </a:path>
              </a:pathLst>
            </a:custGeom>
            <a:noFill/>
            <a:ln w="25400" cap="flat" cmpd="sng">
              <a:solidFill>
                <a:srgbClr val="0033CC"/>
              </a:solidFill>
              <a:prstDash val="solid"/>
              <a:round/>
              <a:headEnd type="none" w="med" len="med"/>
              <a:tailEnd type="triangle" w="med" len="med"/>
            </a:ln>
            <a:effectLst/>
          </p:spPr>
          <p:txBody>
            <a:bodyPr vert="horz" wrap="none" lIns="91440" tIns="45720" rIns="91440" bIns="45720" numCol="1" anchor="ctr" anchorCtr="0" compatLnSpc="1">
              <a:prstTxWarp prst="textNoShape">
                <a:avLst/>
              </a:prstTxWarp>
            </a:bodyPr>
            <a:lstStyle/>
            <a:p>
              <a:endParaRPr lang="en-US"/>
            </a:p>
          </p:txBody>
        </p:sp>
        <p:sp>
          <p:nvSpPr>
            <p:cNvPr id="41" name="Text Box 32"/>
            <p:cNvSpPr txBox="1">
              <a:spLocks noChangeArrowheads="1"/>
            </p:cNvSpPr>
            <p:nvPr/>
          </p:nvSpPr>
          <p:spPr bwMode="auto">
            <a:xfrm>
              <a:off x="7956550" y="2405984"/>
              <a:ext cx="1111250" cy="366712"/>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dirty="0"/>
                <a:t>TCP (#2)</a:t>
              </a:r>
              <a:endParaRPr lang="en-US" sz="1800" b="1" dirty="0">
                <a:latin typeface="Comic Sans MS" pitchFamily="66" charset="0"/>
              </a:endParaRPr>
            </a:p>
          </p:txBody>
        </p:sp>
        <p:grpSp>
          <p:nvGrpSpPr>
            <p:cNvPr id="42" name="Group 48"/>
            <p:cNvGrpSpPr/>
            <p:nvPr/>
          </p:nvGrpSpPr>
          <p:grpSpPr>
            <a:xfrm>
              <a:off x="8610600" y="2514600"/>
              <a:ext cx="285750" cy="528638"/>
              <a:chOff x="5441950" y="2530475"/>
              <a:chExt cx="285750" cy="528638"/>
            </a:xfrm>
          </p:grpSpPr>
          <p:sp>
            <p:nvSpPr>
              <p:cNvPr id="43" name="Text Box 11"/>
              <p:cNvSpPr txBox="1">
                <a:spLocks noChangeArrowheads="1"/>
              </p:cNvSpPr>
              <p:nvPr/>
            </p:nvSpPr>
            <p:spPr bwMode="auto">
              <a:xfrm>
                <a:off x="5445125" y="2530475"/>
                <a:ext cx="282575" cy="366713"/>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a:latin typeface="Comic Sans MS" pitchFamily="66" charset="0"/>
                  </a:rPr>
                  <a:t>.</a:t>
                </a:r>
              </a:p>
            </p:txBody>
          </p:sp>
          <p:grpSp>
            <p:nvGrpSpPr>
              <p:cNvPr id="44" name="Group 41"/>
              <p:cNvGrpSpPr/>
              <p:nvPr/>
            </p:nvGrpSpPr>
            <p:grpSpPr>
              <a:xfrm>
                <a:off x="5441950" y="2611438"/>
                <a:ext cx="282575" cy="447675"/>
                <a:chOff x="5441950" y="2611438"/>
                <a:chExt cx="282575" cy="447675"/>
              </a:xfrm>
            </p:grpSpPr>
            <p:sp>
              <p:nvSpPr>
                <p:cNvPr id="45" name="Text Box 12"/>
                <p:cNvSpPr txBox="1">
                  <a:spLocks noChangeArrowheads="1"/>
                </p:cNvSpPr>
                <p:nvPr/>
              </p:nvSpPr>
              <p:spPr bwMode="auto">
                <a:xfrm>
                  <a:off x="5441950" y="2611438"/>
                  <a:ext cx="282575" cy="366712"/>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a:latin typeface="Comic Sans MS" pitchFamily="66" charset="0"/>
                    </a:rPr>
                    <a:t>.</a:t>
                  </a:r>
                </a:p>
              </p:txBody>
            </p:sp>
            <p:sp>
              <p:nvSpPr>
                <p:cNvPr id="46" name="Text Box 13"/>
                <p:cNvSpPr txBox="1">
                  <a:spLocks noChangeArrowheads="1"/>
                </p:cNvSpPr>
                <p:nvPr/>
              </p:nvSpPr>
              <p:spPr bwMode="auto">
                <a:xfrm>
                  <a:off x="5441950" y="2692400"/>
                  <a:ext cx="282575" cy="366713"/>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dirty="0">
                      <a:latin typeface="Comic Sans MS" pitchFamily="66" charset="0"/>
                    </a:rPr>
                    <a:t>.</a:t>
                  </a:r>
                </a:p>
              </p:txBody>
            </p:sp>
          </p:grpSp>
        </p:grpSp>
      </p:grpSp>
      <p:sp>
        <p:nvSpPr>
          <p:cNvPr id="8" name="Text Box 12"/>
          <p:cNvSpPr txBox="1">
            <a:spLocks noChangeArrowheads="1"/>
          </p:cNvSpPr>
          <p:nvPr/>
        </p:nvSpPr>
        <p:spPr bwMode="auto">
          <a:xfrm>
            <a:off x="6138472" y="3703673"/>
            <a:ext cx="799900"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pPr algn="ctr"/>
            <a:r>
              <a:rPr lang="en-US" sz="2400" dirty="0" smtClean="0">
                <a:latin typeface="Times New Roman" pitchFamily="18" charset="0"/>
              </a:rPr>
              <a:t>UDP</a:t>
            </a:r>
            <a:endParaRPr lang="en-US" sz="2400" baseline="-25000" dirty="0">
              <a:latin typeface="Times New Roman" pitchFamily="18" charset="0"/>
            </a:endParaRPr>
          </a:p>
        </p:txBody>
      </p:sp>
      <p:cxnSp>
        <p:nvCxnSpPr>
          <p:cNvPr id="9" name="Straight Arrow Connector 8"/>
          <p:cNvCxnSpPr/>
          <p:nvPr/>
        </p:nvCxnSpPr>
        <p:spPr>
          <a:xfrm flipH="1">
            <a:off x="5429971" y="3933223"/>
            <a:ext cx="772884" cy="0"/>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2" name="Text Box 12"/>
          <p:cNvSpPr txBox="1">
            <a:spLocks noChangeArrowheads="1"/>
          </p:cNvSpPr>
          <p:nvPr/>
        </p:nvSpPr>
        <p:spPr bwMode="auto">
          <a:xfrm>
            <a:off x="6138472" y="4284404"/>
            <a:ext cx="1945085"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pPr algn="ctr"/>
            <a:r>
              <a:rPr lang="en-US" sz="2400" dirty="0" smtClean="0">
                <a:latin typeface="Times New Roman" pitchFamily="18" charset="0"/>
              </a:rPr>
              <a:t>31 TCP Flows</a:t>
            </a:r>
            <a:endParaRPr lang="en-US" sz="2400" baseline="-25000" dirty="0">
              <a:latin typeface="Times New Roman" pitchFamily="18" charset="0"/>
            </a:endParaRPr>
          </a:p>
        </p:txBody>
      </p:sp>
      <p:sp>
        <p:nvSpPr>
          <p:cNvPr id="13" name="Left Brace 12"/>
          <p:cNvSpPr/>
          <p:nvPr/>
        </p:nvSpPr>
        <p:spPr>
          <a:xfrm rot="5400000">
            <a:off x="6855996" y="3376647"/>
            <a:ext cx="510038" cy="3110889"/>
          </a:xfrm>
          <a:prstGeom prst="leftBrace">
            <a:avLst>
              <a:gd name="adj1" fmla="val 8333"/>
              <a:gd name="adj2" fmla="val 49957"/>
            </a:avLst>
          </a:prstGeom>
          <a:ln w="762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280347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anim calcmode="lin" valueType="num">
                                      <p:cBhvr>
                                        <p:cTn id="13" dur="500" fill="hold"/>
                                        <p:tgtEl>
                                          <p:spTgt spid="8"/>
                                        </p:tgtEl>
                                        <p:attrNameLst>
                                          <p:attrName>ppt_x</p:attrName>
                                        </p:attrNameLst>
                                      </p:cBhvr>
                                      <p:tavLst>
                                        <p:tav tm="0">
                                          <p:val>
                                            <p:strVal val="#ppt_x"/>
                                          </p:val>
                                        </p:tav>
                                        <p:tav tm="100000">
                                          <p:val>
                                            <p:strVal val="#ppt_x"/>
                                          </p:val>
                                        </p:tav>
                                      </p:tavLst>
                                    </p:anim>
                                    <p:anim calcmode="lin" valueType="num">
                                      <p:cBhvr>
                                        <p:cTn id="14" dur="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anim calcmode="lin" valueType="num">
                                      <p:cBhvr>
                                        <p:cTn id="20" dur="500" fill="hold"/>
                                        <p:tgtEl>
                                          <p:spTgt spid="13"/>
                                        </p:tgtEl>
                                        <p:attrNameLst>
                                          <p:attrName>ppt_x</p:attrName>
                                        </p:attrNameLst>
                                      </p:cBhvr>
                                      <p:tavLst>
                                        <p:tav tm="0">
                                          <p:val>
                                            <p:strVal val="#ppt_x"/>
                                          </p:val>
                                        </p:tav>
                                        <p:tav tm="100000">
                                          <p:val>
                                            <p:strVal val="#ppt_x"/>
                                          </p:val>
                                        </p:tav>
                                      </p:tavLst>
                                    </p:anim>
                                    <p:anim calcmode="lin" valueType="num">
                                      <p:cBhvr>
                                        <p:cTn id="21" dur="500" fill="hold"/>
                                        <p:tgtEl>
                                          <p:spTgt spid="1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anim calcmode="lin" valueType="num">
                                      <p:cBhvr>
                                        <p:cTn id="25" dur="500" fill="hold"/>
                                        <p:tgtEl>
                                          <p:spTgt spid="12"/>
                                        </p:tgtEl>
                                        <p:attrNameLst>
                                          <p:attrName>ppt_x</p:attrName>
                                        </p:attrNameLst>
                                      </p:cBhvr>
                                      <p:tavLst>
                                        <p:tav tm="0">
                                          <p:val>
                                            <p:strVal val="#ppt_x"/>
                                          </p:val>
                                        </p:tav>
                                        <p:tav tm="100000">
                                          <p:val>
                                            <p:strVal val="#ppt_x"/>
                                          </p:val>
                                        </p:tav>
                                      </p:tavLst>
                                    </p:anim>
                                    <p:anim calcmode="lin" valueType="num">
                                      <p:cBhvr>
                                        <p:cTn id="26" dur="5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fld id="{283B9EA5-CE9A-4950-A80C-5ADF06B45BB8}" type="slidenum">
              <a:rPr lang="en-US" smtClean="0"/>
              <a:pPr/>
              <a:t>17</a:t>
            </a:fld>
            <a:endParaRPr lang="en-US" dirty="0"/>
          </a:p>
        </p:txBody>
      </p:sp>
      <p:sp>
        <p:nvSpPr>
          <p:cNvPr id="4" name="Content Placeholder 3"/>
          <p:cNvSpPr>
            <a:spLocks noGrp="1"/>
          </p:cNvSpPr>
          <p:nvPr>
            <p:ph sz="quarter" idx="1"/>
          </p:nvPr>
        </p:nvSpPr>
        <p:spPr>
          <a:xfrm>
            <a:off x="304805" y="5682434"/>
            <a:ext cx="8839200" cy="838200"/>
          </a:xfrm>
        </p:spPr>
        <p:txBody>
          <a:bodyPr/>
          <a:lstStyle/>
          <a:p>
            <a:r>
              <a:rPr lang="en-US" dirty="0" smtClean="0"/>
              <a:t>Provides protection/isolation between flows</a:t>
            </a:r>
            <a:endParaRPr lang="en-US" dirty="0"/>
          </a:p>
        </p:txBody>
      </p:sp>
      <p:grpSp>
        <p:nvGrpSpPr>
          <p:cNvPr id="5" name="Group 4"/>
          <p:cNvGrpSpPr/>
          <p:nvPr/>
        </p:nvGrpSpPr>
        <p:grpSpPr>
          <a:xfrm>
            <a:off x="1643776" y="2797630"/>
            <a:ext cx="5312228" cy="729341"/>
            <a:chOff x="2688771" y="3145972"/>
            <a:chExt cx="5312228" cy="936172"/>
          </a:xfrm>
        </p:grpSpPr>
        <p:cxnSp>
          <p:nvCxnSpPr>
            <p:cNvPr id="6" name="Straight Connector 5"/>
            <p:cNvCxnSpPr/>
            <p:nvPr/>
          </p:nvCxnSpPr>
          <p:spPr>
            <a:xfrm>
              <a:off x="2688771" y="3145972"/>
              <a:ext cx="53122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688771" y="4082144"/>
              <a:ext cx="53122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000999" y="3145972"/>
              <a:ext cx="0" cy="936172"/>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9" name="Rectangle 8"/>
          <p:cNvSpPr/>
          <p:nvPr/>
        </p:nvSpPr>
        <p:spPr>
          <a:xfrm>
            <a:off x="5627948" y="2890159"/>
            <a:ext cx="1208314" cy="517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332548" y="2890159"/>
            <a:ext cx="1208314" cy="517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026260" y="2890159"/>
            <a:ext cx="1208314" cy="517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714531" y="2890159"/>
            <a:ext cx="1208314" cy="517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1643776" y="3755573"/>
            <a:ext cx="5312228" cy="729341"/>
            <a:chOff x="2688771" y="3145972"/>
            <a:chExt cx="5312228" cy="936172"/>
          </a:xfrm>
        </p:grpSpPr>
        <p:cxnSp>
          <p:nvCxnSpPr>
            <p:cNvPr id="15" name="Straight Connector 14"/>
            <p:cNvCxnSpPr/>
            <p:nvPr/>
          </p:nvCxnSpPr>
          <p:spPr>
            <a:xfrm>
              <a:off x="2688771" y="3145972"/>
              <a:ext cx="53122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688771" y="4082144"/>
              <a:ext cx="53122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8000999" y="3145972"/>
              <a:ext cx="0" cy="936172"/>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8" name="Rectangle 17"/>
          <p:cNvSpPr/>
          <p:nvPr/>
        </p:nvSpPr>
        <p:spPr>
          <a:xfrm>
            <a:off x="5627948" y="3848102"/>
            <a:ext cx="1208314" cy="51707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332548" y="3848102"/>
            <a:ext cx="1208314" cy="51707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643776" y="4669972"/>
            <a:ext cx="5312228" cy="729341"/>
            <a:chOff x="2688771" y="3145972"/>
            <a:chExt cx="5312228" cy="936172"/>
          </a:xfrm>
        </p:grpSpPr>
        <p:cxnSp>
          <p:nvCxnSpPr>
            <p:cNvPr id="23" name="Straight Connector 22"/>
            <p:cNvCxnSpPr/>
            <p:nvPr/>
          </p:nvCxnSpPr>
          <p:spPr>
            <a:xfrm>
              <a:off x="2688771" y="3145972"/>
              <a:ext cx="53122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688771" y="4082144"/>
              <a:ext cx="53122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000999" y="3145972"/>
              <a:ext cx="0" cy="936172"/>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6" name="Rectangle 25"/>
          <p:cNvSpPr/>
          <p:nvPr/>
        </p:nvSpPr>
        <p:spPr>
          <a:xfrm>
            <a:off x="5627948" y="4762501"/>
            <a:ext cx="1208314" cy="517070"/>
          </a:xfrm>
          <a:prstGeom prst="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332548" y="4762501"/>
            <a:ext cx="1208314" cy="517070"/>
          </a:xfrm>
          <a:prstGeom prst="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026260" y="4762501"/>
            <a:ext cx="1208314" cy="517070"/>
          </a:xfrm>
          <a:prstGeom prst="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1714531" y="2890159"/>
            <a:ext cx="1208314" cy="517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435462" y="2890159"/>
            <a:ext cx="1208314" cy="517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Content Placeholder 3"/>
          <p:cNvSpPr txBox="1">
            <a:spLocks/>
          </p:cNvSpPr>
          <p:nvPr/>
        </p:nvSpPr>
        <p:spPr>
          <a:xfrm>
            <a:off x="304800" y="1752600"/>
            <a:ext cx="8839200" cy="1175657"/>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mtClean="0"/>
              <a:t>Round-robin among different flows (Nagle ‘87)</a:t>
            </a:r>
          </a:p>
          <a:p>
            <a:pPr lvl="1"/>
            <a:r>
              <a:rPr lang="en-US" smtClean="0"/>
              <a:t>One queue per flow</a:t>
            </a:r>
            <a:endParaRPr lang="en-US" dirty="0"/>
          </a:p>
        </p:txBody>
      </p:sp>
    </p:spTree>
    <p:extLst>
      <p:ext uri="{BB962C8B-B14F-4D97-AF65-F5344CB8AC3E}">
        <p14:creationId xmlns:p14="http://schemas.microsoft.com/office/powerpoint/2010/main" val="80949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anim calcmode="lin" valueType="num">
                                      <p:cBhvr>
                                        <p:cTn id="13" dur="500" fill="hold"/>
                                        <p:tgtEl>
                                          <p:spTgt spid="14"/>
                                        </p:tgtEl>
                                        <p:attrNameLst>
                                          <p:attrName>ppt_x</p:attrName>
                                        </p:attrNameLst>
                                      </p:cBhvr>
                                      <p:tavLst>
                                        <p:tav tm="0">
                                          <p:val>
                                            <p:strVal val="#ppt_x"/>
                                          </p:val>
                                        </p:tav>
                                        <p:tav tm="100000">
                                          <p:val>
                                            <p:strVal val="#ppt_x"/>
                                          </p:val>
                                        </p:tav>
                                      </p:tavLst>
                                    </p:anim>
                                    <p:anim calcmode="lin" valueType="num">
                                      <p:cBhvr>
                                        <p:cTn id="14" dur="500" fill="hold"/>
                                        <p:tgtEl>
                                          <p:spTgt spid="1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anim calcmode="lin" valueType="num">
                                      <p:cBhvr>
                                        <p:cTn id="18" dur="500" fill="hold"/>
                                        <p:tgtEl>
                                          <p:spTgt spid="22"/>
                                        </p:tgtEl>
                                        <p:attrNameLst>
                                          <p:attrName>ppt_x</p:attrName>
                                        </p:attrNameLst>
                                      </p:cBhvr>
                                      <p:tavLst>
                                        <p:tav tm="0">
                                          <p:val>
                                            <p:strVal val="#ppt_x"/>
                                          </p:val>
                                        </p:tav>
                                        <p:tav tm="100000">
                                          <p:val>
                                            <p:strVal val="#ppt_x"/>
                                          </p:val>
                                        </p:tav>
                                      </p:tavLst>
                                    </p:anim>
                                    <p:anim calcmode="lin" valueType="num">
                                      <p:cBhvr>
                                        <p:cTn id="19" dur="5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childTnLst>
                          </p:cTn>
                        </p:par>
                        <p:par>
                          <p:cTn id="26" fill="hold">
                            <p:stCondLst>
                              <p:cond delay="500"/>
                            </p:stCondLst>
                            <p:childTnLst>
                              <p:par>
                                <p:cTn id="27" presetID="2" presetClass="entr" presetSubtype="8" fill="hold" grpId="0" nodeType="after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0-#ppt_w/2"/>
                                          </p:val>
                                        </p:tav>
                                        <p:tav tm="100000">
                                          <p:val>
                                            <p:strVal val="#ppt_x"/>
                                          </p:val>
                                        </p:tav>
                                      </p:tavLst>
                                    </p:anim>
                                    <p:anim calcmode="lin" valueType="num">
                                      <p:cBhvr additive="base">
                                        <p:cTn id="30" dur="500" fill="hold"/>
                                        <p:tgtEl>
                                          <p:spTgt spid="18"/>
                                        </p:tgtEl>
                                        <p:attrNameLst>
                                          <p:attrName>ppt_y</p:attrName>
                                        </p:attrNameLst>
                                      </p:cBhvr>
                                      <p:tavLst>
                                        <p:tav tm="0">
                                          <p:val>
                                            <p:strVal val="#ppt_y"/>
                                          </p:val>
                                        </p:tav>
                                        <p:tav tm="100000">
                                          <p:val>
                                            <p:strVal val="#ppt_y"/>
                                          </p:val>
                                        </p:tav>
                                      </p:tavLst>
                                    </p:anim>
                                  </p:childTnLst>
                                </p:cTn>
                              </p:par>
                            </p:childTnLst>
                          </p:cTn>
                        </p:par>
                        <p:par>
                          <p:cTn id="31" fill="hold">
                            <p:stCondLst>
                              <p:cond delay="1000"/>
                            </p:stCondLst>
                            <p:childTnLst>
                              <p:par>
                                <p:cTn id="32" presetID="2" presetClass="entr" presetSubtype="8" fill="hold" grpId="0" nodeType="afterEffect">
                                  <p:stCondLst>
                                    <p:cond delay="0"/>
                                  </p:stCondLst>
                                  <p:childTnLst>
                                    <p:set>
                                      <p:cBhvr>
                                        <p:cTn id="33" dur="1" fill="hold">
                                          <p:stCondLst>
                                            <p:cond delay="0"/>
                                          </p:stCondLst>
                                        </p:cTn>
                                        <p:tgtEl>
                                          <p:spTgt spid="26"/>
                                        </p:tgtEl>
                                        <p:attrNameLst>
                                          <p:attrName>style.visibility</p:attrName>
                                        </p:attrNameLst>
                                      </p:cBhvr>
                                      <p:to>
                                        <p:strVal val="visible"/>
                                      </p:to>
                                    </p:set>
                                    <p:anim calcmode="lin" valueType="num">
                                      <p:cBhvr additive="base">
                                        <p:cTn id="34" dur="500" fill="hold"/>
                                        <p:tgtEl>
                                          <p:spTgt spid="26"/>
                                        </p:tgtEl>
                                        <p:attrNameLst>
                                          <p:attrName>ppt_x</p:attrName>
                                        </p:attrNameLst>
                                      </p:cBhvr>
                                      <p:tavLst>
                                        <p:tav tm="0">
                                          <p:val>
                                            <p:strVal val="0-#ppt_w/2"/>
                                          </p:val>
                                        </p:tav>
                                        <p:tav tm="100000">
                                          <p:val>
                                            <p:strVal val="#ppt_x"/>
                                          </p:val>
                                        </p:tav>
                                      </p:tavLst>
                                    </p:anim>
                                    <p:anim calcmode="lin" valueType="num">
                                      <p:cBhvr additive="base">
                                        <p:cTn id="35" dur="500" fill="hold"/>
                                        <p:tgtEl>
                                          <p:spTgt spid="26"/>
                                        </p:tgtEl>
                                        <p:attrNameLst>
                                          <p:attrName>ppt_y</p:attrName>
                                        </p:attrNameLst>
                                      </p:cBhvr>
                                      <p:tavLst>
                                        <p:tav tm="0">
                                          <p:val>
                                            <p:strVal val="#ppt_y"/>
                                          </p:val>
                                        </p:tav>
                                        <p:tav tm="100000">
                                          <p:val>
                                            <p:strVal val="#ppt_y"/>
                                          </p:val>
                                        </p:tav>
                                      </p:tavLst>
                                    </p:anim>
                                  </p:childTnLst>
                                </p:cTn>
                              </p:par>
                            </p:childTnLst>
                          </p:cTn>
                        </p:par>
                        <p:par>
                          <p:cTn id="36" fill="hold">
                            <p:stCondLst>
                              <p:cond delay="1500"/>
                            </p:stCondLst>
                            <p:childTnLst>
                              <p:par>
                                <p:cTn id="37" presetID="2" presetClass="entr" presetSubtype="8"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0-#ppt_w/2"/>
                                          </p:val>
                                        </p:tav>
                                        <p:tav tm="100000">
                                          <p:val>
                                            <p:strVal val="#ppt_x"/>
                                          </p:val>
                                        </p:tav>
                                      </p:tavLst>
                                    </p:anim>
                                    <p:anim calcmode="lin" valueType="num">
                                      <p:cBhvr additive="base">
                                        <p:cTn id="40" dur="500" fill="hold"/>
                                        <p:tgtEl>
                                          <p:spTgt spid="10"/>
                                        </p:tgtEl>
                                        <p:attrNameLst>
                                          <p:attrName>ppt_y</p:attrName>
                                        </p:attrNameLst>
                                      </p:cBhvr>
                                      <p:tavLst>
                                        <p:tav tm="0">
                                          <p:val>
                                            <p:strVal val="#ppt_y"/>
                                          </p:val>
                                        </p:tav>
                                        <p:tav tm="100000">
                                          <p:val>
                                            <p:strVal val="#ppt_y"/>
                                          </p:val>
                                        </p:tav>
                                      </p:tavLst>
                                    </p:anim>
                                  </p:childTnLst>
                                </p:cTn>
                              </p:par>
                            </p:childTnLst>
                          </p:cTn>
                        </p:par>
                        <p:par>
                          <p:cTn id="41" fill="hold">
                            <p:stCondLst>
                              <p:cond delay="2000"/>
                            </p:stCondLst>
                            <p:childTnLst>
                              <p:par>
                                <p:cTn id="42" presetID="2" presetClass="entr" presetSubtype="8"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additive="base">
                                        <p:cTn id="44" dur="500" fill="hold"/>
                                        <p:tgtEl>
                                          <p:spTgt spid="19"/>
                                        </p:tgtEl>
                                        <p:attrNameLst>
                                          <p:attrName>ppt_x</p:attrName>
                                        </p:attrNameLst>
                                      </p:cBhvr>
                                      <p:tavLst>
                                        <p:tav tm="0">
                                          <p:val>
                                            <p:strVal val="0-#ppt_w/2"/>
                                          </p:val>
                                        </p:tav>
                                        <p:tav tm="100000">
                                          <p:val>
                                            <p:strVal val="#ppt_x"/>
                                          </p:val>
                                        </p:tav>
                                      </p:tavLst>
                                    </p:anim>
                                    <p:anim calcmode="lin" valueType="num">
                                      <p:cBhvr additive="base">
                                        <p:cTn id="45" dur="500" fill="hold"/>
                                        <p:tgtEl>
                                          <p:spTgt spid="19"/>
                                        </p:tgtEl>
                                        <p:attrNameLst>
                                          <p:attrName>ppt_y</p:attrName>
                                        </p:attrNameLst>
                                      </p:cBhvr>
                                      <p:tavLst>
                                        <p:tav tm="0">
                                          <p:val>
                                            <p:strVal val="#ppt_y"/>
                                          </p:val>
                                        </p:tav>
                                        <p:tav tm="100000">
                                          <p:val>
                                            <p:strVal val="#ppt_y"/>
                                          </p:val>
                                        </p:tav>
                                      </p:tavLst>
                                    </p:anim>
                                  </p:childTnLst>
                                </p:cTn>
                              </p:par>
                            </p:childTnLst>
                          </p:cTn>
                        </p:par>
                        <p:par>
                          <p:cTn id="46" fill="hold">
                            <p:stCondLst>
                              <p:cond delay="2500"/>
                            </p:stCondLst>
                            <p:childTnLst>
                              <p:par>
                                <p:cTn id="47" presetID="2" presetClass="entr" presetSubtype="8"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0-#ppt_w/2"/>
                                          </p:val>
                                        </p:tav>
                                        <p:tav tm="100000">
                                          <p:val>
                                            <p:strVal val="#ppt_x"/>
                                          </p:val>
                                        </p:tav>
                                      </p:tavLst>
                                    </p:anim>
                                    <p:anim calcmode="lin" valueType="num">
                                      <p:cBhvr additive="base">
                                        <p:cTn id="50" dur="500" fill="hold"/>
                                        <p:tgtEl>
                                          <p:spTgt spid="27"/>
                                        </p:tgtEl>
                                        <p:attrNameLst>
                                          <p:attrName>ppt_y</p:attrName>
                                        </p:attrNameLst>
                                      </p:cBhvr>
                                      <p:tavLst>
                                        <p:tav tm="0">
                                          <p:val>
                                            <p:strVal val="#ppt_y"/>
                                          </p:val>
                                        </p:tav>
                                        <p:tav tm="100000">
                                          <p:val>
                                            <p:strVal val="#ppt_y"/>
                                          </p:val>
                                        </p:tav>
                                      </p:tavLst>
                                    </p:anim>
                                  </p:childTnLst>
                                </p:cTn>
                              </p:par>
                            </p:childTnLst>
                          </p:cTn>
                        </p:par>
                        <p:par>
                          <p:cTn id="51" fill="hold">
                            <p:stCondLst>
                              <p:cond delay="3000"/>
                            </p:stCondLst>
                            <p:childTnLst>
                              <p:par>
                                <p:cTn id="52" presetID="2" presetClass="entr" presetSubtype="8" fill="hold" grpId="0" nodeType="after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additive="base">
                                        <p:cTn id="54" dur="500" fill="hold"/>
                                        <p:tgtEl>
                                          <p:spTgt spid="11"/>
                                        </p:tgtEl>
                                        <p:attrNameLst>
                                          <p:attrName>ppt_x</p:attrName>
                                        </p:attrNameLst>
                                      </p:cBhvr>
                                      <p:tavLst>
                                        <p:tav tm="0">
                                          <p:val>
                                            <p:strVal val="0-#ppt_w/2"/>
                                          </p:val>
                                        </p:tav>
                                        <p:tav tm="100000">
                                          <p:val>
                                            <p:strVal val="#ppt_x"/>
                                          </p:val>
                                        </p:tav>
                                      </p:tavLst>
                                    </p:anim>
                                    <p:anim calcmode="lin" valueType="num">
                                      <p:cBhvr additive="base">
                                        <p:cTn id="55" dur="500" fill="hold"/>
                                        <p:tgtEl>
                                          <p:spTgt spid="11"/>
                                        </p:tgtEl>
                                        <p:attrNameLst>
                                          <p:attrName>ppt_y</p:attrName>
                                        </p:attrNameLst>
                                      </p:cBhvr>
                                      <p:tavLst>
                                        <p:tav tm="0">
                                          <p:val>
                                            <p:strVal val="#ppt_y"/>
                                          </p:val>
                                        </p:tav>
                                        <p:tav tm="100000">
                                          <p:val>
                                            <p:strVal val="#ppt_y"/>
                                          </p:val>
                                        </p:tav>
                                      </p:tavLst>
                                    </p:anim>
                                  </p:childTnLst>
                                </p:cTn>
                              </p:par>
                            </p:childTnLst>
                          </p:cTn>
                        </p:par>
                        <p:par>
                          <p:cTn id="56" fill="hold">
                            <p:stCondLst>
                              <p:cond delay="3500"/>
                            </p:stCondLst>
                            <p:childTnLst>
                              <p:par>
                                <p:cTn id="57" presetID="2" presetClass="entr" presetSubtype="8" fill="hold" grpId="0" nodeType="afterEffect">
                                  <p:stCondLst>
                                    <p:cond delay="0"/>
                                  </p:stCondLst>
                                  <p:childTnLst>
                                    <p:set>
                                      <p:cBhvr>
                                        <p:cTn id="58" dur="1" fill="hold">
                                          <p:stCondLst>
                                            <p:cond delay="0"/>
                                          </p:stCondLst>
                                        </p:cTn>
                                        <p:tgtEl>
                                          <p:spTgt spid="28"/>
                                        </p:tgtEl>
                                        <p:attrNameLst>
                                          <p:attrName>style.visibility</p:attrName>
                                        </p:attrNameLst>
                                      </p:cBhvr>
                                      <p:to>
                                        <p:strVal val="visible"/>
                                      </p:to>
                                    </p:set>
                                    <p:anim calcmode="lin" valueType="num">
                                      <p:cBhvr additive="base">
                                        <p:cTn id="59" dur="500" fill="hold"/>
                                        <p:tgtEl>
                                          <p:spTgt spid="28"/>
                                        </p:tgtEl>
                                        <p:attrNameLst>
                                          <p:attrName>ppt_x</p:attrName>
                                        </p:attrNameLst>
                                      </p:cBhvr>
                                      <p:tavLst>
                                        <p:tav tm="0">
                                          <p:val>
                                            <p:strVal val="0-#ppt_w/2"/>
                                          </p:val>
                                        </p:tav>
                                        <p:tav tm="100000">
                                          <p:val>
                                            <p:strVal val="#ppt_x"/>
                                          </p:val>
                                        </p:tav>
                                      </p:tavLst>
                                    </p:anim>
                                    <p:anim calcmode="lin" valueType="num">
                                      <p:cBhvr additive="base">
                                        <p:cTn id="60" dur="500" fill="hold"/>
                                        <p:tgtEl>
                                          <p:spTgt spid="28"/>
                                        </p:tgtEl>
                                        <p:attrNameLst>
                                          <p:attrName>ppt_y</p:attrName>
                                        </p:attrNameLst>
                                      </p:cBhvr>
                                      <p:tavLst>
                                        <p:tav tm="0">
                                          <p:val>
                                            <p:strVal val="#ppt_y"/>
                                          </p:val>
                                        </p:tav>
                                        <p:tav tm="100000">
                                          <p:val>
                                            <p:strVal val="#ppt_y"/>
                                          </p:val>
                                        </p:tav>
                                      </p:tavLst>
                                    </p:anim>
                                  </p:childTnLst>
                                </p:cTn>
                              </p:par>
                            </p:childTnLst>
                          </p:cTn>
                        </p:par>
                        <p:par>
                          <p:cTn id="61" fill="hold">
                            <p:stCondLst>
                              <p:cond delay="4000"/>
                            </p:stCondLst>
                            <p:childTnLst>
                              <p:par>
                                <p:cTn id="62" presetID="2" presetClass="entr" presetSubtype="8" fill="hold" grpId="0" nodeType="afterEffect">
                                  <p:stCondLst>
                                    <p:cond delay="0"/>
                                  </p:stCondLst>
                                  <p:childTnLst>
                                    <p:set>
                                      <p:cBhvr>
                                        <p:cTn id="63" dur="1" fill="hold">
                                          <p:stCondLst>
                                            <p:cond delay="0"/>
                                          </p:stCondLst>
                                        </p:cTn>
                                        <p:tgtEl>
                                          <p:spTgt spid="12"/>
                                        </p:tgtEl>
                                        <p:attrNameLst>
                                          <p:attrName>style.visibility</p:attrName>
                                        </p:attrNameLst>
                                      </p:cBhvr>
                                      <p:to>
                                        <p:strVal val="visible"/>
                                      </p:to>
                                    </p:set>
                                    <p:anim calcmode="lin" valueType="num">
                                      <p:cBhvr additive="base">
                                        <p:cTn id="64" dur="500" fill="hold"/>
                                        <p:tgtEl>
                                          <p:spTgt spid="12"/>
                                        </p:tgtEl>
                                        <p:attrNameLst>
                                          <p:attrName>ppt_x</p:attrName>
                                        </p:attrNameLst>
                                      </p:cBhvr>
                                      <p:tavLst>
                                        <p:tav tm="0">
                                          <p:val>
                                            <p:strVal val="0-#ppt_w/2"/>
                                          </p:val>
                                        </p:tav>
                                        <p:tav tm="100000">
                                          <p:val>
                                            <p:strVal val="#ppt_x"/>
                                          </p:val>
                                        </p:tav>
                                      </p:tavLst>
                                    </p:anim>
                                    <p:anim calcmode="lin" valueType="num">
                                      <p:cBhvr additive="base">
                                        <p:cTn id="65"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xit" presetSubtype="2" fill="hold" grpId="1" nodeType="clickEffect">
                                  <p:stCondLst>
                                    <p:cond delay="0"/>
                                  </p:stCondLst>
                                  <p:childTnLst>
                                    <p:anim calcmode="lin" valueType="num">
                                      <p:cBhvr additive="base">
                                        <p:cTn id="69" dur="500"/>
                                        <p:tgtEl>
                                          <p:spTgt spid="9"/>
                                        </p:tgtEl>
                                        <p:attrNameLst>
                                          <p:attrName>ppt_x</p:attrName>
                                        </p:attrNameLst>
                                      </p:cBhvr>
                                      <p:tavLst>
                                        <p:tav tm="0">
                                          <p:val>
                                            <p:strVal val="ppt_x"/>
                                          </p:val>
                                        </p:tav>
                                        <p:tav tm="100000">
                                          <p:val>
                                            <p:strVal val="1+ppt_w/2"/>
                                          </p:val>
                                        </p:tav>
                                      </p:tavLst>
                                    </p:anim>
                                    <p:anim calcmode="lin" valueType="num">
                                      <p:cBhvr additive="base">
                                        <p:cTn id="70" dur="500"/>
                                        <p:tgtEl>
                                          <p:spTgt spid="9"/>
                                        </p:tgtEl>
                                        <p:attrNameLst>
                                          <p:attrName>ppt_y</p:attrName>
                                        </p:attrNameLst>
                                      </p:cBhvr>
                                      <p:tavLst>
                                        <p:tav tm="0">
                                          <p:val>
                                            <p:strVal val="ppt_y"/>
                                          </p:val>
                                        </p:tav>
                                        <p:tav tm="100000">
                                          <p:val>
                                            <p:strVal val="ppt_y"/>
                                          </p:val>
                                        </p:tav>
                                      </p:tavLst>
                                    </p:anim>
                                    <p:set>
                                      <p:cBhvr>
                                        <p:cTn id="71" dur="1" fill="hold">
                                          <p:stCondLst>
                                            <p:cond delay="499"/>
                                          </p:stCondLst>
                                        </p:cTn>
                                        <p:tgtEl>
                                          <p:spTgt spid="9"/>
                                        </p:tgtEl>
                                        <p:attrNameLst>
                                          <p:attrName>style.visibility</p:attrName>
                                        </p:attrNameLst>
                                      </p:cBhvr>
                                      <p:to>
                                        <p:strVal val="hidden"/>
                                      </p:to>
                                    </p:set>
                                  </p:childTnLst>
                                </p:cTn>
                              </p:par>
                            </p:childTnLst>
                          </p:cTn>
                        </p:par>
                        <p:par>
                          <p:cTn id="72" fill="hold">
                            <p:stCondLst>
                              <p:cond delay="500"/>
                            </p:stCondLst>
                            <p:childTnLst>
                              <p:par>
                                <p:cTn id="73" presetID="42" presetClass="path" presetSubtype="0" accel="50000" decel="50000" fill="hold" grpId="1" nodeType="afterEffect">
                                  <p:stCondLst>
                                    <p:cond delay="0"/>
                                  </p:stCondLst>
                                  <p:childTnLst>
                                    <p:animMotion origin="layout" path="M -3.33333E-6 2.22222E-6 L 0.14167 0.00069 " pathEditMode="relative" rAng="0" ptsTypes="AA">
                                      <p:cBhvr>
                                        <p:cTn id="74" dur="1000" fill="hold"/>
                                        <p:tgtEl>
                                          <p:spTgt spid="10"/>
                                        </p:tgtEl>
                                        <p:attrNameLst>
                                          <p:attrName>ppt_x</p:attrName>
                                          <p:attrName>ppt_y</p:attrName>
                                        </p:attrNameLst>
                                      </p:cBhvr>
                                      <p:rCtr x="7083" y="23"/>
                                    </p:animMotion>
                                  </p:childTnLst>
                                </p:cTn>
                              </p:par>
                              <p:par>
                                <p:cTn id="75" presetID="42" presetClass="path" presetSubtype="0" accel="50000" decel="50000" fill="hold" grpId="1" nodeType="withEffect">
                                  <p:stCondLst>
                                    <p:cond delay="0"/>
                                  </p:stCondLst>
                                  <p:childTnLst>
                                    <p:animMotion origin="layout" path="M -3.33333E-6 2.22222E-6 L 0.14167 0.00069 " pathEditMode="relative" rAng="0" ptsTypes="AA">
                                      <p:cBhvr>
                                        <p:cTn id="76" dur="1000" fill="hold"/>
                                        <p:tgtEl>
                                          <p:spTgt spid="11"/>
                                        </p:tgtEl>
                                        <p:attrNameLst>
                                          <p:attrName>ppt_x</p:attrName>
                                          <p:attrName>ppt_y</p:attrName>
                                        </p:attrNameLst>
                                      </p:cBhvr>
                                      <p:rCtr x="7083" y="23"/>
                                    </p:animMotion>
                                  </p:childTnLst>
                                </p:cTn>
                              </p:par>
                              <p:par>
                                <p:cTn id="77" presetID="42" presetClass="path" presetSubtype="0" accel="50000" decel="50000" fill="hold" grpId="1" nodeType="withEffect">
                                  <p:stCondLst>
                                    <p:cond delay="0"/>
                                  </p:stCondLst>
                                  <p:childTnLst>
                                    <p:animMotion origin="layout" path="M -3.33333E-6 2.22222E-6 L 0.14167 0.00069 " pathEditMode="relative" rAng="0" ptsTypes="AA">
                                      <p:cBhvr>
                                        <p:cTn id="78" dur="1000" fill="hold"/>
                                        <p:tgtEl>
                                          <p:spTgt spid="12"/>
                                        </p:tgtEl>
                                        <p:attrNameLst>
                                          <p:attrName>ppt_x</p:attrName>
                                          <p:attrName>ppt_y</p:attrName>
                                        </p:attrNameLst>
                                      </p:cBhvr>
                                      <p:rCtr x="7083" y="23"/>
                                    </p:animMotion>
                                  </p:childTnLst>
                                </p:cTn>
                              </p:par>
                            </p:childTnLst>
                          </p:cTn>
                        </p:par>
                        <p:par>
                          <p:cTn id="79" fill="hold">
                            <p:stCondLst>
                              <p:cond delay="1500"/>
                            </p:stCondLst>
                            <p:childTnLst>
                              <p:par>
                                <p:cTn id="80" presetID="2" presetClass="exit" presetSubtype="2" fill="hold" grpId="1" nodeType="afterEffect">
                                  <p:stCondLst>
                                    <p:cond delay="0"/>
                                  </p:stCondLst>
                                  <p:childTnLst>
                                    <p:anim calcmode="lin" valueType="num">
                                      <p:cBhvr additive="base">
                                        <p:cTn id="81" dur="500"/>
                                        <p:tgtEl>
                                          <p:spTgt spid="18"/>
                                        </p:tgtEl>
                                        <p:attrNameLst>
                                          <p:attrName>ppt_x</p:attrName>
                                        </p:attrNameLst>
                                      </p:cBhvr>
                                      <p:tavLst>
                                        <p:tav tm="0">
                                          <p:val>
                                            <p:strVal val="ppt_x"/>
                                          </p:val>
                                        </p:tav>
                                        <p:tav tm="100000">
                                          <p:val>
                                            <p:strVal val="1+ppt_w/2"/>
                                          </p:val>
                                        </p:tav>
                                      </p:tavLst>
                                    </p:anim>
                                    <p:anim calcmode="lin" valueType="num">
                                      <p:cBhvr additive="base">
                                        <p:cTn id="82" dur="500"/>
                                        <p:tgtEl>
                                          <p:spTgt spid="18"/>
                                        </p:tgtEl>
                                        <p:attrNameLst>
                                          <p:attrName>ppt_y</p:attrName>
                                        </p:attrNameLst>
                                      </p:cBhvr>
                                      <p:tavLst>
                                        <p:tav tm="0">
                                          <p:val>
                                            <p:strVal val="ppt_y"/>
                                          </p:val>
                                        </p:tav>
                                        <p:tav tm="100000">
                                          <p:val>
                                            <p:strVal val="ppt_y"/>
                                          </p:val>
                                        </p:tav>
                                      </p:tavLst>
                                    </p:anim>
                                    <p:set>
                                      <p:cBhvr>
                                        <p:cTn id="83" dur="1" fill="hold">
                                          <p:stCondLst>
                                            <p:cond delay="499"/>
                                          </p:stCondLst>
                                        </p:cTn>
                                        <p:tgtEl>
                                          <p:spTgt spid="18"/>
                                        </p:tgtEl>
                                        <p:attrNameLst>
                                          <p:attrName>style.visibility</p:attrName>
                                        </p:attrNameLst>
                                      </p:cBhvr>
                                      <p:to>
                                        <p:strVal val="hidden"/>
                                      </p:to>
                                    </p:set>
                                  </p:childTnLst>
                                </p:cTn>
                              </p:par>
                            </p:childTnLst>
                          </p:cTn>
                        </p:par>
                        <p:par>
                          <p:cTn id="84" fill="hold">
                            <p:stCondLst>
                              <p:cond delay="2000"/>
                            </p:stCondLst>
                            <p:childTnLst>
                              <p:par>
                                <p:cTn id="85" presetID="42" presetClass="path" presetSubtype="0" accel="50000" decel="50000" fill="hold" grpId="1" nodeType="afterEffect">
                                  <p:stCondLst>
                                    <p:cond delay="0"/>
                                  </p:stCondLst>
                                  <p:childTnLst>
                                    <p:animMotion origin="layout" path="M -3.33333E-6 2.22222E-6 L 0.14167 0.00069 " pathEditMode="relative" rAng="0" ptsTypes="AA">
                                      <p:cBhvr>
                                        <p:cTn id="86" dur="1000" fill="hold"/>
                                        <p:tgtEl>
                                          <p:spTgt spid="19"/>
                                        </p:tgtEl>
                                        <p:attrNameLst>
                                          <p:attrName>ppt_x</p:attrName>
                                          <p:attrName>ppt_y</p:attrName>
                                        </p:attrNameLst>
                                      </p:cBhvr>
                                      <p:rCtr x="7083" y="23"/>
                                    </p:animMotion>
                                  </p:childTnLst>
                                </p:cTn>
                              </p:par>
                            </p:childTnLst>
                          </p:cTn>
                        </p:par>
                        <p:par>
                          <p:cTn id="87" fill="hold">
                            <p:stCondLst>
                              <p:cond delay="3000"/>
                            </p:stCondLst>
                            <p:childTnLst>
                              <p:par>
                                <p:cTn id="88" presetID="2" presetClass="exit" presetSubtype="2" fill="hold" grpId="1" nodeType="afterEffect">
                                  <p:stCondLst>
                                    <p:cond delay="0"/>
                                  </p:stCondLst>
                                  <p:childTnLst>
                                    <p:anim calcmode="lin" valueType="num">
                                      <p:cBhvr additive="base">
                                        <p:cTn id="89" dur="500"/>
                                        <p:tgtEl>
                                          <p:spTgt spid="26"/>
                                        </p:tgtEl>
                                        <p:attrNameLst>
                                          <p:attrName>ppt_x</p:attrName>
                                        </p:attrNameLst>
                                      </p:cBhvr>
                                      <p:tavLst>
                                        <p:tav tm="0">
                                          <p:val>
                                            <p:strVal val="ppt_x"/>
                                          </p:val>
                                        </p:tav>
                                        <p:tav tm="100000">
                                          <p:val>
                                            <p:strVal val="1+ppt_w/2"/>
                                          </p:val>
                                        </p:tav>
                                      </p:tavLst>
                                    </p:anim>
                                    <p:anim calcmode="lin" valueType="num">
                                      <p:cBhvr additive="base">
                                        <p:cTn id="90" dur="500"/>
                                        <p:tgtEl>
                                          <p:spTgt spid="26"/>
                                        </p:tgtEl>
                                        <p:attrNameLst>
                                          <p:attrName>ppt_y</p:attrName>
                                        </p:attrNameLst>
                                      </p:cBhvr>
                                      <p:tavLst>
                                        <p:tav tm="0">
                                          <p:val>
                                            <p:strVal val="ppt_y"/>
                                          </p:val>
                                        </p:tav>
                                        <p:tav tm="100000">
                                          <p:val>
                                            <p:strVal val="ppt_y"/>
                                          </p:val>
                                        </p:tav>
                                      </p:tavLst>
                                    </p:anim>
                                    <p:set>
                                      <p:cBhvr>
                                        <p:cTn id="91" dur="1" fill="hold">
                                          <p:stCondLst>
                                            <p:cond delay="499"/>
                                          </p:stCondLst>
                                        </p:cTn>
                                        <p:tgtEl>
                                          <p:spTgt spid="26"/>
                                        </p:tgtEl>
                                        <p:attrNameLst>
                                          <p:attrName>style.visibility</p:attrName>
                                        </p:attrNameLst>
                                      </p:cBhvr>
                                      <p:to>
                                        <p:strVal val="hidden"/>
                                      </p:to>
                                    </p:set>
                                  </p:childTnLst>
                                </p:cTn>
                              </p:par>
                            </p:childTnLst>
                          </p:cTn>
                        </p:par>
                        <p:par>
                          <p:cTn id="92" fill="hold">
                            <p:stCondLst>
                              <p:cond delay="3500"/>
                            </p:stCondLst>
                            <p:childTnLst>
                              <p:par>
                                <p:cTn id="93" presetID="42" presetClass="path" presetSubtype="0" accel="50000" decel="50000" fill="hold" grpId="1" nodeType="afterEffect">
                                  <p:stCondLst>
                                    <p:cond delay="0"/>
                                  </p:stCondLst>
                                  <p:childTnLst>
                                    <p:animMotion origin="layout" path="M -3.33333E-6 2.22222E-6 L 0.14167 0.00069 " pathEditMode="relative" rAng="0" ptsTypes="AA">
                                      <p:cBhvr>
                                        <p:cTn id="94" dur="1000" fill="hold"/>
                                        <p:tgtEl>
                                          <p:spTgt spid="27"/>
                                        </p:tgtEl>
                                        <p:attrNameLst>
                                          <p:attrName>ppt_x</p:attrName>
                                          <p:attrName>ppt_y</p:attrName>
                                        </p:attrNameLst>
                                      </p:cBhvr>
                                      <p:rCtr x="7083" y="23"/>
                                    </p:animMotion>
                                  </p:childTnLst>
                                </p:cTn>
                              </p:par>
                              <p:par>
                                <p:cTn id="95" presetID="42" presetClass="path" presetSubtype="0" accel="50000" decel="50000" fill="hold" grpId="1" nodeType="withEffect">
                                  <p:stCondLst>
                                    <p:cond delay="0"/>
                                  </p:stCondLst>
                                  <p:childTnLst>
                                    <p:animMotion origin="layout" path="M -3.33333E-6 2.22222E-6 L 0.14167 0.00069 " pathEditMode="relative" rAng="0" ptsTypes="AA">
                                      <p:cBhvr>
                                        <p:cTn id="96" dur="1000" fill="hold"/>
                                        <p:tgtEl>
                                          <p:spTgt spid="28"/>
                                        </p:tgtEl>
                                        <p:attrNameLst>
                                          <p:attrName>ppt_x</p:attrName>
                                          <p:attrName>ppt_y</p:attrName>
                                        </p:attrNameLst>
                                      </p:cBhvr>
                                      <p:rCtr x="7083" y="23"/>
                                    </p:animMotion>
                                  </p:childTnLst>
                                </p:cTn>
                              </p:par>
                            </p:childTnLst>
                          </p:cTn>
                        </p:par>
                      </p:childTnLst>
                    </p:cTn>
                  </p:par>
                  <p:par>
                    <p:cTn id="97" fill="hold">
                      <p:stCondLst>
                        <p:cond delay="indefinite"/>
                      </p:stCondLst>
                      <p:childTnLst>
                        <p:par>
                          <p:cTn id="98" fill="hold">
                            <p:stCondLst>
                              <p:cond delay="0"/>
                            </p:stCondLst>
                            <p:childTnLst>
                              <p:par>
                                <p:cTn id="99" presetID="2" presetClass="entr" presetSubtype="8" fill="hold" grpId="0" nodeType="clickEffect">
                                  <p:stCondLst>
                                    <p:cond delay="0"/>
                                  </p:stCondLst>
                                  <p:childTnLst>
                                    <p:set>
                                      <p:cBhvr>
                                        <p:cTn id="100" dur="1" fill="hold">
                                          <p:stCondLst>
                                            <p:cond delay="0"/>
                                          </p:stCondLst>
                                        </p:cTn>
                                        <p:tgtEl>
                                          <p:spTgt spid="31"/>
                                        </p:tgtEl>
                                        <p:attrNameLst>
                                          <p:attrName>style.visibility</p:attrName>
                                        </p:attrNameLst>
                                      </p:cBhvr>
                                      <p:to>
                                        <p:strVal val="visible"/>
                                      </p:to>
                                    </p:set>
                                    <p:anim calcmode="lin" valueType="num">
                                      <p:cBhvr additive="base">
                                        <p:cTn id="101" dur="500" fill="hold"/>
                                        <p:tgtEl>
                                          <p:spTgt spid="31"/>
                                        </p:tgtEl>
                                        <p:attrNameLst>
                                          <p:attrName>ppt_x</p:attrName>
                                        </p:attrNameLst>
                                      </p:cBhvr>
                                      <p:tavLst>
                                        <p:tav tm="0">
                                          <p:val>
                                            <p:strVal val="0-#ppt_w/2"/>
                                          </p:val>
                                        </p:tav>
                                        <p:tav tm="100000">
                                          <p:val>
                                            <p:strVal val="#ppt_x"/>
                                          </p:val>
                                        </p:tav>
                                      </p:tavLst>
                                    </p:anim>
                                    <p:anim calcmode="lin" valueType="num">
                                      <p:cBhvr additive="base">
                                        <p:cTn id="102" dur="500" fill="hold"/>
                                        <p:tgtEl>
                                          <p:spTgt spid="31"/>
                                        </p:tgtEl>
                                        <p:attrNameLst>
                                          <p:attrName>ppt_y</p:attrName>
                                        </p:attrNameLst>
                                      </p:cBhvr>
                                      <p:tavLst>
                                        <p:tav tm="0">
                                          <p:val>
                                            <p:strVal val="#ppt_y"/>
                                          </p:val>
                                        </p:tav>
                                        <p:tav tm="100000">
                                          <p:val>
                                            <p:strVal val="#ppt_y"/>
                                          </p:val>
                                        </p:tav>
                                      </p:tavLst>
                                    </p:anim>
                                  </p:childTnLst>
                                </p:cTn>
                              </p:par>
                            </p:childTnLst>
                          </p:cTn>
                        </p:par>
                        <p:par>
                          <p:cTn id="103" fill="hold">
                            <p:stCondLst>
                              <p:cond delay="500"/>
                            </p:stCondLst>
                            <p:childTnLst>
                              <p:par>
                                <p:cTn id="104" presetID="2" presetClass="entr" presetSubtype="8" fill="hold" grpId="0" nodeType="afterEffect">
                                  <p:stCondLst>
                                    <p:cond delay="0"/>
                                  </p:stCondLst>
                                  <p:childTnLst>
                                    <p:set>
                                      <p:cBhvr>
                                        <p:cTn id="105" dur="1" fill="hold">
                                          <p:stCondLst>
                                            <p:cond delay="0"/>
                                          </p:stCondLst>
                                        </p:cTn>
                                        <p:tgtEl>
                                          <p:spTgt spid="32"/>
                                        </p:tgtEl>
                                        <p:attrNameLst>
                                          <p:attrName>style.visibility</p:attrName>
                                        </p:attrNameLst>
                                      </p:cBhvr>
                                      <p:to>
                                        <p:strVal val="visible"/>
                                      </p:to>
                                    </p:set>
                                    <p:anim calcmode="lin" valueType="num">
                                      <p:cBhvr additive="base">
                                        <p:cTn id="106" dur="500" fill="hold"/>
                                        <p:tgtEl>
                                          <p:spTgt spid="32"/>
                                        </p:tgtEl>
                                        <p:attrNameLst>
                                          <p:attrName>ppt_x</p:attrName>
                                        </p:attrNameLst>
                                      </p:cBhvr>
                                      <p:tavLst>
                                        <p:tav tm="0">
                                          <p:val>
                                            <p:strVal val="0-#ppt_w/2"/>
                                          </p:val>
                                        </p:tav>
                                        <p:tav tm="100000">
                                          <p:val>
                                            <p:strVal val="#ppt_x"/>
                                          </p:val>
                                        </p:tav>
                                      </p:tavLst>
                                    </p:anim>
                                    <p:anim calcmode="lin" valueType="num">
                                      <p:cBhvr additive="base">
                                        <p:cTn id="107"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 presetClass="exit" presetSubtype="4" fill="hold" grpId="1" nodeType="clickEffect">
                                  <p:stCondLst>
                                    <p:cond delay="0"/>
                                  </p:stCondLst>
                                  <p:childTnLst>
                                    <p:anim calcmode="lin" valueType="num">
                                      <p:cBhvr additive="base">
                                        <p:cTn id="111" dur="500"/>
                                        <p:tgtEl>
                                          <p:spTgt spid="32"/>
                                        </p:tgtEl>
                                        <p:attrNameLst>
                                          <p:attrName>ppt_x</p:attrName>
                                        </p:attrNameLst>
                                      </p:cBhvr>
                                      <p:tavLst>
                                        <p:tav tm="0">
                                          <p:val>
                                            <p:strVal val="ppt_x"/>
                                          </p:val>
                                        </p:tav>
                                        <p:tav tm="100000">
                                          <p:val>
                                            <p:strVal val="ppt_x"/>
                                          </p:val>
                                        </p:tav>
                                      </p:tavLst>
                                    </p:anim>
                                    <p:anim calcmode="lin" valueType="num">
                                      <p:cBhvr additive="base">
                                        <p:cTn id="112" dur="500"/>
                                        <p:tgtEl>
                                          <p:spTgt spid="32"/>
                                        </p:tgtEl>
                                        <p:attrNameLst>
                                          <p:attrName>ppt_y</p:attrName>
                                        </p:attrNameLst>
                                      </p:cBhvr>
                                      <p:tavLst>
                                        <p:tav tm="0">
                                          <p:val>
                                            <p:strVal val="ppt_y"/>
                                          </p:val>
                                        </p:tav>
                                        <p:tav tm="100000">
                                          <p:val>
                                            <p:strVal val="1+ppt_h/2"/>
                                          </p:val>
                                        </p:tav>
                                      </p:tavLst>
                                    </p:anim>
                                    <p:set>
                                      <p:cBhvr>
                                        <p:cTn id="113" dur="1" fill="hold">
                                          <p:stCondLst>
                                            <p:cond delay="499"/>
                                          </p:stCondLst>
                                        </p:cTn>
                                        <p:tgtEl>
                                          <p:spTgt spid="32"/>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presetID="42" presetClass="entr" presetSubtype="0" fill="hold" grpId="0" nodeType="clickEffect">
                                  <p:stCondLst>
                                    <p:cond delay="0"/>
                                  </p:stCondLst>
                                  <p:childTnLst>
                                    <p:set>
                                      <p:cBhvr>
                                        <p:cTn id="117" dur="1" fill="hold">
                                          <p:stCondLst>
                                            <p:cond delay="0"/>
                                          </p:stCondLst>
                                        </p:cTn>
                                        <p:tgtEl>
                                          <p:spTgt spid="4">
                                            <p:txEl>
                                              <p:pRg st="0" end="0"/>
                                            </p:txEl>
                                          </p:spTgt>
                                        </p:tgtEl>
                                        <p:attrNameLst>
                                          <p:attrName>style.visibility</p:attrName>
                                        </p:attrNameLst>
                                      </p:cBhvr>
                                      <p:to>
                                        <p:strVal val="visible"/>
                                      </p:to>
                                    </p:set>
                                    <p:animEffect transition="in" filter="fade">
                                      <p:cBhvr>
                                        <p:cTn id="118" dur="500"/>
                                        <p:tgtEl>
                                          <p:spTgt spid="4">
                                            <p:txEl>
                                              <p:pRg st="0" end="0"/>
                                            </p:txEl>
                                          </p:spTgt>
                                        </p:tgtEl>
                                      </p:cBhvr>
                                    </p:animEffect>
                                    <p:anim calcmode="lin" valueType="num">
                                      <p:cBhvr>
                                        <p:cTn id="1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20" dur="5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9" grpId="0" animBg="1"/>
      <p:bldP spid="9" grpId="1" animBg="1"/>
      <p:bldP spid="10" grpId="0" animBg="1"/>
      <p:bldP spid="10" grpId="1" animBg="1"/>
      <p:bldP spid="11" grpId="0" animBg="1"/>
      <p:bldP spid="11" grpId="1" animBg="1"/>
      <p:bldP spid="12" grpId="0" animBg="1"/>
      <p:bldP spid="12" grpId="1" animBg="1"/>
      <p:bldP spid="18" grpId="0" animBg="1"/>
      <p:bldP spid="18" grpId="1" animBg="1"/>
      <p:bldP spid="19" grpId="0" animBg="1"/>
      <p:bldP spid="19" grpId="1" animBg="1"/>
      <p:bldP spid="26" grpId="0" animBg="1"/>
      <p:bldP spid="26" grpId="1" animBg="1"/>
      <p:bldP spid="27" grpId="0" animBg="1"/>
      <p:bldP spid="27" grpId="1" animBg="1"/>
      <p:bldP spid="28" grpId="0" animBg="1"/>
      <p:bldP spid="28" grpId="1" animBg="1"/>
      <p:bldP spid="31" grpId="0" animBg="1"/>
      <p:bldP spid="32" grpId="0" animBg="1"/>
      <p:bldP spid="32"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Round-Robin</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fld id="{283B9EA5-CE9A-4950-A80C-5ADF06B45BB8}" type="slidenum">
              <a:rPr lang="en-US" smtClean="0"/>
              <a:pPr/>
              <a:t>18</a:t>
            </a:fld>
            <a:endParaRPr lang="en-US" dirty="0"/>
          </a:p>
        </p:txBody>
      </p:sp>
      <p:sp>
        <p:nvSpPr>
          <p:cNvPr id="4" name="Content Placeholder 3"/>
          <p:cNvSpPr>
            <a:spLocks noGrp="1"/>
          </p:cNvSpPr>
          <p:nvPr>
            <p:ph sz="quarter" idx="1"/>
          </p:nvPr>
        </p:nvSpPr>
        <p:spPr>
          <a:xfrm>
            <a:off x="152400" y="1600200"/>
            <a:ext cx="8839200" cy="653143"/>
          </a:xfrm>
        </p:spPr>
        <p:txBody>
          <a:bodyPr/>
          <a:lstStyle/>
          <a:p>
            <a:r>
              <a:rPr lang="en-US" dirty="0" smtClean="0"/>
              <a:t>Biased towards flows with large packets</a:t>
            </a:r>
            <a:endParaRPr lang="en-US" dirty="0"/>
          </a:p>
        </p:txBody>
      </p:sp>
      <p:sp>
        <p:nvSpPr>
          <p:cNvPr id="5" name="Content Placeholder 3"/>
          <p:cNvSpPr txBox="1">
            <a:spLocks/>
          </p:cNvSpPr>
          <p:nvPr/>
        </p:nvSpPr>
        <p:spPr>
          <a:xfrm>
            <a:off x="152396" y="4103976"/>
            <a:ext cx="8839200" cy="274314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smtClean="0"/>
              <a:t>Complexity: requires per flow state in the router</a:t>
            </a:r>
          </a:p>
          <a:p>
            <a:pPr lvl="1"/>
            <a:r>
              <a:rPr lang="en-US" dirty="0" smtClean="0"/>
              <a:t>Must keep track of number of flows</a:t>
            </a:r>
          </a:p>
          <a:p>
            <a:pPr lvl="1"/>
            <a:r>
              <a:rPr lang="en-US" dirty="0" smtClean="0"/>
              <a:t>Must maintain flow-&gt;queue mapping</a:t>
            </a:r>
          </a:p>
          <a:p>
            <a:pPr lvl="1"/>
            <a:endParaRPr lang="en-US" dirty="0" smtClean="0"/>
          </a:p>
          <a:p>
            <a:pPr marL="45720" indent="0" algn="ctr">
              <a:buNone/>
            </a:pPr>
            <a:r>
              <a:rPr lang="en-US" dirty="0" smtClean="0">
                <a:solidFill>
                  <a:schemeClr val="accent2"/>
                </a:solidFill>
              </a:rPr>
              <a:t>You never, EVER want per-flow state in the router.</a:t>
            </a:r>
          </a:p>
        </p:txBody>
      </p:sp>
      <p:grpSp>
        <p:nvGrpSpPr>
          <p:cNvPr id="6" name="Group 5"/>
          <p:cNvGrpSpPr/>
          <p:nvPr/>
        </p:nvGrpSpPr>
        <p:grpSpPr>
          <a:xfrm>
            <a:off x="1894110" y="2264229"/>
            <a:ext cx="5312228" cy="729341"/>
            <a:chOff x="2688771" y="3145972"/>
            <a:chExt cx="5312228" cy="936172"/>
          </a:xfrm>
        </p:grpSpPr>
        <p:cxnSp>
          <p:nvCxnSpPr>
            <p:cNvPr id="7" name="Straight Connector 6"/>
            <p:cNvCxnSpPr/>
            <p:nvPr/>
          </p:nvCxnSpPr>
          <p:spPr>
            <a:xfrm>
              <a:off x="2688771" y="3145972"/>
              <a:ext cx="53122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88771" y="4082144"/>
              <a:ext cx="53122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000999" y="3145972"/>
              <a:ext cx="0" cy="936172"/>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5878282" y="2356758"/>
            <a:ext cx="1208314" cy="517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582882" y="2356758"/>
            <a:ext cx="1208314" cy="517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1894110" y="3222172"/>
            <a:ext cx="5312228" cy="729341"/>
            <a:chOff x="2688771" y="3145972"/>
            <a:chExt cx="5312228" cy="936172"/>
          </a:xfrm>
        </p:grpSpPr>
        <p:cxnSp>
          <p:nvCxnSpPr>
            <p:cNvPr id="15" name="Straight Connector 14"/>
            <p:cNvCxnSpPr/>
            <p:nvPr/>
          </p:nvCxnSpPr>
          <p:spPr>
            <a:xfrm>
              <a:off x="2688771" y="3145972"/>
              <a:ext cx="53122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688771" y="4082144"/>
              <a:ext cx="53122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8000999" y="3145972"/>
              <a:ext cx="0" cy="936172"/>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8" name="Rectangle 17"/>
          <p:cNvSpPr/>
          <p:nvPr/>
        </p:nvSpPr>
        <p:spPr>
          <a:xfrm>
            <a:off x="6749142" y="3314701"/>
            <a:ext cx="337454" cy="51707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313712" y="3314701"/>
            <a:ext cx="337454" cy="51707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196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0-#ppt_w/2"/>
                                          </p:val>
                                        </p:tav>
                                        <p:tav tm="100000">
                                          <p:val>
                                            <p:strVal val="#ppt_x"/>
                                          </p:val>
                                        </p:tav>
                                      </p:tavLst>
                                    </p:anim>
                                    <p:anim calcmode="lin" valueType="num">
                                      <p:cBhvr additive="base">
                                        <p:cTn id="13" dur="500" fill="hold"/>
                                        <p:tgtEl>
                                          <p:spTgt spid="1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500" fill="hold"/>
                                        <p:tgtEl>
                                          <p:spTgt spid="19"/>
                                        </p:tgtEl>
                                        <p:attrNameLst>
                                          <p:attrName>ppt_x</p:attrName>
                                        </p:attrNameLst>
                                      </p:cBhvr>
                                      <p:tavLst>
                                        <p:tav tm="0">
                                          <p:val>
                                            <p:strVal val="0-#ppt_w/2"/>
                                          </p:val>
                                        </p:tav>
                                        <p:tav tm="100000">
                                          <p:val>
                                            <p:strVal val="#ppt_x"/>
                                          </p:val>
                                        </p:tav>
                                      </p:tavLst>
                                    </p:anim>
                                    <p:anim calcmode="lin" valueType="num">
                                      <p:cBhvr additive="base">
                                        <p:cTn id="23"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xit" presetSubtype="2" fill="hold" grpId="1" nodeType="clickEffect">
                                  <p:stCondLst>
                                    <p:cond delay="0"/>
                                  </p:stCondLst>
                                  <p:childTnLst>
                                    <p:anim calcmode="lin" valueType="num">
                                      <p:cBhvr additive="base">
                                        <p:cTn id="27" dur="500"/>
                                        <p:tgtEl>
                                          <p:spTgt spid="10"/>
                                        </p:tgtEl>
                                        <p:attrNameLst>
                                          <p:attrName>ppt_x</p:attrName>
                                        </p:attrNameLst>
                                      </p:cBhvr>
                                      <p:tavLst>
                                        <p:tav tm="0">
                                          <p:val>
                                            <p:strVal val="ppt_x"/>
                                          </p:val>
                                        </p:tav>
                                        <p:tav tm="100000">
                                          <p:val>
                                            <p:strVal val="1+ppt_w/2"/>
                                          </p:val>
                                        </p:tav>
                                      </p:tavLst>
                                    </p:anim>
                                    <p:anim calcmode="lin" valueType="num">
                                      <p:cBhvr additive="base">
                                        <p:cTn id="28" dur="500"/>
                                        <p:tgtEl>
                                          <p:spTgt spid="10"/>
                                        </p:tgtEl>
                                        <p:attrNameLst>
                                          <p:attrName>ppt_y</p:attrName>
                                        </p:attrNameLst>
                                      </p:cBhvr>
                                      <p:tavLst>
                                        <p:tav tm="0">
                                          <p:val>
                                            <p:strVal val="ppt_y"/>
                                          </p:val>
                                        </p:tav>
                                        <p:tav tm="100000">
                                          <p:val>
                                            <p:strVal val="ppt_y"/>
                                          </p:val>
                                        </p:tav>
                                      </p:tavLst>
                                    </p:anim>
                                    <p:set>
                                      <p:cBhvr>
                                        <p:cTn id="29" dur="1" fill="hold">
                                          <p:stCondLst>
                                            <p:cond delay="499"/>
                                          </p:stCondLst>
                                        </p:cTn>
                                        <p:tgtEl>
                                          <p:spTgt spid="10"/>
                                        </p:tgtEl>
                                        <p:attrNameLst>
                                          <p:attrName>style.visibility</p:attrName>
                                        </p:attrNameLst>
                                      </p:cBhvr>
                                      <p:to>
                                        <p:strVal val="hidden"/>
                                      </p:to>
                                    </p:set>
                                  </p:childTnLst>
                                </p:cTn>
                              </p:par>
                            </p:childTnLst>
                          </p:cTn>
                        </p:par>
                        <p:par>
                          <p:cTn id="30" fill="hold">
                            <p:stCondLst>
                              <p:cond delay="500"/>
                            </p:stCondLst>
                            <p:childTnLst>
                              <p:par>
                                <p:cTn id="31" presetID="42" presetClass="path" presetSubtype="0" accel="50000" decel="50000" fill="hold" grpId="1" nodeType="afterEffect">
                                  <p:stCondLst>
                                    <p:cond delay="0"/>
                                  </p:stCondLst>
                                  <p:childTnLst>
                                    <p:animMotion origin="layout" path="M -3.33333E-6 2.22222E-6 L 0.14167 0.00069 " pathEditMode="relative" rAng="0" ptsTypes="AA">
                                      <p:cBhvr>
                                        <p:cTn id="32" dur="1000" fill="hold"/>
                                        <p:tgtEl>
                                          <p:spTgt spid="11"/>
                                        </p:tgtEl>
                                        <p:attrNameLst>
                                          <p:attrName>ppt_x</p:attrName>
                                          <p:attrName>ppt_y</p:attrName>
                                        </p:attrNameLst>
                                      </p:cBhvr>
                                      <p:rCtr x="7083" y="23"/>
                                    </p:animMotion>
                                  </p:childTnLst>
                                </p:cTn>
                              </p:par>
                            </p:childTnLst>
                          </p:cTn>
                        </p:par>
                        <p:par>
                          <p:cTn id="33" fill="hold">
                            <p:stCondLst>
                              <p:cond delay="1500"/>
                            </p:stCondLst>
                            <p:childTnLst>
                              <p:par>
                                <p:cTn id="34" presetID="2" presetClass="exit" presetSubtype="2" fill="hold" grpId="1" nodeType="afterEffect">
                                  <p:stCondLst>
                                    <p:cond delay="0"/>
                                  </p:stCondLst>
                                  <p:childTnLst>
                                    <p:anim calcmode="lin" valueType="num">
                                      <p:cBhvr additive="base">
                                        <p:cTn id="35" dur="500"/>
                                        <p:tgtEl>
                                          <p:spTgt spid="18"/>
                                        </p:tgtEl>
                                        <p:attrNameLst>
                                          <p:attrName>ppt_x</p:attrName>
                                        </p:attrNameLst>
                                      </p:cBhvr>
                                      <p:tavLst>
                                        <p:tav tm="0">
                                          <p:val>
                                            <p:strVal val="ppt_x"/>
                                          </p:val>
                                        </p:tav>
                                        <p:tav tm="100000">
                                          <p:val>
                                            <p:strVal val="1+ppt_w/2"/>
                                          </p:val>
                                        </p:tav>
                                      </p:tavLst>
                                    </p:anim>
                                    <p:anim calcmode="lin" valueType="num">
                                      <p:cBhvr additive="base">
                                        <p:cTn id="36" dur="500"/>
                                        <p:tgtEl>
                                          <p:spTgt spid="18"/>
                                        </p:tgtEl>
                                        <p:attrNameLst>
                                          <p:attrName>ppt_y</p:attrName>
                                        </p:attrNameLst>
                                      </p:cBhvr>
                                      <p:tavLst>
                                        <p:tav tm="0">
                                          <p:val>
                                            <p:strVal val="ppt_y"/>
                                          </p:val>
                                        </p:tav>
                                        <p:tav tm="100000">
                                          <p:val>
                                            <p:strVal val="ppt_y"/>
                                          </p:val>
                                        </p:tav>
                                      </p:tavLst>
                                    </p:anim>
                                    <p:set>
                                      <p:cBhvr>
                                        <p:cTn id="37" dur="1" fill="hold">
                                          <p:stCondLst>
                                            <p:cond delay="499"/>
                                          </p:stCondLst>
                                        </p:cTn>
                                        <p:tgtEl>
                                          <p:spTgt spid="18"/>
                                        </p:tgtEl>
                                        <p:attrNameLst>
                                          <p:attrName>style.visibility</p:attrName>
                                        </p:attrNameLst>
                                      </p:cBhvr>
                                      <p:to>
                                        <p:strVal val="hidden"/>
                                      </p:to>
                                    </p:set>
                                  </p:childTnLst>
                                </p:cTn>
                              </p:par>
                            </p:childTnLst>
                          </p:cTn>
                        </p:par>
                        <p:par>
                          <p:cTn id="38" fill="hold">
                            <p:stCondLst>
                              <p:cond delay="2000"/>
                            </p:stCondLst>
                            <p:childTnLst>
                              <p:par>
                                <p:cTn id="39" presetID="42" presetClass="path" presetSubtype="0" accel="50000" decel="50000" fill="hold" grpId="1" nodeType="afterEffect">
                                  <p:stCondLst>
                                    <p:cond delay="0"/>
                                  </p:stCondLst>
                                  <p:childTnLst>
                                    <p:animMotion origin="layout" path="M 0.00105 0.00092 L 0.04862 4.81481E-6 " pathEditMode="relative" rAng="0" ptsTypes="AA">
                                      <p:cBhvr>
                                        <p:cTn id="40" dur="1000" fill="hold"/>
                                        <p:tgtEl>
                                          <p:spTgt spid="19"/>
                                        </p:tgtEl>
                                        <p:attrNameLst>
                                          <p:attrName>ppt_x</p:attrName>
                                          <p:attrName>ppt_y</p:attrName>
                                        </p:attrNameLst>
                                      </p:cBhvr>
                                      <p:rCtr x="2378" y="-46"/>
                                    </p:animMotion>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5">
                                            <p:txEl>
                                              <p:pRg st="0" end="0"/>
                                            </p:txEl>
                                          </p:spTgt>
                                        </p:tgtEl>
                                        <p:attrNameLst>
                                          <p:attrName>style.visibility</p:attrName>
                                        </p:attrNameLst>
                                      </p:cBhvr>
                                      <p:to>
                                        <p:strVal val="visible"/>
                                      </p:to>
                                    </p:set>
                                    <p:animEffect transition="in" filter="fade">
                                      <p:cBhvr>
                                        <p:cTn id="45" dur="500"/>
                                        <p:tgtEl>
                                          <p:spTgt spid="5">
                                            <p:txEl>
                                              <p:pRg st="0" end="0"/>
                                            </p:txEl>
                                          </p:spTgt>
                                        </p:tgtEl>
                                      </p:cBhvr>
                                    </p:animEffect>
                                    <p:anim calcmode="lin" valueType="num">
                                      <p:cBhvr>
                                        <p:cTn id="4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47" dur="500" fill="hold"/>
                                        <p:tgtEl>
                                          <p:spTgt spid="5">
                                            <p:txEl>
                                              <p:pRg st="0" end="0"/>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5">
                                            <p:txEl>
                                              <p:pRg st="1" end="1"/>
                                            </p:txEl>
                                          </p:spTgt>
                                        </p:tgtEl>
                                        <p:attrNameLst>
                                          <p:attrName>style.visibility</p:attrName>
                                        </p:attrNameLst>
                                      </p:cBhvr>
                                      <p:to>
                                        <p:strVal val="visible"/>
                                      </p:to>
                                    </p:set>
                                    <p:animEffect transition="in" filter="fade">
                                      <p:cBhvr>
                                        <p:cTn id="50" dur="500"/>
                                        <p:tgtEl>
                                          <p:spTgt spid="5">
                                            <p:txEl>
                                              <p:pRg st="1" end="1"/>
                                            </p:txEl>
                                          </p:spTgt>
                                        </p:tgtEl>
                                      </p:cBhvr>
                                    </p:animEffect>
                                    <p:anim calcmode="lin" valueType="num">
                                      <p:cBhvr>
                                        <p:cTn id="5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52" dur="500" fill="hold"/>
                                        <p:tgtEl>
                                          <p:spTgt spid="5">
                                            <p:txEl>
                                              <p:pRg st="1" end="1"/>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5">
                                            <p:txEl>
                                              <p:pRg st="2" end="2"/>
                                            </p:txEl>
                                          </p:spTgt>
                                        </p:tgtEl>
                                        <p:attrNameLst>
                                          <p:attrName>style.visibility</p:attrName>
                                        </p:attrNameLst>
                                      </p:cBhvr>
                                      <p:to>
                                        <p:strVal val="visible"/>
                                      </p:to>
                                    </p:set>
                                    <p:animEffect transition="in" filter="fade">
                                      <p:cBhvr>
                                        <p:cTn id="55" dur="500"/>
                                        <p:tgtEl>
                                          <p:spTgt spid="5">
                                            <p:txEl>
                                              <p:pRg st="2" end="2"/>
                                            </p:txEl>
                                          </p:spTgt>
                                        </p:tgtEl>
                                      </p:cBhvr>
                                    </p:animEffect>
                                    <p:anim calcmode="lin" valueType="num">
                                      <p:cBhvr>
                                        <p:cTn id="56"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57" dur="5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5">
                                            <p:txEl>
                                              <p:pRg st="4" end="4"/>
                                            </p:txEl>
                                          </p:spTgt>
                                        </p:tgtEl>
                                        <p:attrNameLst>
                                          <p:attrName>style.visibility</p:attrName>
                                        </p:attrNameLst>
                                      </p:cBhvr>
                                      <p:to>
                                        <p:strVal val="visible"/>
                                      </p:to>
                                    </p:set>
                                    <p:animEffect transition="in" filter="fade">
                                      <p:cBhvr>
                                        <p:cTn id="62" dur="500"/>
                                        <p:tgtEl>
                                          <p:spTgt spid="5">
                                            <p:txEl>
                                              <p:pRg st="4" end="4"/>
                                            </p:txEl>
                                          </p:spTgt>
                                        </p:tgtEl>
                                      </p:cBhvr>
                                    </p:animEffect>
                                    <p:anim calcmode="lin" valueType="num">
                                      <p:cBhvr>
                                        <p:cTn id="6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64" dur="5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1" grpId="1" animBg="1"/>
      <p:bldP spid="18" grpId="0" animBg="1"/>
      <p:bldP spid="18" grpId="1" animBg="1"/>
      <p:bldP spid="19" grpId="0" animBg="1"/>
      <p:bldP spid="19"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fld id="{283B9EA5-CE9A-4950-A80C-5ADF06B45BB8}" type="slidenum">
              <a:rPr lang="en-US" smtClean="0"/>
              <a:pPr/>
              <a:t>19</a:t>
            </a:fld>
            <a:endParaRPr lang="en-US" dirty="0"/>
          </a:p>
        </p:txBody>
      </p:sp>
      <p:sp>
        <p:nvSpPr>
          <p:cNvPr id="4" name="Content Placeholder 3"/>
          <p:cNvSpPr>
            <a:spLocks noGrp="1"/>
          </p:cNvSpPr>
          <p:nvPr>
            <p:ph sz="quarter" idx="1"/>
          </p:nvPr>
        </p:nvSpPr>
        <p:spPr/>
        <p:txBody>
          <a:bodyPr/>
          <a:lstStyle/>
          <a:p>
            <a:r>
              <a:rPr lang="en-US" dirty="0" smtClean="0"/>
              <a:t>Bit-by-bit round-robin</a:t>
            </a:r>
          </a:p>
          <a:p>
            <a:r>
              <a:rPr lang="en-US" dirty="0" smtClean="0"/>
              <a:t>Can you do this in practice?</a:t>
            </a:r>
          </a:p>
          <a:p>
            <a:pPr marL="0" indent="0" algn="ctr">
              <a:buNone/>
            </a:pPr>
            <a:r>
              <a:rPr lang="en-US" dirty="0" smtClean="0">
                <a:solidFill>
                  <a:schemeClr val="accent2"/>
                </a:solidFill>
              </a:rPr>
              <a:t>NO</a:t>
            </a:r>
          </a:p>
          <a:p>
            <a:r>
              <a:rPr lang="en-US" dirty="0" smtClean="0"/>
              <a:t>Packets cannot be sliced into bit-size pieces</a:t>
            </a:r>
          </a:p>
          <a:p>
            <a:pPr lvl="1"/>
            <a:r>
              <a:rPr lang="en-US" dirty="0" smtClean="0"/>
              <a:t>Packets need to arrive with headers intact</a:t>
            </a:r>
          </a:p>
          <a:p>
            <a:pPr lvl="1"/>
            <a:r>
              <a:rPr lang="en-US" dirty="0" smtClean="0"/>
              <a:t>Imagine the fragmentation overhead</a:t>
            </a:r>
          </a:p>
          <a:p>
            <a:r>
              <a:rPr lang="en-US" dirty="0" smtClean="0"/>
              <a:t>But, bit-by-bit round-robin can be approximated</a:t>
            </a:r>
          </a:p>
        </p:txBody>
      </p:sp>
    </p:spTree>
    <p:extLst>
      <p:ext uri="{BB962C8B-B14F-4D97-AF65-F5344CB8AC3E}">
        <p14:creationId xmlns:p14="http://schemas.microsoft.com/office/powerpoint/2010/main" val="86231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anim calcmode="lin" valueType="num">
                                      <p:cBhvr>
                                        <p:cTn id="8"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anim calcmode="lin" valueType="num">
                                      <p:cBhvr>
                                        <p:cTn id="14"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5" dur="500" fill="hold"/>
                                        <p:tgtEl>
                                          <p:spTgt spid="4">
                                            <p:txEl>
                                              <p:pRg st="3" end="3"/>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anim calcmode="lin" valueType="num">
                                      <p:cBhvr>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0" dur="500" fill="hold"/>
                                        <p:tgtEl>
                                          <p:spTgt spid="4">
                                            <p:txEl>
                                              <p:pRg st="4" end="4"/>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fade">
                                      <p:cBhvr>
                                        <p:cTn id="23" dur="500"/>
                                        <p:tgtEl>
                                          <p:spTgt spid="4">
                                            <p:txEl>
                                              <p:pRg st="5" end="5"/>
                                            </p:txEl>
                                          </p:spTgt>
                                        </p:tgtEl>
                                      </p:cBhvr>
                                    </p:animEffect>
                                    <p:anim calcmode="lin" valueType="num">
                                      <p:cBhvr>
                                        <p:cTn id="24"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5" dur="5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500"/>
                                        <p:tgtEl>
                                          <p:spTgt spid="4">
                                            <p:txEl>
                                              <p:pRg st="6" end="6"/>
                                            </p:txEl>
                                          </p:spTgt>
                                        </p:tgtEl>
                                      </p:cBhvr>
                                    </p:animEffect>
                                    <p:anim calcmode="lin" valueType="num">
                                      <p:cBhvr>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2" dur="5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Between Network and Transport…</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fld id="{283B9EA5-CE9A-4950-A80C-5ADF06B45BB8}" type="slidenum">
              <a:rPr lang="en-US" smtClean="0"/>
              <a:pPr/>
              <a:t>2</a:t>
            </a:fld>
            <a:endParaRPr lang="en-US" dirty="0"/>
          </a:p>
        </p:txBody>
      </p:sp>
      <p:sp>
        <p:nvSpPr>
          <p:cNvPr id="4" name="Content Placeholder 3"/>
          <p:cNvSpPr>
            <a:spLocks noGrp="1"/>
          </p:cNvSpPr>
          <p:nvPr>
            <p:ph sz="quarter" idx="1"/>
          </p:nvPr>
        </p:nvSpPr>
        <p:spPr>
          <a:xfrm>
            <a:off x="3452884" y="1600200"/>
            <a:ext cx="5538716" cy="5105400"/>
          </a:xfrm>
        </p:spPr>
        <p:txBody>
          <a:bodyPr/>
          <a:lstStyle/>
          <a:p>
            <a:r>
              <a:rPr lang="en-US" dirty="0" smtClean="0"/>
              <a:t>Function:</a:t>
            </a:r>
          </a:p>
          <a:p>
            <a:pPr lvl="1"/>
            <a:r>
              <a:rPr lang="en-US" dirty="0" smtClean="0"/>
              <a:t>Help TCP control congestion</a:t>
            </a:r>
          </a:p>
          <a:p>
            <a:pPr lvl="1"/>
            <a:r>
              <a:rPr lang="en-US" dirty="0" smtClean="0"/>
              <a:t>Reduce queue length and delay</a:t>
            </a:r>
          </a:p>
          <a:p>
            <a:pPr lvl="1"/>
            <a:r>
              <a:rPr lang="en-US" dirty="0" smtClean="0"/>
              <a:t>Protection from misbehaving flows</a:t>
            </a:r>
          </a:p>
          <a:p>
            <a:r>
              <a:rPr lang="en-US" dirty="0" smtClean="0"/>
              <a:t>Key challenge:</a:t>
            </a:r>
          </a:p>
          <a:p>
            <a:pPr lvl="1"/>
            <a:r>
              <a:rPr lang="en-US" dirty="0" smtClean="0"/>
              <a:t>Early detection of congestion</a:t>
            </a:r>
          </a:p>
          <a:p>
            <a:pPr lvl="1"/>
            <a:r>
              <a:rPr lang="en-US" dirty="0" smtClean="0"/>
              <a:t>Fairness</a:t>
            </a:r>
          </a:p>
          <a:p>
            <a:pPr lvl="1"/>
            <a:r>
              <a:rPr lang="en-US" dirty="0" smtClean="0"/>
              <a:t>Tractable implementation</a:t>
            </a:r>
            <a:endParaRPr lang="en-US" dirty="0"/>
          </a:p>
        </p:txBody>
      </p:sp>
      <p:sp>
        <p:nvSpPr>
          <p:cNvPr id="6" name="Content Placeholder 2"/>
          <p:cNvSpPr txBox="1">
            <a:spLocks/>
          </p:cNvSpPr>
          <p:nvPr/>
        </p:nvSpPr>
        <p:spPr>
          <a:xfrm>
            <a:off x="270798" y="2238270"/>
            <a:ext cx="2242663" cy="573177"/>
          </a:xfrm>
          <a:prstGeom prst="rect">
            <a:avLst/>
          </a:prstGeom>
          <a:solidFill>
            <a:srgbClr val="7030A0"/>
          </a:solidFill>
          <a:ln w="571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rmAutofit fontScale="925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buClr>
                <a:schemeClr val="bg1"/>
              </a:buClr>
              <a:buNone/>
            </a:pPr>
            <a:r>
              <a:rPr lang="en-US" sz="3200" dirty="0" smtClean="0">
                <a:solidFill>
                  <a:schemeClr val="bg1"/>
                </a:solidFill>
              </a:rPr>
              <a:t>Application</a:t>
            </a:r>
          </a:p>
        </p:txBody>
      </p:sp>
      <p:sp>
        <p:nvSpPr>
          <p:cNvPr id="8" name="Content Placeholder 2"/>
          <p:cNvSpPr txBox="1">
            <a:spLocks/>
          </p:cNvSpPr>
          <p:nvPr/>
        </p:nvSpPr>
        <p:spPr>
          <a:xfrm>
            <a:off x="270536" y="2813758"/>
            <a:ext cx="2242654" cy="573177"/>
          </a:xfrm>
          <a:prstGeom prst="rect">
            <a:avLst/>
          </a:prstGeom>
          <a:solidFill>
            <a:srgbClr val="002060"/>
          </a:solidFill>
          <a:ln w="571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rmAutofit fontScale="85000" lnSpcReduction="1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buClr>
                <a:schemeClr val="bg1"/>
              </a:buClr>
              <a:buNone/>
            </a:pPr>
            <a:r>
              <a:rPr lang="en-US" sz="3200" dirty="0" smtClean="0">
                <a:solidFill>
                  <a:schemeClr val="bg1"/>
                </a:solidFill>
              </a:rPr>
              <a:t>Presentation</a:t>
            </a:r>
          </a:p>
        </p:txBody>
      </p:sp>
      <p:sp>
        <p:nvSpPr>
          <p:cNvPr id="10" name="Content Placeholder 2"/>
          <p:cNvSpPr txBox="1">
            <a:spLocks/>
          </p:cNvSpPr>
          <p:nvPr/>
        </p:nvSpPr>
        <p:spPr>
          <a:xfrm>
            <a:off x="270667" y="3386935"/>
            <a:ext cx="2242654" cy="573177"/>
          </a:xfrm>
          <a:prstGeom prst="rect">
            <a:avLst/>
          </a:prstGeom>
          <a:solidFill>
            <a:srgbClr val="0070C0"/>
          </a:solidFill>
          <a:ln w="571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buClr>
                <a:schemeClr val="bg1"/>
              </a:buClr>
              <a:buNone/>
            </a:pPr>
            <a:r>
              <a:rPr lang="en-US" sz="3200" dirty="0" smtClean="0">
                <a:solidFill>
                  <a:schemeClr val="bg1"/>
                </a:solidFill>
              </a:rPr>
              <a:t>Session</a:t>
            </a:r>
          </a:p>
        </p:txBody>
      </p:sp>
      <p:sp>
        <p:nvSpPr>
          <p:cNvPr id="12" name="Content Placeholder 2"/>
          <p:cNvSpPr txBox="1">
            <a:spLocks/>
          </p:cNvSpPr>
          <p:nvPr/>
        </p:nvSpPr>
        <p:spPr>
          <a:xfrm>
            <a:off x="270667" y="3960112"/>
            <a:ext cx="2242654" cy="573177"/>
          </a:xfrm>
          <a:prstGeom prst="rect">
            <a:avLst/>
          </a:prstGeom>
          <a:solidFill>
            <a:srgbClr val="00B050"/>
          </a:solidFill>
          <a:ln w="571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buClr>
                <a:schemeClr val="bg1"/>
              </a:buClr>
              <a:buNone/>
            </a:pPr>
            <a:r>
              <a:rPr lang="en-US" sz="3200" dirty="0" smtClean="0">
                <a:solidFill>
                  <a:schemeClr val="bg1"/>
                </a:solidFill>
              </a:rPr>
              <a:t>Transport</a:t>
            </a:r>
          </a:p>
        </p:txBody>
      </p:sp>
      <p:sp>
        <p:nvSpPr>
          <p:cNvPr id="14" name="Content Placeholder 2"/>
          <p:cNvSpPr txBox="1">
            <a:spLocks/>
          </p:cNvSpPr>
          <p:nvPr/>
        </p:nvSpPr>
        <p:spPr>
          <a:xfrm>
            <a:off x="270667" y="4533289"/>
            <a:ext cx="2242654" cy="573177"/>
          </a:xfrm>
          <a:prstGeom prst="rect">
            <a:avLst/>
          </a:prstGeom>
          <a:solidFill>
            <a:srgbClr val="92D050"/>
          </a:solidFill>
          <a:ln w="571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buClr>
                <a:schemeClr val="bg1"/>
              </a:buClr>
              <a:buNone/>
            </a:pPr>
            <a:r>
              <a:rPr lang="en-US" sz="3200" dirty="0" smtClean="0">
                <a:solidFill>
                  <a:schemeClr val="bg1"/>
                </a:solidFill>
              </a:rPr>
              <a:t>Network</a:t>
            </a:r>
          </a:p>
        </p:txBody>
      </p:sp>
      <p:sp>
        <p:nvSpPr>
          <p:cNvPr id="16" name="Content Placeholder 2"/>
          <p:cNvSpPr txBox="1">
            <a:spLocks/>
          </p:cNvSpPr>
          <p:nvPr/>
        </p:nvSpPr>
        <p:spPr>
          <a:xfrm>
            <a:off x="270667" y="5111023"/>
            <a:ext cx="2242654" cy="573177"/>
          </a:xfrm>
          <a:prstGeom prst="rect">
            <a:avLst/>
          </a:prstGeom>
          <a:solidFill>
            <a:schemeClr val="accent3"/>
          </a:solidFill>
          <a:ln w="571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buClr>
                <a:schemeClr val="bg1"/>
              </a:buClr>
              <a:buNone/>
            </a:pPr>
            <a:r>
              <a:rPr lang="en-US" sz="3200" dirty="0" smtClean="0">
                <a:solidFill>
                  <a:schemeClr val="bg1"/>
                </a:solidFill>
              </a:rPr>
              <a:t>Data Link</a:t>
            </a:r>
          </a:p>
        </p:txBody>
      </p:sp>
      <p:sp>
        <p:nvSpPr>
          <p:cNvPr id="18" name="Content Placeholder 2"/>
          <p:cNvSpPr txBox="1">
            <a:spLocks/>
          </p:cNvSpPr>
          <p:nvPr/>
        </p:nvSpPr>
        <p:spPr>
          <a:xfrm>
            <a:off x="270798" y="5684200"/>
            <a:ext cx="2242654" cy="573177"/>
          </a:xfrm>
          <a:prstGeom prst="rect">
            <a:avLst/>
          </a:prstGeom>
          <a:solidFill>
            <a:srgbClr val="FF0000"/>
          </a:solidFill>
          <a:ln w="571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buClr>
                <a:schemeClr val="bg1"/>
              </a:buClr>
              <a:buNone/>
            </a:pPr>
            <a:r>
              <a:rPr lang="en-US" sz="3200" dirty="0" smtClean="0">
                <a:solidFill>
                  <a:schemeClr val="bg1"/>
                </a:solidFill>
              </a:rPr>
              <a:t>Physical</a:t>
            </a:r>
          </a:p>
        </p:txBody>
      </p:sp>
      <p:sp>
        <p:nvSpPr>
          <p:cNvPr id="20" name="Left Brace 19"/>
          <p:cNvSpPr/>
          <p:nvPr/>
        </p:nvSpPr>
        <p:spPr>
          <a:xfrm>
            <a:off x="2647665" y="1869744"/>
            <a:ext cx="559559" cy="4653886"/>
          </a:xfrm>
          <a:prstGeom prst="leftBrace">
            <a:avLst>
              <a:gd name="adj1" fmla="val 8333"/>
              <a:gd name="adj2" fmla="val 57190"/>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937956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Queuing (FQ)</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fld id="{283B9EA5-CE9A-4950-A80C-5ADF06B45BB8}" type="slidenum">
              <a:rPr lang="en-US" smtClean="0"/>
              <a:pPr/>
              <a:t>20</a:t>
            </a:fld>
            <a:endParaRPr lang="en-US" dirty="0"/>
          </a:p>
        </p:txBody>
      </p:sp>
      <p:sp>
        <p:nvSpPr>
          <p:cNvPr id="4" name="Content Placeholder 3"/>
          <p:cNvSpPr>
            <a:spLocks noGrp="1"/>
          </p:cNvSpPr>
          <p:nvPr>
            <p:ph sz="quarter" idx="1"/>
          </p:nvPr>
        </p:nvSpPr>
        <p:spPr/>
        <p:txBody>
          <a:bodyPr/>
          <a:lstStyle/>
          <a:p>
            <a:r>
              <a:rPr lang="en-US" sz="2800" dirty="0"/>
              <a:t>Define a </a:t>
            </a:r>
            <a:r>
              <a:rPr lang="en-US" sz="2800" dirty="0">
                <a:solidFill>
                  <a:schemeClr val="accent1"/>
                </a:solidFill>
              </a:rPr>
              <a:t>fluid flow </a:t>
            </a:r>
            <a:r>
              <a:rPr lang="en-US" sz="2800" dirty="0"/>
              <a:t>system: a system in which flows are served bit-by-bit</a:t>
            </a:r>
          </a:p>
          <a:p>
            <a:r>
              <a:rPr lang="en-US" sz="2800" dirty="0"/>
              <a:t>Then serve packets in the increasing order of their deadlines</a:t>
            </a:r>
          </a:p>
          <a:p>
            <a:r>
              <a:rPr lang="en-US" sz="2800" dirty="0"/>
              <a:t>Advantages</a:t>
            </a:r>
          </a:p>
          <a:p>
            <a:pPr lvl="1"/>
            <a:r>
              <a:rPr lang="en-US" sz="2400" dirty="0"/>
              <a:t>Each flow will receive exactly its fair rate</a:t>
            </a:r>
          </a:p>
          <a:p>
            <a:r>
              <a:rPr lang="en-US" sz="2700" dirty="0" smtClean="0"/>
              <a:t>FQ </a:t>
            </a:r>
            <a:r>
              <a:rPr lang="en-US" sz="2700" dirty="0"/>
              <a:t>achieves max-min fairness</a:t>
            </a:r>
          </a:p>
          <a:p>
            <a:endParaRPr lang="en-US" dirty="0"/>
          </a:p>
        </p:txBody>
      </p:sp>
    </p:spTree>
    <p:extLst>
      <p:ext uri="{BB962C8B-B14F-4D97-AF65-F5344CB8AC3E}">
        <p14:creationId xmlns:p14="http://schemas.microsoft.com/office/powerpoint/2010/main" val="15521387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Balancing Fairness vs. Utilization</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fld id="{283B9EA5-CE9A-4950-A80C-5ADF06B45BB8}" type="slidenum">
              <a:rPr lang="en-US" smtClean="0"/>
              <a:pPr/>
              <a:t>21</a:t>
            </a:fld>
            <a:endParaRPr lang="en-US" dirty="0"/>
          </a:p>
        </p:txBody>
      </p:sp>
      <p:sp>
        <p:nvSpPr>
          <p:cNvPr id="4" name="Content Placeholder 3"/>
          <p:cNvSpPr>
            <a:spLocks noGrp="1"/>
          </p:cNvSpPr>
          <p:nvPr>
            <p:ph sz="quarter" idx="1"/>
          </p:nvPr>
        </p:nvSpPr>
        <p:spPr>
          <a:xfrm>
            <a:off x="152400" y="1600200"/>
            <a:ext cx="8839200" cy="664029"/>
          </a:xfrm>
        </p:spPr>
        <p:txBody>
          <a:bodyPr/>
          <a:lstStyle/>
          <a:p>
            <a:r>
              <a:rPr lang="en-US" dirty="0" smtClean="0"/>
              <a:t>Assume each queue gets to send </a:t>
            </a:r>
            <a:r>
              <a:rPr lang="en-US" i="1" dirty="0" smtClean="0"/>
              <a:t>x </a:t>
            </a:r>
            <a:r>
              <a:rPr lang="en-US" dirty="0" smtClean="0"/>
              <a:t>bits each RTT</a:t>
            </a:r>
            <a:endParaRPr lang="en-US" dirty="0"/>
          </a:p>
        </p:txBody>
      </p:sp>
      <p:grpSp>
        <p:nvGrpSpPr>
          <p:cNvPr id="5" name="Group 4"/>
          <p:cNvGrpSpPr/>
          <p:nvPr/>
        </p:nvGrpSpPr>
        <p:grpSpPr>
          <a:xfrm>
            <a:off x="598676" y="2231571"/>
            <a:ext cx="5312228" cy="729341"/>
            <a:chOff x="2688771" y="3145972"/>
            <a:chExt cx="5312228" cy="936172"/>
          </a:xfrm>
        </p:grpSpPr>
        <p:cxnSp>
          <p:nvCxnSpPr>
            <p:cNvPr id="6" name="Straight Connector 5"/>
            <p:cNvCxnSpPr/>
            <p:nvPr/>
          </p:nvCxnSpPr>
          <p:spPr>
            <a:xfrm>
              <a:off x="2688771" y="3145972"/>
              <a:ext cx="53122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688771" y="4082144"/>
              <a:ext cx="53122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000999" y="3145972"/>
              <a:ext cx="0" cy="936172"/>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9" name="Rectangle 8"/>
          <p:cNvSpPr/>
          <p:nvPr/>
        </p:nvSpPr>
        <p:spPr>
          <a:xfrm>
            <a:off x="4582848" y="2324100"/>
            <a:ext cx="1208314" cy="517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287448" y="2324100"/>
            <a:ext cx="1208314" cy="517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598676" y="3135084"/>
            <a:ext cx="5312228" cy="729341"/>
            <a:chOff x="2688771" y="3145972"/>
            <a:chExt cx="5312228" cy="936172"/>
          </a:xfrm>
        </p:grpSpPr>
        <p:cxnSp>
          <p:nvCxnSpPr>
            <p:cNvPr id="12" name="Straight Connector 11"/>
            <p:cNvCxnSpPr/>
            <p:nvPr/>
          </p:nvCxnSpPr>
          <p:spPr>
            <a:xfrm>
              <a:off x="2688771" y="3145972"/>
              <a:ext cx="53122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688771" y="4082144"/>
              <a:ext cx="53122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000999" y="3145972"/>
              <a:ext cx="0" cy="936172"/>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5" name="Rectangle 14"/>
          <p:cNvSpPr/>
          <p:nvPr/>
        </p:nvSpPr>
        <p:spPr>
          <a:xfrm>
            <a:off x="5453708" y="3227613"/>
            <a:ext cx="337454" cy="51707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018278" y="3227613"/>
            <a:ext cx="337454" cy="51707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593738" y="3227613"/>
            <a:ext cx="337454" cy="51707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158308" y="3227613"/>
            <a:ext cx="337454" cy="51707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690217" y="3227613"/>
            <a:ext cx="337454" cy="51707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254787" y="3227613"/>
            <a:ext cx="337454" cy="51707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Left Brace 20"/>
          <p:cNvSpPr/>
          <p:nvPr/>
        </p:nvSpPr>
        <p:spPr>
          <a:xfrm rot="16200000">
            <a:off x="4724358" y="3320143"/>
            <a:ext cx="435430" cy="1730828"/>
          </a:xfrm>
          <a:prstGeom prst="leftBrace">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2" name="TextBox 21"/>
          <p:cNvSpPr txBox="1"/>
          <p:nvPr/>
        </p:nvSpPr>
        <p:spPr>
          <a:xfrm>
            <a:off x="4772796" y="4283530"/>
            <a:ext cx="338554" cy="461665"/>
          </a:xfrm>
          <a:prstGeom prst="rect">
            <a:avLst/>
          </a:prstGeom>
          <a:noFill/>
        </p:spPr>
        <p:txBody>
          <a:bodyPr wrap="none" rtlCol="0">
            <a:spAutoFit/>
          </a:bodyPr>
          <a:lstStyle/>
          <a:p>
            <a:r>
              <a:rPr lang="en-US" sz="2400" dirty="0" smtClean="0"/>
              <a:t>x</a:t>
            </a:r>
            <a:endParaRPr lang="en-US" sz="2400" dirty="0"/>
          </a:p>
        </p:txBody>
      </p:sp>
      <p:sp>
        <p:nvSpPr>
          <p:cNvPr id="23" name="Content Placeholder 3"/>
          <p:cNvSpPr txBox="1">
            <a:spLocks/>
          </p:cNvSpPr>
          <p:nvPr/>
        </p:nvSpPr>
        <p:spPr>
          <a:xfrm>
            <a:off x="6161314" y="2590810"/>
            <a:ext cx="2819400" cy="1006928"/>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smtClean="0"/>
              <a:t>Fair, and high utilization</a:t>
            </a:r>
            <a:endParaRPr lang="en-US" dirty="0"/>
          </a:p>
        </p:txBody>
      </p:sp>
      <p:grpSp>
        <p:nvGrpSpPr>
          <p:cNvPr id="24" name="Group 23"/>
          <p:cNvGrpSpPr/>
          <p:nvPr/>
        </p:nvGrpSpPr>
        <p:grpSpPr>
          <a:xfrm>
            <a:off x="598676" y="4337956"/>
            <a:ext cx="5312228" cy="729341"/>
            <a:chOff x="2688771" y="3145972"/>
            <a:chExt cx="5312228" cy="936172"/>
          </a:xfrm>
        </p:grpSpPr>
        <p:cxnSp>
          <p:nvCxnSpPr>
            <p:cNvPr id="25" name="Straight Connector 24"/>
            <p:cNvCxnSpPr/>
            <p:nvPr/>
          </p:nvCxnSpPr>
          <p:spPr>
            <a:xfrm>
              <a:off x="2688771" y="3145972"/>
              <a:ext cx="53122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688771" y="4082144"/>
              <a:ext cx="53122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000999" y="3145972"/>
              <a:ext cx="0" cy="936172"/>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8" name="Rectangle 27"/>
          <p:cNvSpPr/>
          <p:nvPr/>
        </p:nvSpPr>
        <p:spPr>
          <a:xfrm>
            <a:off x="4582848" y="4430485"/>
            <a:ext cx="1208314" cy="517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287448" y="4430485"/>
            <a:ext cx="1208314" cy="517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a:off x="598676" y="5241469"/>
            <a:ext cx="5312228" cy="729341"/>
            <a:chOff x="2688771" y="3145972"/>
            <a:chExt cx="5312228" cy="936172"/>
          </a:xfrm>
        </p:grpSpPr>
        <p:cxnSp>
          <p:nvCxnSpPr>
            <p:cNvPr id="31" name="Straight Connector 30"/>
            <p:cNvCxnSpPr/>
            <p:nvPr/>
          </p:nvCxnSpPr>
          <p:spPr>
            <a:xfrm>
              <a:off x="2688771" y="3145972"/>
              <a:ext cx="53122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688771" y="4082144"/>
              <a:ext cx="53122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8000999" y="3145972"/>
              <a:ext cx="0" cy="936172"/>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34" name="Rectangle 33"/>
          <p:cNvSpPr/>
          <p:nvPr/>
        </p:nvSpPr>
        <p:spPr>
          <a:xfrm>
            <a:off x="5453708" y="5333998"/>
            <a:ext cx="337454" cy="51707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018278" y="5333998"/>
            <a:ext cx="337454" cy="51707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Left Brace 39"/>
          <p:cNvSpPr/>
          <p:nvPr/>
        </p:nvSpPr>
        <p:spPr>
          <a:xfrm rot="16200000">
            <a:off x="4724358" y="5426528"/>
            <a:ext cx="435430" cy="1730828"/>
          </a:xfrm>
          <a:prstGeom prst="leftBrace">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1" name="TextBox 40"/>
          <p:cNvSpPr txBox="1"/>
          <p:nvPr/>
        </p:nvSpPr>
        <p:spPr>
          <a:xfrm>
            <a:off x="4772796" y="6389915"/>
            <a:ext cx="338554" cy="461665"/>
          </a:xfrm>
          <a:prstGeom prst="rect">
            <a:avLst/>
          </a:prstGeom>
          <a:noFill/>
        </p:spPr>
        <p:txBody>
          <a:bodyPr wrap="none" rtlCol="0">
            <a:spAutoFit/>
          </a:bodyPr>
          <a:lstStyle/>
          <a:p>
            <a:r>
              <a:rPr lang="en-US" sz="2400" dirty="0" smtClean="0"/>
              <a:t>x</a:t>
            </a:r>
            <a:endParaRPr lang="en-US" sz="2400" dirty="0"/>
          </a:p>
        </p:txBody>
      </p:sp>
      <p:sp>
        <p:nvSpPr>
          <p:cNvPr id="42" name="Rectangle 41"/>
          <p:cNvSpPr/>
          <p:nvPr/>
        </p:nvSpPr>
        <p:spPr>
          <a:xfrm>
            <a:off x="4076659" y="5333998"/>
            <a:ext cx="854533" cy="517070"/>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2"/>
          <p:cNvSpPr/>
          <p:nvPr/>
        </p:nvSpPr>
        <p:spPr>
          <a:xfrm rot="848905">
            <a:off x="2634481" y="4209563"/>
            <a:ext cx="800100" cy="609599"/>
          </a:xfrm>
          <a:prstGeom prst="rightArrow">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Content Placeholder 3"/>
          <p:cNvSpPr txBox="1">
            <a:spLocks/>
          </p:cNvSpPr>
          <p:nvPr/>
        </p:nvSpPr>
        <p:spPr>
          <a:xfrm>
            <a:off x="6161314" y="4599211"/>
            <a:ext cx="2819400" cy="1910446"/>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smtClean="0"/>
              <a:t>Fair, but capacity is wasted</a:t>
            </a:r>
            <a:endParaRPr lang="en-US" dirty="0"/>
          </a:p>
        </p:txBody>
      </p:sp>
    </p:spTree>
    <p:extLst>
      <p:ext uri="{BB962C8B-B14F-4D97-AF65-F5344CB8AC3E}">
        <p14:creationId xmlns:p14="http://schemas.microsoft.com/office/powerpoint/2010/main" val="3514786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anim calcmode="lin" valueType="num">
                                      <p:cBhvr>
                                        <p:cTn id="8" dur="500" fill="hold"/>
                                        <p:tgtEl>
                                          <p:spTgt spid="21"/>
                                        </p:tgtEl>
                                        <p:attrNameLst>
                                          <p:attrName>ppt_x</p:attrName>
                                        </p:attrNameLst>
                                      </p:cBhvr>
                                      <p:tavLst>
                                        <p:tav tm="0">
                                          <p:val>
                                            <p:strVal val="#ppt_x"/>
                                          </p:val>
                                        </p:tav>
                                        <p:tav tm="100000">
                                          <p:val>
                                            <p:strVal val="#ppt_x"/>
                                          </p:val>
                                        </p:tav>
                                      </p:tavLst>
                                    </p:anim>
                                    <p:anim calcmode="lin" valueType="num">
                                      <p:cBhvr>
                                        <p:cTn id="9" dur="500" fill="hold"/>
                                        <p:tgtEl>
                                          <p:spTgt spid="2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anim calcmode="lin" valueType="num">
                                      <p:cBhvr>
                                        <p:cTn id="13" dur="500" fill="hold"/>
                                        <p:tgtEl>
                                          <p:spTgt spid="22"/>
                                        </p:tgtEl>
                                        <p:attrNameLst>
                                          <p:attrName>ppt_x</p:attrName>
                                        </p:attrNameLst>
                                      </p:cBhvr>
                                      <p:tavLst>
                                        <p:tav tm="0">
                                          <p:val>
                                            <p:strVal val="#ppt_x"/>
                                          </p:val>
                                        </p:tav>
                                        <p:tav tm="100000">
                                          <p:val>
                                            <p:strVal val="#ppt_x"/>
                                          </p:val>
                                        </p:tav>
                                      </p:tavLst>
                                    </p:anim>
                                    <p:anim calcmode="lin" valueType="num">
                                      <p:cBhvr>
                                        <p:cTn id="14" dur="5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2" fill="hold" grpId="0" nodeType="clickEffect">
                                  <p:stCondLst>
                                    <p:cond delay="0"/>
                                  </p:stCondLst>
                                  <p:childTnLst>
                                    <p:anim calcmode="lin" valueType="num">
                                      <p:cBhvr additive="base">
                                        <p:cTn id="18" dur="500"/>
                                        <p:tgtEl>
                                          <p:spTgt spid="9"/>
                                        </p:tgtEl>
                                        <p:attrNameLst>
                                          <p:attrName>ppt_x</p:attrName>
                                        </p:attrNameLst>
                                      </p:cBhvr>
                                      <p:tavLst>
                                        <p:tav tm="0">
                                          <p:val>
                                            <p:strVal val="ppt_x"/>
                                          </p:val>
                                        </p:tav>
                                        <p:tav tm="100000">
                                          <p:val>
                                            <p:strVal val="1+ppt_w/2"/>
                                          </p:val>
                                        </p:tav>
                                      </p:tavLst>
                                    </p:anim>
                                    <p:anim calcmode="lin" valueType="num">
                                      <p:cBhvr additive="base">
                                        <p:cTn id="19" dur="500"/>
                                        <p:tgtEl>
                                          <p:spTgt spid="9"/>
                                        </p:tgtEl>
                                        <p:attrNameLst>
                                          <p:attrName>ppt_y</p:attrName>
                                        </p:attrNameLst>
                                      </p:cBhvr>
                                      <p:tavLst>
                                        <p:tav tm="0">
                                          <p:val>
                                            <p:strVal val="ppt_y"/>
                                          </p:val>
                                        </p:tav>
                                        <p:tav tm="100000">
                                          <p:val>
                                            <p:strVal val="ppt_y"/>
                                          </p:val>
                                        </p:tav>
                                      </p:tavLst>
                                    </p:anim>
                                    <p:set>
                                      <p:cBhvr>
                                        <p:cTn id="20" dur="1" fill="hold">
                                          <p:stCondLst>
                                            <p:cond delay="499"/>
                                          </p:stCondLst>
                                        </p:cTn>
                                        <p:tgtEl>
                                          <p:spTgt spid="9"/>
                                        </p:tgtEl>
                                        <p:attrNameLst>
                                          <p:attrName>style.visibility</p:attrName>
                                        </p:attrNameLst>
                                      </p:cBhvr>
                                      <p:to>
                                        <p:strVal val="hidden"/>
                                      </p:to>
                                    </p:set>
                                  </p:childTnLst>
                                </p:cTn>
                              </p:par>
                              <p:par>
                                <p:cTn id="21" presetID="2" presetClass="exit" presetSubtype="2" fill="hold" grpId="0" nodeType="withEffect">
                                  <p:stCondLst>
                                    <p:cond delay="0"/>
                                  </p:stCondLst>
                                  <p:childTnLst>
                                    <p:anim calcmode="lin" valueType="num">
                                      <p:cBhvr additive="base">
                                        <p:cTn id="22" dur="500"/>
                                        <p:tgtEl>
                                          <p:spTgt spid="15"/>
                                        </p:tgtEl>
                                        <p:attrNameLst>
                                          <p:attrName>ppt_x</p:attrName>
                                        </p:attrNameLst>
                                      </p:cBhvr>
                                      <p:tavLst>
                                        <p:tav tm="0">
                                          <p:val>
                                            <p:strVal val="ppt_x"/>
                                          </p:val>
                                        </p:tav>
                                        <p:tav tm="100000">
                                          <p:val>
                                            <p:strVal val="1+ppt_w/2"/>
                                          </p:val>
                                        </p:tav>
                                      </p:tavLst>
                                    </p:anim>
                                    <p:anim calcmode="lin" valueType="num">
                                      <p:cBhvr additive="base">
                                        <p:cTn id="23" dur="500"/>
                                        <p:tgtEl>
                                          <p:spTgt spid="15"/>
                                        </p:tgtEl>
                                        <p:attrNameLst>
                                          <p:attrName>ppt_y</p:attrName>
                                        </p:attrNameLst>
                                      </p:cBhvr>
                                      <p:tavLst>
                                        <p:tav tm="0">
                                          <p:val>
                                            <p:strVal val="ppt_y"/>
                                          </p:val>
                                        </p:tav>
                                        <p:tav tm="100000">
                                          <p:val>
                                            <p:strVal val="ppt_y"/>
                                          </p:val>
                                        </p:tav>
                                      </p:tavLst>
                                    </p:anim>
                                    <p:set>
                                      <p:cBhvr>
                                        <p:cTn id="24" dur="1" fill="hold">
                                          <p:stCondLst>
                                            <p:cond delay="499"/>
                                          </p:stCondLst>
                                        </p:cTn>
                                        <p:tgtEl>
                                          <p:spTgt spid="15"/>
                                        </p:tgtEl>
                                        <p:attrNameLst>
                                          <p:attrName>style.visibility</p:attrName>
                                        </p:attrNameLst>
                                      </p:cBhvr>
                                      <p:to>
                                        <p:strVal val="hidden"/>
                                      </p:to>
                                    </p:set>
                                  </p:childTnLst>
                                </p:cTn>
                              </p:par>
                              <p:par>
                                <p:cTn id="25" presetID="2" presetClass="exit" presetSubtype="2" fill="hold" grpId="0" nodeType="withEffect">
                                  <p:stCondLst>
                                    <p:cond delay="0"/>
                                  </p:stCondLst>
                                  <p:childTnLst>
                                    <p:anim calcmode="lin" valueType="num">
                                      <p:cBhvr additive="base">
                                        <p:cTn id="26" dur="500"/>
                                        <p:tgtEl>
                                          <p:spTgt spid="16"/>
                                        </p:tgtEl>
                                        <p:attrNameLst>
                                          <p:attrName>ppt_x</p:attrName>
                                        </p:attrNameLst>
                                      </p:cBhvr>
                                      <p:tavLst>
                                        <p:tav tm="0">
                                          <p:val>
                                            <p:strVal val="ppt_x"/>
                                          </p:val>
                                        </p:tav>
                                        <p:tav tm="100000">
                                          <p:val>
                                            <p:strVal val="1+ppt_w/2"/>
                                          </p:val>
                                        </p:tav>
                                      </p:tavLst>
                                    </p:anim>
                                    <p:anim calcmode="lin" valueType="num">
                                      <p:cBhvr additive="base">
                                        <p:cTn id="27" dur="500"/>
                                        <p:tgtEl>
                                          <p:spTgt spid="16"/>
                                        </p:tgtEl>
                                        <p:attrNameLst>
                                          <p:attrName>ppt_y</p:attrName>
                                        </p:attrNameLst>
                                      </p:cBhvr>
                                      <p:tavLst>
                                        <p:tav tm="0">
                                          <p:val>
                                            <p:strVal val="ppt_y"/>
                                          </p:val>
                                        </p:tav>
                                        <p:tav tm="100000">
                                          <p:val>
                                            <p:strVal val="ppt_y"/>
                                          </p:val>
                                        </p:tav>
                                      </p:tavLst>
                                    </p:anim>
                                    <p:set>
                                      <p:cBhvr>
                                        <p:cTn id="28" dur="1" fill="hold">
                                          <p:stCondLst>
                                            <p:cond delay="499"/>
                                          </p:stCondLst>
                                        </p:cTn>
                                        <p:tgtEl>
                                          <p:spTgt spid="16"/>
                                        </p:tgtEl>
                                        <p:attrNameLst>
                                          <p:attrName>style.visibility</p:attrName>
                                        </p:attrNameLst>
                                      </p:cBhvr>
                                      <p:to>
                                        <p:strVal val="hidden"/>
                                      </p:to>
                                    </p:set>
                                  </p:childTnLst>
                                </p:cTn>
                              </p:par>
                              <p:par>
                                <p:cTn id="29" presetID="2" presetClass="exit" presetSubtype="2" fill="hold" grpId="0" nodeType="withEffect">
                                  <p:stCondLst>
                                    <p:cond delay="0"/>
                                  </p:stCondLst>
                                  <p:childTnLst>
                                    <p:anim calcmode="lin" valueType="num">
                                      <p:cBhvr additive="base">
                                        <p:cTn id="30" dur="500"/>
                                        <p:tgtEl>
                                          <p:spTgt spid="17"/>
                                        </p:tgtEl>
                                        <p:attrNameLst>
                                          <p:attrName>ppt_x</p:attrName>
                                        </p:attrNameLst>
                                      </p:cBhvr>
                                      <p:tavLst>
                                        <p:tav tm="0">
                                          <p:val>
                                            <p:strVal val="ppt_x"/>
                                          </p:val>
                                        </p:tav>
                                        <p:tav tm="100000">
                                          <p:val>
                                            <p:strVal val="1+ppt_w/2"/>
                                          </p:val>
                                        </p:tav>
                                      </p:tavLst>
                                    </p:anim>
                                    <p:anim calcmode="lin" valueType="num">
                                      <p:cBhvr additive="base">
                                        <p:cTn id="31" dur="500"/>
                                        <p:tgtEl>
                                          <p:spTgt spid="17"/>
                                        </p:tgtEl>
                                        <p:attrNameLst>
                                          <p:attrName>ppt_y</p:attrName>
                                        </p:attrNameLst>
                                      </p:cBhvr>
                                      <p:tavLst>
                                        <p:tav tm="0">
                                          <p:val>
                                            <p:strVal val="ppt_y"/>
                                          </p:val>
                                        </p:tav>
                                        <p:tav tm="100000">
                                          <p:val>
                                            <p:strVal val="ppt_y"/>
                                          </p:val>
                                        </p:tav>
                                      </p:tavLst>
                                    </p:anim>
                                    <p:set>
                                      <p:cBhvr>
                                        <p:cTn id="32" dur="1" fill="hold">
                                          <p:stCondLst>
                                            <p:cond delay="499"/>
                                          </p:stCondLst>
                                        </p:cTn>
                                        <p:tgtEl>
                                          <p:spTgt spid="17"/>
                                        </p:tgtEl>
                                        <p:attrNameLst>
                                          <p:attrName>style.visibility</p:attrName>
                                        </p:attrNameLst>
                                      </p:cBhvr>
                                      <p:to>
                                        <p:strVal val="hidden"/>
                                      </p:to>
                                    </p:set>
                                  </p:childTnLst>
                                </p:cTn>
                              </p:par>
                              <p:par>
                                <p:cTn id="33" presetID="2" presetClass="exit" presetSubtype="2" fill="hold" grpId="0" nodeType="withEffect">
                                  <p:stCondLst>
                                    <p:cond delay="0"/>
                                  </p:stCondLst>
                                  <p:childTnLst>
                                    <p:anim calcmode="lin" valueType="num">
                                      <p:cBhvr additive="base">
                                        <p:cTn id="34" dur="500"/>
                                        <p:tgtEl>
                                          <p:spTgt spid="18"/>
                                        </p:tgtEl>
                                        <p:attrNameLst>
                                          <p:attrName>ppt_x</p:attrName>
                                        </p:attrNameLst>
                                      </p:cBhvr>
                                      <p:tavLst>
                                        <p:tav tm="0">
                                          <p:val>
                                            <p:strVal val="ppt_x"/>
                                          </p:val>
                                        </p:tav>
                                        <p:tav tm="100000">
                                          <p:val>
                                            <p:strVal val="1+ppt_w/2"/>
                                          </p:val>
                                        </p:tav>
                                      </p:tavLst>
                                    </p:anim>
                                    <p:anim calcmode="lin" valueType="num">
                                      <p:cBhvr additive="base">
                                        <p:cTn id="35" dur="500"/>
                                        <p:tgtEl>
                                          <p:spTgt spid="18"/>
                                        </p:tgtEl>
                                        <p:attrNameLst>
                                          <p:attrName>ppt_y</p:attrName>
                                        </p:attrNameLst>
                                      </p:cBhvr>
                                      <p:tavLst>
                                        <p:tav tm="0">
                                          <p:val>
                                            <p:strVal val="ppt_y"/>
                                          </p:val>
                                        </p:tav>
                                        <p:tav tm="100000">
                                          <p:val>
                                            <p:strVal val="ppt_y"/>
                                          </p:val>
                                        </p:tav>
                                      </p:tavLst>
                                    </p:anim>
                                    <p:set>
                                      <p:cBhvr>
                                        <p:cTn id="36" dur="1" fill="hold">
                                          <p:stCondLst>
                                            <p:cond delay="499"/>
                                          </p:stCondLst>
                                        </p:cTn>
                                        <p:tgtEl>
                                          <p:spTgt spid="18"/>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anim calcmode="lin" valueType="num">
                                      <p:cBhvr>
                                        <p:cTn id="42" dur="500" fill="hold"/>
                                        <p:tgtEl>
                                          <p:spTgt spid="23"/>
                                        </p:tgtEl>
                                        <p:attrNameLst>
                                          <p:attrName>ppt_x</p:attrName>
                                        </p:attrNameLst>
                                      </p:cBhvr>
                                      <p:tavLst>
                                        <p:tav tm="0">
                                          <p:val>
                                            <p:strVal val="#ppt_x"/>
                                          </p:val>
                                        </p:tav>
                                        <p:tav tm="100000">
                                          <p:val>
                                            <p:strVal val="#ppt_x"/>
                                          </p:val>
                                        </p:tav>
                                      </p:tavLst>
                                    </p:anim>
                                    <p:anim calcmode="lin" valueType="num">
                                      <p:cBhvr>
                                        <p:cTn id="43" dur="5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xit" presetSubtype="0" fill="hold" grpId="1" nodeType="clickEffect">
                                  <p:stCondLst>
                                    <p:cond delay="0"/>
                                  </p:stCondLst>
                                  <p:childTnLst>
                                    <p:animEffect transition="out" filter="fade">
                                      <p:cBhvr>
                                        <p:cTn id="47" dur="500"/>
                                        <p:tgtEl>
                                          <p:spTgt spid="21"/>
                                        </p:tgtEl>
                                      </p:cBhvr>
                                    </p:animEffect>
                                    <p:anim calcmode="lin" valueType="num">
                                      <p:cBhvr>
                                        <p:cTn id="48" dur="500"/>
                                        <p:tgtEl>
                                          <p:spTgt spid="21"/>
                                        </p:tgtEl>
                                        <p:attrNameLst>
                                          <p:attrName>ppt_x</p:attrName>
                                        </p:attrNameLst>
                                      </p:cBhvr>
                                      <p:tavLst>
                                        <p:tav tm="0">
                                          <p:val>
                                            <p:strVal val="ppt_x"/>
                                          </p:val>
                                        </p:tav>
                                        <p:tav tm="100000">
                                          <p:val>
                                            <p:strVal val="ppt_x"/>
                                          </p:val>
                                        </p:tav>
                                      </p:tavLst>
                                    </p:anim>
                                    <p:anim calcmode="lin" valueType="num">
                                      <p:cBhvr>
                                        <p:cTn id="49" dur="500"/>
                                        <p:tgtEl>
                                          <p:spTgt spid="21"/>
                                        </p:tgtEl>
                                        <p:attrNameLst>
                                          <p:attrName>ppt_y</p:attrName>
                                        </p:attrNameLst>
                                      </p:cBhvr>
                                      <p:tavLst>
                                        <p:tav tm="0">
                                          <p:val>
                                            <p:strVal val="ppt_y"/>
                                          </p:val>
                                        </p:tav>
                                        <p:tav tm="100000">
                                          <p:val>
                                            <p:strVal val="ppt_y+.1"/>
                                          </p:val>
                                        </p:tav>
                                      </p:tavLst>
                                    </p:anim>
                                    <p:set>
                                      <p:cBhvr>
                                        <p:cTn id="50" dur="1" fill="hold">
                                          <p:stCondLst>
                                            <p:cond delay="499"/>
                                          </p:stCondLst>
                                        </p:cTn>
                                        <p:tgtEl>
                                          <p:spTgt spid="21"/>
                                        </p:tgtEl>
                                        <p:attrNameLst>
                                          <p:attrName>style.visibility</p:attrName>
                                        </p:attrNameLst>
                                      </p:cBhvr>
                                      <p:to>
                                        <p:strVal val="hidden"/>
                                      </p:to>
                                    </p:set>
                                  </p:childTnLst>
                                </p:cTn>
                              </p:par>
                              <p:par>
                                <p:cTn id="51" presetID="42" presetClass="exit" presetSubtype="0" fill="hold" grpId="1" nodeType="withEffect">
                                  <p:stCondLst>
                                    <p:cond delay="0"/>
                                  </p:stCondLst>
                                  <p:childTnLst>
                                    <p:animEffect transition="out" filter="fade">
                                      <p:cBhvr>
                                        <p:cTn id="52" dur="500"/>
                                        <p:tgtEl>
                                          <p:spTgt spid="22"/>
                                        </p:tgtEl>
                                      </p:cBhvr>
                                    </p:animEffect>
                                    <p:anim calcmode="lin" valueType="num">
                                      <p:cBhvr>
                                        <p:cTn id="53" dur="500"/>
                                        <p:tgtEl>
                                          <p:spTgt spid="22"/>
                                        </p:tgtEl>
                                        <p:attrNameLst>
                                          <p:attrName>ppt_x</p:attrName>
                                        </p:attrNameLst>
                                      </p:cBhvr>
                                      <p:tavLst>
                                        <p:tav tm="0">
                                          <p:val>
                                            <p:strVal val="ppt_x"/>
                                          </p:val>
                                        </p:tav>
                                        <p:tav tm="100000">
                                          <p:val>
                                            <p:strVal val="ppt_x"/>
                                          </p:val>
                                        </p:tav>
                                      </p:tavLst>
                                    </p:anim>
                                    <p:anim calcmode="lin" valueType="num">
                                      <p:cBhvr>
                                        <p:cTn id="54" dur="500"/>
                                        <p:tgtEl>
                                          <p:spTgt spid="22"/>
                                        </p:tgtEl>
                                        <p:attrNameLst>
                                          <p:attrName>ppt_y</p:attrName>
                                        </p:attrNameLst>
                                      </p:cBhvr>
                                      <p:tavLst>
                                        <p:tav tm="0">
                                          <p:val>
                                            <p:strVal val="ppt_y"/>
                                          </p:val>
                                        </p:tav>
                                        <p:tav tm="100000">
                                          <p:val>
                                            <p:strVal val="ppt_y+.1"/>
                                          </p:val>
                                        </p:tav>
                                      </p:tavLst>
                                    </p:anim>
                                    <p:set>
                                      <p:cBhvr>
                                        <p:cTn id="55" dur="1" fill="hold">
                                          <p:stCondLst>
                                            <p:cond delay="499"/>
                                          </p:stCondLst>
                                        </p:cTn>
                                        <p:tgtEl>
                                          <p:spTgt spid="22"/>
                                        </p:tgtEl>
                                        <p:attrNameLst>
                                          <p:attrName>style.visibility</p:attrName>
                                        </p:attrNameLst>
                                      </p:cBhvr>
                                      <p:to>
                                        <p:strVal val="hidden"/>
                                      </p:to>
                                    </p:set>
                                  </p:childTnLst>
                                </p:cTn>
                              </p:par>
                            </p:childTnLst>
                          </p:cTn>
                        </p:par>
                        <p:par>
                          <p:cTn id="56" fill="hold">
                            <p:stCondLst>
                              <p:cond delay="500"/>
                            </p:stCondLst>
                            <p:childTnLst>
                              <p:par>
                                <p:cTn id="57" presetID="42" presetClass="entr" presetSubtype="0" fill="hold" grpId="0" nodeType="afterEffect">
                                  <p:stCondLst>
                                    <p:cond delay="0"/>
                                  </p:stCondLst>
                                  <p:childTnLst>
                                    <p:set>
                                      <p:cBhvr>
                                        <p:cTn id="58" dur="1" fill="hold">
                                          <p:stCondLst>
                                            <p:cond delay="0"/>
                                          </p:stCondLst>
                                        </p:cTn>
                                        <p:tgtEl>
                                          <p:spTgt spid="40"/>
                                        </p:tgtEl>
                                        <p:attrNameLst>
                                          <p:attrName>style.visibility</p:attrName>
                                        </p:attrNameLst>
                                      </p:cBhvr>
                                      <p:to>
                                        <p:strVal val="visible"/>
                                      </p:to>
                                    </p:set>
                                    <p:animEffect transition="in" filter="fade">
                                      <p:cBhvr>
                                        <p:cTn id="59" dur="500"/>
                                        <p:tgtEl>
                                          <p:spTgt spid="40"/>
                                        </p:tgtEl>
                                      </p:cBhvr>
                                    </p:animEffect>
                                    <p:anim calcmode="lin" valueType="num">
                                      <p:cBhvr>
                                        <p:cTn id="60" dur="500" fill="hold"/>
                                        <p:tgtEl>
                                          <p:spTgt spid="40"/>
                                        </p:tgtEl>
                                        <p:attrNameLst>
                                          <p:attrName>ppt_x</p:attrName>
                                        </p:attrNameLst>
                                      </p:cBhvr>
                                      <p:tavLst>
                                        <p:tav tm="0">
                                          <p:val>
                                            <p:strVal val="#ppt_x"/>
                                          </p:val>
                                        </p:tav>
                                        <p:tav tm="100000">
                                          <p:val>
                                            <p:strVal val="#ppt_x"/>
                                          </p:val>
                                        </p:tav>
                                      </p:tavLst>
                                    </p:anim>
                                    <p:anim calcmode="lin" valueType="num">
                                      <p:cBhvr>
                                        <p:cTn id="61" dur="500" fill="hold"/>
                                        <p:tgtEl>
                                          <p:spTgt spid="40"/>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fade">
                                      <p:cBhvr>
                                        <p:cTn id="64" dur="500"/>
                                        <p:tgtEl>
                                          <p:spTgt spid="41"/>
                                        </p:tgtEl>
                                      </p:cBhvr>
                                    </p:animEffect>
                                    <p:anim calcmode="lin" valueType="num">
                                      <p:cBhvr>
                                        <p:cTn id="65" dur="500" fill="hold"/>
                                        <p:tgtEl>
                                          <p:spTgt spid="41"/>
                                        </p:tgtEl>
                                        <p:attrNameLst>
                                          <p:attrName>ppt_x</p:attrName>
                                        </p:attrNameLst>
                                      </p:cBhvr>
                                      <p:tavLst>
                                        <p:tav tm="0">
                                          <p:val>
                                            <p:strVal val="#ppt_x"/>
                                          </p:val>
                                        </p:tav>
                                        <p:tav tm="100000">
                                          <p:val>
                                            <p:strVal val="#ppt_x"/>
                                          </p:val>
                                        </p:tav>
                                      </p:tavLst>
                                    </p:anim>
                                    <p:anim calcmode="lin" valueType="num">
                                      <p:cBhvr>
                                        <p:cTn id="66" dur="500" fill="hold"/>
                                        <p:tgtEl>
                                          <p:spTgt spid="41"/>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fade">
                                      <p:cBhvr>
                                        <p:cTn id="69" dur="500"/>
                                        <p:tgtEl>
                                          <p:spTgt spid="24"/>
                                        </p:tgtEl>
                                      </p:cBhvr>
                                    </p:animEffect>
                                    <p:anim calcmode="lin" valueType="num">
                                      <p:cBhvr>
                                        <p:cTn id="70" dur="500" fill="hold"/>
                                        <p:tgtEl>
                                          <p:spTgt spid="24"/>
                                        </p:tgtEl>
                                        <p:attrNameLst>
                                          <p:attrName>ppt_x</p:attrName>
                                        </p:attrNameLst>
                                      </p:cBhvr>
                                      <p:tavLst>
                                        <p:tav tm="0">
                                          <p:val>
                                            <p:strVal val="#ppt_x"/>
                                          </p:val>
                                        </p:tav>
                                        <p:tav tm="100000">
                                          <p:val>
                                            <p:strVal val="#ppt_x"/>
                                          </p:val>
                                        </p:tav>
                                      </p:tavLst>
                                    </p:anim>
                                    <p:anim calcmode="lin" valueType="num">
                                      <p:cBhvr>
                                        <p:cTn id="71" dur="500" fill="hold"/>
                                        <p:tgtEl>
                                          <p:spTgt spid="24"/>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fade">
                                      <p:cBhvr>
                                        <p:cTn id="74" dur="500"/>
                                        <p:tgtEl>
                                          <p:spTgt spid="28"/>
                                        </p:tgtEl>
                                      </p:cBhvr>
                                    </p:animEffect>
                                    <p:anim calcmode="lin" valueType="num">
                                      <p:cBhvr>
                                        <p:cTn id="75" dur="500" fill="hold"/>
                                        <p:tgtEl>
                                          <p:spTgt spid="28"/>
                                        </p:tgtEl>
                                        <p:attrNameLst>
                                          <p:attrName>ppt_x</p:attrName>
                                        </p:attrNameLst>
                                      </p:cBhvr>
                                      <p:tavLst>
                                        <p:tav tm="0">
                                          <p:val>
                                            <p:strVal val="#ppt_x"/>
                                          </p:val>
                                        </p:tav>
                                        <p:tav tm="100000">
                                          <p:val>
                                            <p:strVal val="#ppt_x"/>
                                          </p:val>
                                        </p:tav>
                                      </p:tavLst>
                                    </p:anim>
                                    <p:anim calcmode="lin" valueType="num">
                                      <p:cBhvr>
                                        <p:cTn id="76" dur="500" fill="hold"/>
                                        <p:tgtEl>
                                          <p:spTgt spid="28"/>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fade">
                                      <p:cBhvr>
                                        <p:cTn id="79" dur="500"/>
                                        <p:tgtEl>
                                          <p:spTgt spid="29"/>
                                        </p:tgtEl>
                                      </p:cBhvr>
                                    </p:animEffect>
                                    <p:anim calcmode="lin" valueType="num">
                                      <p:cBhvr>
                                        <p:cTn id="80" dur="500" fill="hold"/>
                                        <p:tgtEl>
                                          <p:spTgt spid="29"/>
                                        </p:tgtEl>
                                        <p:attrNameLst>
                                          <p:attrName>ppt_x</p:attrName>
                                        </p:attrNameLst>
                                      </p:cBhvr>
                                      <p:tavLst>
                                        <p:tav tm="0">
                                          <p:val>
                                            <p:strVal val="#ppt_x"/>
                                          </p:val>
                                        </p:tav>
                                        <p:tav tm="100000">
                                          <p:val>
                                            <p:strVal val="#ppt_x"/>
                                          </p:val>
                                        </p:tav>
                                      </p:tavLst>
                                    </p:anim>
                                    <p:anim calcmode="lin" valueType="num">
                                      <p:cBhvr>
                                        <p:cTn id="81" dur="500" fill="hold"/>
                                        <p:tgtEl>
                                          <p:spTgt spid="29"/>
                                        </p:tgtEl>
                                        <p:attrNameLst>
                                          <p:attrName>ppt_y</p:attrName>
                                        </p:attrNameLst>
                                      </p:cBhvr>
                                      <p:tavLst>
                                        <p:tav tm="0">
                                          <p:val>
                                            <p:strVal val="#ppt_y+.1"/>
                                          </p:val>
                                        </p:tav>
                                        <p:tav tm="100000">
                                          <p:val>
                                            <p:strVal val="#ppt_y"/>
                                          </p:val>
                                        </p:tav>
                                      </p:tavLst>
                                    </p:anim>
                                  </p:childTnLst>
                                </p:cTn>
                              </p:par>
                              <p:par>
                                <p:cTn id="82" presetID="42" presetClass="entr" presetSubtype="0" fill="hold" nodeType="with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500"/>
                                        <p:tgtEl>
                                          <p:spTgt spid="30"/>
                                        </p:tgtEl>
                                      </p:cBhvr>
                                    </p:animEffect>
                                    <p:anim calcmode="lin" valueType="num">
                                      <p:cBhvr>
                                        <p:cTn id="85" dur="500" fill="hold"/>
                                        <p:tgtEl>
                                          <p:spTgt spid="30"/>
                                        </p:tgtEl>
                                        <p:attrNameLst>
                                          <p:attrName>ppt_x</p:attrName>
                                        </p:attrNameLst>
                                      </p:cBhvr>
                                      <p:tavLst>
                                        <p:tav tm="0">
                                          <p:val>
                                            <p:strVal val="#ppt_x"/>
                                          </p:val>
                                        </p:tav>
                                        <p:tav tm="100000">
                                          <p:val>
                                            <p:strVal val="#ppt_x"/>
                                          </p:val>
                                        </p:tav>
                                      </p:tavLst>
                                    </p:anim>
                                    <p:anim calcmode="lin" valueType="num">
                                      <p:cBhvr>
                                        <p:cTn id="86" dur="500" fill="hold"/>
                                        <p:tgtEl>
                                          <p:spTgt spid="30"/>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34"/>
                                        </p:tgtEl>
                                        <p:attrNameLst>
                                          <p:attrName>style.visibility</p:attrName>
                                        </p:attrNameLst>
                                      </p:cBhvr>
                                      <p:to>
                                        <p:strVal val="visible"/>
                                      </p:to>
                                    </p:set>
                                    <p:animEffect transition="in" filter="fade">
                                      <p:cBhvr>
                                        <p:cTn id="89" dur="500"/>
                                        <p:tgtEl>
                                          <p:spTgt spid="34"/>
                                        </p:tgtEl>
                                      </p:cBhvr>
                                    </p:animEffect>
                                    <p:anim calcmode="lin" valueType="num">
                                      <p:cBhvr>
                                        <p:cTn id="90" dur="500" fill="hold"/>
                                        <p:tgtEl>
                                          <p:spTgt spid="34"/>
                                        </p:tgtEl>
                                        <p:attrNameLst>
                                          <p:attrName>ppt_x</p:attrName>
                                        </p:attrNameLst>
                                      </p:cBhvr>
                                      <p:tavLst>
                                        <p:tav tm="0">
                                          <p:val>
                                            <p:strVal val="#ppt_x"/>
                                          </p:val>
                                        </p:tav>
                                        <p:tav tm="100000">
                                          <p:val>
                                            <p:strVal val="#ppt_x"/>
                                          </p:val>
                                        </p:tav>
                                      </p:tavLst>
                                    </p:anim>
                                    <p:anim calcmode="lin" valueType="num">
                                      <p:cBhvr>
                                        <p:cTn id="91" dur="500" fill="hold"/>
                                        <p:tgtEl>
                                          <p:spTgt spid="34"/>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fade">
                                      <p:cBhvr>
                                        <p:cTn id="94" dur="500"/>
                                        <p:tgtEl>
                                          <p:spTgt spid="35"/>
                                        </p:tgtEl>
                                      </p:cBhvr>
                                    </p:animEffect>
                                    <p:anim calcmode="lin" valueType="num">
                                      <p:cBhvr>
                                        <p:cTn id="95" dur="500" fill="hold"/>
                                        <p:tgtEl>
                                          <p:spTgt spid="35"/>
                                        </p:tgtEl>
                                        <p:attrNameLst>
                                          <p:attrName>ppt_x</p:attrName>
                                        </p:attrNameLst>
                                      </p:cBhvr>
                                      <p:tavLst>
                                        <p:tav tm="0">
                                          <p:val>
                                            <p:strVal val="#ppt_x"/>
                                          </p:val>
                                        </p:tav>
                                        <p:tav tm="100000">
                                          <p:val>
                                            <p:strVal val="#ppt_x"/>
                                          </p:val>
                                        </p:tav>
                                      </p:tavLst>
                                    </p:anim>
                                    <p:anim calcmode="lin" valueType="num">
                                      <p:cBhvr>
                                        <p:cTn id="96" dur="5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xit" presetSubtype="2" fill="hold" grpId="1" nodeType="clickEffect">
                                  <p:stCondLst>
                                    <p:cond delay="0"/>
                                  </p:stCondLst>
                                  <p:childTnLst>
                                    <p:anim calcmode="lin" valueType="num">
                                      <p:cBhvr additive="base">
                                        <p:cTn id="100" dur="500"/>
                                        <p:tgtEl>
                                          <p:spTgt spid="28"/>
                                        </p:tgtEl>
                                        <p:attrNameLst>
                                          <p:attrName>ppt_x</p:attrName>
                                        </p:attrNameLst>
                                      </p:cBhvr>
                                      <p:tavLst>
                                        <p:tav tm="0">
                                          <p:val>
                                            <p:strVal val="ppt_x"/>
                                          </p:val>
                                        </p:tav>
                                        <p:tav tm="100000">
                                          <p:val>
                                            <p:strVal val="1+ppt_w/2"/>
                                          </p:val>
                                        </p:tav>
                                      </p:tavLst>
                                    </p:anim>
                                    <p:anim calcmode="lin" valueType="num">
                                      <p:cBhvr additive="base">
                                        <p:cTn id="101" dur="500"/>
                                        <p:tgtEl>
                                          <p:spTgt spid="28"/>
                                        </p:tgtEl>
                                        <p:attrNameLst>
                                          <p:attrName>ppt_y</p:attrName>
                                        </p:attrNameLst>
                                      </p:cBhvr>
                                      <p:tavLst>
                                        <p:tav tm="0">
                                          <p:val>
                                            <p:strVal val="ppt_y"/>
                                          </p:val>
                                        </p:tav>
                                        <p:tav tm="100000">
                                          <p:val>
                                            <p:strVal val="ppt_y"/>
                                          </p:val>
                                        </p:tav>
                                      </p:tavLst>
                                    </p:anim>
                                    <p:set>
                                      <p:cBhvr>
                                        <p:cTn id="102" dur="1" fill="hold">
                                          <p:stCondLst>
                                            <p:cond delay="499"/>
                                          </p:stCondLst>
                                        </p:cTn>
                                        <p:tgtEl>
                                          <p:spTgt spid="28"/>
                                        </p:tgtEl>
                                        <p:attrNameLst>
                                          <p:attrName>style.visibility</p:attrName>
                                        </p:attrNameLst>
                                      </p:cBhvr>
                                      <p:to>
                                        <p:strVal val="hidden"/>
                                      </p:to>
                                    </p:set>
                                  </p:childTnLst>
                                </p:cTn>
                              </p:par>
                              <p:par>
                                <p:cTn id="103" presetID="2" presetClass="exit" presetSubtype="2" fill="hold" grpId="1" nodeType="withEffect">
                                  <p:stCondLst>
                                    <p:cond delay="0"/>
                                  </p:stCondLst>
                                  <p:childTnLst>
                                    <p:anim calcmode="lin" valueType="num">
                                      <p:cBhvr additive="base">
                                        <p:cTn id="104" dur="500"/>
                                        <p:tgtEl>
                                          <p:spTgt spid="34"/>
                                        </p:tgtEl>
                                        <p:attrNameLst>
                                          <p:attrName>ppt_x</p:attrName>
                                        </p:attrNameLst>
                                      </p:cBhvr>
                                      <p:tavLst>
                                        <p:tav tm="0">
                                          <p:val>
                                            <p:strVal val="ppt_x"/>
                                          </p:val>
                                        </p:tav>
                                        <p:tav tm="100000">
                                          <p:val>
                                            <p:strVal val="1+ppt_w/2"/>
                                          </p:val>
                                        </p:tav>
                                      </p:tavLst>
                                    </p:anim>
                                    <p:anim calcmode="lin" valueType="num">
                                      <p:cBhvr additive="base">
                                        <p:cTn id="105" dur="500"/>
                                        <p:tgtEl>
                                          <p:spTgt spid="34"/>
                                        </p:tgtEl>
                                        <p:attrNameLst>
                                          <p:attrName>ppt_y</p:attrName>
                                        </p:attrNameLst>
                                      </p:cBhvr>
                                      <p:tavLst>
                                        <p:tav tm="0">
                                          <p:val>
                                            <p:strVal val="ppt_y"/>
                                          </p:val>
                                        </p:tav>
                                        <p:tav tm="100000">
                                          <p:val>
                                            <p:strVal val="ppt_y"/>
                                          </p:val>
                                        </p:tav>
                                      </p:tavLst>
                                    </p:anim>
                                    <p:set>
                                      <p:cBhvr>
                                        <p:cTn id="106" dur="1" fill="hold">
                                          <p:stCondLst>
                                            <p:cond delay="499"/>
                                          </p:stCondLst>
                                        </p:cTn>
                                        <p:tgtEl>
                                          <p:spTgt spid="34"/>
                                        </p:tgtEl>
                                        <p:attrNameLst>
                                          <p:attrName>style.visibility</p:attrName>
                                        </p:attrNameLst>
                                      </p:cBhvr>
                                      <p:to>
                                        <p:strVal val="hidden"/>
                                      </p:to>
                                    </p:set>
                                  </p:childTnLst>
                                </p:cTn>
                              </p:par>
                              <p:par>
                                <p:cTn id="107" presetID="2" presetClass="exit" presetSubtype="2" fill="hold" grpId="1" nodeType="withEffect">
                                  <p:stCondLst>
                                    <p:cond delay="0"/>
                                  </p:stCondLst>
                                  <p:childTnLst>
                                    <p:anim calcmode="lin" valueType="num">
                                      <p:cBhvr additive="base">
                                        <p:cTn id="108" dur="500"/>
                                        <p:tgtEl>
                                          <p:spTgt spid="35"/>
                                        </p:tgtEl>
                                        <p:attrNameLst>
                                          <p:attrName>ppt_x</p:attrName>
                                        </p:attrNameLst>
                                      </p:cBhvr>
                                      <p:tavLst>
                                        <p:tav tm="0">
                                          <p:val>
                                            <p:strVal val="ppt_x"/>
                                          </p:val>
                                        </p:tav>
                                        <p:tav tm="100000">
                                          <p:val>
                                            <p:strVal val="1+ppt_w/2"/>
                                          </p:val>
                                        </p:tav>
                                      </p:tavLst>
                                    </p:anim>
                                    <p:anim calcmode="lin" valueType="num">
                                      <p:cBhvr additive="base">
                                        <p:cTn id="109" dur="500"/>
                                        <p:tgtEl>
                                          <p:spTgt spid="35"/>
                                        </p:tgtEl>
                                        <p:attrNameLst>
                                          <p:attrName>ppt_y</p:attrName>
                                        </p:attrNameLst>
                                      </p:cBhvr>
                                      <p:tavLst>
                                        <p:tav tm="0">
                                          <p:val>
                                            <p:strVal val="ppt_y"/>
                                          </p:val>
                                        </p:tav>
                                        <p:tav tm="100000">
                                          <p:val>
                                            <p:strVal val="ppt_y"/>
                                          </p:val>
                                        </p:tav>
                                      </p:tavLst>
                                    </p:anim>
                                    <p:set>
                                      <p:cBhvr>
                                        <p:cTn id="110" dur="1" fill="hold">
                                          <p:stCondLst>
                                            <p:cond delay="499"/>
                                          </p:stCondLst>
                                        </p:cTn>
                                        <p:tgtEl>
                                          <p:spTgt spid="35"/>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42" presetClass="entr" presetSubtype="0" fill="hold" grpId="0" nodeType="clickEffect">
                                  <p:stCondLst>
                                    <p:cond delay="0"/>
                                  </p:stCondLst>
                                  <p:childTnLst>
                                    <p:set>
                                      <p:cBhvr>
                                        <p:cTn id="114" dur="1" fill="hold">
                                          <p:stCondLst>
                                            <p:cond delay="0"/>
                                          </p:stCondLst>
                                        </p:cTn>
                                        <p:tgtEl>
                                          <p:spTgt spid="44"/>
                                        </p:tgtEl>
                                        <p:attrNameLst>
                                          <p:attrName>style.visibility</p:attrName>
                                        </p:attrNameLst>
                                      </p:cBhvr>
                                      <p:to>
                                        <p:strVal val="visible"/>
                                      </p:to>
                                    </p:set>
                                    <p:animEffect transition="in" filter="fade">
                                      <p:cBhvr>
                                        <p:cTn id="115" dur="500"/>
                                        <p:tgtEl>
                                          <p:spTgt spid="44"/>
                                        </p:tgtEl>
                                      </p:cBhvr>
                                    </p:animEffect>
                                    <p:anim calcmode="lin" valueType="num">
                                      <p:cBhvr>
                                        <p:cTn id="116" dur="500" fill="hold"/>
                                        <p:tgtEl>
                                          <p:spTgt spid="44"/>
                                        </p:tgtEl>
                                        <p:attrNameLst>
                                          <p:attrName>ppt_x</p:attrName>
                                        </p:attrNameLst>
                                      </p:cBhvr>
                                      <p:tavLst>
                                        <p:tav tm="0">
                                          <p:val>
                                            <p:strVal val="#ppt_x"/>
                                          </p:val>
                                        </p:tav>
                                        <p:tav tm="100000">
                                          <p:val>
                                            <p:strVal val="#ppt_x"/>
                                          </p:val>
                                        </p:tav>
                                      </p:tavLst>
                                    </p:anim>
                                    <p:anim calcmode="lin" valueType="num">
                                      <p:cBhvr>
                                        <p:cTn id="117" dur="5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grpId="0" nodeType="clickEffect">
                                  <p:stCondLst>
                                    <p:cond delay="0"/>
                                  </p:stCondLst>
                                  <p:childTnLst>
                                    <p:set>
                                      <p:cBhvr>
                                        <p:cTn id="121" dur="1" fill="hold">
                                          <p:stCondLst>
                                            <p:cond delay="0"/>
                                          </p:stCondLst>
                                        </p:cTn>
                                        <p:tgtEl>
                                          <p:spTgt spid="42"/>
                                        </p:tgtEl>
                                        <p:attrNameLst>
                                          <p:attrName>style.visibility</p:attrName>
                                        </p:attrNameLst>
                                      </p:cBhvr>
                                      <p:to>
                                        <p:strVal val="visible"/>
                                      </p:to>
                                    </p:set>
                                    <p:animEffect transition="in" filter="barn(inVertical)">
                                      <p:cBhvr>
                                        <p:cTn id="122" dur="500"/>
                                        <p:tgtEl>
                                          <p:spTgt spid="42"/>
                                        </p:tgtEl>
                                      </p:cBhvr>
                                    </p:animEffect>
                                  </p:childTnLst>
                                </p:cTn>
                              </p:par>
                            </p:childTnLst>
                          </p:cTn>
                        </p:par>
                        <p:par>
                          <p:cTn id="123" fill="hold">
                            <p:stCondLst>
                              <p:cond delay="500"/>
                            </p:stCondLst>
                            <p:childTnLst>
                              <p:par>
                                <p:cTn id="124" presetID="42" presetClass="entr" presetSubtype="0" fill="hold" grpId="0" nodeType="afterEffect">
                                  <p:stCondLst>
                                    <p:cond delay="0"/>
                                  </p:stCondLst>
                                  <p:childTnLst>
                                    <p:set>
                                      <p:cBhvr>
                                        <p:cTn id="125" dur="1" fill="hold">
                                          <p:stCondLst>
                                            <p:cond delay="0"/>
                                          </p:stCondLst>
                                        </p:cTn>
                                        <p:tgtEl>
                                          <p:spTgt spid="43"/>
                                        </p:tgtEl>
                                        <p:attrNameLst>
                                          <p:attrName>style.visibility</p:attrName>
                                        </p:attrNameLst>
                                      </p:cBhvr>
                                      <p:to>
                                        <p:strVal val="visible"/>
                                      </p:to>
                                    </p:set>
                                    <p:animEffect transition="in" filter="fade">
                                      <p:cBhvr>
                                        <p:cTn id="126" dur="500"/>
                                        <p:tgtEl>
                                          <p:spTgt spid="43"/>
                                        </p:tgtEl>
                                      </p:cBhvr>
                                    </p:animEffect>
                                    <p:anim calcmode="lin" valueType="num">
                                      <p:cBhvr>
                                        <p:cTn id="127" dur="500" fill="hold"/>
                                        <p:tgtEl>
                                          <p:spTgt spid="43"/>
                                        </p:tgtEl>
                                        <p:attrNameLst>
                                          <p:attrName>ppt_x</p:attrName>
                                        </p:attrNameLst>
                                      </p:cBhvr>
                                      <p:tavLst>
                                        <p:tav tm="0">
                                          <p:val>
                                            <p:strVal val="#ppt_x"/>
                                          </p:val>
                                        </p:tav>
                                        <p:tav tm="100000">
                                          <p:val>
                                            <p:strVal val="#ppt_x"/>
                                          </p:val>
                                        </p:tav>
                                      </p:tavLst>
                                    </p:anim>
                                    <p:anim calcmode="lin" valueType="num">
                                      <p:cBhvr>
                                        <p:cTn id="128" dur="5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P spid="16" grpId="0" animBg="1"/>
      <p:bldP spid="17" grpId="0" animBg="1"/>
      <p:bldP spid="18" grpId="0" animBg="1"/>
      <p:bldP spid="21" grpId="0" animBg="1"/>
      <p:bldP spid="21" grpId="1" animBg="1"/>
      <p:bldP spid="22" grpId="0"/>
      <p:bldP spid="22" grpId="1"/>
      <p:bldP spid="23" grpId="0"/>
      <p:bldP spid="28" grpId="0" animBg="1"/>
      <p:bldP spid="28" grpId="1" animBg="1"/>
      <p:bldP spid="29" grpId="0" animBg="1"/>
      <p:bldP spid="34" grpId="0" animBg="1"/>
      <p:bldP spid="34" grpId="1" animBg="1"/>
      <p:bldP spid="35" grpId="0" animBg="1"/>
      <p:bldP spid="35" grpId="1" animBg="1"/>
      <p:bldP spid="40" grpId="0" animBg="1"/>
      <p:bldP spid="41" grpId="0"/>
      <p:bldP spid="42" grpId="0" animBg="1"/>
      <p:bldP spid="43" grpId="0" animBg="1"/>
      <p:bldP spid="4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Max-Min Fairness</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fld id="{283B9EA5-CE9A-4950-A80C-5ADF06B45BB8}" type="slidenum">
              <a:rPr lang="en-US" smtClean="0"/>
              <a:pPr/>
              <a:t>22</a:t>
            </a:fld>
            <a:endParaRPr lang="en-US" dirty="0"/>
          </a:p>
        </p:txBody>
      </p:sp>
      <p:sp>
        <p:nvSpPr>
          <p:cNvPr id="4" name="Content Placeholder 3"/>
          <p:cNvSpPr>
            <a:spLocks noGrp="1"/>
          </p:cNvSpPr>
          <p:nvPr>
            <p:ph sz="quarter" idx="1"/>
          </p:nvPr>
        </p:nvSpPr>
        <p:spPr/>
        <p:txBody>
          <a:bodyPr>
            <a:normAutofit/>
          </a:bodyPr>
          <a:lstStyle/>
          <a:p>
            <a:r>
              <a:rPr lang="en-US" sz="3200" dirty="0"/>
              <a:t>If </a:t>
            </a:r>
            <a:r>
              <a:rPr lang="en-US" sz="3200" i="1" dirty="0" err="1"/>
              <a:t>i</a:t>
            </a:r>
            <a:r>
              <a:rPr lang="en-US" sz="3200" dirty="0"/>
              <a:t> parties request from resource </a:t>
            </a:r>
            <a:r>
              <a:rPr lang="en-US" sz="3200" i="1" dirty="0">
                <a:sym typeface="Symbol"/>
              </a:rPr>
              <a:t></a:t>
            </a:r>
            <a:r>
              <a:rPr lang="en-US" sz="3200" dirty="0">
                <a:sym typeface="Symbol"/>
              </a:rPr>
              <a:t>, each receives </a:t>
            </a:r>
            <a:r>
              <a:rPr lang="en-US" sz="3200" i="1" dirty="0">
                <a:sym typeface="Symbol"/>
              </a:rPr>
              <a:t></a:t>
            </a:r>
            <a:r>
              <a:rPr lang="en-US" sz="3200" i="1" baseline="-25000" dirty="0" err="1">
                <a:sym typeface="Symbol"/>
              </a:rPr>
              <a:t>i</a:t>
            </a:r>
            <a:endParaRPr lang="en-US" sz="3200" i="1" baseline="-25000" dirty="0">
              <a:sym typeface="Symbol"/>
            </a:endParaRPr>
          </a:p>
          <a:p>
            <a:r>
              <a:rPr lang="en-US" sz="3200" dirty="0"/>
              <a:t>Allocation is max-min fair </a:t>
            </a:r>
            <a:r>
              <a:rPr lang="en-US" sz="3200" b="1" i="1" dirty="0"/>
              <a:t>IFF</a:t>
            </a:r>
          </a:p>
          <a:p>
            <a:pPr marL="880110" lvl="1" indent="-514350">
              <a:buSzPct val="80000"/>
              <a:buFont typeface="+mj-lt"/>
              <a:buAutoNum type="arabicParenR"/>
            </a:pPr>
            <a:r>
              <a:rPr lang="en-US" sz="2800" dirty="0" smtClean="0"/>
              <a:t>No </a:t>
            </a:r>
            <a:r>
              <a:rPr lang="en-US" sz="2800" dirty="0"/>
              <a:t>user receives more than its request</a:t>
            </a:r>
          </a:p>
          <a:p>
            <a:pPr marL="880110" lvl="1" indent="-514350">
              <a:buSzPct val="80000"/>
              <a:buFont typeface="+mj-lt"/>
              <a:buAutoNum type="arabicParenR"/>
            </a:pPr>
            <a:r>
              <a:rPr lang="en-US" sz="2800" dirty="0" smtClean="0"/>
              <a:t>No </a:t>
            </a:r>
            <a:r>
              <a:rPr lang="en-US" sz="2800" dirty="0"/>
              <a:t>other allocation satisfying 1) has a </a:t>
            </a:r>
            <a:r>
              <a:rPr lang="en-US" sz="2800" dirty="0" smtClean="0"/>
              <a:t>higher minimum </a:t>
            </a:r>
            <a:r>
              <a:rPr lang="en-US" sz="2800" dirty="0"/>
              <a:t>allocation</a:t>
            </a:r>
          </a:p>
          <a:p>
            <a:pPr marL="880110" lvl="1" indent="-514350">
              <a:buSzPct val="80000"/>
              <a:buFont typeface="+mj-lt"/>
              <a:buAutoNum type="arabicParenR"/>
            </a:pPr>
            <a:r>
              <a:rPr lang="en-US" sz="2800" dirty="0" smtClean="0"/>
              <a:t>Condition </a:t>
            </a:r>
            <a:r>
              <a:rPr lang="en-US" sz="2800" dirty="0"/>
              <a:t>2) remains true recursively as we remove the minimal user and reduce its allocation from the total </a:t>
            </a:r>
            <a:r>
              <a:rPr lang="en-US" sz="2800" dirty="0" smtClean="0"/>
              <a:t>resource</a:t>
            </a:r>
            <a:endParaRPr lang="en-US" sz="2800" dirty="0"/>
          </a:p>
        </p:txBody>
      </p:sp>
    </p:spTree>
    <p:extLst>
      <p:ext uri="{BB962C8B-B14F-4D97-AF65-F5344CB8AC3E}">
        <p14:creationId xmlns:p14="http://schemas.microsoft.com/office/powerpoint/2010/main" val="228502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Max-Min Fairness</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fld id="{283B9EA5-CE9A-4950-A80C-5ADF06B45BB8}" type="slidenum">
              <a:rPr lang="en-US" smtClean="0"/>
              <a:pPr/>
              <a:t>23</a:t>
            </a:fld>
            <a:endParaRPr lang="en-US" dirty="0"/>
          </a:p>
        </p:txBody>
      </p:sp>
      <p:sp>
        <p:nvSpPr>
          <p:cNvPr id="4" name="Content Placeholder 3"/>
          <p:cNvSpPr>
            <a:spLocks noGrp="1"/>
          </p:cNvSpPr>
          <p:nvPr>
            <p:ph sz="quarter" idx="1"/>
          </p:nvPr>
        </p:nvSpPr>
        <p:spPr/>
        <p:txBody>
          <a:bodyPr/>
          <a:lstStyle/>
          <a:p>
            <a:r>
              <a:rPr lang="en-US" sz="2400" dirty="0"/>
              <a:t>Denote</a:t>
            </a:r>
          </a:p>
          <a:p>
            <a:pPr lvl="1"/>
            <a:r>
              <a:rPr lang="en-US" sz="2000" i="1" dirty="0"/>
              <a:t>C</a:t>
            </a:r>
            <a:r>
              <a:rPr lang="en-US" sz="2000" dirty="0"/>
              <a:t> – link capacity</a:t>
            </a:r>
          </a:p>
          <a:p>
            <a:pPr lvl="1"/>
            <a:r>
              <a:rPr lang="en-US" sz="2000" i="1" dirty="0"/>
              <a:t>N</a:t>
            </a:r>
            <a:r>
              <a:rPr lang="en-US" sz="2000" dirty="0"/>
              <a:t> – number of flows</a:t>
            </a:r>
          </a:p>
          <a:p>
            <a:pPr lvl="1"/>
            <a:r>
              <a:rPr lang="en-US" sz="2000" i="1" dirty="0" err="1"/>
              <a:t>r</a:t>
            </a:r>
            <a:r>
              <a:rPr lang="en-US" sz="2000" i="1" baseline="-25000" dirty="0" err="1"/>
              <a:t>i</a:t>
            </a:r>
            <a:r>
              <a:rPr lang="en-US" sz="2000" dirty="0"/>
              <a:t> – </a:t>
            </a:r>
            <a:r>
              <a:rPr lang="en-US" sz="2000" dirty="0" smtClean="0"/>
              <a:t>desired bandwidth of flow </a:t>
            </a:r>
            <a:r>
              <a:rPr lang="en-US" sz="2000" i="1" dirty="0" err="1" smtClean="0"/>
              <a:t>i</a:t>
            </a:r>
            <a:endParaRPr lang="en-US" sz="2000" dirty="0" smtClean="0"/>
          </a:p>
          <a:p>
            <a:pPr lvl="1"/>
            <a:r>
              <a:rPr lang="en-US" sz="2000" i="1" dirty="0" smtClean="0"/>
              <a:t>f – fair share bandwidth</a:t>
            </a:r>
          </a:p>
          <a:p>
            <a:r>
              <a:rPr lang="en-US" sz="2400" dirty="0" smtClean="0"/>
              <a:t>Each flow can receive at most the fair rate, i.e., </a:t>
            </a:r>
            <a:r>
              <a:rPr lang="en-US" sz="2400" dirty="0" smtClean="0"/>
              <a:t>min(</a:t>
            </a:r>
            <a:r>
              <a:rPr lang="en-US" sz="2400" i="1" dirty="0" err="1" smtClean="0"/>
              <a:t>r</a:t>
            </a:r>
            <a:r>
              <a:rPr lang="en-US" sz="2400" i="1" baseline="-25000" dirty="0" err="1" smtClean="0"/>
              <a:t>i</a:t>
            </a:r>
            <a:r>
              <a:rPr lang="en-US" sz="2400" i="1" dirty="0" smtClean="0"/>
              <a:t>, f</a:t>
            </a:r>
            <a:r>
              <a:rPr lang="en-US" sz="2400" dirty="0" smtClean="0"/>
              <a:t>) </a:t>
            </a:r>
            <a:endParaRPr lang="en-US" sz="2400" dirty="0" smtClean="0"/>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8048315"/>
              </p:ext>
            </p:extLst>
          </p:nvPr>
        </p:nvGraphicFramePr>
        <p:xfrm>
          <a:off x="5246915" y="2232706"/>
          <a:ext cx="2362200" cy="858837"/>
        </p:xfrm>
        <a:graphic>
          <a:graphicData uri="http://schemas.openxmlformats.org/presentationml/2006/ole">
            <mc:AlternateContent xmlns:mc="http://schemas.openxmlformats.org/markup-compatibility/2006">
              <mc:Choice xmlns:v="urn:schemas-microsoft-com:vml" Requires="v">
                <p:oleObj spid="_x0000_s2084" name="Equation" r:id="rId3" imgW="1014840" imgH="329040" progId="Equation.3">
                  <p:embed/>
                </p:oleObj>
              </mc:Choice>
              <mc:Fallback>
                <p:oleObj name="Equation" r:id="rId3" imgW="1014840" imgH="3290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46915" y="2232706"/>
                        <a:ext cx="2362200"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478298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cxnSp>
        <p:nvCxnSpPr>
          <p:cNvPr id="32" name="Straight Connector 31"/>
          <p:cNvCxnSpPr/>
          <p:nvPr/>
        </p:nvCxnSpPr>
        <p:spPr>
          <a:xfrm flipV="1">
            <a:off x="5871597" y="2352467"/>
            <a:ext cx="2129403" cy="1"/>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703490" name="Rectangle 2"/>
          <p:cNvSpPr>
            <a:spLocks noGrp="1" noChangeArrowheads="1"/>
          </p:cNvSpPr>
          <p:nvPr>
            <p:ph type="title"/>
          </p:nvPr>
        </p:nvSpPr>
        <p:spPr/>
        <p:txBody>
          <a:bodyPr/>
          <a:lstStyle/>
          <a:p>
            <a:r>
              <a:rPr lang="en-US" dirty="0" smtClean="0"/>
              <a:t>Max-Min Fairness Example</a:t>
            </a:r>
            <a:endParaRPr lang="en-US" dirty="0"/>
          </a:p>
        </p:txBody>
      </p:sp>
      <p:sp>
        <p:nvSpPr>
          <p:cNvPr id="703491" name="Rectangle 3"/>
          <p:cNvSpPr>
            <a:spLocks noGrp="1" noChangeArrowheads="1"/>
          </p:cNvSpPr>
          <p:nvPr>
            <p:ph idx="1"/>
          </p:nvPr>
        </p:nvSpPr>
        <p:spPr>
          <a:xfrm>
            <a:off x="152400" y="1600200"/>
            <a:ext cx="3897086" cy="1796143"/>
          </a:xfrm>
        </p:spPr>
        <p:txBody>
          <a:bodyPr>
            <a:normAutofit/>
          </a:bodyPr>
          <a:lstStyle/>
          <a:p>
            <a:r>
              <a:rPr lang="en-US" sz="2800" i="1" dirty="0" smtClean="0">
                <a:solidFill>
                  <a:schemeClr val="accent1"/>
                </a:solidFill>
              </a:rPr>
              <a:t>r</a:t>
            </a:r>
            <a:r>
              <a:rPr lang="en-US" sz="2800" baseline="-25000" dirty="0" smtClean="0">
                <a:solidFill>
                  <a:schemeClr val="accent1"/>
                </a:solidFill>
              </a:rPr>
              <a:t>1</a:t>
            </a:r>
            <a:r>
              <a:rPr lang="en-US" sz="2800" dirty="0" smtClean="0">
                <a:solidFill>
                  <a:schemeClr val="accent1"/>
                </a:solidFill>
              </a:rPr>
              <a:t> = 8</a:t>
            </a:r>
            <a:r>
              <a:rPr lang="en-US" sz="2800" dirty="0" smtClean="0"/>
              <a:t>, </a:t>
            </a:r>
            <a:r>
              <a:rPr lang="en-US" sz="2800" i="1" dirty="0" smtClean="0">
                <a:solidFill>
                  <a:schemeClr val="accent3"/>
                </a:solidFill>
              </a:rPr>
              <a:t>r</a:t>
            </a:r>
            <a:r>
              <a:rPr lang="en-US" sz="2800" baseline="-25000" dirty="0" smtClean="0">
                <a:solidFill>
                  <a:schemeClr val="accent3"/>
                </a:solidFill>
              </a:rPr>
              <a:t>2</a:t>
            </a:r>
            <a:r>
              <a:rPr lang="en-US" sz="2800" dirty="0" smtClean="0">
                <a:solidFill>
                  <a:schemeClr val="accent3"/>
                </a:solidFill>
              </a:rPr>
              <a:t> = 6</a:t>
            </a:r>
            <a:r>
              <a:rPr lang="en-US" sz="2800" dirty="0" smtClean="0"/>
              <a:t>, </a:t>
            </a:r>
            <a:r>
              <a:rPr lang="en-US" sz="2800" i="1" dirty="0" smtClean="0">
                <a:solidFill>
                  <a:schemeClr val="accent2"/>
                </a:solidFill>
              </a:rPr>
              <a:t>r</a:t>
            </a:r>
            <a:r>
              <a:rPr lang="en-US" sz="2800" baseline="-25000" dirty="0" smtClean="0">
                <a:solidFill>
                  <a:schemeClr val="accent2"/>
                </a:solidFill>
              </a:rPr>
              <a:t>3</a:t>
            </a:r>
            <a:r>
              <a:rPr lang="en-US" sz="2800" dirty="0" smtClean="0">
                <a:solidFill>
                  <a:schemeClr val="accent2"/>
                </a:solidFill>
              </a:rPr>
              <a:t> = 2</a:t>
            </a:r>
          </a:p>
        </p:txBody>
      </p:sp>
      <p:sp>
        <p:nvSpPr>
          <p:cNvPr id="26" name="Slide Number Placeholder 5"/>
          <p:cNvSpPr>
            <a:spLocks noGrp="1"/>
          </p:cNvSpPr>
          <p:nvPr>
            <p:ph type="sldNum" sz="quarter" idx="4294967295"/>
          </p:nvPr>
        </p:nvSpPr>
        <p:spPr>
          <a:xfrm>
            <a:off x="8382000" y="6356350"/>
            <a:ext cx="762000" cy="365125"/>
          </a:xfrm>
          <a:prstGeom prst="rect">
            <a:avLst/>
          </a:prstGeom>
        </p:spPr>
        <p:txBody>
          <a:bodyPr>
            <a:normAutofit lnSpcReduction="10000"/>
          </a:bodyPr>
          <a:lstStyle/>
          <a:p>
            <a:fld id="{70E99608-39D2-4FE7-9361-51DB1F3D80BB}" type="slidenum">
              <a:rPr lang="en-US" smtClean="0"/>
              <a:pPr/>
              <a:t>24</a:t>
            </a:fld>
            <a:endParaRPr lang="en-US"/>
          </a:p>
        </p:txBody>
      </p:sp>
      <p:sp>
        <p:nvSpPr>
          <p:cNvPr id="703501" name="Text Box 13"/>
          <p:cNvSpPr txBox="1">
            <a:spLocks noChangeArrowheads="1"/>
          </p:cNvSpPr>
          <p:nvPr/>
        </p:nvSpPr>
        <p:spPr bwMode="auto">
          <a:xfrm>
            <a:off x="5479090" y="3113378"/>
            <a:ext cx="2012089" cy="1200329"/>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algn="l"/>
            <a:r>
              <a:rPr lang="en-US" sz="2400" dirty="0" smtClean="0"/>
              <a:t>min(</a:t>
            </a:r>
            <a:r>
              <a:rPr lang="en-US" sz="2400" dirty="0">
                <a:solidFill>
                  <a:schemeClr val="accent1"/>
                </a:solidFill>
              </a:rPr>
              <a:t>8</a:t>
            </a:r>
            <a:r>
              <a:rPr lang="en-US" sz="2400" dirty="0" smtClean="0"/>
              <a:t>, </a:t>
            </a:r>
            <a:r>
              <a:rPr lang="en-US" sz="2400" dirty="0"/>
              <a:t>4) = </a:t>
            </a:r>
            <a:r>
              <a:rPr lang="en-US" sz="2400" dirty="0">
                <a:solidFill>
                  <a:schemeClr val="accent1"/>
                </a:solidFill>
              </a:rPr>
              <a:t>4</a:t>
            </a:r>
            <a:r>
              <a:rPr lang="en-US" sz="2400" dirty="0"/>
              <a:t> </a:t>
            </a:r>
          </a:p>
          <a:p>
            <a:pPr algn="l"/>
            <a:r>
              <a:rPr lang="en-US" sz="2400" dirty="0"/>
              <a:t>min(</a:t>
            </a:r>
            <a:r>
              <a:rPr lang="en-US" sz="2400" dirty="0">
                <a:solidFill>
                  <a:schemeClr val="accent3"/>
                </a:solidFill>
              </a:rPr>
              <a:t>6</a:t>
            </a:r>
            <a:r>
              <a:rPr lang="en-US" sz="2400" dirty="0"/>
              <a:t>, 4) = </a:t>
            </a:r>
            <a:r>
              <a:rPr lang="en-US" sz="2400" dirty="0">
                <a:solidFill>
                  <a:schemeClr val="accent3"/>
                </a:solidFill>
              </a:rPr>
              <a:t>4</a:t>
            </a:r>
            <a:r>
              <a:rPr lang="en-US" sz="2400" dirty="0">
                <a:solidFill>
                  <a:srgbClr val="FF0000"/>
                </a:solidFill>
              </a:rPr>
              <a:t> </a:t>
            </a:r>
          </a:p>
          <a:p>
            <a:pPr algn="l"/>
            <a:r>
              <a:rPr lang="en-US" sz="2400" dirty="0"/>
              <a:t>min(</a:t>
            </a:r>
            <a:r>
              <a:rPr lang="en-US" sz="2400" dirty="0">
                <a:solidFill>
                  <a:schemeClr val="accent2"/>
                </a:solidFill>
              </a:rPr>
              <a:t>2</a:t>
            </a:r>
            <a:r>
              <a:rPr lang="en-US" sz="2400" dirty="0"/>
              <a:t>, 4) = </a:t>
            </a:r>
            <a:r>
              <a:rPr lang="en-US" sz="2400" dirty="0">
                <a:solidFill>
                  <a:schemeClr val="accent2"/>
                </a:solidFill>
              </a:rPr>
              <a:t>2</a:t>
            </a:r>
            <a:r>
              <a:rPr lang="en-US" sz="2400" dirty="0">
                <a:latin typeface="Comic Sans MS" pitchFamily="66" charset="0"/>
              </a:rPr>
              <a:t> </a:t>
            </a:r>
          </a:p>
        </p:txBody>
      </p:sp>
      <p:sp>
        <p:nvSpPr>
          <p:cNvPr id="3" name="TextBox 2"/>
          <p:cNvSpPr txBox="1"/>
          <p:nvPr/>
        </p:nvSpPr>
        <p:spPr>
          <a:xfrm>
            <a:off x="7059481" y="1902908"/>
            <a:ext cx="527709" cy="461665"/>
          </a:xfrm>
          <a:prstGeom prst="rect">
            <a:avLst/>
          </a:prstGeom>
          <a:noFill/>
        </p:spPr>
        <p:txBody>
          <a:bodyPr wrap="none" rtlCol="0">
            <a:spAutoFit/>
          </a:bodyPr>
          <a:lstStyle/>
          <a:p>
            <a:pPr algn="ctr"/>
            <a:r>
              <a:rPr lang="en-US" sz="2400" dirty="0" smtClean="0"/>
              <a:t>10</a:t>
            </a:r>
            <a:endParaRPr lang="en-US" sz="2400" dirty="0"/>
          </a:p>
        </p:txBody>
      </p:sp>
      <p:sp>
        <p:nvSpPr>
          <p:cNvPr id="28" name="TextBox 27"/>
          <p:cNvSpPr txBox="1"/>
          <p:nvPr/>
        </p:nvSpPr>
        <p:spPr>
          <a:xfrm>
            <a:off x="4567928" y="1598471"/>
            <a:ext cx="356187" cy="461665"/>
          </a:xfrm>
          <a:prstGeom prst="rect">
            <a:avLst/>
          </a:prstGeom>
          <a:noFill/>
        </p:spPr>
        <p:txBody>
          <a:bodyPr wrap="none" rtlCol="0">
            <a:spAutoFit/>
          </a:bodyPr>
          <a:lstStyle/>
          <a:p>
            <a:pPr algn="ctr"/>
            <a:r>
              <a:rPr lang="en-US" sz="2400" dirty="0" smtClean="0">
                <a:solidFill>
                  <a:schemeClr val="accent1"/>
                </a:solidFill>
              </a:rPr>
              <a:t>8</a:t>
            </a:r>
            <a:endParaRPr lang="en-US" sz="2400" dirty="0">
              <a:solidFill>
                <a:schemeClr val="accent1"/>
              </a:solidFill>
            </a:endParaRPr>
          </a:p>
        </p:txBody>
      </p:sp>
      <p:sp>
        <p:nvSpPr>
          <p:cNvPr id="29" name="TextBox 28"/>
          <p:cNvSpPr txBox="1"/>
          <p:nvPr/>
        </p:nvSpPr>
        <p:spPr>
          <a:xfrm>
            <a:off x="4567928" y="2092795"/>
            <a:ext cx="356187" cy="461665"/>
          </a:xfrm>
          <a:prstGeom prst="rect">
            <a:avLst/>
          </a:prstGeom>
          <a:noFill/>
        </p:spPr>
        <p:txBody>
          <a:bodyPr wrap="none" rtlCol="0">
            <a:spAutoFit/>
          </a:bodyPr>
          <a:lstStyle/>
          <a:p>
            <a:pPr algn="ctr"/>
            <a:r>
              <a:rPr lang="en-US" sz="2400" dirty="0" smtClean="0">
                <a:solidFill>
                  <a:schemeClr val="accent3"/>
                </a:solidFill>
              </a:rPr>
              <a:t>6</a:t>
            </a:r>
            <a:endParaRPr lang="en-US" sz="2400" dirty="0">
              <a:solidFill>
                <a:schemeClr val="accent3"/>
              </a:solidFill>
            </a:endParaRPr>
          </a:p>
        </p:txBody>
      </p:sp>
      <p:sp>
        <p:nvSpPr>
          <p:cNvPr id="30" name="TextBox 29"/>
          <p:cNvSpPr txBox="1"/>
          <p:nvPr/>
        </p:nvSpPr>
        <p:spPr>
          <a:xfrm>
            <a:off x="4567927" y="2526743"/>
            <a:ext cx="356187" cy="461665"/>
          </a:xfrm>
          <a:prstGeom prst="rect">
            <a:avLst/>
          </a:prstGeom>
          <a:noFill/>
        </p:spPr>
        <p:txBody>
          <a:bodyPr wrap="none" rtlCol="0">
            <a:spAutoFit/>
          </a:bodyPr>
          <a:lstStyle/>
          <a:p>
            <a:pPr algn="ctr"/>
            <a:r>
              <a:rPr lang="en-US" sz="2400" dirty="0" smtClean="0">
                <a:solidFill>
                  <a:schemeClr val="accent2"/>
                </a:solidFill>
              </a:rPr>
              <a:t>2</a:t>
            </a:r>
            <a:endParaRPr lang="en-US" sz="2400" dirty="0">
              <a:solidFill>
                <a:schemeClr val="accent2"/>
              </a:solidFill>
            </a:endParaRPr>
          </a:p>
        </p:txBody>
      </p:sp>
      <p:cxnSp>
        <p:nvCxnSpPr>
          <p:cNvPr id="5" name="Straight Arrow Connector 4"/>
          <p:cNvCxnSpPr>
            <a:stCxn id="28" idx="3"/>
          </p:cNvCxnSpPr>
          <p:nvPr/>
        </p:nvCxnSpPr>
        <p:spPr>
          <a:xfrm>
            <a:off x="4924115" y="1829304"/>
            <a:ext cx="472452" cy="334751"/>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9" idx="3"/>
          </p:cNvCxnSpPr>
          <p:nvPr/>
        </p:nvCxnSpPr>
        <p:spPr>
          <a:xfrm flipV="1">
            <a:off x="4924115" y="2323627"/>
            <a:ext cx="472452" cy="1"/>
          </a:xfrm>
          <a:prstGeom prst="straightConnector1">
            <a:avLst/>
          </a:prstGeom>
          <a:ln w="5715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0" idx="3"/>
          </p:cNvCxnSpPr>
          <p:nvPr/>
        </p:nvCxnSpPr>
        <p:spPr>
          <a:xfrm flipV="1">
            <a:off x="4924114" y="2521802"/>
            <a:ext cx="472453" cy="235774"/>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extLst>
              <p:ext uri="{D42A27DB-BD31-4B8C-83A1-F6EECF244321}">
                <p14:modId xmlns:p14="http://schemas.microsoft.com/office/powerpoint/2010/main" val="4183751791"/>
              </p:ext>
            </p:extLst>
          </p:nvPr>
        </p:nvGraphicFramePr>
        <p:xfrm>
          <a:off x="304799" y="3374572"/>
          <a:ext cx="4798696" cy="1371600"/>
        </p:xfrm>
        <a:graphic>
          <a:graphicData uri="http://schemas.openxmlformats.org/drawingml/2006/table">
            <a:tbl>
              <a:tblPr firstRow="1" bandRow="1">
                <a:tableStyleId>{5C22544A-7EE6-4342-B048-85BDC9FD1C3A}</a:tableStyleId>
              </a:tblPr>
              <a:tblGrid>
                <a:gridCol w="606743"/>
                <a:gridCol w="487680"/>
                <a:gridCol w="860743"/>
                <a:gridCol w="2843530"/>
              </a:tblGrid>
              <a:tr h="370840">
                <a:tc>
                  <a:txBody>
                    <a:bodyPr/>
                    <a:lstStyle/>
                    <a:p>
                      <a:r>
                        <a:rPr lang="en-US" sz="2400" i="1" dirty="0" smtClean="0"/>
                        <a:t>C</a:t>
                      </a:r>
                      <a:endParaRPr lang="en-US" sz="2400" i="1" dirty="0"/>
                    </a:p>
                  </a:txBody>
                  <a:tcPr/>
                </a:tc>
                <a:tc>
                  <a:txBody>
                    <a:bodyPr/>
                    <a:lstStyle/>
                    <a:p>
                      <a:r>
                        <a:rPr lang="en-US" sz="2400" i="1" dirty="0" smtClean="0"/>
                        <a:t>N</a:t>
                      </a:r>
                      <a:endParaRPr lang="en-US" sz="2400" i="1" dirty="0"/>
                    </a:p>
                  </a:txBody>
                  <a:tcPr/>
                </a:tc>
                <a:tc>
                  <a:txBody>
                    <a:bodyPr/>
                    <a:lstStyle/>
                    <a:p>
                      <a:r>
                        <a:rPr lang="en-US" sz="2400" i="1" dirty="0" smtClean="0"/>
                        <a:t>C</a:t>
                      </a:r>
                      <a:r>
                        <a:rPr lang="en-US" sz="2400" i="0" dirty="0" smtClean="0"/>
                        <a:t>/</a:t>
                      </a:r>
                      <a:r>
                        <a:rPr lang="en-US" sz="2400" i="1" dirty="0" smtClean="0"/>
                        <a:t>N</a:t>
                      </a:r>
                      <a:endParaRPr lang="en-US" sz="2400" i="1" dirty="0"/>
                    </a:p>
                  </a:txBody>
                  <a:tcPr/>
                </a:tc>
                <a:tc>
                  <a:txBody>
                    <a:bodyPr/>
                    <a:lstStyle/>
                    <a:p>
                      <a:r>
                        <a:rPr lang="en-US" sz="2400" dirty="0" smtClean="0"/>
                        <a:t>Flows w/ </a:t>
                      </a:r>
                      <a:r>
                        <a:rPr lang="en-US" sz="2400" i="1" dirty="0" err="1" smtClean="0"/>
                        <a:t>r</a:t>
                      </a:r>
                      <a:r>
                        <a:rPr lang="en-US" sz="2400" i="1" baseline="-25000" dirty="0" err="1" smtClean="0"/>
                        <a:t>i</a:t>
                      </a:r>
                      <a:r>
                        <a:rPr lang="en-US" sz="2400" dirty="0" smtClean="0"/>
                        <a:t> &lt;= </a:t>
                      </a:r>
                      <a:r>
                        <a:rPr lang="en-US" sz="2400" i="1" dirty="0" smtClean="0"/>
                        <a:t>C/N</a:t>
                      </a:r>
                      <a:endParaRPr lang="en-US" sz="2400" i="1" dirty="0"/>
                    </a:p>
                  </a:txBody>
                  <a:tcPr/>
                </a:tc>
              </a:tr>
              <a:tr h="370840">
                <a:tc>
                  <a:txBody>
                    <a:bodyPr/>
                    <a:lstStyle/>
                    <a:p>
                      <a:r>
                        <a:rPr lang="en-US" sz="2400" dirty="0" smtClean="0"/>
                        <a:t>10</a:t>
                      </a:r>
                      <a:endParaRPr lang="en-US" sz="2400" dirty="0"/>
                    </a:p>
                  </a:txBody>
                  <a:tcPr/>
                </a:tc>
                <a:tc>
                  <a:txBody>
                    <a:bodyPr/>
                    <a:lstStyle/>
                    <a:p>
                      <a:r>
                        <a:rPr lang="en-US" sz="2400" dirty="0" smtClean="0"/>
                        <a:t>3</a:t>
                      </a:r>
                      <a:endParaRPr lang="en-US" sz="2400" dirty="0"/>
                    </a:p>
                  </a:txBody>
                  <a:tcPr/>
                </a:tc>
                <a:tc>
                  <a:txBody>
                    <a:bodyPr/>
                    <a:lstStyle/>
                    <a:p>
                      <a:r>
                        <a:rPr lang="en-US" sz="2400" dirty="0" smtClean="0"/>
                        <a:t>3.33</a:t>
                      </a:r>
                      <a:endParaRPr lang="en-US" sz="2400" dirty="0"/>
                    </a:p>
                  </a:txBody>
                  <a:tcPr/>
                </a:tc>
                <a:tc>
                  <a:txBody>
                    <a:bodyPr/>
                    <a:lstStyle/>
                    <a:p>
                      <a:r>
                        <a:rPr lang="en-US" sz="2400" i="1" dirty="0" smtClean="0">
                          <a:solidFill>
                            <a:schemeClr val="accent2"/>
                          </a:solidFill>
                        </a:rPr>
                        <a:t>r</a:t>
                      </a:r>
                      <a:r>
                        <a:rPr lang="en-US" sz="2400" baseline="-25000" dirty="0" smtClean="0">
                          <a:solidFill>
                            <a:schemeClr val="accent2"/>
                          </a:solidFill>
                        </a:rPr>
                        <a:t>3</a:t>
                      </a:r>
                      <a:r>
                        <a:rPr lang="en-US" sz="2400" baseline="0" dirty="0" smtClean="0">
                          <a:solidFill>
                            <a:schemeClr val="accent2"/>
                          </a:solidFill>
                        </a:rPr>
                        <a:t> = 2</a:t>
                      </a:r>
                      <a:endParaRPr lang="en-US" sz="2400" dirty="0">
                        <a:solidFill>
                          <a:schemeClr val="accent2"/>
                        </a:solidFill>
                      </a:endParaRPr>
                    </a:p>
                  </a:txBody>
                  <a:tcPr/>
                </a:tc>
              </a:tr>
              <a:tr h="370840">
                <a:tc>
                  <a:txBody>
                    <a:bodyPr/>
                    <a:lstStyle/>
                    <a:p>
                      <a:r>
                        <a:rPr lang="en-US" sz="2400" dirty="0" smtClean="0"/>
                        <a:t>8</a:t>
                      </a:r>
                      <a:endParaRPr lang="en-US" sz="2400" dirty="0"/>
                    </a:p>
                  </a:txBody>
                  <a:tcPr/>
                </a:tc>
                <a:tc>
                  <a:txBody>
                    <a:bodyPr/>
                    <a:lstStyle/>
                    <a:p>
                      <a:r>
                        <a:rPr lang="en-US" sz="2400" dirty="0" smtClean="0"/>
                        <a:t>2</a:t>
                      </a:r>
                      <a:endParaRPr lang="en-US" sz="2400" dirty="0"/>
                    </a:p>
                  </a:txBody>
                  <a:tcPr/>
                </a:tc>
                <a:tc>
                  <a:txBody>
                    <a:bodyPr/>
                    <a:lstStyle/>
                    <a:p>
                      <a:r>
                        <a:rPr lang="en-US" sz="2400" dirty="0" smtClean="0"/>
                        <a:t>4</a:t>
                      </a:r>
                      <a:endParaRPr lang="en-US" sz="2400" dirty="0"/>
                    </a:p>
                  </a:txBody>
                  <a:tcPr/>
                </a:tc>
                <a:tc>
                  <a:txBody>
                    <a:bodyPr/>
                    <a:lstStyle/>
                    <a:p>
                      <a:r>
                        <a:rPr lang="en-US" sz="2400" dirty="0" smtClean="0"/>
                        <a:t>-------</a:t>
                      </a:r>
                      <a:endParaRPr lang="en-US" sz="2400" dirty="0"/>
                    </a:p>
                  </a:txBody>
                  <a:tcPr/>
                </a:tc>
              </a:tr>
            </a:tbl>
          </a:graphicData>
        </a:graphic>
      </p:graphicFrame>
      <p:cxnSp>
        <p:nvCxnSpPr>
          <p:cNvPr id="40" name="Straight Arrow Connector 39"/>
          <p:cNvCxnSpPr>
            <a:stCxn id="27" idx="3"/>
            <a:endCxn id="51" idx="1"/>
          </p:cNvCxnSpPr>
          <p:nvPr/>
        </p:nvCxnSpPr>
        <p:spPr>
          <a:xfrm>
            <a:off x="6077518" y="2339829"/>
            <a:ext cx="511017" cy="449241"/>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27" idx="3"/>
            <a:endCxn id="50" idx="1"/>
          </p:cNvCxnSpPr>
          <p:nvPr/>
        </p:nvCxnSpPr>
        <p:spPr>
          <a:xfrm flipV="1">
            <a:off x="6077518" y="2173082"/>
            <a:ext cx="500131" cy="166747"/>
          </a:xfrm>
          <a:prstGeom prst="straightConnector1">
            <a:avLst/>
          </a:prstGeom>
          <a:ln w="5715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27" idx="3"/>
            <a:endCxn id="49" idx="1"/>
          </p:cNvCxnSpPr>
          <p:nvPr/>
        </p:nvCxnSpPr>
        <p:spPr>
          <a:xfrm flipV="1">
            <a:off x="6077518" y="1806368"/>
            <a:ext cx="500132" cy="533461"/>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6577650" y="1575535"/>
            <a:ext cx="356187" cy="461665"/>
          </a:xfrm>
          <a:prstGeom prst="rect">
            <a:avLst/>
          </a:prstGeom>
          <a:noFill/>
        </p:spPr>
        <p:txBody>
          <a:bodyPr wrap="none" rtlCol="0">
            <a:spAutoFit/>
          </a:bodyPr>
          <a:lstStyle/>
          <a:p>
            <a:pPr algn="ctr"/>
            <a:r>
              <a:rPr lang="en-US" sz="2400" dirty="0" smtClean="0">
                <a:solidFill>
                  <a:schemeClr val="accent1"/>
                </a:solidFill>
              </a:rPr>
              <a:t>4</a:t>
            </a:r>
            <a:endParaRPr lang="en-US" sz="2400" dirty="0">
              <a:solidFill>
                <a:schemeClr val="accent1"/>
              </a:solidFill>
            </a:endParaRPr>
          </a:p>
        </p:txBody>
      </p:sp>
      <p:sp>
        <p:nvSpPr>
          <p:cNvPr id="50" name="TextBox 49"/>
          <p:cNvSpPr txBox="1"/>
          <p:nvPr/>
        </p:nvSpPr>
        <p:spPr>
          <a:xfrm>
            <a:off x="6577649" y="1942249"/>
            <a:ext cx="356188" cy="461665"/>
          </a:xfrm>
          <a:prstGeom prst="rect">
            <a:avLst/>
          </a:prstGeom>
          <a:noFill/>
        </p:spPr>
        <p:txBody>
          <a:bodyPr wrap="none" rtlCol="0">
            <a:spAutoFit/>
          </a:bodyPr>
          <a:lstStyle/>
          <a:p>
            <a:pPr algn="ctr"/>
            <a:r>
              <a:rPr lang="en-US" sz="2400" dirty="0">
                <a:solidFill>
                  <a:schemeClr val="accent3"/>
                </a:solidFill>
              </a:rPr>
              <a:t>4</a:t>
            </a:r>
          </a:p>
        </p:txBody>
      </p:sp>
      <p:sp>
        <p:nvSpPr>
          <p:cNvPr id="51" name="TextBox 50"/>
          <p:cNvSpPr txBox="1"/>
          <p:nvPr/>
        </p:nvSpPr>
        <p:spPr>
          <a:xfrm>
            <a:off x="6588535" y="2558237"/>
            <a:ext cx="356187" cy="461665"/>
          </a:xfrm>
          <a:prstGeom prst="rect">
            <a:avLst/>
          </a:prstGeom>
          <a:noFill/>
        </p:spPr>
        <p:txBody>
          <a:bodyPr wrap="none" rtlCol="0">
            <a:spAutoFit/>
          </a:bodyPr>
          <a:lstStyle/>
          <a:p>
            <a:pPr algn="ctr"/>
            <a:r>
              <a:rPr lang="en-US" sz="2400" dirty="0" smtClean="0">
                <a:solidFill>
                  <a:schemeClr val="accent2"/>
                </a:solidFill>
              </a:rPr>
              <a:t>2</a:t>
            </a:r>
            <a:endParaRPr lang="en-US" sz="2400" dirty="0">
              <a:solidFill>
                <a:schemeClr val="accent2"/>
              </a:solidFill>
            </a:endParaRPr>
          </a:p>
        </p:txBody>
      </p:sp>
      <p:sp>
        <p:nvSpPr>
          <p:cNvPr id="17" name="TextBox 16"/>
          <p:cNvSpPr txBox="1"/>
          <p:nvPr/>
        </p:nvSpPr>
        <p:spPr>
          <a:xfrm>
            <a:off x="328917" y="5026520"/>
            <a:ext cx="4023858" cy="461665"/>
          </a:xfrm>
          <a:prstGeom prst="rect">
            <a:avLst/>
          </a:prstGeom>
          <a:noFill/>
        </p:spPr>
        <p:txBody>
          <a:bodyPr wrap="none" rtlCol="0">
            <a:spAutoFit/>
          </a:bodyPr>
          <a:lstStyle/>
          <a:p>
            <a:r>
              <a:rPr lang="en-US" sz="2400" i="1" dirty="0" smtClean="0"/>
              <a:t>C</a:t>
            </a:r>
            <a:r>
              <a:rPr lang="en-US" sz="2400" dirty="0" smtClean="0"/>
              <a:t> = </a:t>
            </a:r>
            <a:r>
              <a:rPr lang="en-US" sz="2400" i="1" dirty="0" smtClean="0"/>
              <a:t>C</a:t>
            </a:r>
            <a:r>
              <a:rPr lang="en-US" sz="2400" dirty="0" smtClean="0"/>
              <a:t> - </a:t>
            </a:r>
            <a:r>
              <a:rPr lang="en-US" sz="2400" dirty="0" smtClean="0">
                <a:latin typeface="Times New Roman"/>
                <a:cs typeface="Times New Roman"/>
              </a:rPr>
              <a:t>∑(flows w/ </a:t>
            </a:r>
            <a:r>
              <a:rPr lang="en-US" sz="2400" i="1" dirty="0" err="1" smtClean="0">
                <a:latin typeface="Times New Roman"/>
                <a:cs typeface="Times New Roman"/>
              </a:rPr>
              <a:t>r</a:t>
            </a:r>
            <a:r>
              <a:rPr lang="en-US" sz="2400" i="1" baseline="-25000" dirty="0" err="1" smtClean="0">
                <a:latin typeface="Times New Roman"/>
                <a:cs typeface="Times New Roman"/>
              </a:rPr>
              <a:t>i</a:t>
            </a:r>
            <a:r>
              <a:rPr lang="en-US" sz="2400" dirty="0" smtClean="0">
                <a:latin typeface="Times New Roman"/>
                <a:cs typeface="Times New Roman"/>
              </a:rPr>
              <a:t> &lt;= </a:t>
            </a:r>
            <a:r>
              <a:rPr lang="en-US" sz="2400" i="1" dirty="0" smtClean="0">
                <a:latin typeface="Times New Roman"/>
                <a:cs typeface="Times New Roman"/>
              </a:rPr>
              <a:t>C</a:t>
            </a:r>
            <a:r>
              <a:rPr lang="en-US" sz="2400" dirty="0" smtClean="0">
                <a:latin typeface="Times New Roman"/>
                <a:cs typeface="Times New Roman"/>
              </a:rPr>
              <a:t>/</a:t>
            </a:r>
            <a:r>
              <a:rPr lang="en-US" sz="2400" i="1" dirty="0" smtClean="0">
                <a:latin typeface="Times New Roman"/>
                <a:cs typeface="Times New Roman"/>
              </a:rPr>
              <a:t>N</a:t>
            </a:r>
            <a:r>
              <a:rPr lang="en-US" sz="2400" dirty="0" smtClean="0">
                <a:latin typeface="Times New Roman"/>
                <a:cs typeface="Times New Roman"/>
              </a:rPr>
              <a:t>)</a:t>
            </a:r>
            <a:endParaRPr lang="en-US" sz="2400" dirty="0"/>
          </a:p>
        </p:txBody>
      </p:sp>
      <p:sp>
        <p:nvSpPr>
          <p:cNvPr id="53" name="TextBox 52"/>
          <p:cNvSpPr txBox="1"/>
          <p:nvPr/>
        </p:nvSpPr>
        <p:spPr>
          <a:xfrm>
            <a:off x="328917" y="5497776"/>
            <a:ext cx="3735318" cy="461665"/>
          </a:xfrm>
          <a:prstGeom prst="rect">
            <a:avLst/>
          </a:prstGeom>
          <a:noFill/>
        </p:spPr>
        <p:txBody>
          <a:bodyPr wrap="none" rtlCol="0">
            <a:spAutoFit/>
          </a:bodyPr>
          <a:lstStyle/>
          <a:p>
            <a:r>
              <a:rPr lang="en-US" sz="2400" i="1" dirty="0" smtClean="0"/>
              <a:t>N</a:t>
            </a:r>
            <a:r>
              <a:rPr lang="en-US" sz="2400" dirty="0" smtClean="0"/>
              <a:t> = </a:t>
            </a:r>
            <a:r>
              <a:rPr lang="en-US" sz="2400" i="1" dirty="0" smtClean="0"/>
              <a:t>N</a:t>
            </a:r>
            <a:r>
              <a:rPr lang="en-US" sz="2400" dirty="0" smtClean="0"/>
              <a:t> - </a:t>
            </a:r>
            <a:r>
              <a:rPr lang="en-US" sz="2400" dirty="0">
                <a:latin typeface="Times New Roman"/>
                <a:cs typeface="Times New Roman"/>
              </a:rPr>
              <a:t>|</a:t>
            </a:r>
            <a:r>
              <a:rPr lang="en-US" sz="2400" dirty="0" smtClean="0">
                <a:latin typeface="Times New Roman"/>
                <a:cs typeface="Times New Roman"/>
              </a:rPr>
              <a:t>flows w/ </a:t>
            </a:r>
            <a:r>
              <a:rPr lang="en-US" sz="2400" i="1" dirty="0" err="1" smtClean="0">
                <a:latin typeface="Times New Roman"/>
                <a:cs typeface="Times New Roman"/>
              </a:rPr>
              <a:t>r</a:t>
            </a:r>
            <a:r>
              <a:rPr lang="en-US" sz="2400" i="1" baseline="-25000" dirty="0" err="1" smtClean="0">
                <a:latin typeface="Times New Roman"/>
                <a:cs typeface="Times New Roman"/>
              </a:rPr>
              <a:t>i</a:t>
            </a:r>
            <a:r>
              <a:rPr lang="en-US" sz="2400" dirty="0" smtClean="0">
                <a:latin typeface="Times New Roman"/>
                <a:cs typeface="Times New Roman"/>
              </a:rPr>
              <a:t> &lt;= </a:t>
            </a:r>
            <a:r>
              <a:rPr lang="en-US" sz="2400" i="1" dirty="0" smtClean="0">
                <a:latin typeface="Times New Roman"/>
                <a:cs typeface="Times New Roman"/>
              </a:rPr>
              <a:t>C</a:t>
            </a:r>
            <a:r>
              <a:rPr lang="en-US" sz="2400" dirty="0" smtClean="0">
                <a:latin typeface="Times New Roman"/>
                <a:cs typeface="Times New Roman"/>
              </a:rPr>
              <a:t>/</a:t>
            </a:r>
            <a:r>
              <a:rPr lang="en-US" sz="2400" i="1" dirty="0" smtClean="0">
                <a:latin typeface="Times New Roman"/>
                <a:cs typeface="Times New Roman"/>
              </a:rPr>
              <a:t>N</a:t>
            </a:r>
            <a:r>
              <a:rPr lang="en-US" sz="2400" dirty="0" smtClean="0">
                <a:latin typeface="Times New Roman"/>
                <a:cs typeface="Times New Roman"/>
              </a:rPr>
              <a:t>|</a:t>
            </a:r>
            <a:endParaRPr lang="en-US" sz="2400" dirty="0"/>
          </a:p>
        </p:txBody>
      </p:sp>
      <p:sp>
        <p:nvSpPr>
          <p:cNvPr id="54" name="Rectangle 53"/>
          <p:cNvSpPr/>
          <p:nvPr/>
        </p:nvSpPr>
        <p:spPr>
          <a:xfrm>
            <a:off x="1385420" y="4259277"/>
            <a:ext cx="445727" cy="468086"/>
          </a:xfrm>
          <a:prstGeom prst="rect">
            <a:avLst/>
          </a:prstGeom>
          <a:noFill/>
          <a:ln w="76200"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TextBox 54"/>
          <p:cNvSpPr txBox="1"/>
          <p:nvPr/>
        </p:nvSpPr>
        <p:spPr>
          <a:xfrm>
            <a:off x="328917" y="5964390"/>
            <a:ext cx="875561" cy="461665"/>
          </a:xfrm>
          <a:prstGeom prst="rect">
            <a:avLst/>
          </a:prstGeom>
          <a:noFill/>
        </p:spPr>
        <p:txBody>
          <a:bodyPr wrap="none" rtlCol="0">
            <a:spAutoFit/>
          </a:bodyPr>
          <a:lstStyle/>
          <a:p>
            <a:r>
              <a:rPr lang="en-US" sz="2400" i="1" dirty="0" smtClean="0"/>
              <a:t>f </a:t>
            </a:r>
            <a:r>
              <a:rPr lang="en-US" sz="2400" dirty="0" smtClean="0"/>
              <a:t> = 4</a:t>
            </a:r>
            <a:endParaRPr lang="en-US" sz="2400" i="1" dirty="0"/>
          </a:p>
        </p:txBody>
      </p:sp>
      <p:sp>
        <p:nvSpPr>
          <p:cNvPr id="18" name="Rectangle 17"/>
          <p:cNvSpPr/>
          <p:nvPr/>
        </p:nvSpPr>
        <p:spPr>
          <a:xfrm>
            <a:off x="241832" y="4302821"/>
            <a:ext cx="4974772" cy="6001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 descr="C:\Users\t0ph3r\Documents\CS 4700\assets\Rout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4074" y="2150124"/>
            <a:ext cx="643444" cy="379409"/>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C:\Users\t0ph3r\Documents\CS 4700\assets\Rout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4826" y="2150124"/>
            <a:ext cx="643444" cy="3794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519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1"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anim calcmode="lin" valueType="num">
                                      <p:cBhvr>
                                        <p:cTn id="13" dur="500" fill="hold"/>
                                        <p:tgtEl>
                                          <p:spTgt spid="18"/>
                                        </p:tgtEl>
                                        <p:attrNameLst>
                                          <p:attrName>ppt_x</p:attrName>
                                        </p:attrNameLst>
                                      </p:cBhvr>
                                      <p:tavLst>
                                        <p:tav tm="0">
                                          <p:val>
                                            <p:strVal val="#ppt_x"/>
                                          </p:val>
                                        </p:tav>
                                        <p:tav tm="100000">
                                          <p:val>
                                            <p:strVal val="#ppt_x"/>
                                          </p:val>
                                        </p:tav>
                                      </p:tavLst>
                                    </p:anim>
                                    <p:anim calcmode="lin" valueType="num">
                                      <p:cBhvr>
                                        <p:cTn id="14" dur="5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wipe(left)">
                                      <p:cBhvr>
                                        <p:cTn id="19" dur="500"/>
                                        <p:tgtEl>
                                          <p:spTgt spid="40"/>
                                        </p:tgtEl>
                                      </p:cBhvr>
                                    </p:animEffect>
                                  </p:childTnLst>
                                </p:cTn>
                              </p:par>
                            </p:childTnLst>
                          </p:cTn>
                        </p:par>
                        <p:par>
                          <p:cTn id="20" fill="hold">
                            <p:stCondLst>
                              <p:cond delay="500"/>
                            </p:stCondLst>
                            <p:childTnLst>
                              <p:par>
                                <p:cTn id="21" presetID="42" presetClass="entr" presetSubtype="0" fill="hold" grpId="0" nodeType="afterEffect">
                                  <p:stCondLst>
                                    <p:cond delay="0"/>
                                  </p:stCondLst>
                                  <p:childTnLst>
                                    <p:set>
                                      <p:cBhvr>
                                        <p:cTn id="22" dur="1" fill="hold">
                                          <p:stCondLst>
                                            <p:cond delay="0"/>
                                          </p:stCondLst>
                                        </p:cTn>
                                        <p:tgtEl>
                                          <p:spTgt spid="51"/>
                                        </p:tgtEl>
                                        <p:attrNameLst>
                                          <p:attrName>style.visibility</p:attrName>
                                        </p:attrNameLst>
                                      </p:cBhvr>
                                      <p:to>
                                        <p:strVal val="visible"/>
                                      </p:to>
                                    </p:set>
                                    <p:animEffect transition="in" filter="fade">
                                      <p:cBhvr>
                                        <p:cTn id="23" dur="500"/>
                                        <p:tgtEl>
                                          <p:spTgt spid="51"/>
                                        </p:tgtEl>
                                      </p:cBhvr>
                                    </p:animEffect>
                                    <p:anim calcmode="lin" valueType="num">
                                      <p:cBhvr>
                                        <p:cTn id="24" dur="500" fill="hold"/>
                                        <p:tgtEl>
                                          <p:spTgt spid="51"/>
                                        </p:tgtEl>
                                        <p:attrNameLst>
                                          <p:attrName>ppt_x</p:attrName>
                                        </p:attrNameLst>
                                      </p:cBhvr>
                                      <p:tavLst>
                                        <p:tav tm="0">
                                          <p:val>
                                            <p:strVal val="#ppt_x"/>
                                          </p:val>
                                        </p:tav>
                                        <p:tav tm="100000">
                                          <p:val>
                                            <p:strVal val="#ppt_x"/>
                                          </p:val>
                                        </p:tav>
                                      </p:tavLst>
                                    </p:anim>
                                    <p:anim calcmode="lin" valueType="num">
                                      <p:cBhvr>
                                        <p:cTn id="25" dur="5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anim calcmode="lin" valueType="num">
                                      <p:cBhvr>
                                        <p:cTn id="31" dur="500" fill="hold"/>
                                        <p:tgtEl>
                                          <p:spTgt spid="17"/>
                                        </p:tgtEl>
                                        <p:attrNameLst>
                                          <p:attrName>ppt_x</p:attrName>
                                        </p:attrNameLst>
                                      </p:cBhvr>
                                      <p:tavLst>
                                        <p:tav tm="0">
                                          <p:val>
                                            <p:strVal val="#ppt_x"/>
                                          </p:val>
                                        </p:tav>
                                        <p:tav tm="100000">
                                          <p:val>
                                            <p:strVal val="#ppt_x"/>
                                          </p:val>
                                        </p:tav>
                                      </p:tavLst>
                                    </p:anim>
                                    <p:anim calcmode="lin" valueType="num">
                                      <p:cBhvr>
                                        <p:cTn id="32" dur="500" fill="hold"/>
                                        <p:tgtEl>
                                          <p:spTgt spid="17"/>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53"/>
                                        </p:tgtEl>
                                        <p:attrNameLst>
                                          <p:attrName>style.visibility</p:attrName>
                                        </p:attrNameLst>
                                      </p:cBhvr>
                                      <p:to>
                                        <p:strVal val="visible"/>
                                      </p:to>
                                    </p:set>
                                    <p:animEffect transition="in" filter="fade">
                                      <p:cBhvr>
                                        <p:cTn id="35" dur="500"/>
                                        <p:tgtEl>
                                          <p:spTgt spid="53"/>
                                        </p:tgtEl>
                                      </p:cBhvr>
                                    </p:animEffect>
                                    <p:anim calcmode="lin" valueType="num">
                                      <p:cBhvr>
                                        <p:cTn id="36" dur="500" fill="hold"/>
                                        <p:tgtEl>
                                          <p:spTgt spid="53"/>
                                        </p:tgtEl>
                                        <p:attrNameLst>
                                          <p:attrName>ppt_x</p:attrName>
                                        </p:attrNameLst>
                                      </p:cBhvr>
                                      <p:tavLst>
                                        <p:tav tm="0">
                                          <p:val>
                                            <p:strVal val="#ppt_x"/>
                                          </p:val>
                                        </p:tav>
                                        <p:tav tm="100000">
                                          <p:val>
                                            <p:strVal val="#ppt_x"/>
                                          </p:val>
                                        </p:tav>
                                      </p:tavLst>
                                    </p:anim>
                                    <p:anim calcmode="lin" valueType="num">
                                      <p:cBhvr>
                                        <p:cTn id="37" dur="5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xit" presetSubtype="1" fill="hold" grpId="0" nodeType="clickEffect">
                                  <p:stCondLst>
                                    <p:cond delay="0"/>
                                  </p:stCondLst>
                                  <p:childTnLst>
                                    <p:animEffect transition="out" filter="wipe(up)">
                                      <p:cBhvr>
                                        <p:cTn id="41" dur="500"/>
                                        <p:tgtEl>
                                          <p:spTgt spid="18"/>
                                        </p:tgtEl>
                                      </p:cBhvr>
                                    </p:animEffect>
                                    <p:set>
                                      <p:cBhvr>
                                        <p:cTn id="42" dur="1" fill="hold">
                                          <p:stCondLst>
                                            <p:cond delay="499"/>
                                          </p:stCondLst>
                                        </p:cTn>
                                        <p:tgtEl>
                                          <p:spTgt spid="18"/>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barn(inVertical)">
                                      <p:cBhvr>
                                        <p:cTn id="47" dur="500"/>
                                        <p:tgtEl>
                                          <p:spTgt spid="54"/>
                                        </p:tgtEl>
                                      </p:cBhvr>
                                    </p:animEffect>
                                  </p:childTnLst>
                                </p:cTn>
                              </p:par>
                            </p:childTnLst>
                          </p:cTn>
                        </p:par>
                        <p:par>
                          <p:cTn id="48" fill="hold">
                            <p:stCondLst>
                              <p:cond delay="500"/>
                            </p:stCondLst>
                            <p:childTnLst>
                              <p:par>
                                <p:cTn id="49" presetID="42" presetClass="entr" presetSubtype="0" fill="hold" grpId="0" nodeType="after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fade">
                                      <p:cBhvr>
                                        <p:cTn id="51" dur="500"/>
                                        <p:tgtEl>
                                          <p:spTgt spid="55"/>
                                        </p:tgtEl>
                                      </p:cBhvr>
                                    </p:animEffect>
                                    <p:anim calcmode="lin" valueType="num">
                                      <p:cBhvr>
                                        <p:cTn id="52" dur="500" fill="hold"/>
                                        <p:tgtEl>
                                          <p:spTgt spid="55"/>
                                        </p:tgtEl>
                                        <p:attrNameLst>
                                          <p:attrName>ppt_x</p:attrName>
                                        </p:attrNameLst>
                                      </p:cBhvr>
                                      <p:tavLst>
                                        <p:tav tm="0">
                                          <p:val>
                                            <p:strVal val="#ppt_x"/>
                                          </p:val>
                                        </p:tav>
                                        <p:tav tm="100000">
                                          <p:val>
                                            <p:strVal val="#ppt_x"/>
                                          </p:val>
                                        </p:tav>
                                      </p:tavLst>
                                    </p:anim>
                                    <p:anim calcmode="lin" valueType="num">
                                      <p:cBhvr>
                                        <p:cTn id="53" dur="500" fill="hold"/>
                                        <p:tgtEl>
                                          <p:spTgt spid="55"/>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43"/>
                                        </p:tgtEl>
                                        <p:attrNameLst>
                                          <p:attrName>style.visibility</p:attrName>
                                        </p:attrNameLst>
                                      </p:cBhvr>
                                      <p:to>
                                        <p:strVal val="visible"/>
                                      </p:to>
                                    </p:set>
                                    <p:animEffect transition="in" filter="wipe(left)">
                                      <p:cBhvr>
                                        <p:cTn id="58" dur="500"/>
                                        <p:tgtEl>
                                          <p:spTgt spid="43"/>
                                        </p:tgtEl>
                                      </p:cBhvr>
                                    </p:animEffect>
                                  </p:childTnLst>
                                </p:cTn>
                              </p:par>
                              <p:par>
                                <p:cTn id="59" presetID="22" presetClass="entr" presetSubtype="8" fill="hold" nodeType="with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wipe(left)">
                                      <p:cBhvr>
                                        <p:cTn id="61" dur="500"/>
                                        <p:tgtEl>
                                          <p:spTgt spid="46"/>
                                        </p:tgtEl>
                                      </p:cBhvr>
                                    </p:animEffect>
                                  </p:childTnLst>
                                </p:cTn>
                              </p:par>
                            </p:childTnLst>
                          </p:cTn>
                        </p:par>
                        <p:par>
                          <p:cTn id="62" fill="hold">
                            <p:stCondLst>
                              <p:cond delay="500"/>
                            </p:stCondLst>
                            <p:childTnLst>
                              <p:par>
                                <p:cTn id="63" presetID="42" presetClass="entr" presetSubtype="0" fill="hold" grpId="0" nodeType="afterEffect">
                                  <p:stCondLst>
                                    <p:cond delay="0"/>
                                  </p:stCondLst>
                                  <p:childTnLst>
                                    <p:set>
                                      <p:cBhvr>
                                        <p:cTn id="64" dur="1" fill="hold">
                                          <p:stCondLst>
                                            <p:cond delay="0"/>
                                          </p:stCondLst>
                                        </p:cTn>
                                        <p:tgtEl>
                                          <p:spTgt spid="49"/>
                                        </p:tgtEl>
                                        <p:attrNameLst>
                                          <p:attrName>style.visibility</p:attrName>
                                        </p:attrNameLst>
                                      </p:cBhvr>
                                      <p:to>
                                        <p:strVal val="visible"/>
                                      </p:to>
                                    </p:set>
                                    <p:animEffect transition="in" filter="fade">
                                      <p:cBhvr>
                                        <p:cTn id="65" dur="500"/>
                                        <p:tgtEl>
                                          <p:spTgt spid="49"/>
                                        </p:tgtEl>
                                      </p:cBhvr>
                                    </p:animEffect>
                                    <p:anim calcmode="lin" valueType="num">
                                      <p:cBhvr>
                                        <p:cTn id="66" dur="500" fill="hold"/>
                                        <p:tgtEl>
                                          <p:spTgt spid="49"/>
                                        </p:tgtEl>
                                        <p:attrNameLst>
                                          <p:attrName>ppt_x</p:attrName>
                                        </p:attrNameLst>
                                      </p:cBhvr>
                                      <p:tavLst>
                                        <p:tav tm="0">
                                          <p:val>
                                            <p:strVal val="#ppt_x"/>
                                          </p:val>
                                        </p:tav>
                                        <p:tav tm="100000">
                                          <p:val>
                                            <p:strVal val="#ppt_x"/>
                                          </p:val>
                                        </p:tav>
                                      </p:tavLst>
                                    </p:anim>
                                    <p:anim calcmode="lin" valueType="num">
                                      <p:cBhvr>
                                        <p:cTn id="67" dur="500" fill="hold"/>
                                        <p:tgtEl>
                                          <p:spTgt spid="49"/>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50"/>
                                        </p:tgtEl>
                                        <p:attrNameLst>
                                          <p:attrName>style.visibility</p:attrName>
                                        </p:attrNameLst>
                                      </p:cBhvr>
                                      <p:to>
                                        <p:strVal val="visible"/>
                                      </p:to>
                                    </p:set>
                                    <p:animEffect transition="in" filter="fade">
                                      <p:cBhvr>
                                        <p:cTn id="70" dur="500"/>
                                        <p:tgtEl>
                                          <p:spTgt spid="50"/>
                                        </p:tgtEl>
                                      </p:cBhvr>
                                    </p:animEffect>
                                    <p:anim calcmode="lin" valueType="num">
                                      <p:cBhvr>
                                        <p:cTn id="71" dur="500" fill="hold"/>
                                        <p:tgtEl>
                                          <p:spTgt spid="50"/>
                                        </p:tgtEl>
                                        <p:attrNameLst>
                                          <p:attrName>ppt_x</p:attrName>
                                        </p:attrNameLst>
                                      </p:cBhvr>
                                      <p:tavLst>
                                        <p:tav tm="0">
                                          <p:val>
                                            <p:strVal val="#ppt_x"/>
                                          </p:val>
                                        </p:tav>
                                        <p:tav tm="100000">
                                          <p:val>
                                            <p:strVal val="#ppt_x"/>
                                          </p:val>
                                        </p:tav>
                                      </p:tavLst>
                                    </p:anim>
                                    <p:anim calcmode="lin" valueType="num">
                                      <p:cBhvr>
                                        <p:cTn id="72" dur="5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703501"/>
                                        </p:tgtEl>
                                        <p:attrNameLst>
                                          <p:attrName>style.visibility</p:attrName>
                                        </p:attrNameLst>
                                      </p:cBhvr>
                                      <p:to>
                                        <p:strVal val="visible"/>
                                      </p:to>
                                    </p:set>
                                    <p:animEffect transition="in" filter="fade">
                                      <p:cBhvr>
                                        <p:cTn id="77" dur="500"/>
                                        <p:tgtEl>
                                          <p:spTgt spid="703501"/>
                                        </p:tgtEl>
                                      </p:cBhvr>
                                    </p:animEffect>
                                    <p:anim calcmode="lin" valueType="num">
                                      <p:cBhvr>
                                        <p:cTn id="78" dur="500" fill="hold"/>
                                        <p:tgtEl>
                                          <p:spTgt spid="703501"/>
                                        </p:tgtEl>
                                        <p:attrNameLst>
                                          <p:attrName>ppt_x</p:attrName>
                                        </p:attrNameLst>
                                      </p:cBhvr>
                                      <p:tavLst>
                                        <p:tav tm="0">
                                          <p:val>
                                            <p:strVal val="#ppt_x"/>
                                          </p:val>
                                        </p:tav>
                                        <p:tav tm="100000">
                                          <p:val>
                                            <p:strVal val="#ppt_x"/>
                                          </p:val>
                                        </p:tav>
                                      </p:tavLst>
                                    </p:anim>
                                    <p:anim calcmode="lin" valueType="num">
                                      <p:cBhvr>
                                        <p:cTn id="79" dur="500" fill="hold"/>
                                        <p:tgtEl>
                                          <p:spTgt spid="7035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3501" grpId="0"/>
      <p:bldP spid="49" grpId="0"/>
      <p:bldP spid="50" grpId="0"/>
      <p:bldP spid="51" grpId="0"/>
      <p:bldP spid="17" grpId="0"/>
      <p:bldP spid="53" grpId="0"/>
      <p:bldP spid="54" grpId="0" animBg="1"/>
      <p:bldP spid="55" grpId="0"/>
      <p:bldP spid="18" grpId="0" animBg="1"/>
      <p:bldP spid="18"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FQ in Practice</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fld id="{283B9EA5-CE9A-4950-A80C-5ADF06B45BB8}" type="slidenum">
              <a:rPr lang="en-US" smtClean="0"/>
              <a:pPr/>
              <a:t>25</a:t>
            </a:fld>
            <a:endParaRPr lang="en-US" dirty="0"/>
          </a:p>
        </p:txBody>
      </p:sp>
      <p:sp>
        <p:nvSpPr>
          <p:cNvPr id="4" name="Content Placeholder 3"/>
          <p:cNvSpPr>
            <a:spLocks noGrp="1"/>
          </p:cNvSpPr>
          <p:nvPr>
            <p:ph sz="quarter" idx="1"/>
          </p:nvPr>
        </p:nvSpPr>
        <p:spPr/>
        <p:txBody>
          <a:bodyPr/>
          <a:lstStyle/>
          <a:p>
            <a:r>
              <a:rPr lang="en-US" sz="3200" dirty="0"/>
              <a:t>Ideal: do preemptive scheduling between packets on bit-by-bit basis</a:t>
            </a:r>
          </a:p>
          <a:p>
            <a:pPr marL="0" indent="0">
              <a:buNone/>
            </a:pPr>
            <a:endParaRPr lang="en-US" sz="3200" dirty="0"/>
          </a:p>
          <a:p>
            <a:r>
              <a:rPr lang="en-US" sz="3200" dirty="0"/>
              <a:t>Practical approximation: serve packets in the order in which they would have finished transmission in the fluid flow </a:t>
            </a:r>
            <a:r>
              <a:rPr lang="en-US" sz="3200" dirty="0" smtClean="0"/>
              <a:t>system</a:t>
            </a:r>
            <a:endParaRPr lang="en-US" sz="3200" dirty="0"/>
          </a:p>
        </p:txBody>
      </p:sp>
    </p:spTree>
    <p:extLst>
      <p:ext uri="{BB962C8B-B14F-4D97-AF65-F5344CB8AC3E}">
        <p14:creationId xmlns:p14="http://schemas.microsoft.com/office/powerpoint/2010/main" val="14002535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586" name="Rectangle 2"/>
          <p:cNvSpPr>
            <a:spLocks noGrp="1" noChangeArrowheads="1"/>
          </p:cNvSpPr>
          <p:nvPr>
            <p:ph type="title"/>
          </p:nvPr>
        </p:nvSpPr>
        <p:spPr/>
        <p:txBody>
          <a:bodyPr/>
          <a:lstStyle/>
          <a:p>
            <a:r>
              <a:rPr lang="en-US" dirty="0" smtClean="0"/>
              <a:t>Practical FQ Example</a:t>
            </a:r>
            <a:endParaRPr lang="en-US" dirty="0"/>
          </a:p>
        </p:txBody>
      </p:sp>
      <p:sp>
        <p:nvSpPr>
          <p:cNvPr id="707588" name="Line 4"/>
          <p:cNvSpPr>
            <a:spLocks noChangeShapeType="1"/>
          </p:cNvSpPr>
          <p:nvPr/>
        </p:nvSpPr>
        <p:spPr bwMode="auto">
          <a:xfrm>
            <a:off x="1981200" y="2342908"/>
            <a:ext cx="6019800" cy="1587"/>
          </a:xfrm>
          <a:prstGeom prst="line">
            <a:avLst/>
          </a:prstGeom>
          <a:noFill/>
          <a:ln w="57150">
            <a:solidFill>
              <a:schemeClr val="tx2"/>
            </a:solidFill>
            <a:round/>
            <a:headEnd/>
            <a:tailEnd type="arrow" w="med" len="med"/>
          </a:ln>
          <a:effectLst/>
        </p:spPr>
        <p:txBody>
          <a:bodyPr vert="horz" wrap="none" lIns="90488" tIns="44450" rIns="90488" bIns="44450" numCol="1" anchor="ctr" anchorCtr="0" compatLnSpc="1">
            <a:prstTxWarp prst="textNoShape">
              <a:avLst/>
            </a:prstTxWarp>
          </a:bodyPr>
          <a:lstStyle/>
          <a:p>
            <a:endParaRPr lang="en-US"/>
          </a:p>
        </p:txBody>
      </p:sp>
      <p:sp>
        <p:nvSpPr>
          <p:cNvPr id="707589" name="Rectangle 5"/>
          <p:cNvSpPr>
            <a:spLocks noChangeArrowheads="1"/>
          </p:cNvSpPr>
          <p:nvPr/>
        </p:nvSpPr>
        <p:spPr bwMode="auto">
          <a:xfrm>
            <a:off x="3200400" y="1821979"/>
            <a:ext cx="304800" cy="4572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590" name="Rectangle 6"/>
          <p:cNvSpPr>
            <a:spLocks noChangeArrowheads="1"/>
          </p:cNvSpPr>
          <p:nvPr/>
        </p:nvSpPr>
        <p:spPr bwMode="auto">
          <a:xfrm>
            <a:off x="3810000" y="1821979"/>
            <a:ext cx="304800" cy="4572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591" name="Rectangle 7"/>
          <p:cNvSpPr>
            <a:spLocks noChangeArrowheads="1"/>
          </p:cNvSpPr>
          <p:nvPr/>
        </p:nvSpPr>
        <p:spPr bwMode="auto">
          <a:xfrm>
            <a:off x="4419600" y="1821979"/>
            <a:ext cx="304800" cy="4572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592" name="Rectangle 8"/>
          <p:cNvSpPr>
            <a:spLocks noChangeArrowheads="1"/>
          </p:cNvSpPr>
          <p:nvPr/>
        </p:nvSpPr>
        <p:spPr bwMode="auto">
          <a:xfrm>
            <a:off x="5029200" y="1821979"/>
            <a:ext cx="304800" cy="4572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593" name="Line 9"/>
          <p:cNvSpPr>
            <a:spLocks noChangeShapeType="1"/>
          </p:cNvSpPr>
          <p:nvPr/>
        </p:nvSpPr>
        <p:spPr bwMode="auto">
          <a:xfrm>
            <a:off x="1981200" y="3464140"/>
            <a:ext cx="6019800" cy="1587"/>
          </a:xfrm>
          <a:prstGeom prst="line">
            <a:avLst/>
          </a:prstGeom>
          <a:noFill/>
          <a:ln w="57150">
            <a:solidFill>
              <a:schemeClr val="tx2"/>
            </a:solidFill>
            <a:round/>
            <a:headEnd/>
            <a:tailEnd type="arrow" w="med" len="med"/>
          </a:ln>
          <a:effectLst/>
        </p:spPr>
        <p:txBody>
          <a:bodyPr vert="horz" wrap="none" lIns="90488" tIns="44450" rIns="90488" bIns="44450" numCol="1" anchor="ctr" anchorCtr="0" compatLnSpc="1">
            <a:prstTxWarp prst="textNoShape">
              <a:avLst/>
            </a:prstTxWarp>
          </a:bodyPr>
          <a:lstStyle/>
          <a:p>
            <a:endParaRPr lang="en-US"/>
          </a:p>
        </p:txBody>
      </p:sp>
      <p:sp>
        <p:nvSpPr>
          <p:cNvPr id="707594" name="Rectangle 10"/>
          <p:cNvSpPr>
            <a:spLocks noChangeArrowheads="1"/>
          </p:cNvSpPr>
          <p:nvPr/>
        </p:nvSpPr>
        <p:spPr bwMode="auto">
          <a:xfrm>
            <a:off x="1981200" y="2943211"/>
            <a:ext cx="609600" cy="457200"/>
          </a:xfrm>
          <a:prstGeom prst="rect">
            <a:avLst/>
          </a:prstGeom>
          <a:solidFill>
            <a:schemeClr val="accent1"/>
          </a:solidFill>
          <a:ln w="25400">
            <a:solidFill>
              <a:schemeClr val="accent1">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598" name="Rectangle 14"/>
          <p:cNvSpPr>
            <a:spLocks noChangeArrowheads="1"/>
          </p:cNvSpPr>
          <p:nvPr/>
        </p:nvSpPr>
        <p:spPr bwMode="auto">
          <a:xfrm>
            <a:off x="2590800" y="2943211"/>
            <a:ext cx="609600" cy="457200"/>
          </a:xfrm>
          <a:prstGeom prst="rect">
            <a:avLst/>
          </a:prstGeom>
          <a:solidFill>
            <a:schemeClr val="accent1"/>
          </a:solidFill>
          <a:ln w="25400">
            <a:solidFill>
              <a:schemeClr val="accent1">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599" name="Rectangle 15"/>
          <p:cNvSpPr>
            <a:spLocks noChangeArrowheads="1"/>
          </p:cNvSpPr>
          <p:nvPr/>
        </p:nvSpPr>
        <p:spPr bwMode="auto">
          <a:xfrm>
            <a:off x="3200400" y="2943211"/>
            <a:ext cx="609600" cy="457200"/>
          </a:xfrm>
          <a:prstGeom prst="rect">
            <a:avLst/>
          </a:prstGeom>
          <a:solidFill>
            <a:schemeClr val="accent1"/>
          </a:solidFill>
          <a:ln w="25400">
            <a:solidFill>
              <a:schemeClr val="accent1">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00" name="Rectangle 16"/>
          <p:cNvSpPr>
            <a:spLocks noChangeArrowheads="1"/>
          </p:cNvSpPr>
          <p:nvPr/>
        </p:nvSpPr>
        <p:spPr bwMode="auto">
          <a:xfrm>
            <a:off x="3810000" y="2943211"/>
            <a:ext cx="609600" cy="457200"/>
          </a:xfrm>
          <a:prstGeom prst="rect">
            <a:avLst/>
          </a:prstGeom>
          <a:solidFill>
            <a:schemeClr val="accent1"/>
          </a:solidFill>
          <a:ln w="25400">
            <a:solidFill>
              <a:schemeClr val="accent1">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01" name="Rectangle 17"/>
          <p:cNvSpPr>
            <a:spLocks noChangeArrowheads="1"/>
          </p:cNvSpPr>
          <p:nvPr/>
        </p:nvSpPr>
        <p:spPr bwMode="auto">
          <a:xfrm>
            <a:off x="4419600" y="2943211"/>
            <a:ext cx="609600" cy="457200"/>
          </a:xfrm>
          <a:prstGeom prst="rect">
            <a:avLst/>
          </a:prstGeom>
          <a:solidFill>
            <a:schemeClr val="accent1"/>
          </a:solidFill>
          <a:ln w="25400">
            <a:solidFill>
              <a:schemeClr val="accent1">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03" name="Text Box 19"/>
          <p:cNvSpPr txBox="1">
            <a:spLocks noChangeArrowheads="1"/>
          </p:cNvSpPr>
          <p:nvPr/>
        </p:nvSpPr>
        <p:spPr bwMode="auto">
          <a:xfrm>
            <a:off x="2130425" y="2981311"/>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1</a:t>
            </a:r>
          </a:p>
        </p:txBody>
      </p:sp>
      <p:sp>
        <p:nvSpPr>
          <p:cNvPr id="707605" name="Text Box 21"/>
          <p:cNvSpPr txBox="1">
            <a:spLocks noChangeArrowheads="1"/>
          </p:cNvSpPr>
          <p:nvPr/>
        </p:nvSpPr>
        <p:spPr bwMode="auto">
          <a:xfrm>
            <a:off x="2740025" y="2981311"/>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2</a:t>
            </a:r>
          </a:p>
        </p:txBody>
      </p:sp>
      <p:sp>
        <p:nvSpPr>
          <p:cNvPr id="707606" name="Text Box 22"/>
          <p:cNvSpPr txBox="1">
            <a:spLocks noChangeArrowheads="1"/>
          </p:cNvSpPr>
          <p:nvPr/>
        </p:nvSpPr>
        <p:spPr bwMode="auto">
          <a:xfrm>
            <a:off x="3349625" y="2981311"/>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3</a:t>
            </a:r>
          </a:p>
        </p:txBody>
      </p:sp>
      <p:sp>
        <p:nvSpPr>
          <p:cNvPr id="707607" name="Text Box 23"/>
          <p:cNvSpPr txBox="1">
            <a:spLocks noChangeArrowheads="1"/>
          </p:cNvSpPr>
          <p:nvPr/>
        </p:nvSpPr>
        <p:spPr bwMode="auto">
          <a:xfrm>
            <a:off x="3960813" y="2981311"/>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4</a:t>
            </a:r>
          </a:p>
        </p:txBody>
      </p:sp>
      <p:sp>
        <p:nvSpPr>
          <p:cNvPr id="707608" name="Text Box 24"/>
          <p:cNvSpPr txBox="1">
            <a:spLocks noChangeArrowheads="1"/>
          </p:cNvSpPr>
          <p:nvPr/>
        </p:nvSpPr>
        <p:spPr bwMode="auto">
          <a:xfrm>
            <a:off x="4568825" y="2981311"/>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5</a:t>
            </a:r>
          </a:p>
        </p:txBody>
      </p:sp>
      <p:sp>
        <p:nvSpPr>
          <p:cNvPr id="707610" name="Text Box 26"/>
          <p:cNvSpPr txBox="1">
            <a:spLocks noChangeArrowheads="1"/>
          </p:cNvSpPr>
          <p:nvPr/>
        </p:nvSpPr>
        <p:spPr bwMode="auto">
          <a:xfrm>
            <a:off x="3197225" y="1860079"/>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dirty="0">
                <a:solidFill>
                  <a:schemeClr val="bg1"/>
                </a:solidFill>
              </a:rPr>
              <a:t>1</a:t>
            </a:r>
          </a:p>
        </p:txBody>
      </p:sp>
      <p:sp>
        <p:nvSpPr>
          <p:cNvPr id="707612" name="Text Box 28"/>
          <p:cNvSpPr txBox="1">
            <a:spLocks noChangeArrowheads="1"/>
          </p:cNvSpPr>
          <p:nvPr/>
        </p:nvSpPr>
        <p:spPr bwMode="auto">
          <a:xfrm>
            <a:off x="3808413" y="1860079"/>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2</a:t>
            </a:r>
          </a:p>
        </p:txBody>
      </p:sp>
      <p:sp>
        <p:nvSpPr>
          <p:cNvPr id="707613" name="Text Box 29"/>
          <p:cNvSpPr txBox="1">
            <a:spLocks noChangeArrowheads="1"/>
          </p:cNvSpPr>
          <p:nvPr/>
        </p:nvSpPr>
        <p:spPr bwMode="auto">
          <a:xfrm>
            <a:off x="4418013" y="1860079"/>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3</a:t>
            </a:r>
          </a:p>
        </p:txBody>
      </p:sp>
      <p:sp>
        <p:nvSpPr>
          <p:cNvPr id="707614" name="Text Box 30"/>
          <p:cNvSpPr txBox="1">
            <a:spLocks noChangeArrowheads="1"/>
          </p:cNvSpPr>
          <p:nvPr/>
        </p:nvSpPr>
        <p:spPr bwMode="auto">
          <a:xfrm>
            <a:off x="5026025" y="1860079"/>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4</a:t>
            </a:r>
          </a:p>
        </p:txBody>
      </p:sp>
      <p:sp>
        <p:nvSpPr>
          <p:cNvPr id="707615" name="Line 31"/>
          <p:cNvSpPr>
            <a:spLocks noChangeShapeType="1"/>
          </p:cNvSpPr>
          <p:nvPr/>
        </p:nvSpPr>
        <p:spPr bwMode="auto">
          <a:xfrm>
            <a:off x="1981200" y="4652275"/>
            <a:ext cx="6019800" cy="1588"/>
          </a:xfrm>
          <a:prstGeom prst="line">
            <a:avLst/>
          </a:prstGeom>
          <a:noFill/>
          <a:ln w="57150">
            <a:solidFill>
              <a:schemeClr val="tx2"/>
            </a:solidFill>
            <a:round/>
            <a:headEnd/>
            <a:tailEnd type="arrow" w="med" len="med"/>
          </a:ln>
          <a:effectLst/>
        </p:spPr>
        <p:txBody>
          <a:bodyPr vert="horz" wrap="none" lIns="90488" tIns="44450" rIns="90488" bIns="44450" numCol="1" anchor="ctr" anchorCtr="0" compatLnSpc="1">
            <a:prstTxWarp prst="textNoShape">
              <a:avLst/>
            </a:prstTxWarp>
          </a:bodyPr>
          <a:lstStyle/>
          <a:p>
            <a:endParaRPr lang="en-US"/>
          </a:p>
        </p:txBody>
      </p:sp>
      <p:sp>
        <p:nvSpPr>
          <p:cNvPr id="707616" name="Line 32"/>
          <p:cNvSpPr>
            <a:spLocks noChangeShapeType="1"/>
          </p:cNvSpPr>
          <p:nvPr/>
        </p:nvSpPr>
        <p:spPr bwMode="auto">
          <a:xfrm>
            <a:off x="1981200" y="5924326"/>
            <a:ext cx="6019800" cy="1587"/>
          </a:xfrm>
          <a:prstGeom prst="line">
            <a:avLst/>
          </a:prstGeom>
          <a:noFill/>
          <a:ln w="57150">
            <a:solidFill>
              <a:schemeClr val="tx2"/>
            </a:solidFill>
            <a:round/>
            <a:headEnd/>
            <a:tailEnd type="arrow" w="med" len="med"/>
          </a:ln>
          <a:effectLst/>
        </p:spPr>
        <p:txBody>
          <a:bodyPr vert="horz" wrap="none" lIns="90488" tIns="44450" rIns="90488" bIns="44450" numCol="1" anchor="ctr" anchorCtr="0" compatLnSpc="1">
            <a:prstTxWarp prst="textNoShape">
              <a:avLst/>
            </a:prstTxWarp>
          </a:bodyPr>
          <a:lstStyle/>
          <a:p>
            <a:endParaRPr lang="en-US"/>
          </a:p>
        </p:txBody>
      </p:sp>
      <p:sp>
        <p:nvSpPr>
          <p:cNvPr id="707617" name="Rectangle 33"/>
          <p:cNvSpPr>
            <a:spLocks noChangeArrowheads="1"/>
          </p:cNvSpPr>
          <p:nvPr/>
        </p:nvSpPr>
        <p:spPr bwMode="auto">
          <a:xfrm>
            <a:off x="1981200" y="4118873"/>
            <a:ext cx="609600" cy="457200"/>
          </a:xfrm>
          <a:prstGeom prst="rect">
            <a:avLst/>
          </a:prstGeom>
          <a:solidFill>
            <a:schemeClr val="accent1"/>
          </a:solidFill>
          <a:ln w="25400">
            <a:solidFill>
              <a:schemeClr val="accent1">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18" name="Rectangle 34"/>
          <p:cNvSpPr>
            <a:spLocks noChangeArrowheads="1"/>
          </p:cNvSpPr>
          <p:nvPr/>
        </p:nvSpPr>
        <p:spPr bwMode="auto">
          <a:xfrm>
            <a:off x="2590800" y="4118873"/>
            <a:ext cx="609600" cy="457200"/>
          </a:xfrm>
          <a:prstGeom prst="rect">
            <a:avLst/>
          </a:prstGeom>
          <a:solidFill>
            <a:schemeClr val="accent1"/>
          </a:solidFill>
          <a:ln w="25400">
            <a:solidFill>
              <a:schemeClr val="accent1">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19" name="Rectangle 35"/>
          <p:cNvSpPr>
            <a:spLocks noChangeArrowheads="1"/>
          </p:cNvSpPr>
          <p:nvPr/>
        </p:nvSpPr>
        <p:spPr bwMode="auto">
          <a:xfrm>
            <a:off x="3200400" y="4118873"/>
            <a:ext cx="609600" cy="2286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20" name="Rectangle 36"/>
          <p:cNvSpPr>
            <a:spLocks noChangeArrowheads="1"/>
          </p:cNvSpPr>
          <p:nvPr/>
        </p:nvSpPr>
        <p:spPr bwMode="auto">
          <a:xfrm>
            <a:off x="3200400" y="4347473"/>
            <a:ext cx="1219200" cy="228600"/>
          </a:xfrm>
          <a:prstGeom prst="rect">
            <a:avLst/>
          </a:prstGeom>
          <a:solidFill>
            <a:schemeClr val="accent1"/>
          </a:solidFill>
          <a:ln w="25400">
            <a:solidFill>
              <a:schemeClr val="accent1">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21" name="Rectangle 37"/>
          <p:cNvSpPr>
            <a:spLocks noChangeArrowheads="1"/>
          </p:cNvSpPr>
          <p:nvPr/>
        </p:nvSpPr>
        <p:spPr bwMode="auto">
          <a:xfrm>
            <a:off x="3810000" y="4118873"/>
            <a:ext cx="609600" cy="2286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22" name="Rectangle 38"/>
          <p:cNvSpPr>
            <a:spLocks noChangeArrowheads="1"/>
          </p:cNvSpPr>
          <p:nvPr/>
        </p:nvSpPr>
        <p:spPr bwMode="auto">
          <a:xfrm>
            <a:off x="4419600" y="4347473"/>
            <a:ext cx="1219200" cy="228600"/>
          </a:xfrm>
          <a:prstGeom prst="rect">
            <a:avLst/>
          </a:prstGeom>
          <a:solidFill>
            <a:schemeClr val="accent1"/>
          </a:solidFill>
          <a:ln w="25400">
            <a:solidFill>
              <a:schemeClr val="accent1">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23" name="Rectangle 39"/>
          <p:cNvSpPr>
            <a:spLocks noChangeArrowheads="1"/>
          </p:cNvSpPr>
          <p:nvPr/>
        </p:nvSpPr>
        <p:spPr bwMode="auto">
          <a:xfrm>
            <a:off x="4419600" y="4118873"/>
            <a:ext cx="609600" cy="2286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24" name="Rectangle 40"/>
          <p:cNvSpPr>
            <a:spLocks noChangeArrowheads="1"/>
          </p:cNvSpPr>
          <p:nvPr/>
        </p:nvSpPr>
        <p:spPr bwMode="auto">
          <a:xfrm>
            <a:off x="5029200" y="4118873"/>
            <a:ext cx="609600" cy="2286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25" name="Text Box 41"/>
          <p:cNvSpPr txBox="1">
            <a:spLocks noChangeArrowheads="1"/>
          </p:cNvSpPr>
          <p:nvPr/>
        </p:nvSpPr>
        <p:spPr bwMode="auto">
          <a:xfrm>
            <a:off x="2132013" y="4156973"/>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1</a:t>
            </a:r>
          </a:p>
        </p:txBody>
      </p:sp>
      <p:sp>
        <p:nvSpPr>
          <p:cNvPr id="707626" name="Text Box 42"/>
          <p:cNvSpPr txBox="1">
            <a:spLocks noChangeArrowheads="1"/>
          </p:cNvSpPr>
          <p:nvPr/>
        </p:nvSpPr>
        <p:spPr bwMode="auto">
          <a:xfrm>
            <a:off x="2741613" y="4156973"/>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2</a:t>
            </a:r>
          </a:p>
        </p:txBody>
      </p:sp>
      <p:sp>
        <p:nvSpPr>
          <p:cNvPr id="707627" name="Text Box 43"/>
          <p:cNvSpPr txBox="1">
            <a:spLocks noChangeArrowheads="1"/>
          </p:cNvSpPr>
          <p:nvPr/>
        </p:nvSpPr>
        <p:spPr bwMode="auto">
          <a:xfrm>
            <a:off x="3663950" y="4279952"/>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a:solidFill>
                  <a:schemeClr val="bg1"/>
                </a:solidFill>
              </a:rPr>
              <a:t>3</a:t>
            </a:r>
          </a:p>
        </p:txBody>
      </p:sp>
      <p:sp>
        <p:nvSpPr>
          <p:cNvPr id="707629" name="Text Box 45"/>
          <p:cNvSpPr txBox="1">
            <a:spLocks noChangeArrowheads="1"/>
          </p:cNvSpPr>
          <p:nvPr/>
        </p:nvSpPr>
        <p:spPr bwMode="auto">
          <a:xfrm>
            <a:off x="3363913" y="4025032"/>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dirty="0">
                <a:solidFill>
                  <a:schemeClr val="bg1"/>
                </a:solidFill>
              </a:rPr>
              <a:t>1</a:t>
            </a:r>
          </a:p>
        </p:txBody>
      </p:sp>
      <p:sp>
        <p:nvSpPr>
          <p:cNvPr id="707630" name="Text Box 46"/>
          <p:cNvSpPr txBox="1">
            <a:spLocks noChangeArrowheads="1"/>
          </p:cNvSpPr>
          <p:nvPr/>
        </p:nvSpPr>
        <p:spPr bwMode="auto">
          <a:xfrm>
            <a:off x="3973513" y="4025032"/>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dirty="0">
                <a:solidFill>
                  <a:schemeClr val="bg1"/>
                </a:solidFill>
              </a:rPr>
              <a:t>2</a:t>
            </a:r>
          </a:p>
        </p:txBody>
      </p:sp>
      <p:sp>
        <p:nvSpPr>
          <p:cNvPr id="707631" name="Text Box 47"/>
          <p:cNvSpPr txBox="1">
            <a:spLocks noChangeArrowheads="1"/>
          </p:cNvSpPr>
          <p:nvPr/>
        </p:nvSpPr>
        <p:spPr bwMode="auto">
          <a:xfrm>
            <a:off x="4883150" y="4279952"/>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dirty="0">
                <a:solidFill>
                  <a:schemeClr val="bg1"/>
                </a:solidFill>
              </a:rPr>
              <a:t>4</a:t>
            </a:r>
          </a:p>
        </p:txBody>
      </p:sp>
      <p:sp>
        <p:nvSpPr>
          <p:cNvPr id="707632" name="Text Box 48"/>
          <p:cNvSpPr txBox="1">
            <a:spLocks noChangeArrowheads="1"/>
          </p:cNvSpPr>
          <p:nvPr/>
        </p:nvSpPr>
        <p:spPr bwMode="auto">
          <a:xfrm>
            <a:off x="4583113" y="4033711"/>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dirty="0">
                <a:solidFill>
                  <a:schemeClr val="bg1"/>
                </a:solidFill>
              </a:rPr>
              <a:t>3</a:t>
            </a:r>
          </a:p>
        </p:txBody>
      </p:sp>
      <p:sp>
        <p:nvSpPr>
          <p:cNvPr id="707633" name="Text Box 49"/>
          <p:cNvSpPr txBox="1">
            <a:spLocks noChangeArrowheads="1"/>
          </p:cNvSpPr>
          <p:nvPr/>
        </p:nvSpPr>
        <p:spPr bwMode="auto">
          <a:xfrm>
            <a:off x="5181600" y="4033711"/>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dirty="0">
                <a:solidFill>
                  <a:schemeClr val="bg1"/>
                </a:solidFill>
              </a:rPr>
              <a:t>4</a:t>
            </a:r>
          </a:p>
        </p:txBody>
      </p:sp>
      <p:sp>
        <p:nvSpPr>
          <p:cNvPr id="707634" name="Rectangle 50"/>
          <p:cNvSpPr>
            <a:spLocks noChangeArrowheads="1"/>
          </p:cNvSpPr>
          <p:nvPr/>
        </p:nvSpPr>
        <p:spPr bwMode="auto">
          <a:xfrm>
            <a:off x="5638800" y="4347473"/>
            <a:ext cx="1219200" cy="228600"/>
          </a:xfrm>
          <a:prstGeom prst="rect">
            <a:avLst/>
          </a:prstGeom>
          <a:solidFill>
            <a:schemeClr val="accent1"/>
          </a:solidFill>
          <a:ln w="25400">
            <a:solidFill>
              <a:schemeClr val="accent1">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35" name="Rectangle 51"/>
          <p:cNvSpPr>
            <a:spLocks noChangeArrowheads="1"/>
          </p:cNvSpPr>
          <p:nvPr/>
        </p:nvSpPr>
        <p:spPr bwMode="auto">
          <a:xfrm>
            <a:off x="5638800" y="4118873"/>
            <a:ext cx="609600" cy="2286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36" name="Rectangle 52"/>
          <p:cNvSpPr>
            <a:spLocks noChangeArrowheads="1"/>
          </p:cNvSpPr>
          <p:nvPr/>
        </p:nvSpPr>
        <p:spPr bwMode="auto">
          <a:xfrm>
            <a:off x="6248400" y="4118873"/>
            <a:ext cx="609600" cy="2286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37" name="Text Box 53"/>
          <p:cNvSpPr txBox="1">
            <a:spLocks noChangeArrowheads="1"/>
          </p:cNvSpPr>
          <p:nvPr/>
        </p:nvSpPr>
        <p:spPr bwMode="auto">
          <a:xfrm>
            <a:off x="6102350" y="4279952"/>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dirty="0">
                <a:solidFill>
                  <a:schemeClr val="bg1"/>
                </a:solidFill>
              </a:rPr>
              <a:t>5</a:t>
            </a:r>
          </a:p>
        </p:txBody>
      </p:sp>
      <p:sp>
        <p:nvSpPr>
          <p:cNvPr id="707638" name="Text Box 54"/>
          <p:cNvSpPr txBox="1">
            <a:spLocks noChangeArrowheads="1"/>
          </p:cNvSpPr>
          <p:nvPr/>
        </p:nvSpPr>
        <p:spPr bwMode="auto">
          <a:xfrm>
            <a:off x="5802313" y="4033711"/>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dirty="0">
                <a:solidFill>
                  <a:schemeClr val="bg1"/>
                </a:solidFill>
              </a:rPr>
              <a:t>5</a:t>
            </a:r>
          </a:p>
        </p:txBody>
      </p:sp>
      <p:sp>
        <p:nvSpPr>
          <p:cNvPr id="707639" name="Text Box 55"/>
          <p:cNvSpPr txBox="1">
            <a:spLocks noChangeArrowheads="1"/>
          </p:cNvSpPr>
          <p:nvPr/>
        </p:nvSpPr>
        <p:spPr bwMode="auto">
          <a:xfrm>
            <a:off x="6400800" y="4012689"/>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dirty="0">
                <a:solidFill>
                  <a:schemeClr val="bg1"/>
                </a:solidFill>
              </a:rPr>
              <a:t>6</a:t>
            </a:r>
          </a:p>
        </p:txBody>
      </p:sp>
      <p:sp>
        <p:nvSpPr>
          <p:cNvPr id="707640" name="Rectangle 56"/>
          <p:cNvSpPr>
            <a:spLocks noChangeArrowheads="1"/>
          </p:cNvSpPr>
          <p:nvPr/>
        </p:nvSpPr>
        <p:spPr bwMode="auto">
          <a:xfrm>
            <a:off x="1981200" y="5403397"/>
            <a:ext cx="609600" cy="457200"/>
          </a:xfrm>
          <a:prstGeom prst="rect">
            <a:avLst/>
          </a:prstGeom>
          <a:solidFill>
            <a:schemeClr val="accent1"/>
          </a:solidFill>
          <a:ln w="25400">
            <a:solidFill>
              <a:schemeClr val="accent1">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41" name="Rectangle 57"/>
          <p:cNvSpPr>
            <a:spLocks noChangeArrowheads="1"/>
          </p:cNvSpPr>
          <p:nvPr/>
        </p:nvSpPr>
        <p:spPr bwMode="auto">
          <a:xfrm>
            <a:off x="2590800" y="5403397"/>
            <a:ext cx="609600" cy="457200"/>
          </a:xfrm>
          <a:prstGeom prst="rect">
            <a:avLst/>
          </a:prstGeom>
          <a:solidFill>
            <a:schemeClr val="accent1"/>
          </a:solidFill>
          <a:ln w="25400">
            <a:solidFill>
              <a:schemeClr val="accent1">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42" name="Text Box 58"/>
          <p:cNvSpPr txBox="1">
            <a:spLocks noChangeArrowheads="1"/>
          </p:cNvSpPr>
          <p:nvPr/>
        </p:nvSpPr>
        <p:spPr bwMode="auto">
          <a:xfrm>
            <a:off x="2132013" y="5441497"/>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1</a:t>
            </a:r>
          </a:p>
        </p:txBody>
      </p:sp>
      <p:sp>
        <p:nvSpPr>
          <p:cNvPr id="707643" name="Text Box 59"/>
          <p:cNvSpPr txBox="1">
            <a:spLocks noChangeArrowheads="1"/>
          </p:cNvSpPr>
          <p:nvPr/>
        </p:nvSpPr>
        <p:spPr bwMode="auto">
          <a:xfrm>
            <a:off x="2741613" y="5441497"/>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2</a:t>
            </a:r>
          </a:p>
        </p:txBody>
      </p:sp>
      <p:sp>
        <p:nvSpPr>
          <p:cNvPr id="707644" name="Rectangle 60"/>
          <p:cNvSpPr>
            <a:spLocks noChangeArrowheads="1"/>
          </p:cNvSpPr>
          <p:nvPr/>
        </p:nvSpPr>
        <p:spPr bwMode="auto">
          <a:xfrm>
            <a:off x="3203575" y="5403397"/>
            <a:ext cx="304800" cy="4572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45" name="Text Box 61"/>
          <p:cNvSpPr txBox="1">
            <a:spLocks noChangeArrowheads="1"/>
          </p:cNvSpPr>
          <p:nvPr/>
        </p:nvSpPr>
        <p:spPr bwMode="auto">
          <a:xfrm>
            <a:off x="3200400" y="5441497"/>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1</a:t>
            </a:r>
          </a:p>
        </p:txBody>
      </p:sp>
      <p:sp>
        <p:nvSpPr>
          <p:cNvPr id="707646" name="Rectangle 62"/>
          <p:cNvSpPr>
            <a:spLocks noChangeArrowheads="1"/>
          </p:cNvSpPr>
          <p:nvPr/>
        </p:nvSpPr>
        <p:spPr bwMode="auto">
          <a:xfrm>
            <a:off x="3505200" y="5403397"/>
            <a:ext cx="609600" cy="457200"/>
          </a:xfrm>
          <a:prstGeom prst="rect">
            <a:avLst/>
          </a:prstGeom>
          <a:solidFill>
            <a:schemeClr val="accent1"/>
          </a:solidFill>
          <a:ln w="25400">
            <a:solidFill>
              <a:schemeClr val="accent1">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47" name="Text Box 63"/>
          <p:cNvSpPr txBox="1">
            <a:spLocks noChangeArrowheads="1"/>
          </p:cNvSpPr>
          <p:nvPr/>
        </p:nvSpPr>
        <p:spPr bwMode="auto">
          <a:xfrm>
            <a:off x="3654425" y="5441497"/>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3</a:t>
            </a:r>
          </a:p>
        </p:txBody>
      </p:sp>
      <p:sp>
        <p:nvSpPr>
          <p:cNvPr id="707648" name="Rectangle 64"/>
          <p:cNvSpPr>
            <a:spLocks noChangeArrowheads="1"/>
          </p:cNvSpPr>
          <p:nvPr/>
        </p:nvSpPr>
        <p:spPr bwMode="auto">
          <a:xfrm>
            <a:off x="4116388" y="5403397"/>
            <a:ext cx="304800" cy="4572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49" name="Text Box 65"/>
          <p:cNvSpPr txBox="1">
            <a:spLocks noChangeArrowheads="1"/>
          </p:cNvSpPr>
          <p:nvPr/>
        </p:nvSpPr>
        <p:spPr bwMode="auto">
          <a:xfrm>
            <a:off x="4114800" y="5441497"/>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2</a:t>
            </a:r>
          </a:p>
        </p:txBody>
      </p:sp>
      <p:sp>
        <p:nvSpPr>
          <p:cNvPr id="707650" name="Rectangle 66"/>
          <p:cNvSpPr>
            <a:spLocks noChangeArrowheads="1"/>
          </p:cNvSpPr>
          <p:nvPr/>
        </p:nvSpPr>
        <p:spPr bwMode="auto">
          <a:xfrm>
            <a:off x="4421188" y="5403397"/>
            <a:ext cx="304800" cy="4572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51" name="Text Box 67"/>
          <p:cNvSpPr txBox="1">
            <a:spLocks noChangeArrowheads="1"/>
          </p:cNvSpPr>
          <p:nvPr/>
        </p:nvSpPr>
        <p:spPr bwMode="auto">
          <a:xfrm>
            <a:off x="4419600" y="5441497"/>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3</a:t>
            </a:r>
          </a:p>
        </p:txBody>
      </p:sp>
      <p:sp>
        <p:nvSpPr>
          <p:cNvPr id="707652" name="Rectangle 68"/>
          <p:cNvSpPr>
            <a:spLocks noChangeArrowheads="1"/>
          </p:cNvSpPr>
          <p:nvPr/>
        </p:nvSpPr>
        <p:spPr bwMode="auto">
          <a:xfrm>
            <a:off x="4724400" y="5403397"/>
            <a:ext cx="609600" cy="457200"/>
          </a:xfrm>
          <a:prstGeom prst="rect">
            <a:avLst/>
          </a:prstGeom>
          <a:solidFill>
            <a:schemeClr val="accent1"/>
          </a:solidFill>
          <a:ln w="25400">
            <a:solidFill>
              <a:schemeClr val="accent1">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53" name="Text Box 69"/>
          <p:cNvSpPr txBox="1">
            <a:spLocks noChangeArrowheads="1"/>
          </p:cNvSpPr>
          <p:nvPr/>
        </p:nvSpPr>
        <p:spPr bwMode="auto">
          <a:xfrm>
            <a:off x="4875213" y="5441497"/>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4</a:t>
            </a:r>
          </a:p>
        </p:txBody>
      </p:sp>
      <p:sp>
        <p:nvSpPr>
          <p:cNvPr id="707654" name="Rectangle 70"/>
          <p:cNvSpPr>
            <a:spLocks noChangeArrowheads="1"/>
          </p:cNvSpPr>
          <p:nvPr/>
        </p:nvSpPr>
        <p:spPr bwMode="auto">
          <a:xfrm>
            <a:off x="5337175" y="5403397"/>
            <a:ext cx="304800" cy="4572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55" name="Text Box 71"/>
          <p:cNvSpPr txBox="1">
            <a:spLocks noChangeArrowheads="1"/>
          </p:cNvSpPr>
          <p:nvPr/>
        </p:nvSpPr>
        <p:spPr bwMode="auto">
          <a:xfrm>
            <a:off x="5334000" y="5441497"/>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4</a:t>
            </a:r>
          </a:p>
        </p:txBody>
      </p:sp>
      <p:sp>
        <p:nvSpPr>
          <p:cNvPr id="707656" name="Rectangle 72"/>
          <p:cNvSpPr>
            <a:spLocks noChangeArrowheads="1"/>
          </p:cNvSpPr>
          <p:nvPr/>
        </p:nvSpPr>
        <p:spPr bwMode="auto">
          <a:xfrm>
            <a:off x="5638800" y="1821979"/>
            <a:ext cx="304800" cy="4572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57" name="Rectangle 73"/>
          <p:cNvSpPr>
            <a:spLocks noChangeArrowheads="1"/>
          </p:cNvSpPr>
          <p:nvPr/>
        </p:nvSpPr>
        <p:spPr bwMode="auto">
          <a:xfrm>
            <a:off x="6248400" y="1821979"/>
            <a:ext cx="304800" cy="4572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58" name="Text Box 74"/>
          <p:cNvSpPr txBox="1">
            <a:spLocks noChangeArrowheads="1"/>
          </p:cNvSpPr>
          <p:nvPr/>
        </p:nvSpPr>
        <p:spPr bwMode="auto">
          <a:xfrm>
            <a:off x="5637213" y="1860079"/>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5</a:t>
            </a:r>
          </a:p>
        </p:txBody>
      </p:sp>
      <p:sp>
        <p:nvSpPr>
          <p:cNvPr id="707659" name="Text Box 75"/>
          <p:cNvSpPr txBox="1">
            <a:spLocks noChangeArrowheads="1"/>
          </p:cNvSpPr>
          <p:nvPr/>
        </p:nvSpPr>
        <p:spPr bwMode="auto">
          <a:xfrm>
            <a:off x="6245225" y="1860079"/>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6</a:t>
            </a:r>
          </a:p>
        </p:txBody>
      </p:sp>
      <p:sp>
        <p:nvSpPr>
          <p:cNvPr id="707660" name="Rectangle 76"/>
          <p:cNvSpPr>
            <a:spLocks noChangeArrowheads="1"/>
          </p:cNvSpPr>
          <p:nvPr/>
        </p:nvSpPr>
        <p:spPr bwMode="auto">
          <a:xfrm>
            <a:off x="5943600" y="5403397"/>
            <a:ext cx="609600" cy="457200"/>
          </a:xfrm>
          <a:prstGeom prst="rect">
            <a:avLst/>
          </a:prstGeom>
          <a:solidFill>
            <a:schemeClr val="accent1"/>
          </a:solidFill>
          <a:ln w="25400">
            <a:solidFill>
              <a:schemeClr val="accent1">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61" name="Text Box 77"/>
          <p:cNvSpPr txBox="1">
            <a:spLocks noChangeArrowheads="1"/>
          </p:cNvSpPr>
          <p:nvPr/>
        </p:nvSpPr>
        <p:spPr bwMode="auto">
          <a:xfrm>
            <a:off x="6092825" y="5441497"/>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5</a:t>
            </a:r>
          </a:p>
        </p:txBody>
      </p:sp>
      <p:sp>
        <p:nvSpPr>
          <p:cNvPr id="707662" name="Rectangle 78"/>
          <p:cNvSpPr>
            <a:spLocks noChangeArrowheads="1"/>
          </p:cNvSpPr>
          <p:nvPr/>
        </p:nvSpPr>
        <p:spPr bwMode="auto">
          <a:xfrm>
            <a:off x="5638800" y="5403397"/>
            <a:ext cx="304800" cy="4572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63" name="Rectangle 79"/>
          <p:cNvSpPr>
            <a:spLocks noChangeArrowheads="1"/>
          </p:cNvSpPr>
          <p:nvPr/>
        </p:nvSpPr>
        <p:spPr bwMode="auto">
          <a:xfrm>
            <a:off x="6556375" y="5403397"/>
            <a:ext cx="304800" cy="4572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707664" name="Text Box 80"/>
          <p:cNvSpPr txBox="1">
            <a:spLocks noChangeArrowheads="1"/>
          </p:cNvSpPr>
          <p:nvPr/>
        </p:nvSpPr>
        <p:spPr bwMode="auto">
          <a:xfrm>
            <a:off x="5638800" y="5431972"/>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5</a:t>
            </a:r>
          </a:p>
        </p:txBody>
      </p:sp>
      <p:sp>
        <p:nvSpPr>
          <p:cNvPr id="707665" name="Text Box 81"/>
          <p:cNvSpPr txBox="1">
            <a:spLocks noChangeArrowheads="1"/>
          </p:cNvSpPr>
          <p:nvPr/>
        </p:nvSpPr>
        <p:spPr bwMode="auto">
          <a:xfrm>
            <a:off x="6553200" y="5482311"/>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dirty="0">
                <a:solidFill>
                  <a:schemeClr val="bg1"/>
                </a:solidFill>
              </a:rPr>
              <a:t>6</a:t>
            </a:r>
          </a:p>
        </p:txBody>
      </p:sp>
      <p:sp>
        <p:nvSpPr>
          <p:cNvPr id="707666" name="Text Box 82"/>
          <p:cNvSpPr txBox="1">
            <a:spLocks noChangeArrowheads="1"/>
          </p:cNvSpPr>
          <p:nvPr/>
        </p:nvSpPr>
        <p:spPr bwMode="auto">
          <a:xfrm>
            <a:off x="91601" y="1881704"/>
            <a:ext cx="1824283" cy="643766"/>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pPr algn="r"/>
            <a:r>
              <a:rPr lang="en-US" b="1" dirty="0"/>
              <a:t>Flow 1</a:t>
            </a:r>
          </a:p>
          <a:p>
            <a:pPr algn="r"/>
            <a:r>
              <a:rPr lang="en-US" b="1" dirty="0" smtClean="0"/>
              <a:t>(Arrival </a:t>
            </a:r>
            <a:r>
              <a:rPr lang="en-US" b="1" dirty="0"/>
              <a:t>T</a:t>
            </a:r>
            <a:r>
              <a:rPr lang="en-US" b="1" dirty="0" smtClean="0"/>
              <a:t>raffic</a:t>
            </a:r>
            <a:r>
              <a:rPr lang="en-US" b="1" dirty="0"/>
              <a:t>)</a:t>
            </a:r>
          </a:p>
        </p:txBody>
      </p:sp>
      <p:sp>
        <p:nvSpPr>
          <p:cNvPr id="707667" name="Text Box 83"/>
          <p:cNvSpPr txBox="1">
            <a:spLocks noChangeArrowheads="1"/>
          </p:cNvSpPr>
          <p:nvPr/>
        </p:nvSpPr>
        <p:spPr bwMode="auto">
          <a:xfrm>
            <a:off x="91601" y="2884702"/>
            <a:ext cx="1824283" cy="643766"/>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pPr algn="r"/>
            <a:r>
              <a:rPr lang="en-US" b="1" dirty="0"/>
              <a:t>Flow 2</a:t>
            </a:r>
          </a:p>
          <a:p>
            <a:pPr algn="r"/>
            <a:r>
              <a:rPr lang="en-US" b="1" dirty="0" smtClean="0"/>
              <a:t>(Arrival </a:t>
            </a:r>
            <a:r>
              <a:rPr lang="en-US" b="1" dirty="0"/>
              <a:t>T</a:t>
            </a:r>
            <a:r>
              <a:rPr lang="en-US" b="1" dirty="0" smtClean="0"/>
              <a:t>raffic</a:t>
            </a:r>
            <a:r>
              <a:rPr lang="en-US" b="1" dirty="0"/>
              <a:t>)</a:t>
            </a:r>
          </a:p>
        </p:txBody>
      </p:sp>
      <p:sp>
        <p:nvSpPr>
          <p:cNvPr id="707668" name="Text Box 84"/>
          <p:cNvSpPr txBox="1">
            <a:spLocks noChangeArrowheads="1"/>
          </p:cNvSpPr>
          <p:nvPr/>
        </p:nvSpPr>
        <p:spPr bwMode="auto">
          <a:xfrm>
            <a:off x="258378" y="3918850"/>
            <a:ext cx="1657506" cy="920765"/>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pPr algn="r"/>
            <a:r>
              <a:rPr lang="en-US" b="1" dirty="0"/>
              <a:t>Service</a:t>
            </a:r>
          </a:p>
          <a:p>
            <a:pPr algn="r"/>
            <a:r>
              <a:rPr lang="en-US" b="1" dirty="0"/>
              <a:t>in </a:t>
            </a:r>
            <a:r>
              <a:rPr lang="en-US" b="1" dirty="0" smtClean="0"/>
              <a:t>Fluid </a:t>
            </a:r>
            <a:r>
              <a:rPr lang="en-US" b="1" dirty="0"/>
              <a:t>F</a:t>
            </a:r>
            <a:r>
              <a:rPr lang="en-US" b="1" dirty="0" smtClean="0"/>
              <a:t>low </a:t>
            </a:r>
            <a:endParaRPr lang="en-US" b="1" dirty="0"/>
          </a:p>
          <a:p>
            <a:pPr algn="r"/>
            <a:r>
              <a:rPr lang="en-US" b="1" dirty="0"/>
              <a:t>S</a:t>
            </a:r>
            <a:r>
              <a:rPr lang="en-US" b="1" dirty="0" smtClean="0"/>
              <a:t>ystem</a:t>
            </a:r>
            <a:endParaRPr lang="en-US" b="1" dirty="0"/>
          </a:p>
        </p:txBody>
      </p:sp>
      <p:sp>
        <p:nvSpPr>
          <p:cNvPr id="707669" name="Text Box 85"/>
          <p:cNvSpPr txBox="1">
            <a:spLocks noChangeArrowheads="1"/>
          </p:cNvSpPr>
          <p:nvPr/>
        </p:nvSpPr>
        <p:spPr bwMode="auto">
          <a:xfrm>
            <a:off x="604627" y="5329093"/>
            <a:ext cx="1311257" cy="643766"/>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pPr algn="r"/>
            <a:r>
              <a:rPr lang="en-US" b="1" dirty="0" smtClean="0"/>
              <a:t>FQ Packet</a:t>
            </a:r>
            <a:endParaRPr lang="en-US" b="1" dirty="0"/>
          </a:p>
          <a:p>
            <a:pPr algn="r"/>
            <a:r>
              <a:rPr lang="en-US" b="1" dirty="0"/>
              <a:t>S</a:t>
            </a:r>
            <a:r>
              <a:rPr lang="en-US" b="1" dirty="0" smtClean="0"/>
              <a:t>ystem</a:t>
            </a:r>
            <a:endParaRPr lang="en-US" b="1" dirty="0"/>
          </a:p>
        </p:txBody>
      </p:sp>
      <p:sp>
        <p:nvSpPr>
          <p:cNvPr id="707670" name="Text Box 86"/>
          <p:cNvSpPr txBox="1">
            <a:spLocks noChangeArrowheads="1"/>
          </p:cNvSpPr>
          <p:nvPr/>
        </p:nvSpPr>
        <p:spPr bwMode="auto">
          <a:xfrm>
            <a:off x="7969250" y="2177808"/>
            <a:ext cx="565150" cy="333375"/>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a:t>time</a:t>
            </a:r>
          </a:p>
        </p:txBody>
      </p:sp>
      <p:sp>
        <p:nvSpPr>
          <p:cNvPr id="707671" name="Text Box 87"/>
          <p:cNvSpPr txBox="1">
            <a:spLocks noChangeArrowheads="1"/>
          </p:cNvSpPr>
          <p:nvPr/>
        </p:nvSpPr>
        <p:spPr bwMode="auto">
          <a:xfrm>
            <a:off x="8001000" y="3284752"/>
            <a:ext cx="565150" cy="333375"/>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a:t>time</a:t>
            </a:r>
          </a:p>
        </p:txBody>
      </p:sp>
      <p:sp>
        <p:nvSpPr>
          <p:cNvPr id="707672" name="Text Box 88"/>
          <p:cNvSpPr txBox="1">
            <a:spLocks noChangeArrowheads="1"/>
          </p:cNvSpPr>
          <p:nvPr/>
        </p:nvSpPr>
        <p:spPr bwMode="auto">
          <a:xfrm>
            <a:off x="8045450" y="4471300"/>
            <a:ext cx="565150" cy="333375"/>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a:t>time</a:t>
            </a:r>
          </a:p>
        </p:txBody>
      </p:sp>
      <p:sp>
        <p:nvSpPr>
          <p:cNvPr id="707673" name="Text Box 89"/>
          <p:cNvSpPr txBox="1">
            <a:spLocks noChangeArrowheads="1"/>
          </p:cNvSpPr>
          <p:nvPr/>
        </p:nvSpPr>
        <p:spPr bwMode="auto">
          <a:xfrm>
            <a:off x="8045450" y="5773513"/>
            <a:ext cx="565150" cy="333375"/>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a:t>time</a:t>
            </a:r>
          </a:p>
        </p:txBody>
      </p:sp>
      <p:sp>
        <p:nvSpPr>
          <p:cNvPr id="83" name="Slide Number Placeholder 2"/>
          <p:cNvSpPr>
            <a:spLocks noGrp="1"/>
          </p:cNvSpPr>
          <p:nvPr>
            <p:ph type="sldNum" sz="quarter" idx="12"/>
          </p:nvPr>
        </p:nvSpPr>
        <p:spPr>
          <a:xfrm>
            <a:off x="0" y="1256270"/>
            <a:ext cx="533400" cy="304800"/>
          </a:xfrm>
        </p:spPr>
        <p:txBody>
          <a:bodyPr>
            <a:normAutofit fontScale="92500" lnSpcReduction="20000"/>
          </a:bodyPr>
          <a:lstStyle/>
          <a:p>
            <a:fld id="{283B9EA5-CE9A-4950-A80C-5ADF06B45BB8}" type="slidenum">
              <a:rPr lang="en-US" smtClean="0"/>
              <a:pPr/>
              <a:t>26</a:t>
            </a:fld>
            <a:endParaRPr lang="en-US" dirty="0"/>
          </a:p>
        </p:txBody>
      </p:sp>
    </p:spTree>
    <p:extLst>
      <p:ext uri="{BB962C8B-B14F-4D97-AF65-F5344CB8AC3E}">
        <p14:creationId xmlns:p14="http://schemas.microsoft.com/office/powerpoint/2010/main" val="3508789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07615"/>
                                        </p:tgtEl>
                                        <p:attrNameLst>
                                          <p:attrName>style.visibility</p:attrName>
                                        </p:attrNameLst>
                                      </p:cBhvr>
                                      <p:to>
                                        <p:strVal val="visible"/>
                                      </p:to>
                                    </p:set>
                                    <p:animEffect transition="in" filter="fade">
                                      <p:cBhvr>
                                        <p:cTn id="7" dur="500"/>
                                        <p:tgtEl>
                                          <p:spTgt spid="707615"/>
                                        </p:tgtEl>
                                      </p:cBhvr>
                                    </p:animEffect>
                                    <p:anim calcmode="lin" valueType="num">
                                      <p:cBhvr>
                                        <p:cTn id="8" dur="500" fill="hold"/>
                                        <p:tgtEl>
                                          <p:spTgt spid="707615"/>
                                        </p:tgtEl>
                                        <p:attrNameLst>
                                          <p:attrName>ppt_x</p:attrName>
                                        </p:attrNameLst>
                                      </p:cBhvr>
                                      <p:tavLst>
                                        <p:tav tm="0">
                                          <p:val>
                                            <p:strVal val="#ppt_x"/>
                                          </p:val>
                                        </p:tav>
                                        <p:tav tm="100000">
                                          <p:val>
                                            <p:strVal val="#ppt_x"/>
                                          </p:val>
                                        </p:tav>
                                      </p:tavLst>
                                    </p:anim>
                                    <p:anim calcmode="lin" valueType="num">
                                      <p:cBhvr>
                                        <p:cTn id="9" dur="500" fill="hold"/>
                                        <p:tgtEl>
                                          <p:spTgt spid="7076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07617"/>
                                        </p:tgtEl>
                                        <p:attrNameLst>
                                          <p:attrName>style.visibility</p:attrName>
                                        </p:attrNameLst>
                                      </p:cBhvr>
                                      <p:to>
                                        <p:strVal val="visible"/>
                                      </p:to>
                                    </p:set>
                                    <p:animEffect transition="in" filter="fade">
                                      <p:cBhvr>
                                        <p:cTn id="12" dur="500"/>
                                        <p:tgtEl>
                                          <p:spTgt spid="707617"/>
                                        </p:tgtEl>
                                      </p:cBhvr>
                                    </p:animEffect>
                                    <p:anim calcmode="lin" valueType="num">
                                      <p:cBhvr>
                                        <p:cTn id="13" dur="500" fill="hold"/>
                                        <p:tgtEl>
                                          <p:spTgt spid="707617"/>
                                        </p:tgtEl>
                                        <p:attrNameLst>
                                          <p:attrName>ppt_x</p:attrName>
                                        </p:attrNameLst>
                                      </p:cBhvr>
                                      <p:tavLst>
                                        <p:tav tm="0">
                                          <p:val>
                                            <p:strVal val="#ppt_x"/>
                                          </p:val>
                                        </p:tav>
                                        <p:tav tm="100000">
                                          <p:val>
                                            <p:strVal val="#ppt_x"/>
                                          </p:val>
                                        </p:tav>
                                      </p:tavLst>
                                    </p:anim>
                                    <p:anim calcmode="lin" valueType="num">
                                      <p:cBhvr>
                                        <p:cTn id="14" dur="500" fill="hold"/>
                                        <p:tgtEl>
                                          <p:spTgt spid="70761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07618"/>
                                        </p:tgtEl>
                                        <p:attrNameLst>
                                          <p:attrName>style.visibility</p:attrName>
                                        </p:attrNameLst>
                                      </p:cBhvr>
                                      <p:to>
                                        <p:strVal val="visible"/>
                                      </p:to>
                                    </p:set>
                                    <p:animEffect transition="in" filter="fade">
                                      <p:cBhvr>
                                        <p:cTn id="17" dur="500"/>
                                        <p:tgtEl>
                                          <p:spTgt spid="707618"/>
                                        </p:tgtEl>
                                      </p:cBhvr>
                                    </p:animEffect>
                                    <p:anim calcmode="lin" valueType="num">
                                      <p:cBhvr>
                                        <p:cTn id="18" dur="500" fill="hold"/>
                                        <p:tgtEl>
                                          <p:spTgt spid="707618"/>
                                        </p:tgtEl>
                                        <p:attrNameLst>
                                          <p:attrName>ppt_x</p:attrName>
                                        </p:attrNameLst>
                                      </p:cBhvr>
                                      <p:tavLst>
                                        <p:tav tm="0">
                                          <p:val>
                                            <p:strVal val="#ppt_x"/>
                                          </p:val>
                                        </p:tav>
                                        <p:tav tm="100000">
                                          <p:val>
                                            <p:strVal val="#ppt_x"/>
                                          </p:val>
                                        </p:tav>
                                      </p:tavLst>
                                    </p:anim>
                                    <p:anim calcmode="lin" valueType="num">
                                      <p:cBhvr>
                                        <p:cTn id="19" dur="500" fill="hold"/>
                                        <p:tgtEl>
                                          <p:spTgt spid="70761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07619"/>
                                        </p:tgtEl>
                                        <p:attrNameLst>
                                          <p:attrName>style.visibility</p:attrName>
                                        </p:attrNameLst>
                                      </p:cBhvr>
                                      <p:to>
                                        <p:strVal val="visible"/>
                                      </p:to>
                                    </p:set>
                                    <p:animEffect transition="in" filter="fade">
                                      <p:cBhvr>
                                        <p:cTn id="22" dur="500"/>
                                        <p:tgtEl>
                                          <p:spTgt spid="707619"/>
                                        </p:tgtEl>
                                      </p:cBhvr>
                                    </p:animEffect>
                                    <p:anim calcmode="lin" valueType="num">
                                      <p:cBhvr>
                                        <p:cTn id="23" dur="500" fill="hold"/>
                                        <p:tgtEl>
                                          <p:spTgt spid="707619"/>
                                        </p:tgtEl>
                                        <p:attrNameLst>
                                          <p:attrName>ppt_x</p:attrName>
                                        </p:attrNameLst>
                                      </p:cBhvr>
                                      <p:tavLst>
                                        <p:tav tm="0">
                                          <p:val>
                                            <p:strVal val="#ppt_x"/>
                                          </p:val>
                                        </p:tav>
                                        <p:tav tm="100000">
                                          <p:val>
                                            <p:strVal val="#ppt_x"/>
                                          </p:val>
                                        </p:tav>
                                      </p:tavLst>
                                    </p:anim>
                                    <p:anim calcmode="lin" valueType="num">
                                      <p:cBhvr>
                                        <p:cTn id="24" dur="500" fill="hold"/>
                                        <p:tgtEl>
                                          <p:spTgt spid="70761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07620"/>
                                        </p:tgtEl>
                                        <p:attrNameLst>
                                          <p:attrName>style.visibility</p:attrName>
                                        </p:attrNameLst>
                                      </p:cBhvr>
                                      <p:to>
                                        <p:strVal val="visible"/>
                                      </p:to>
                                    </p:set>
                                    <p:animEffect transition="in" filter="fade">
                                      <p:cBhvr>
                                        <p:cTn id="27" dur="500"/>
                                        <p:tgtEl>
                                          <p:spTgt spid="707620"/>
                                        </p:tgtEl>
                                      </p:cBhvr>
                                    </p:animEffect>
                                    <p:anim calcmode="lin" valueType="num">
                                      <p:cBhvr>
                                        <p:cTn id="28" dur="500" fill="hold"/>
                                        <p:tgtEl>
                                          <p:spTgt spid="707620"/>
                                        </p:tgtEl>
                                        <p:attrNameLst>
                                          <p:attrName>ppt_x</p:attrName>
                                        </p:attrNameLst>
                                      </p:cBhvr>
                                      <p:tavLst>
                                        <p:tav tm="0">
                                          <p:val>
                                            <p:strVal val="#ppt_x"/>
                                          </p:val>
                                        </p:tav>
                                        <p:tav tm="100000">
                                          <p:val>
                                            <p:strVal val="#ppt_x"/>
                                          </p:val>
                                        </p:tav>
                                      </p:tavLst>
                                    </p:anim>
                                    <p:anim calcmode="lin" valueType="num">
                                      <p:cBhvr>
                                        <p:cTn id="29" dur="500" fill="hold"/>
                                        <p:tgtEl>
                                          <p:spTgt spid="70762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707621"/>
                                        </p:tgtEl>
                                        <p:attrNameLst>
                                          <p:attrName>style.visibility</p:attrName>
                                        </p:attrNameLst>
                                      </p:cBhvr>
                                      <p:to>
                                        <p:strVal val="visible"/>
                                      </p:to>
                                    </p:set>
                                    <p:animEffect transition="in" filter="fade">
                                      <p:cBhvr>
                                        <p:cTn id="32" dur="500"/>
                                        <p:tgtEl>
                                          <p:spTgt spid="707621"/>
                                        </p:tgtEl>
                                      </p:cBhvr>
                                    </p:animEffect>
                                    <p:anim calcmode="lin" valueType="num">
                                      <p:cBhvr>
                                        <p:cTn id="33" dur="500" fill="hold"/>
                                        <p:tgtEl>
                                          <p:spTgt spid="707621"/>
                                        </p:tgtEl>
                                        <p:attrNameLst>
                                          <p:attrName>ppt_x</p:attrName>
                                        </p:attrNameLst>
                                      </p:cBhvr>
                                      <p:tavLst>
                                        <p:tav tm="0">
                                          <p:val>
                                            <p:strVal val="#ppt_x"/>
                                          </p:val>
                                        </p:tav>
                                        <p:tav tm="100000">
                                          <p:val>
                                            <p:strVal val="#ppt_x"/>
                                          </p:val>
                                        </p:tav>
                                      </p:tavLst>
                                    </p:anim>
                                    <p:anim calcmode="lin" valueType="num">
                                      <p:cBhvr>
                                        <p:cTn id="34" dur="500" fill="hold"/>
                                        <p:tgtEl>
                                          <p:spTgt spid="707621"/>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707622"/>
                                        </p:tgtEl>
                                        <p:attrNameLst>
                                          <p:attrName>style.visibility</p:attrName>
                                        </p:attrNameLst>
                                      </p:cBhvr>
                                      <p:to>
                                        <p:strVal val="visible"/>
                                      </p:to>
                                    </p:set>
                                    <p:animEffect transition="in" filter="fade">
                                      <p:cBhvr>
                                        <p:cTn id="37" dur="500"/>
                                        <p:tgtEl>
                                          <p:spTgt spid="707622"/>
                                        </p:tgtEl>
                                      </p:cBhvr>
                                    </p:animEffect>
                                    <p:anim calcmode="lin" valueType="num">
                                      <p:cBhvr>
                                        <p:cTn id="38" dur="500" fill="hold"/>
                                        <p:tgtEl>
                                          <p:spTgt spid="707622"/>
                                        </p:tgtEl>
                                        <p:attrNameLst>
                                          <p:attrName>ppt_x</p:attrName>
                                        </p:attrNameLst>
                                      </p:cBhvr>
                                      <p:tavLst>
                                        <p:tav tm="0">
                                          <p:val>
                                            <p:strVal val="#ppt_x"/>
                                          </p:val>
                                        </p:tav>
                                        <p:tav tm="100000">
                                          <p:val>
                                            <p:strVal val="#ppt_x"/>
                                          </p:val>
                                        </p:tav>
                                      </p:tavLst>
                                    </p:anim>
                                    <p:anim calcmode="lin" valueType="num">
                                      <p:cBhvr>
                                        <p:cTn id="39" dur="500" fill="hold"/>
                                        <p:tgtEl>
                                          <p:spTgt spid="707622"/>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707623"/>
                                        </p:tgtEl>
                                        <p:attrNameLst>
                                          <p:attrName>style.visibility</p:attrName>
                                        </p:attrNameLst>
                                      </p:cBhvr>
                                      <p:to>
                                        <p:strVal val="visible"/>
                                      </p:to>
                                    </p:set>
                                    <p:animEffect transition="in" filter="fade">
                                      <p:cBhvr>
                                        <p:cTn id="42" dur="500"/>
                                        <p:tgtEl>
                                          <p:spTgt spid="707623"/>
                                        </p:tgtEl>
                                      </p:cBhvr>
                                    </p:animEffect>
                                    <p:anim calcmode="lin" valueType="num">
                                      <p:cBhvr>
                                        <p:cTn id="43" dur="500" fill="hold"/>
                                        <p:tgtEl>
                                          <p:spTgt spid="707623"/>
                                        </p:tgtEl>
                                        <p:attrNameLst>
                                          <p:attrName>ppt_x</p:attrName>
                                        </p:attrNameLst>
                                      </p:cBhvr>
                                      <p:tavLst>
                                        <p:tav tm="0">
                                          <p:val>
                                            <p:strVal val="#ppt_x"/>
                                          </p:val>
                                        </p:tav>
                                        <p:tav tm="100000">
                                          <p:val>
                                            <p:strVal val="#ppt_x"/>
                                          </p:val>
                                        </p:tav>
                                      </p:tavLst>
                                    </p:anim>
                                    <p:anim calcmode="lin" valueType="num">
                                      <p:cBhvr>
                                        <p:cTn id="44" dur="500" fill="hold"/>
                                        <p:tgtEl>
                                          <p:spTgt spid="707623"/>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707624"/>
                                        </p:tgtEl>
                                        <p:attrNameLst>
                                          <p:attrName>style.visibility</p:attrName>
                                        </p:attrNameLst>
                                      </p:cBhvr>
                                      <p:to>
                                        <p:strVal val="visible"/>
                                      </p:to>
                                    </p:set>
                                    <p:animEffect transition="in" filter="fade">
                                      <p:cBhvr>
                                        <p:cTn id="47" dur="500"/>
                                        <p:tgtEl>
                                          <p:spTgt spid="707624"/>
                                        </p:tgtEl>
                                      </p:cBhvr>
                                    </p:animEffect>
                                    <p:anim calcmode="lin" valueType="num">
                                      <p:cBhvr>
                                        <p:cTn id="48" dur="500" fill="hold"/>
                                        <p:tgtEl>
                                          <p:spTgt spid="707624"/>
                                        </p:tgtEl>
                                        <p:attrNameLst>
                                          <p:attrName>ppt_x</p:attrName>
                                        </p:attrNameLst>
                                      </p:cBhvr>
                                      <p:tavLst>
                                        <p:tav tm="0">
                                          <p:val>
                                            <p:strVal val="#ppt_x"/>
                                          </p:val>
                                        </p:tav>
                                        <p:tav tm="100000">
                                          <p:val>
                                            <p:strVal val="#ppt_x"/>
                                          </p:val>
                                        </p:tav>
                                      </p:tavLst>
                                    </p:anim>
                                    <p:anim calcmode="lin" valueType="num">
                                      <p:cBhvr>
                                        <p:cTn id="49" dur="500" fill="hold"/>
                                        <p:tgtEl>
                                          <p:spTgt spid="707624"/>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707625"/>
                                        </p:tgtEl>
                                        <p:attrNameLst>
                                          <p:attrName>style.visibility</p:attrName>
                                        </p:attrNameLst>
                                      </p:cBhvr>
                                      <p:to>
                                        <p:strVal val="visible"/>
                                      </p:to>
                                    </p:set>
                                    <p:animEffect transition="in" filter="fade">
                                      <p:cBhvr>
                                        <p:cTn id="52" dur="500"/>
                                        <p:tgtEl>
                                          <p:spTgt spid="707625"/>
                                        </p:tgtEl>
                                      </p:cBhvr>
                                    </p:animEffect>
                                    <p:anim calcmode="lin" valueType="num">
                                      <p:cBhvr>
                                        <p:cTn id="53" dur="500" fill="hold"/>
                                        <p:tgtEl>
                                          <p:spTgt spid="707625"/>
                                        </p:tgtEl>
                                        <p:attrNameLst>
                                          <p:attrName>ppt_x</p:attrName>
                                        </p:attrNameLst>
                                      </p:cBhvr>
                                      <p:tavLst>
                                        <p:tav tm="0">
                                          <p:val>
                                            <p:strVal val="#ppt_x"/>
                                          </p:val>
                                        </p:tav>
                                        <p:tav tm="100000">
                                          <p:val>
                                            <p:strVal val="#ppt_x"/>
                                          </p:val>
                                        </p:tav>
                                      </p:tavLst>
                                    </p:anim>
                                    <p:anim calcmode="lin" valueType="num">
                                      <p:cBhvr>
                                        <p:cTn id="54" dur="500" fill="hold"/>
                                        <p:tgtEl>
                                          <p:spTgt spid="70762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707626"/>
                                        </p:tgtEl>
                                        <p:attrNameLst>
                                          <p:attrName>style.visibility</p:attrName>
                                        </p:attrNameLst>
                                      </p:cBhvr>
                                      <p:to>
                                        <p:strVal val="visible"/>
                                      </p:to>
                                    </p:set>
                                    <p:animEffect transition="in" filter="fade">
                                      <p:cBhvr>
                                        <p:cTn id="57" dur="500"/>
                                        <p:tgtEl>
                                          <p:spTgt spid="707626"/>
                                        </p:tgtEl>
                                      </p:cBhvr>
                                    </p:animEffect>
                                    <p:anim calcmode="lin" valueType="num">
                                      <p:cBhvr>
                                        <p:cTn id="58" dur="500" fill="hold"/>
                                        <p:tgtEl>
                                          <p:spTgt spid="707626"/>
                                        </p:tgtEl>
                                        <p:attrNameLst>
                                          <p:attrName>ppt_x</p:attrName>
                                        </p:attrNameLst>
                                      </p:cBhvr>
                                      <p:tavLst>
                                        <p:tav tm="0">
                                          <p:val>
                                            <p:strVal val="#ppt_x"/>
                                          </p:val>
                                        </p:tav>
                                        <p:tav tm="100000">
                                          <p:val>
                                            <p:strVal val="#ppt_x"/>
                                          </p:val>
                                        </p:tav>
                                      </p:tavLst>
                                    </p:anim>
                                    <p:anim calcmode="lin" valueType="num">
                                      <p:cBhvr>
                                        <p:cTn id="59" dur="500" fill="hold"/>
                                        <p:tgtEl>
                                          <p:spTgt spid="707626"/>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707627"/>
                                        </p:tgtEl>
                                        <p:attrNameLst>
                                          <p:attrName>style.visibility</p:attrName>
                                        </p:attrNameLst>
                                      </p:cBhvr>
                                      <p:to>
                                        <p:strVal val="visible"/>
                                      </p:to>
                                    </p:set>
                                    <p:animEffect transition="in" filter="fade">
                                      <p:cBhvr>
                                        <p:cTn id="62" dur="500"/>
                                        <p:tgtEl>
                                          <p:spTgt spid="707627"/>
                                        </p:tgtEl>
                                      </p:cBhvr>
                                    </p:animEffect>
                                    <p:anim calcmode="lin" valueType="num">
                                      <p:cBhvr>
                                        <p:cTn id="63" dur="500" fill="hold"/>
                                        <p:tgtEl>
                                          <p:spTgt spid="707627"/>
                                        </p:tgtEl>
                                        <p:attrNameLst>
                                          <p:attrName>ppt_x</p:attrName>
                                        </p:attrNameLst>
                                      </p:cBhvr>
                                      <p:tavLst>
                                        <p:tav tm="0">
                                          <p:val>
                                            <p:strVal val="#ppt_x"/>
                                          </p:val>
                                        </p:tav>
                                        <p:tav tm="100000">
                                          <p:val>
                                            <p:strVal val="#ppt_x"/>
                                          </p:val>
                                        </p:tav>
                                      </p:tavLst>
                                    </p:anim>
                                    <p:anim calcmode="lin" valueType="num">
                                      <p:cBhvr>
                                        <p:cTn id="64" dur="500" fill="hold"/>
                                        <p:tgtEl>
                                          <p:spTgt spid="707627"/>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707629"/>
                                        </p:tgtEl>
                                        <p:attrNameLst>
                                          <p:attrName>style.visibility</p:attrName>
                                        </p:attrNameLst>
                                      </p:cBhvr>
                                      <p:to>
                                        <p:strVal val="visible"/>
                                      </p:to>
                                    </p:set>
                                    <p:animEffect transition="in" filter="fade">
                                      <p:cBhvr>
                                        <p:cTn id="67" dur="500"/>
                                        <p:tgtEl>
                                          <p:spTgt spid="707629"/>
                                        </p:tgtEl>
                                      </p:cBhvr>
                                    </p:animEffect>
                                    <p:anim calcmode="lin" valueType="num">
                                      <p:cBhvr>
                                        <p:cTn id="68" dur="500" fill="hold"/>
                                        <p:tgtEl>
                                          <p:spTgt spid="707629"/>
                                        </p:tgtEl>
                                        <p:attrNameLst>
                                          <p:attrName>ppt_x</p:attrName>
                                        </p:attrNameLst>
                                      </p:cBhvr>
                                      <p:tavLst>
                                        <p:tav tm="0">
                                          <p:val>
                                            <p:strVal val="#ppt_x"/>
                                          </p:val>
                                        </p:tav>
                                        <p:tav tm="100000">
                                          <p:val>
                                            <p:strVal val="#ppt_x"/>
                                          </p:val>
                                        </p:tav>
                                      </p:tavLst>
                                    </p:anim>
                                    <p:anim calcmode="lin" valueType="num">
                                      <p:cBhvr>
                                        <p:cTn id="69" dur="500" fill="hold"/>
                                        <p:tgtEl>
                                          <p:spTgt spid="707629"/>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707630"/>
                                        </p:tgtEl>
                                        <p:attrNameLst>
                                          <p:attrName>style.visibility</p:attrName>
                                        </p:attrNameLst>
                                      </p:cBhvr>
                                      <p:to>
                                        <p:strVal val="visible"/>
                                      </p:to>
                                    </p:set>
                                    <p:animEffect transition="in" filter="fade">
                                      <p:cBhvr>
                                        <p:cTn id="72" dur="500"/>
                                        <p:tgtEl>
                                          <p:spTgt spid="707630"/>
                                        </p:tgtEl>
                                      </p:cBhvr>
                                    </p:animEffect>
                                    <p:anim calcmode="lin" valueType="num">
                                      <p:cBhvr>
                                        <p:cTn id="73" dur="500" fill="hold"/>
                                        <p:tgtEl>
                                          <p:spTgt spid="707630"/>
                                        </p:tgtEl>
                                        <p:attrNameLst>
                                          <p:attrName>ppt_x</p:attrName>
                                        </p:attrNameLst>
                                      </p:cBhvr>
                                      <p:tavLst>
                                        <p:tav tm="0">
                                          <p:val>
                                            <p:strVal val="#ppt_x"/>
                                          </p:val>
                                        </p:tav>
                                        <p:tav tm="100000">
                                          <p:val>
                                            <p:strVal val="#ppt_x"/>
                                          </p:val>
                                        </p:tav>
                                      </p:tavLst>
                                    </p:anim>
                                    <p:anim calcmode="lin" valueType="num">
                                      <p:cBhvr>
                                        <p:cTn id="74" dur="500" fill="hold"/>
                                        <p:tgtEl>
                                          <p:spTgt spid="707630"/>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707631"/>
                                        </p:tgtEl>
                                        <p:attrNameLst>
                                          <p:attrName>style.visibility</p:attrName>
                                        </p:attrNameLst>
                                      </p:cBhvr>
                                      <p:to>
                                        <p:strVal val="visible"/>
                                      </p:to>
                                    </p:set>
                                    <p:animEffect transition="in" filter="fade">
                                      <p:cBhvr>
                                        <p:cTn id="77" dur="500"/>
                                        <p:tgtEl>
                                          <p:spTgt spid="707631"/>
                                        </p:tgtEl>
                                      </p:cBhvr>
                                    </p:animEffect>
                                    <p:anim calcmode="lin" valueType="num">
                                      <p:cBhvr>
                                        <p:cTn id="78" dur="500" fill="hold"/>
                                        <p:tgtEl>
                                          <p:spTgt spid="707631"/>
                                        </p:tgtEl>
                                        <p:attrNameLst>
                                          <p:attrName>ppt_x</p:attrName>
                                        </p:attrNameLst>
                                      </p:cBhvr>
                                      <p:tavLst>
                                        <p:tav tm="0">
                                          <p:val>
                                            <p:strVal val="#ppt_x"/>
                                          </p:val>
                                        </p:tav>
                                        <p:tav tm="100000">
                                          <p:val>
                                            <p:strVal val="#ppt_x"/>
                                          </p:val>
                                        </p:tav>
                                      </p:tavLst>
                                    </p:anim>
                                    <p:anim calcmode="lin" valueType="num">
                                      <p:cBhvr>
                                        <p:cTn id="79" dur="500" fill="hold"/>
                                        <p:tgtEl>
                                          <p:spTgt spid="707631"/>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707632"/>
                                        </p:tgtEl>
                                        <p:attrNameLst>
                                          <p:attrName>style.visibility</p:attrName>
                                        </p:attrNameLst>
                                      </p:cBhvr>
                                      <p:to>
                                        <p:strVal val="visible"/>
                                      </p:to>
                                    </p:set>
                                    <p:animEffect transition="in" filter="fade">
                                      <p:cBhvr>
                                        <p:cTn id="82" dur="500"/>
                                        <p:tgtEl>
                                          <p:spTgt spid="707632"/>
                                        </p:tgtEl>
                                      </p:cBhvr>
                                    </p:animEffect>
                                    <p:anim calcmode="lin" valueType="num">
                                      <p:cBhvr>
                                        <p:cTn id="83" dur="500" fill="hold"/>
                                        <p:tgtEl>
                                          <p:spTgt spid="707632"/>
                                        </p:tgtEl>
                                        <p:attrNameLst>
                                          <p:attrName>ppt_x</p:attrName>
                                        </p:attrNameLst>
                                      </p:cBhvr>
                                      <p:tavLst>
                                        <p:tav tm="0">
                                          <p:val>
                                            <p:strVal val="#ppt_x"/>
                                          </p:val>
                                        </p:tav>
                                        <p:tav tm="100000">
                                          <p:val>
                                            <p:strVal val="#ppt_x"/>
                                          </p:val>
                                        </p:tav>
                                      </p:tavLst>
                                    </p:anim>
                                    <p:anim calcmode="lin" valueType="num">
                                      <p:cBhvr>
                                        <p:cTn id="84" dur="500" fill="hold"/>
                                        <p:tgtEl>
                                          <p:spTgt spid="707632"/>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707633"/>
                                        </p:tgtEl>
                                        <p:attrNameLst>
                                          <p:attrName>style.visibility</p:attrName>
                                        </p:attrNameLst>
                                      </p:cBhvr>
                                      <p:to>
                                        <p:strVal val="visible"/>
                                      </p:to>
                                    </p:set>
                                    <p:animEffect transition="in" filter="fade">
                                      <p:cBhvr>
                                        <p:cTn id="87" dur="500"/>
                                        <p:tgtEl>
                                          <p:spTgt spid="707633"/>
                                        </p:tgtEl>
                                      </p:cBhvr>
                                    </p:animEffect>
                                    <p:anim calcmode="lin" valueType="num">
                                      <p:cBhvr>
                                        <p:cTn id="88" dur="500" fill="hold"/>
                                        <p:tgtEl>
                                          <p:spTgt spid="707633"/>
                                        </p:tgtEl>
                                        <p:attrNameLst>
                                          <p:attrName>ppt_x</p:attrName>
                                        </p:attrNameLst>
                                      </p:cBhvr>
                                      <p:tavLst>
                                        <p:tav tm="0">
                                          <p:val>
                                            <p:strVal val="#ppt_x"/>
                                          </p:val>
                                        </p:tav>
                                        <p:tav tm="100000">
                                          <p:val>
                                            <p:strVal val="#ppt_x"/>
                                          </p:val>
                                        </p:tav>
                                      </p:tavLst>
                                    </p:anim>
                                    <p:anim calcmode="lin" valueType="num">
                                      <p:cBhvr>
                                        <p:cTn id="89" dur="500" fill="hold"/>
                                        <p:tgtEl>
                                          <p:spTgt spid="707633"/>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707634"/>
                                        </p:tgtEl>
                                        <p:attrNameLst>
                                          <p:attrName>style.visibility</p:attrName>
                                        </p:attrNameLst>
                                      </p:cBhvr>
                                      <p:to>
                                        <p:strVal val="visible"/>
                                      </p:to>
                                    </p:set>
                                    <p:animEffect transition="in" filter="fade">
                                      <p:cBhvr>
                                        <p:cTn id="92" dur="500"/>
                                        <p:tgtEl>
                                          <p:spTgt spid="707634"/>
                                        </p:tgtEl>
                                      </p:cBhvr>
                                    </p:animEffect>
                                    <p:anim calcmode="lin" valueType="num">
                                      <p:cBhvr>
                                        <p:cTn id="93" dur="500" fill="hold"/>
                                        <p:tgtEl>
                                          <p:spTgt spid="707634"/>
                                        </p:tgtEl>
                                        <p:attrNameLst>
                                          <p:attrName>ppt_x</p:attrName>
                                        </p:attrNameLst>
                                      </p:cBhvr>
                                      <p:tavLst>
                                        <p:tav tm="0">
                                          <p:val>
                                            <p:strVal val="#ppt_x"/>
                                          </p:val>
                                        </p:tav>
                                        <p:tav tm="100000">
                                          <p:val>
                                            <p:strVal val="#ppt_x"/>
                                          </p:val>
                                        </p:tav>
                                      </p:tavLst>
                                    </p:anim>
                                    <p:anim calcmode="lin" valueType="num">
                                      <p:cBhvr>
                                        <p:cTn id="94" dur="500" fill="hold"/>
                                        <p:tgtEl>
                                          <p:spTgt spid="707634"/>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707635"/>
                                        </p:tgtEl>
                                        <p:attrNameLst>
                                          <p:attrName>style.visibility</p:attrName>
                                        </p:attrNameLst>
                                      </p:cBhvr>
                                      <p:to>
                                        <p:strVal val="visible"/>
                                      </p:to>
                                    </p:set>
                                    <p:animEffect transition="in" filter="fade">
                                      <p:cBhvr>
                                        <p:cTn id="97" dur="500"/>
                                        <p:tgtEl>
                                          <p:spTgt spid="707635"/>
                                        </p:tgtEl>
                                      </p:cBhvr>
                                    </p:animEffect>
                                    <p:anim calcmode="lin" valueType="num">
                                      <p:cBhvr>
                                        <p:cTn id="98" dur="500" fill="hold"/>
                                        <p:tgtEl>
                                          <p:spTgt spid="707635"/>
                                        </p:tgtEl>
                                        <p:attrNameLst>
                                          <p:attrName>ppt_x</p:attrName>
                                        </p:attrNameLst>
                                      </p:cBhvr>
                                      <p:tavLst>
                                        <p:tav tm="0">
                                          <p:val>
                                            <p:strVal val="#ppt_x"/>
                                          </p:val>
                                        </p:tav>
                                        <p:tav tm="100000">
                                          <p:val>
                                            <p:strVal val="#ppt_x"/>
                                          </p:val>
                                        </p:tav>
                                      </p:tavLst>
                                    </p:anim>
                                    <p:anim calcmode="lin" valueType="num">
                                      <p:cBhvr>
                                        <p:cTn id="99" dur="500" fill="hold"/>
                                        <p:tgtEl>
                                          <p:spTgt spid="707635"/>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707636"/>
                                        </p:tgtEl>
                                        <p:attrNameLst>
                                          <p:attrName>style.visibility</p:attrName>
                                        </p:attrNameLst>
                                      </p:cBhvr>
                                      <p:to>
                                        <p:strVal val="visible"/>
                                      </p:to>
                                    </p:set>
                                    <p:animEffect transition="in" filter="fade">
                                      <p:cBhvr>
                                        <p:cTn id="102" dur="500"/>
                                        <p:tgtEl>
                                          <p:spTgt spid="707636"/>
                                        </p:tgtEl>
                                      </p:cBhvr>
                                    </p:animEffect>
                                    <p:anim calcmode="lin" valueType="num">
                                      <p:cBhvr>
                                        <p:cTn id="103" dur="500" fill="hold"/>
                                        <p:tgtEl>
                                          <p:spTgt spid="707636"/>
                                        </p:tgtEl>
                                        <p:attrNameLst>
                                          <p:attrName>ppt_x</p:attrName>
                                        </p:attrNameLst>
                                      </p:cBhvr>
                                      <p:tavLst>
                                        <p:tav tm="0">
                                          <p:val>
                                            <p:strVal val="#ppt_x"/>
                                          </p:val>
                                        </p:tav>
                                        <p:tav tm="100000">
                                          <p:val>
                                            <p:strVal val="#ppt_x"/>
                                          </p:val>
                                        </p:tav>
                                      </p:tavLst>
                                    </p:anim>
                                    <p:anim calcmode="lin" valueType="num">
                                      <p:cBhvr>
                                        <p:cTn id="104" dur="500" fill="hold"/>
                                        <p:tgtEl>
                                          <p:spTgt spid="707636"/>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707637"/>
                                        </p:tgtEl>
                                        <p:attrNameLst>
                                          <p:attrName>style.visibility</p:attrName>
                                        </p:attrNameLst>
                                      </p:cBhvr>
                                      <p:to>
                                        <p:strVal val="visible"/>
                                      </p:to>
                                    </p:set>
                                    <p:animEffect transition="in" filter="fade">
                                      <p:cBhvr>
                                        <p:cTn id="107" dur="500"/>
                                        <p:tgtEl>
                                          <p:spTgt spid="707637"/>
                                        </p:tgtEl>
                                      </p:cBhvr>
                                    </p:animEffect>
                                    <p:anim calcmode="lin" valueType="num">
                                      <p:cBhvr>
                                        <p:cTn id="108" dur="500" fill="hold"/>
                                        <p:tgtEl>
                                          <p:spTgt spid="707637"/>
                                        </p:tgtEl>
                                        <p:attrNameLst>
                                          <p:attrName>ppt_x</p:attrName>
                                        </p:attrNameLst>
                                      </p:cBhvr>
                                      <p:tavLst>
                                        <p:tav tm="0">
                                          <p:val>
                                            <p:strVal val="#ppt_x"/>
                                          </p:val>
                                        </p:tav>
                                        <p:tav tm="100000">
                                          <p:val>
                                            <p:strVal val="#ppt_x"/>
                                          </p:val>
                                        </p:tav>
                                      </p:tavLst>
                                    </p:anim>
                                    <p:anim calcmode="lin" valueType="num">
                                      <p:cBhvr>
                                        <p:cTn id="109" dur="500" fill="hold"/>
                                        <p:tgtEl>
                                          <p:spTgt spid="707637"/>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707638"/>
                                        </p:tgtEl>
                                        <p:attrNameLst>
                                          <p:attrName>style.visibility</p:attrName>
                                        </p:attrNameLst>
                                      </p:cBhvr>
                                      <p:to>
                                        <p:strVal val="visible"/>
                                      </p:to>
                                    </p:set>
                                    <p:animEffect transition="in" filter="fade">
                                      <p:cBhvr>
                                        <p:cTn id="112" dur="500"/>
                                        <p:tgtEl>
                                          <p:spTgt spid="707638"/>
                                        </p:tgtEl>
                                      </p:cBhvr>
                                    </p:animEffect>
                                    <p:anim calcmode="lin" valueType="num">
                                      <p:cBhvr>
                                        <p:cTn id="113" dur="500" fill="hold"/>
                                        <p:tgtEl>
                                          <p:spTgt spid="707638"/>
                                        </p:tgtEl>
                                        <p:attrNameLst>
                                          <p:attrName>ppt_x</p:attrName>
                                        </p:attrNameLst>
                                      </p:cBhvr>
                                      <p:tavLst>
                                        <p:tav tm="0">
                                          <p:val>
                                            <p:strVal val="#ppt_x"/>
                                          </p:val>
                                        </p:tav>
                                        <p:tav tm="100000">
                                          <p:val>
                                            <p:strVal val="#ppt_x"/>
                                          </p:val>
                                        </p:tav>
                                      </p:tavLst>
                                    </p:anim>
                                    <p:anim calcmode="lin" valueType="num">
                                      <p:cBhvr>
                                        <p:cTn id="114" dur="500" fill="hold"/>
                                        <p:tgtEl>
                                          <p:spTgt spid="707638"/>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707639"/>
                                        </p:tgtEl>
                                        <p:attrNameLst>
                                          <p:attrName>style.visibility</p:attrName>
                                        </p:attrNameLst>
                                      </p:cBhvr>
                                      <p:to>
                                        <p:strVal val="visible"/>
                                      </p:to>
                                    </p:set>
                                    <p:animEffect transition="in" filter="fade">
                                      <p:cBhvr>
                                        <p:cTn id="117" dur="500"/>
                                        <p:tgtEl>
                                          <p:spTgt spid="707639"/>
                                        </p:tgtEl>
                                      </p:cBhvr>
                                    </p:animEffect>
                                    <p:anim calcmode="lin" valueType="num">
                                      <p:cBhvr>
                                        <p:cTn id="118" dur="500" fill="hold"/>
                                        <p:tgtEl>
                                          <p:spTgt spid="707639"/>
                                        </p:tgtEl>
                                        <p:attrNameLst>
                                          <p:attrName>ppt_x</p:attrName>
                                        </p:attrNameLst>
                                      </p:cBhvr>
                                      <p:tavLst>
                                        <p:tav tm="0">
                                          <p:val>
                                            <p:strVal val="#ppt_x"/>
                                          </p:val>
                                        </p:tav>
                                        <p:tav tm="100000">
                                          <p:val>
                                            <p:strVal val="#ppt_x"/>
                                          </p:val>
                                        </p:tav>
                                      </p:tavLst>
                                    </p:anim>
                                    <p:anim calcmode="lin" valueType="num">
                                      <p:cBhvr>
                                        <p:cTn id="119" dur="500" fill="hold"/>
                                        <p:tgtEl>
                                          <p:spTgt spid="707639"/>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707668"/>
                                        </p:tgtEl>
                                        <p:attrNameLst>
                                          <p:attrName>style.visibility</p:attrName>
                                        </p:attrNameLst>
                                      </p:cBhvr>
                                      <p:to>
                                        <p:strVal val="visible"/>
                                      </p:to>
                                    </p:set>
                                    <p:animEffect transition="in" filter="fade">
                                      <p:cBhvr>
                                        <p:cTn id="122" dur="500"/>
                                        <p:tgtEl>
                                          <p:spTgt spid="707668"/>
                                        </p:tgtEl>
                                      </p:cBhvr>
                                    </p:animEffect>
                                    <p:anim calcmode="lin" valueType="num">
                                      <p:cBhvr>
                                        <p:cTn id="123" dur="500" fill="hold"/>
                                        <p:tgtEl>
                                          <p:spTgt spid="707668"/>
                                        </p:tgtEl>
                                        <p:attrNameLst>
                                          <p:attrName>ppt_x</p:attrName>
                                        </p:attrNameLst>
                                      </p:cBhvr>
                                      <p:tavLst>
                                        <p:tav tm="0">
                                          <p:val>
                                            <p:strVal val="#ppt_x"/>
                                          </p:val>
                                        </p:tav>
                                        <p:tav tm="100000">
                                          <p:val>
                                            <p:strVal val="#ppt_x"/>
                                          </p:val>
                                        </p:tav>
                                      </p:tavLst>
                                    </p:anim>
                                    <p:anim calcmode="lin" valueType="num">
                                      <p:cBhvr>
                                        <p:cTn id="124" dur="500" fill="hold"/>
                                        <p:tgtEl>
                                          <p:spTgt spid="707668"/>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707672"/>
                                        </p:tgtEl>
                                        <p:attrNameLst>
                                          <p:attrName>style.visibility</p:attrName>
                                        </p:attrNameLst>
                                      </p:cBhvr>
                                      <p:to>
                                        <p:strVal val="visible"/>
                                      </p:to>
                                    </p:set>
                                    <p:animEffect transition="in" filter="fade">
                                      <p:cBhvr>
                                        <p:cTn id="127" dur="500"/>
                                        <p:tgtEl>
                                          <p:spTgt spid="707672"/>
                                        </p:tgtEl>
                                      </p:cBhvr>
                                    </p:animEffect>
                                    <p:anim calcmode="lin" valueType="num">
                                      <p:cBhvr>
                                        <p:cTn id="128" dur="500" fill="hold"/>
                                        <p:tgtEl>
                                          <p:spTgt spid="707672"/>
                                        </p:tgtEl>
                                        <p:attrNameLst>
                                          <p:attrName>ppt_x</p:attrName>
                                        </p:attrNameLst>
                                      </p:cBhvr>
                                      <p:tavLst>
                                        <p:tav tm="0">
                                          <p:val>
                                            <p:strVal val="#ppt_x"/>
                                          </p:val>
                                        </p:tav>
                                        <p:tav tm="100000">
                                          <p:val>
                                            <p:strVal val="#ppt_x"/>
                                          </p:val>
                                        </p:tav>
                                      </p:tavLst>
                                    </p:anim>
                                    <p:anim calcmode="lin" valueType="num">
                                      <p:cBhvr>
                                        <p:cTn id="129" dur="500" fill="hold"/>
                                        <p:tgtEl>
                                          <p:spTgt spid="707672"/>
                                        </p:tgtEl>
                                        <p:attrNameLst>
                                          <p:attrName>ppt_y</p:attrName>
                                        </p:attrNameLst>
                                      </p:cBhvr>
                                      <p:tavLst>
                                        <p:tav tm="0">
                                          <p:val>
                                            <p:strVal val="#ppt_y+.1"/>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42" presetClass="entr" presetSubtype="0" fill="hold" grpId="0" nodeType="clickEffect">
                                  <p:stCondLst>
                                    <p:cond delay="0"/>
                                  </p:stCondLst>
                                  <p:childTnLst>
                                    <p:set>
                                      <p:cBhvr>
                                        <p:cTn id="133" dur="1" fill="hold">
                                          <p:stCondLst>
                                            <p:cond delay="0"/>
                                          </p:stCondLst>
                                        </p:cTn>
                                        <p:tgtEl>
                                          <p:spTgt spid="707616"/>
                                        </p:tgtEl>
                                        <p:attrNameLst>
                                          <p:attrName>style.visibility</p:attrName>
                                        </p:attrNameLst>
                                      </p:cBhvr>
                                      <p:to>
                                        <p:strVal val="visible"/>
                                      </p:to>
                                    </p:set>
                                    <p:animEffect transition="in" filter="fade">
                                      <p:cBhvr>
                                        <p:cTn id="134" dur="500"/>
                                        <p:tgtEl>
                                          <p:spTgt spid="707616"/>
                                        </p:tgtEl>
                                      </p:cBhvr>
                                    </p:animEffect>
                                    <p:anim calcmode="lin" valueType="num">
                                      <p:cBhvr>
                                        <p:cTn id="135" dur="500" fill="hold"/>
                                        <p:tgtEl>
                                          <p:spTgt spid="707616"/>
                                        </p:tgtEl>
                                        <p:attrNameLst>
                                          <p:attrName>ppt_x</p:attrName>
                                        </p:attrNameLst>
                                      </p:cBhvr>
                                      <p:tavLst>
                                        <p:tav tm="0">
                                          <p:val>
                                            <p:strVal val="#ppt_x"/>
                                          </p:val>
                                        </p:tav>
                                        <p:tav tm="100000">
                                          <p:val>
                                            <p:strVal val="#ppt_x"/>
                                          </p:val>
                                        </p:tav>
                                      </p:tavLst>
                                    </p:anim>
                                    <p:anim calcmode="lin" valueType="num">
                                      <p:cBhvr>
                                        <p:cTn id="136" dur="500" fill="hold"/>
                                        <p:tgtEl>
                                          <p:spTgt spid="707616"/>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707640"/>
                                        </p:tgtEl>
                                        <p:attrNameLst>
                                          <p:attrName>style.visibility</p:attrName>
                                        </p:attrNameLst>
                                      </p:cBhvr>
                                      <p:to>
                                        <p:strVal val="visible"/>
                                      </p:to>
                                    </p:set>
                                    <p:animEffect transition="in" filter="fade">
                                      <p:cBhvr>
                                        <p:cTn id="139" dur="500"/>
                                        <p:tgtEl>
                                          <p:spTgt spid="707640"/>
                                        </p:tgtEl>
                                      </p:cBhvr>
                                    </p:animEffect>
                                    <p:anim calcmode="lin" valueType="num">
                                      <p:cBhvr>
                                        <p:cTn id="140" dur="500" fill="hold"/>
                                        <p:tgtEl>
                                          <p:spTgt spid="707640"/>
                                        </p:tgtEl>
                                        <p:attrNameLst>
                                          <p:attrName>ppt_x</p:attrName>
                                        </p:attrNameLst>
                                      </p:cBhvr>
                                      <p:tavLst>
                                        <p:tav tm="0">
                                          <p:val>
                                            <p:strVal val="#ppt_x"/>
                                          </p:val>
                                        </p:tav>
                                        <p:tav tm="100000">
                                          <p:val>
                                            <p:strVal val="#ppt_x"/>
                                          </p:val>
                                        </p:tav>
                                      </p:tavLst>
                                    </p:anim>
                                    <p:anim calcmode="lin" valueType="num">
                                      <p:cBhvr>
                                        <p:cTn id="141" dur="500" fill="hold"/>
                                        <p:tgtEl>
                                          <p:spTgt spid="707640"/>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707641"/>
                                        </p:tgtEl>
                                        <p:attrNameLst>
                                          <p:attrName>style.visibility</p:attrName>
                                        </p:attrNameLst>
                                      </p:cBhvr>
                                      <p:to>
                                        <p:strVal val="visible"/>
                                      </p:to>
                                    </p:set>
                                    <p:animEffect transition="in" filter="fade">
                                      <p:cBhvr>
                                        <p:cTn id="144" dur="500"/>
                                        <p:tgtEl>
                                          <p:spTgt spid="707641"/>
                                        </p:tgtEl>
                                      </p:cBhvr>
                                    </p:animEffect>
                                    <p:anim calcmode="lin" valueType="num">
                                      <p:cBhvr>
                                        <p:cTn id="145" dur="500" fill="hold"/>
                                        <p:tgtEl>
                                          <p:spTgt spid="707641"/>
                                        </p:tgtEl>
                                        <p:attrNameLst>
                                          <p:attrName>ppt_x</p:attrName>
                                        </p:attrNameLst>
                                      </p:cBhvr>
                                      <p:tavLst>
                                        <p:tav tm="0">
                                          <p:val>
                                            <p:strVal val="#ppt_x"/>
                                          </p:val>
                                        </p:tav>
                                        <p:tav tm="100000">
                                          <p:val>
                                            <p:strVal val="#ppt_x"/>
                                          </p:val>
                                        </p:tav>
                                      </p:tavLst>
                                    </p:anim>
                                    <p:anim calcmode="lin" valueType="num">
                                      <p:cBhvr>
                                        <p:cTn id="146" dur="500" fill="hold"/>
                                        <p:tgtEl>
                                          <p:spTgt spid="707641"/>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707642"/>
                                        </p:tgtEl>
                                        <p:attrNameLst>
                                          <p:attrName>style.visibility</p:attrName>
                                        </p:attrNameLst>
                                      </p:cBhvr>
                                      <p:to>
                                        <p:strVal val="visible"/>
                                      </p:to>
                                    </p:set>
                                    <p:animEffect transition="in" filter="fade">
                                      <p:cBhvr>
                                        <p:cTn id="149" dur="500"/>
                                        <p:tgtEl>
                                          <p:spTgt spid="707642"/>
                                        </p:tgtEl>
                                      </p:cBhvr>
                                    </p:animEffect>
                                    <p:anim calcmode="lin" valueType="num">
                                      <p:cBhvr>
                                        <p:cTn id="150" dur="500" fill="hold"/>
                                        <p:tgtEl>
                                          <p:spTgt spid="707642"/>
                                        </p:tgtEl>
                                        <p:attrNameLst>
                                          <p:attrName>ppt_x</p:attrName>
                                        </p:attrNameLst>
                                      </p:cBhvr>
                                      <p:tavLst>
                                        <p:tav tm="0">
                                          <p:val>
                                            <p:strVal val="#ppt_x"/>
                                          </p:val>
                                        </p:tav>
                                        <p:tav tm="100000">
                                          <p:val>
                                            <p:strVal val="#ppt_x"/>
                                          </p:val>
                                        </p:tav>
                                      </p:tavLst>
                                    </p:anim>
                                    <p:anim calcmode="lin" valueType="num">
                                      <p:cBhvr>
                                        <p:cTn id="151" dur="500" fill="hold"/>
                                        <p:tgtEl>
                                          <p:spTgt spid="707642"/>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707643"/>
                                        </p:tgtEl>
                                        <p:attrNameLst>
                                          <p:attrName>style.visibility</p:attrName>
                                        </p:attrNameLst>
                                      </p:cBhvr>
                                      <p:to>
                                        <p:strVal val="visible"/>
                                      </p:to>
                                    </p:set>
                                    <p:animEffect transition="in" filter="fade">
                                      <p:cBhvr>
                                        <p:cTn id="154" dur="500"/>
                                        <p:tgtEl>
                                          <p:spTgt spid="707643"/>
                                        </p:tgtEl>
                                      </p:cBhvr>
                                    </p:animEffect>
                                    <p:anim calcmode="lin" valueType="num">
                                      <p:cBhvr>
                                        <p:cTn id="155" dur="500" fill="hold"/>
                                        <p:tgtEl>
                                          <p:spTgt spid="707643"/>
                                        </p:tgtEl>
                                        <p:attrNameLst>
                                          <p:attrName>ppt_x</p:attrName>
                                        </p:attrNameLst>
                                      </p:cBhvr>
                                      <p:tavLst>
                                        <p:tav tm="0">
                                          <p:val>
                                            <p:strVal val="#ppt_x"/>
                                          </p:val>
                                        </p:tav>
                                        <p:tav tm="100000">
                                          <p:val>
                                            <p:strVal val="#ppt_x"/>
                                          </p:val>
                                        </p:tav>
                                      </p:tavLst>
                                    </p:anim>
                                    <p:anim calcmode="lin" valueType="num">
                                      <p:cBhvr>
                                        <p:cTn id="156" dur="500" fill="hold"/>
                                        <p:tgtEl>
                                          <p:spTgt spid="707643"/>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707644"/>
                                        </p:tgtEl>
                                        <p:attrNameLst>
                                          <p:attrName>style.visibility</p:attrName>
                                        </p:attrNameLst>
                                      </p:cBhvr>
                                      <p:to>
                                        <p:strVal val="visible"/>
                                      </p:to>
                                    </p:set>
                                    <p:animEffect transition="in" filter="fade">
                                      <p:cBhvr>
                                        <p:cTn id="159" dur="500"/>
                                        <p:tgtEl>
                                          <p:spTgt spid="707644"/>
                                        </p:tgtEl>
                                      </p:cBhvr>
                                    </p:animEffect>
                                    <p:anim calcmode="lin" valueType="num">
                                      <p:cBhvr>
                                        <p:cTn id="160" dur="500" fill="hold"/>
                                        <p:tgtEl>
                                          <p:spTgt spid="707644"/>
                                        </p:tgtEl>
                                        <p:attrNameLst>
                                          <p:attrName>ppt_x</p:attrName>
                                        </p:attrNameLst>
                                      </p:cBhvr>
                                      <p:tavLst>
                                        <p:tav tm="0">
                                          <p:val>
                                            <p:strVal val="#ppt_x"/>
                                          </p:val>
                                        </p:tav>
                                        <p:tav tm="100000">
                                          <p:val>
                                            <p:strVal val="#ppt_x"/>
                                          </p:val>
                                        </p:tav>
                                      </p:tavLst>
                                    </p:anim>
                                    <p:anim calcmode="lin" valueType="num">
                                      <p:cBhvr>
                                        <p:cTn id="161" dur="500" fill="hold"/>
                                        <p:tgtEl>
                                          <p:spTgt spid="707644"/>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707645"/>
                                        </p:tgtEl>
                                        <p:attrNameLst>
                                          <p:attrName>style.visibility</p:attrName>
                                        </p:attrNameLst>
                                      </p:cBhvr>
                                      <p:to>
                                        <p:strVal val="visible"/>
                                      </p:to>
                                    </p:set>
                                    <p:animEffect transition="in" filter="fade">
                                      <p:cBhvr>
                                        <p:cTn id="164" dur="500"/>
                                        <p:tgtEl>
                                          <p:spTgt spid="707645"/>
                                        </p:tgtEl>
                                      </p:cBhvr>
                                    </p:animEffect>
                                    <p:anim calcmode="lin" valueType="num">
                                      <p:cBhvr>
                                        <p:cTn id="165" dur="500" fill="hold"/>
                                        <p:tgtEl>
                                          <p:spTgt spid="707645"/>
                                        </p:tgtEl>
                                        <p:attrNameLst>
                                          <p:attrName>ppt_x</p:attrName>
                                        </p:attrNameLst>
                                      </p:cBhvr>
                                      <p:tavLst>
                                        <p:tav tm="0">
                                          <p:val>
                                            <p:strVal val="#ppt_x"/>
                                          </p:val>
                                        </p:tav>
                                        <p:tav tm="100000">
                                          <p:val>
                                            <p:strVal val="#ppt_x"/>
                                          </p:val>
                                        </p:tav>
                                      </p:tavLst>
                                    </p:anim>
                                    <p:anim calcmode="lin" valueType="num">
                                      <p:cBhvr>
                                        <p:cTn id="166" dur="500" fill="hold"/>
                                        <p:tgtEl>
                                          <p:spTgt spid="707645"/>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707646"/>
                                        </p:tgtEl>
                                        <p:attrNameLst>
                                          <p:attrName>style.visibility</p:attrName>
                                        </p:attrNameLst>
                                      </p:cBhvr>
                                      <p:to>
                                        <p:strVal val="visible"/>
                                      </p:to>
                                    </p:set>
                                    <p:animEffect transition="in" filter="fade">
                                      <p:cBhvr>
                                        <p:cTn id="169" dur="500"/>
                                        <p:tgtEl>
                                          <p:spTgt spid="707646"/>
                                        </p:tgtEl>
                                      </p:cBhvr>
                                    </p:animEffect>
                                    <p:anim calcmode="lin" valueType="num">
                                      <p:cBhvr>
                                        <p:cTn id="170" dur="500" fill="hold"/>
                                        <p:tgtEl>
                                          <p:spTgt spid="707646"/>
                                        </p:tgtEl>
                                        <p:attrNameLst>
                                          <p:attrName>ppt_x</p:attrName>
                                        </p:attrNameLst>
                                      </p:cBhvr>
                                      <p:tavLst>
                                        <p:tav tm="0">
                                          <p:val>
                                            <p:strVal val="#ppt_x"/>
                                          </p:val>
                                        </p:tav>
                                        <p:tav tm="100000">
                                          <p:val>
                                            <p:strVal val="#ppt_x"/>
                                          </p:val>
                                        </p:tav>
                                      </p:tavLst>
                                    </p:anim>
                                    <p:anim calcmode="lin" valueType="num">
                                      <p:cBhvr>
                                        <p:cTn id="171" dur="500" fill="hold"/>
                                        <p:tgtEl>
                                          <p:spTgt spid="707646"/>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707647"/>
                                        </p:tgtEl>
                                        <p:attrNameLst>
                                          <p:attrName>style.visibility</p:attrName>
                                        </p:attrNameLst>
                                      </p:cBhvr>
                                      <p:to>
                                        <p:strVal val="visible"/>
                                      </p:to>
                                    </p:set>
                                    <p:animEffect transition="in" filter="fade">
                                      <p:cBhvr>
                                        <p:cTn id="174" dur="500"/>
                                        <p:tgtEl>
                                          <p:spTgt spid="707647"/>
                                        </p:tgtEl>
                                      </p:cBhvr>
                                    </p:animEffect>
                                    <p:anim calcmode="lin" valueType="num">
                                      <p:cBhvr>
                                        <p:cTn id="175" dur="500" fill="hold"/>
                                        <p:tgtEl>
                                          <p:spTgt spid="707647"/>
                                        </p:tgtEl>
                                        <p:attrNameLst>
                                          <p:attrName>ppt_x</p:attrName>
                                        </p:attrNameLst>
                                      </p:cBhvr>
                                      <p:tavLst>
                                        <p:tav tm="0">
                                          <p:val>
                                            <p:strVal val="#ppt_x"/>
                                          </p:val>
                                        </p:tav>
                                        <p:tav tm="100000">
                                          <p:val>
                                            <p:strVal val="#ppt_x"/>
                                          </p:val>
                                        </p:tav>
                                      </p:tavLst>
                                    </p:anim>
                                    <p:anim calcmode="lin" valueType="num">
                                      <p:cBhvr>
                                        <p:cTn id="176" dur="500" fill="hold"/>
                                        <p:tgtEl>
                                          <p:spTgt spid="707647"/>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707648"/>
                                        </p:tgtEl>
                                        <p:attrNameLst>
                                          <p:attrName>style.visibility</p:attrName>
                                        </p:attrNameLst>
                                      </p:cBhvr>
                                      <p:to>
                                        <p:strVal val="visible"/>
                                      </p:to>
                                    </p:set>
                                    <p:animEffect transition="in" filter="fade">
                                      <p:cBhvr>
                                        <p:cTn id="179" dur="500"/>
                                        <p:tgtEl>
                                          <p:spTgt spid="707648"/>
                                        </p:tgtEl>
                                      </p:cBhvr>
                                    </p:animEffect>
                                    <p:anim calcmode="lin" valueType="num">
                                      <p:cBhvr>
                                        <p:cTn id="180" dur="500" fill="hold"/>
                                        <p:tgtEl>
                                          <p:spTgt spid="707648"/>
                                        </p:tgtEl>
                                        <p:attrNameLst>
                                          <p:attrName>ppt_x</p:attrName>
                                        </p:attrNameLst>
                                      </p:cBhvr>
                                      <p:tavLst>
                                        <p:tav tm="0">
                                          <p:val>
                                            <p:strVal val="#ppt_x"/>
                                          </p:val>
                                        </p:tav>
                                        <p:tav tm="100000">
                                          <p:val>
                                            <p:strVal val="#ppt_x"/>
                                          </p:val>
                                        </p:tav>
                                      </p:tavLst>
                                    </p:anim>
                                    <p:anim calcmode="lin" valueType="num">
                                      <p:cBhvr>
                                        <p:cTn id="181" dur="500" fill="hold"/>
                                        <p:tgtEl>
                                          <p:spTgt spid="707648"/>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707649"/>
                                        </p:tgtEl>
                                        <p:attrNameLst>
                                          <p:attrName>style.visibility</p:attrName>
                                        </p:attrNameLst>
                                      </p:cBhvr>
                                      <p:to>
                                        <p:strVal val="visible"/>
                                      </p:to>
                                    </p:set>
                                    <p:animEffect transition="in" filter="fade">
                                      <p:cBhvr>
                                        <p:cTn id="184" dur="500"/>
                                        <p:tgtEl>
                                          <p:spTgt spid="707649"/>
                                        </p:tgtEl>
                                      </p:cBhvr>
                                    </p:animEffect>
                                    <p:anim calcmode="lin" valueType="num">
                                      <p:cBhvr>
                                        <p:cTn id="185" dur="500" fill="hold"/>
                                        <p:tgtEl>
                                          <p:spTgt spid="707649"/>
                                        </p:tgtEl>
                                        <p:attrNameLst>
                                          <p:attrName>ppt_x</p:attrName>
                                        </p:attrNameLst>
                                      </p:cBhvr>
                                      <p:tavLst>
                                        <p:tav tm="0">
                                          <p:val>
                                            <p:strVal val="#ppt_x"/>
                                          </p:val>
                                        </p:tav>
                                        <p:tav tm="100000">
                                          <p:val>
                                            <p:strVal val="#ppt_x"/>
                                          </p:val>
                                        </p:tav>
                                      </p:tavLst>
                                    </p:anim>
                                    <p:anim calcmode="lin" valueType="num">
                                      <p:cBhvr>
                                        <p:cTn id="186" dur="500" fill="hold"/>
                                        <p:tgtEl>
                                          <p:spTgt spid="707649"/>
                                        </p:tgtEl>
                                        <p:attrNameLst>
                                          <p:attrName>ppt_y</p:attrName>
                                        </p:attrNameLst>
                                      </p:cBhvr>
                                      <p:tavLst>
                                        <p:tav tm="0">
                                          <p:val>
                                            <p:strVal val="#ppt_y+.1"/>
                                          </p:val>
                                        </p:tav>
                                        <p:tav tm="100000">
                                          <p:val>
                                            <p:strVal val="#ppt_y"/>
                                          </p:val>
                                        </p:tav>
                                      </p:tavLst>
                                    </p:anim>
                                  </p:childTnLst>
                                </p:cTn>
                              </p:par>
                              <p:par>
                                <p:cTn id="187" presetID="42" presetClass="entr" presetSubtype="0" fill="hold" grpId="0" nodeType="withEffect">
                                  <p:stCondLst>
                                    <p:cond delay="0"/>
                                  </p:stCondLst>
                                  <p:childTnLst>
                                    <p:set>
                                      <p:cBhvr>
                                        <p:cTn id="188" dur="1" fill="hold">
                                          <p:stCondLst>
                                            <p:cond delay="0"/>
                                          </p:stCondLst>
                                        </p:cTn>
                                        <p:tgtEl>
                                          <p:spTgt spid="707650"/>
                                        </p:tgtEl>
                                        <p:attrNameLst>
                                          <p:attrName>style.visibility</p:attrName>
                                        </p:attrNameLst>
                                      </p:cBhvr>
                                      <p:to>
                                        <p:strVal val="visible"/>
                                      </p:to>
                                    </p:set>
                                    <p:animEffect transition="in" filter="fade">
                                      <p:cBhvr>
                                        <p:cTn id="189" dur="500"/>
                                        <p:tgtEl>
                                          <p:spTgt spid="707650"/>
                                        </p:tgtEl>
                                      </p:cBhvr>
                                    </p:animEffect>
                                    <p:anim calcmode="lin" valueType="num">
                                      <p:cBhvr>
                                        <p:cTn id="190" dur="500" fill="hold"/>
                                        <p:tgtEl>
                                          <p:spTgt spid="707650"/>
                                        </p:tgtEl>
                                        <p:attrNameLst>
                                          <p:attrName>ppt_x</p:attrName>
                                        </p:attrNameLst>
                                      </p:cBhvr>
                                      <p:tavLst>
                                        <p:tav tm="0">
                                          <p:val>
                                            <p:strVal val="#ppt_x"/>
                                          </p:val>
                                        </p:tav>
                                        <p:tav tm="100000">
                                          <p:val>
                                            <p:strVal val="#ppt_x"/>
                                          </p:val>
                                        </p:tav>
                                      </p:tavLst>
                                    </p:anim>
                                    <p:anim calcmode="lin" valueType="num">
                                      <p:cBhvr>
                                        <p:cTn id="191" dur="500" fill="hold"/>
                                        <p:tgtEl>
                                          <p:spTgt spid="707650"/>
                                        </p:tgtEl>
                                        <p:attrNameLst>
                                          <p:attrName>ppt_y</p:attrName>
                                        </p:attrNameLst>
                                      </p:cBhvr>
                                      <p:tavLst>
                                        <p:tav tm="0">
                                          <p:val>
                                            <p:strVal val="#ppt_y+.1"/>
                                          </p:val>
                                        </p:tav>
                                        <p:tav tm="100000">
                                          <p:val>
                                            <p:strVal val="#ppt_y"/>
                                          </p:val>
                                        </p:tav>
                                      </p:tavLst>
                                    </p:anim>
                                  </p:childTnLst>
                                </p:cTn>
                              </p:par>
                              <p:par>
                                <p:cTn id="192" presetID="42" presetClass="entr" presetSubtype="0" fill="hold" grpId="0" nodeType="withEffect">
                                  <p:stCondLst>
                                    <p:cond delay="0"/>
                                  </p:stCondLst>
                                  <p:childTnLst>
                                    <p:set>
                                      <p:cBhvr>
                                        <p:cTn id="193" dur="1" fill="hold">
                                          <p:stCondLst>
                                            <p:cond delay="0"/>
                                          </p:stCondLst>
                                        </p:cTn>
                                        <p:tgtEl>
                                          <p:spTgt spid="707651"/>
                                        </p:tgtEl>
                                        <p:attrNameLst>
                                          <p:attrName>style.visibility</p:attrName>
                                        </p:attrNameLst>
                                      </p:cBhvr>
                                      <p:to>
                                        <p:strVal val="visible"/>
                                      </p:to>
                                    </p:set>
                                    <p:animEffect transition="in" filter="fade">
                                      <p:cBhvr>
                                        <p:cTn id="194" dur="500"/>
                                        <p:tgtEl>
                                          <p:spTgt spid="707651"/>
                                        </p:tgtEl>
                                      </p:cBhvr>
                                    </p:animEffect>
                                    <p:anim calcmode="lin" valueType="num">
                                      <p:cBhvr>
                                        <p:cTn id="195" dur="500" fill="hold"/>
                                        <p:tgtEl>
                                          <p:spTgt spid="707651"/>
                                        </p:tgtEl>
                                        <p:attrNameLst>
                                          <p:attrName>ppt_x</p:attrName>
                                        </p:attrNameLst>
                                      </p:cBhvr>
                                      <p:tavLst>
                                        <p:tav tm="0">
                                          <p:val>
                                            <p:strVal val="#ppt_x"/>
                                          </p:val>
                                        </p:tav>
                                        <p:tav tm="100000">
                                          <p:val>
                                            <p:strVal val="#ppt_x"/>
                                          </p:val>
                                        </p:tav>
                                      </p:tavLst>
                                    </p:anim>
                                    <p:anim calcmode="lin" valueType="num">
                                      <p:cBhvr>
                                        <p:cTn id="196" dur="500" fill="hold"/>
                                        <p:tgtEl>
                                          <p:spTgt spid="707651"/>
                                        </p:tgtEl>
                                        <p:attrNameLst>
                                          <p:attrName>ppt_y</p:attrName>
                                        </p:attrNameLst>
                                      </p:cBhvr>
                                      <p:tavLst>
                                        <p:tav tm="0">
                                          <p:val>
                                            <p:strVal val="#ppt_y+.1"/>
                                          </p:val>
                                        </p:tav>
                                        <p:tav tm="100000">
                                          <p:val>
                                            <p:strVal val="#ppt_y"/>
                                          </p:val>
                                        </p:tav>
                                      </p:tavLst>
                                    </p:anim>
                                  </p:childTnLst>
                                </p:cTn>
                              </p:par>
                              <p:par>
                                <p:cTn id="197" presetID="42" presetClass="entr" presetSubtype="0" fill="hold" grpId="0" nodeType="withEffect">
                                  <p:stCondLst>
                                    <p:cond delay="0"/>
                                  </p:stCondLst>
                                  <p:childTnLst>
                                    <p:set>
                                      <p:cBhvr>
                                        <p:cTn id="198" dur="1" fill="hold">
                                          <p:stCondLst>
                                            <p:cond delay="0"/>
                                          </p:stCondLst>
                                        </p:cTn>
                                        <p:tgtEl>
                                          <p:spTgt spid="707652"/>
                                        </p:tgtEl>
                                        <p:attrNameLst>
                                          <p:attrName>style.visibility</p:attrName>
                                        </p:attrNameLst>
                                      </p:cBhvr>
                                      <p:to>
                                        <p:strVal val="visible"/>
                                      </p:to>
                                    </p:set>
                                    <p:animEffect transition="in" filter="fade">
                                      <p:cBhvr>
                                        <p:cTn id="199" dur="500"/>
                                        <p:tgtEl>
                                          <p:spTgt spid="707652"/>
                                        </p:tgtEl>
                                      </p:cBhvr>
                                    </p:animEffect>
                                    <p:anim calcmode="lin" valueType="num">
                                      <p:cBhvr>
                                        <p:cTn id="200" dur="500" fill="hold"/>
                                        <p:tgtEl>
                                          <p:spTgt spid="707652"/>
                                        </p:tgtEl>
                                        <p:attrNameLst>
                                          <p:attrName>ppt_x</p:attrName>
                                        </p:attrNameLst>
                                      </p:cBhvr>
                                      <p:tavLst>
                                        <p:tav tm="0">
                                          <p:val>
                                            <p:strVal val="#ppt_x"/>
                                          </p:val>
                                        </p:tav>
                                        <p:tav tm="100000">
                                          <p:val>
                                            <p:strVal val="#ppt_x"/>
                                          </p:val>
                                        </p:tav>
                                      </p:tavLst>
                                    </p:anim>
                                    <p:anim calcmode="lin" valueType="num">
                                      <p:cBhvr>
                                        <p:cTn id="201" dur="500" fill="hold"/>
                                        <p:tgtEl>
                                          <p:spTgt spid="707652"/>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707653"/>
                                        </p:tgtEl>
                                        <p:attrNameLst>
                                          <p:attrName>style.visibility</p:attrName>
                                        </p:attrNameLst>
                                      </p:cBhvr>
                                      <p:to>
                                        <p:strVal val="visible"/>
                                      </p:to>
                                    </p:set>
                                    <p:animEffect transition="in" filter="fade">
                                      <p:cBhvr>
                                        <p:cTn id="204" dur="500"/>
                                        <p:tgtEl>
                                          <p:spTgt spid="707653"/>
                                        </p:tgtEl>
                                      </p:cBhvr>
                                    </p:animEffect>
                                    <p:anim calcmode="lin" valueType="num">
                                      <p:cBhvr>
                                        <p:cTn id="205" dur="500" fill="hold"/>
                                        <p:tgtEl>
                                          <p:spTgt spid="707653"/>
                                        </p:tgtEl>
                                        <p:attrNameLst>
                                          <p:attrName>ppt_x</p:attrName>
                                        </p:attrNameLst>
                                      </p:cBhvr>
                                      <p:tavLst>
                                        <p:tav tm="0">
                                          <p:val>
                                            <p:strVal val="#ppt_x"/>
                                          </p:val>
                                        </p:tav>
                                        <p:tav tm="100000">
                                          <p:val>
                                            <p:strVal val="#ppt_x"/>
                                          </p:val>
                                        </p:tav>
                                      </p:tavLst>
                                    </p:anim>
                                    <p:anim calcmode="lin" valueType="num">
                                      <p:cBhvr>
                                        <p:cTn id="206" dur="500" fill="hold"/>
                                        <p:tgtEl>
                                          <p:spTgt spid="707653"/>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707654"/>
                                        </p:tgtEl>
                                        <p:attrNameLst>
                                          <p:attrName>style.visibility</p:attrName>
                                        </p:attrNameLst>
                                      </p:cBhvr>
                                      <p:to>
                                        <p:strVal val="visible"/>
                                      </p:to>
                                    </p:set>
                                    <p:animEffect transition="in" filter="fade">
                                      <p:cBhvr>
                                        <p:cTn id="209" dur="500"/>
                                        <p:tgtEl>
                                          <p:spTgt spid="707654"/>
                                        </p:tgtEl>
                                      </p:cBhvr>
                                    </p:animEffect>
                                    <p:anim calcmode="lin" valueType="num">
                                      <p:cBhvr>
                                        <p:cTn id="210" dur="500" fill="hold"/>
                                        <p:tgtEl>
                                          <p:spTgt spid="707654"/>
                                        </p:tgtEl>
                                        <p:attrNameLst>
                                          <p:attrName>ppt_x</p:attrName>
                                        </p:attrNameLst>
                                      </p:cBhvr>
                                      <p:tavLst>
                                        <p:tav tm="0">
                                          <p:val>
                                            <p:strVal val="#ppt_x"/>
                                          </p:val>
                                        </p:tav>
                                        <p:tav tm="100000">
                                          <p:val>
                                            <p:strVal val="#ppt_x"/>
                                          </p:val>
                                        </p:tav>
                                      </p:tavLst>
                                    </p:anim>
                                    <p:anim calcmode="lin" valueType="num">
                                      <p:cBhvr>
                                        <p:cTn id="211" dur="500" fill="hold"/>
                                        <p:tgtEl>
                                          <p:spTgt spid="707654"/>
                                        </p:tgtEl>
                                        <p:attrNameLst>
                                          <p:attrName>ppt_y</p:attrName>
                                        </p:attrNameLst>
                                      </p:cBhvr>
                                      <p:tavLst>
                                        <p:tav tm="0">
                                          <p:val>
                                            <p:strVal val="#ppt_y+.1"/>
                                          </p:val>
                                        </p:tav>
                                        <p:tav tm="100000">
                                          <p:val>
                                            <p:strVal val="#ppt_y"/>
                                          </p:val>
                                        </p:tav>
                                      </p:tavLst>
                                    </p:anim>
                                  </p:childTnLst>
                                </p:cTn>
                              </p:par>
                              <p:par>
                                <p:cTn id="212" presetID="42" presetClass="entr" presetSubtype="0" fill="hold" grpId="0" nodeType="withEffect">
                                  <p:stCondLst>
                                    <p:cond delay="0"/>
                                  </p:stCondLst>
                                  <p:childTnLst>
                                    <p:set>
                                      <p:cBhvr>
                                        <p:cTn id="213" dur="1" fill="hold">
                                          <p:stCondLst>
                                            <p:cond delay="0"/>
                                          </p:stCondLst>
                                        </p:cTn>
                                        <p:tgtEl>
                                          <p:spTgt spid="707655"/>
                                        </p:tgtEl>
                                        <p:attrNameLst>
                                          <p:attrName>style.visibility</p:attrName>
                                        </p:attrNameLst>
                                      </p:cBhvr>
                                      <p:to>
                                        <p:strVal val="visible"/>
                                      </p:to>
                                    </p:set>
                                    <p:animEffect transition="in" filter="fade">
                                      <p:cBhvr>
                                        <p:cTn id="214" dur="500"/>
                                        <p:tgtEl>
                                          <p:spTgt spid="707655"/>
                                        </p:tgtEl>
                                      </p:cBhvr>
                                    </p:animEffect>
                                    <p:anim calcmode="lin" valueType="num">
                                      <p:cBhvr>
                                        <p:cTn id="215" dur="500" fill="hold"/>
                                        <p:tgtEl>
                                          <p:spTgt spid="707655"/>
                                        </p:tgtEl>
                                        <p:attrNameLst>
                                          <p:attrName>ppt_x</p:attrName>
                                        </p:attrNameLst>
                                      </p:cBhvr>
                                      <p:tavLst>
                                        <p:tav tm="0">
                                          <p:val>
                                            <p:strVal val="#ppt_x"/>
                                          </p:val>
                                        </p:tav>
                                        <p:tav tm="100000">
                                          <p:val>
                                            <p:strVal val="#ppt_x"/>
                                          </p:val>
                                        </p:tav>
                                      </p:tavLst>
                                    </p:anim>
                                    <p:anim calcmode="lin" valueType="num">
                                      <p:cBhvr>
                                        <p:cTn id="216" dur="500" fill="hold"/>
                                        <p:tgtEl>
                                          <p:spTgt spid="707655"/>
                                        </p:tgtEl>
                                        <p:attrNameLst>
                                          <p:attrName>ppt_y</p:attrName>
                                        </p:attrNameLst>
                                      </p:cBhvr>
                                      <p:tavLst>
                                        <p:tav tm="0">
                                          <p:val>
                                            <p:strVal val="#ppt_y+.1"/>
                                          </p:val>
                                        </p:tav>
                                        <p:tav tm="100000">
                                          <p:val>
                                            <p:strVal val="#ppt_y"/>
                                          </p:val>
                                        </p:tav>
                                      </p:tavLst>
                                    </p:anim>
                                  </p:childTnLst>
                                </p:cTn>
                              </p:par>
                              <p:par>
                                <p:cTn id="217" presetID="42" presetClass="entr" presetSubtype="0" fill="hold" grpId="0" nodeType="withEffect">
                                  <p:stCondLst>
                                    <p:cond delay="0"/>
                                  </p:stCondLst>
                                  <p:childTnLst>
                                    <p:set>
                                      <p:cBhvr>
                                        <p:cTn id="218" dur="1" fill="hold">
                                          <p:stCondLst>
                                            <p:cond delay="0"/>
                                          </p:stCondLst>
                                        </p:cTn>
                                        <p:tgtEl>
                                          <p:spTgt spid="707660"/>
                                        </p:tgtEl>
                                        <p:attrNameLst>
                                          <p:attrName>style.visibility</p:attrName>
                                        </p:attrNameLst>
                                      </p:cBhvr>
                                      <p:to>
                                        <p:strVal val="visible"/>
                                      </p:to>
                                    </p:set>
                                    <p:animEffect transition="in" filter="fade">
                                      <p:cBhvr>
                                        <p:cTn id="219" dur="500"/>
                                        <p:tgtEl>
                                          <p:spTgt spid="707660"/>
                                        </p:tgtEl>
                                      </p:cBhvr>
                                    </p:animEffect>
                                    <p:anim calcmode="lin" valueType="num">
                                      <p:cBhvr>
                                        <p:cTn id="220" dur="500" fill="hold"/>
                                        <p:tgtEl>
                                          <p:spTgt spid="707660"/>
                                        </p:tgtEl>
                                        <p:attrNameLst>
                                          <p:attrName>ppt_x</p:attrName>
                                        </p:attrNameLst>
                                      </p:cBhvr>
                                      <p:tavLst>
                                        <p:tav tm="0">
                                          <p:val>
                                            <p:strVal val="#ppt_x"/>
                                          </p:val>
                                        </p:tav>
                                        <p:tav tm="100000">
                                          <p:val>
                                            <p:strVal val="#ppt_x"/>
                                          </p:val>
                                        </p:tav>
                                      </p:tavLst>
                                    </p:anim>
                                    <p:anim calcmode="lin" valueType="num">
                                      <p:cBhvr>
                                        <p:cTn id="221" dur="500" fill="hold"/>
                                        <p:tgtEl>
                                          <p:spTgt spid="707660"/>
                                        </p:tgtEl>
                                        <p:attrNameLst>
                                          <p:attrName>ppt_y</p:attrName>
                                        </p:attrNameLst>
                                      </p:cBhvr>
                                      <p:tavLst>
                                        <p:tav tm="0">
                                          <p:val>
                                            <p:strVal val="#ppt_y+.1"/>
                                          </p:val>
                                        </p:tav>
                                        <p:tav tm="100000">
                                          <p:val>
                                            <p:strVal val="#ppt_y"/>
                                          </p:val>
                                        </p:tav>
                                      </p:tavLst>
                                    </p:anim>
                                  </p:childTnLst>
                                </p:cTn>
                              </p:par>
                              <p:par>
                                <p:cTn id="222" presetID="42" presetClass="entr" presetSubtype="0" fill="hold" grpId="0" nodeType="withEffect">
                                  <p:stCondLst>
                                    <p:cond delay="0"/>
                                  </p:stCondLst>
                                  <p:childTnLst>
                                    <p:set>
                                      <p:cBhvr>
                                        <p:cTn id="223" dur="1" fill="hold">
                                          <p:stCondLst>
                                            <p:cond delay="0"/>
                                          </p:stCondLst>
                                        </p:cTn>
                                        <p:tgtEl>
                                          <p:spTgt spid="707661"/>
                                        </p:tgtEl>
                                        <p:attrNameLst>
                                          <p:attrName>style.visibility</p:attrName>
                                        </p:attrNameLst>
                                      </p:cBhvr>
                                      <p:to>
                                        <p:strVal val="visible"/>
                                      </p:to>
                                    </p:set>
                                    <p:animEffect transition="in" filter="fade">
                                      <p:cBhvr>
                                        <p:cTn id="224" dur="500"/>
                                        <p:tgtEl>
                                          <p:spTgt spid="707661"/>
                                        </p:tgtEl>
                                      </p:cBhvr>
                                    </p:animEffect>
                                    <p:anim calcmode="lin" valueType="num">
                                      <p:cBhvr>
                                        <p:cTn id="225" dur="500" fill="hold"/>
                                        <p:tgtEl>
                                          <p:spTgt spid="707661"/>
                                        </p:tgtEl>
                                        <p:attrNameLst>
                                          <p:attrName>ppt_x</p:attrName>
                                        </p:attrNameLst>
                                      </p:cBhvr>
                                      <p:tavLst>
                                        <p:tav tm="0">
                                          <p:val>
                                            <p:strVal val="#ppt_x"/>
                                          </p:val>
                                        </p:tav>
                                        <p:tav tm="100000">
                                          <p:val>
                                            <p:strVal val="#ppt_x"/>
                                          </p:val>
                                        </p:tav>
                                      </p:tavLst>
                                    </p:anim>
                                    <p:anim calcmode="lin" valueType="num">
                                      <p:cBhvr>
                                        <p:cTn id="226" dur="500" fill="hold"/>
                                        <p:tgtEl>
                                          <p:spTgt spid="707661"/>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707662"/>
                                        </p:tgtEl>
                                        <p:attrNameLst>
                                          <p:attrName>style.visibility</p:attrName>
                                        </p:attrNameLst>
                                      </p:cBhvr>
                                      <p:to>
                                        <p:strVal val="visible"/>
                                      </p:to>
                                    </p:set>
                                    <p:animEffect transition="in" filter="fade">
                                      <p:cBhvr>
                                        <p:cTn id="229" dur="500"/>
                                        <p:tgtEl>
                                          <p:spTgt spid="707662"/>
                                        </p:tgtEl>
                                      </p:cBhvr>
                                    </p:animEffect>
                                    <p:anim calcmode="lin" valueType="num">
                                      <p:cBhvr>
                                        <p:cTn id="230" dur="500" fill="hold"/>
                                        <p:tgtEl>
                                          <p:spTgt spid="707662"/>
                                        </p:tgtEl>
                                        <p:attrNameLst>
                                          <p:attrName>ppt_x</p:attrName>
                                        </p:attrNameLst>
                                      </p:cBhvr>
                                      <p:tavLst>
                                        <p:tav tm="0">
                                          <p:val>
                                            <p:strVal val="#ppt_x"/>
                                          </p:val>
                                        </p:tav>
                                        <p:tav tm="100000">
                                          <p:val>
                                            <p:strVal val="#ppt_x"/>
                                          </p:val>
                                        </p:tav>
                                      </p:tavLst>
                                    </p:anim>
                                    <p:anim calcmode="lin" valueType="num">
                                      <p:cBhvr>
                                        <p:cTn id="231" dur="500" fill="hold"/>
                                        <p:tgtEl>
                                          <p:spTgt spid="707662"/>
                                        </p:tgtEl>
                                        <p:attrNameLst>
                                          <p:attrName>ppt_y</p:attrName>
                                        </p:attrNameLst>
                                      </p:cBhvr>
                                      <p:tavLst>
                                        <p:tav tm="0">
                                          <p:val>
                                            <p:strVal val="#ppt_y+.1"/>
                                          </p:val>
                                        </p:tav>
                                        <p:tav tm="100000">
                                          <p:val>
                                            <p:strVal val="#ppt_y"/>
                                          </p:val>
                                        </p:tav>
                                      </p:tavLst>
                                    </p:anim>
                                  </p:childTnLst>
                                </p:cTn>
                              </p:par>
                              <p:par>
                                <p:cTn id="232" presetID="42" presetClass="entr" presetSubtype="0" fill="hold" grpId="0" nodeType="withEffect">
                                  <p:stCondLst>
                                    <p:cond delay="0"/>
                                  </p:stCondLst>
                                  <p:childTnLst>
                                    <p:set>
                                      <p:cBhvr>
                                        <p:cTn id="233" dur="1" fill="hold">
                                          <p:stCondLst>
                                            <p:cond delay="0"/>
                                          </p:stCondLst>
                                        </p:cTn>
                                        <p:tgtEl>
                                          <p:spTgt spid="707663"/>
                                        </p:tgtEl>
                                        <p:attrNameLst>
                                          <p:attrName>style.visibility</p:attrName>
                                        </p:attrNameLst>
                                      </p:cBhvr>
                                      <p:to>
                                        <p:strVal val="visible"/>
                                      </p:to>
                                    </p:set>
                                    <p:animEffect transition="in" filter="fade">
                                      <p:cBhvr>
                                        <p:cTn id="234" dur="500"/>
                                        <p:tgtEl>
                                          <p:spTgt spid="707663"/>
                                        </p:tgtEl>
                                      </p:cBhvr>
                                    </p:animEffect>
                                    <p:anim calcmode="lin" valueType="num">
                                      <p:cBhvr>
                                        <p:cTn id="235" dur="500" fill="hold"/>
                                        <p:tgtEl>
                                          <p:spTgt spid="707663"/>
                                        </p:tgtEl>
                                        <p:attrNameLst>
                                          <p:attrName>ppt_x</p:attrName>
                                        </p:attrNameLst>
                                      </p:cBhvr>
                                      <p:tavLst>
                                        <p:tav tm="0">
                                          <p:val>
                                            <p:strVal val="#ppt_x"/>
                                          </p:val>
                                        </p:tav>
                                        <p:tav tm="100000">
                                          <p:val>
                                            <p:strVal val="#ppt_x"/>
                                          </p:val>
                                        </p:tav>
                                      </p:tavLst>
                                    </p:anim>
                                    <p:anim calcmode="lin" valueType="num">
                                      <p:cBhvr>
                                        <p:cTn id="236" dur="500" fill="hold"/>
                                        <p:tgtEl>
                                          <p:spTgt spid="707663"/>
                                        </p:tgtEl>
                                        <p:attrNameLst>
                                          <p:attrName>ppt_y</p:attrName>
                                        </p:attrNameLst>
                                      </p:cBhvr>
                                      <p:tavLst>
                                        <p:tav tm="0">
                                          <p:val>
                                            <p:strVal val="#ppt_y+.1"/>
                                          </p:val>
                                        </p:tav>
                                        <p:tav tm="100000">
                                          <p:val>
                                            <p:strVal val="#ppt_y"/>
                                          </p:val>
                                        </p:tav>
                                      </p:tavLst>
                                    </p:anim>
                                  </p:childTnLst>
                                </p:cTn>
                              </p:par>
                              <p:par>
                                <p:cTn id="237" presetID="42" presetClass="entr" presetSubtype="0" fill="hold" grpId="0" nodeType="withEffect">
                                  <p:stCondLst>
                                    <p:cond delay="0"/>
                                  </p:stCondLst>
                                  <p:childTnLst>
                                    <p:set>
                                      <p:cBhvr>
                                        <p:cTn id="238" dur="1" fill="hold">
                                          <p:stCondLst>
                                            <p:cond delay="0"/>
                                          </p:stCondLst>
                                        </p:cTn>
                                        <p:tgtEl>
                                          <p:spTgt spid="707664"/>
                                        </p:tgtEl>
                                        <p:attrNameLst>
                                          <p:attrName>style.visibility</p:attrName>
                                        </p:attrNameLst>
                                      </p:cBhvr>
                                      <p:to>
                                        <p:strVal val="visible"/>
                                      </p:to>
                                    </p:set>
                                    <p:animEffect transition="in" filter="fade">
                                      <p:cBhvr>
                                        <p:cTn id="239" dur="500"/>
                                        <p:tgtEl>
                                          <p:spTgt spid="707664"/>
                                        </p:tgtEl>
                                      </p:cBhvr>
                                    </p:animEffect>
                                    <p:anim calcmode="lin" valueType="num">
                                      <p:cBhvr>
                                        <p:cTn id="240" dur="500" fill="hold"/>
                                        <p:tgtEl>
                                          <p:spTgt spid="707664"/>
                                        </p:tgtEl>
                                        <p:attrNameLst>
                                          <p:attrName>ppt_x</p:attrName>
                                        </p:attrNameLst>
                                      </p:cBhvr>
                                      <p:tavLst>
                                        <p:tav tm="0">
                                          <p:val>
                                            <p:strVal val="#ppt_x"/>
                                          </p:val>
                                        </p:tav>
                                        <p:tav tm="100000">
                                          <p:val>
                                            <p:strVal val="#ppt_x"/>
                                          </p:val>
                                        </p:tav>
                                      </p:tavLst>
                                    </p:anim>
                                    <p:anim calcmode="lin" valueType="num">
                                      <p:cBhvr>
                                        <p:cTn id="241" dur="500" fill="hold"/>
                                        <p:tgtEl>
                                          <p:spTgt spid="707664"/>
                                        </p:tgtEl>
                                        <p:attrNameLst>
                                          <p:attrName>ppt_y</p:attrName>
                                        </p:attrNameLst>
                                      </p:cBhvr>
                                      <p:tavLst>
                                        <p:tav tm="0">
                                          <p:val>
                                            <p:strVal val="#ppt_y+.1"/>
                                          </p:val>
                                        </p:tav>
                                        <p:tav tm="100000">
                                          <p:val>
                                            <p:strVal val="#ppt_y"/>
                                          </p:val>
                                        </p:tav>
                                      </p:tavLst>
                                    </p:anim>
                                  </p:childTnLst>
                                </p:cTn>
                              </p:par>
                              <p:par>
                                <p:cTn id="242" presetID="42" presetClass="entr" presetSubtype="0" fill="hold" grpId="0" nodeType="withEffect">
                                  <p:stCondLst>
                                    <p:cond delay="0"/>
                                  </p:stCondLst>
                                  <p:childTnLst>
                                    <p:set>
                                      <p:cBhvr>
                                        <p:cTn id="243" dur="1" fill="hold">
                                          <p:stCondLst>
                                            <p:cond delay="0"/>
                                          </p:stCondLst>
                                        </p:cTn>
                                        <p:tgtEl>
                                          <p:spTgt spid="707665"/>
                                        </p:tgtEl>
                                        <p:attrNameLst>
                                          <p:attrName>style.visibility</p:attrName>
                                        </p:attrNameLst>
                                      </p:cBhvr>
                                      <p:to>
                                        <p:strVal val="visible"/>
                                      </p:to>
                                    </p:set>
                                    <p:animEffect transition="in" filter="fade">
                                      <p:cBhvr>
                                        <p:cTn id="244" dur="500"/>
                                        <p:tgtEl>
                                          <p:spTgt spid="707665"/>
                                        </p:tgtEl>
                                      </p:cBhvr>
                                    </p:animEffect>
                                    <p:anim calcmode="lin" valueType="num">
                                      <p:cBhvr>
                                        <p:cTn id="245" dur="500" fill="hold"/>
                                        <p:tgtEl>
                                          <p:spTgt spid="707665"/>
                                        </p:tgtEl>
                                        <p:attrNameLst>
                                          <p:attrName>ppt_x</p:attrName>
                                        </p:attrNameLst>
                                      </p:cBhvr>
                                      <p:tavLst>
                                        <p:tav tm="0">
                                          <p:val>
                                            <p:strVal val="#ppt_x"/>
                                          </p:val>
                                        </p:tav>
                                        <p:tav tm="100000">
                                          <p:val>
                                            <p:strVal val="#ppt_x"/>
                                          </p:val>
                                        </p:tav>
                                      </p:tavLst>
                                    </p:anim>
                                    <p:anim calcmode="lin" valueType="num">
                                      <p:cBhvr>
                                        <p:cTn id="246" dur="500" fill="hold"/>
                                        <p:tgtEl>
                                          <p:spTgt spid="707665"/>
                                        </p:tgtEl>
                                        <p:attrNameLst>
                                          <p:attrName>ppt_y</p:attrName>
                                        </p:attrNameLst>
                                      </p:cBhvr>
                                      <p:tavLst>
                                        <p:tav tm="0">
                                          <p:val>
                                            <p:strVal val="#ppt_y+.1"/>
                                          </p:val>
                                        </p:tav>
                                        <p:tav tm="100000">
                                          <p:val>
                                            <p:strVal val="#ppt_y"/>
                                          </p:val>
                                        </p:tav>
                                      </p:tavLst>
                                    </p:anim>
                                  </p:childTnLst>
                                </p:cTn>
                              </p:par>
                              <p:par>
                                <p:cTn id="247" presetID="42" presetClass="entr" presetSubtype="0" fill="hold" grpId="0" nodeType="withEffect">
                                  <p:stCondLst>
                                    <p:cond delay="0"/>
                                  </p:stCondLst>
                                  <p:childTnLst>
                                    <p:set>
                                      <p:cBhvr>
                                        <p:cTn id="248" dur="1" fill="hold">
                                          <p:stCondLst>
                                            <p:cond delay="0"/>
                                          </p:stCondLst>
                                        </p:cTn>
                                        <p:tgtEl>
                                          <p:spTgt spid="707669"/>
                                        </p:tgtEl>
                                        <p:attrNameLst>
                                          <p:attrName>style.visibility</p:attrName>
                                        </p:attrNameLst>
                                      </p:cBhvr>
                                      <p:to>
                                        <p:strVal val="visible"/>
                                      </p:to>
                                    </p:set>
                                    <p:animEffect transition="in" filter="fade">
                                      <p:cBhvr>
                                        <p:cTn id="249" dur="500"/>
                                        <p:tgtEl>
                                          <p:spTgt spid="707669"/>
                                        </p:tgtEl>
                                      </p:cBhvr>
                                    </p:animEffect>
                                    <p:anim calcmode="lin" valueType="num">
                                      <p:cBhvr>
                                        <p:cTn id="250" dur="500" fill="hold"/>
                                        <p:tgtEl>
                                          <p:spTgt spid="707669"/>
                                        </p:tgtEl>
                                        <p:attrNameLst>
                                          <p:attrName>ppt_x</p:attrName>
                                        </p:attrNameLst>
                                      </p:cBhvr>
                                      <p:tavLst>
                                        <p:tav tm="0">
                                          <p:val>
                                            <p:strVal val="#ppt_x"/>
                                          </p:val>
                                        </p:tav>
                                        <p:tav tm="100000">
                                          <p:val>
                                            <p:strVal val="#ppt_x"/>
                                          </p:val>
                                        </p:tav>
                                      </p:tavLst>
                                    </p:anim>
                                    <p:anim calcmode="lin" valueType="num">
                                      <p:cBhvr>
                                        <p:cTn id="251" dur="500" fill="hold"/>
                                        <p:tgtEl>
                                          <p:spTgt spid="707669"/>
                                        </p:tgtEl>
                                        <p:attrNameLst>
                                          <p:attrName>ppt_y</p:attrName>
                                        </p:attrNameLst>
                                      </p:cBhvr>
                                      <p:tavLst>
                                        <p:tav tm="0">
                                          <p:val>
                                            <p:strVal val="#ppt_y+.1"/>
                                          </p:val>
                                        </p:tav>
                                        <p:tav tm="100000">
                                          <p:val>
                                            <p:strVal val="#ppt_y"/>
                                          </p:val>
                                        </p:tav>
                                      </p:tavLst>
                                    </p:anim>
                                  </p:childTnLst>
                                </p:cTn>
                              </p:par>
                              <p:par>
                                <p:cTn id="252" presetID="42" presetClass="entr" presetSubtype="0" fill="hold" grpId="0" nodeType="withEffect">
                                  <p:stCondLst>
                                    <p:cond delay="0"/>
                                  </p:stCondLst>
                                  <p:childTnLst>
                                    <p:set>
                                      <p:cBhvr>
                                        <p:cTn id="253" dur="1" fill="hold">
                                          <p:stCondLst>
                                            <p:cond delay="0"/>
                                          </p:stCondLst>
                                        </p:cTn>
                                        <p:tgtEl>
                                          <p:spTgt spid="707673"/>
                                        </p:tgtEl>
                                        <p:attrNameLst>
                                          <p:attrName>style.visibility</p:attrName>
                                        </p:attrNameLst>
                                      </p:cBhvr>
                                      <p:to>
                                        <p:strVal val="visible"/>
                                      </p:to>
                                    </p:set>
                                    <p:animEffect transition="in" filter="fade">
                                      <p:cBhvr>
                                        <p:cTn id="254" dur="500"/>
                                        <p:tgtEl>
                                          <p:spTgt spid="707673"/>
                                        </p:tgtEl>
                                      </p:cBhvr>
                                    </p:animEffect>
                                    <p:anim calcmode="lin" valueType="num">
                                      <p:cBhvr>
                                        <p:cTn id="255" dur="500" fill="hold"/>
                                        <p:tgtEl>
                                          <p:spTgt spid="707673"/>
                                        </p:tgtEl>
                                        <p:attrNameLst>
                                          <p:attrName>ppt_x</p:attrName>
                                        </p:attrNameLst>
                                      </p:cBhvr>
                                      <p:tavLst>
                                        <p:tav tm="0">
                                          <p:val>
                                            <p:strVal val="#ppt_x"/>
                                          </p:val>
                                        </p:tav>
                                        <p:tav tm="100000">
                                          <p:val>
                                            <p:strVal val="#ppt_x"/>
                                          </p:val>
                                        </p:tav>
                                      </p:tavLst>
                                    </p:anim>
                                    <p:anim calcmode="lin" valueType="num">
                                      <p:cBhvr>
                                        <p:cTn id="256" dur="500" fill="hold"/>
                                        <p:tgtEl>
                                          <p:spTgt spid="7076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7615" grpId="0" animBg="1"/>
      <p:bldP spid="707616" grpId="0" animBg="1"/>
      <p:bldP spid="707617" grpId="0" animBg="1"/>
      <p:bldP spid="707618" grpId="0" animBg="1"/>
      <p:bldP spid="707619" grpId="0" animBg="1"/>
      <p:bldP spid="707620" grpId="0" animBg="1"/>
      <p:bldP spid="707621" grpId="0" animBg="1"/>
      <p:bldP spid="707622" grpId="0" animBg="1"/>
      <p:bldP spid="707623" grpId="0" animBg="1"/>
      <p:bldP spid="707624" grpId="0" animBg="1"/>
      <p:bldP spid="707625" grpId="0"/>
      <p:bldP spid="707626" grpId="0"/>
      <p:bldP spid="707627" grpId="0"/>
      <p:bldP spid="707629" grpId="0"/>
      <p:bldP spid="707630" grpId="0"/>
      <p:bldP spid="707631" grpId="0"/>
      <p:bldP spid="707632" grpId="0"/>
      <p:bldP spid="707633" grpId="0"/>
      <p:bldP spid="707634" grpId="0" animBg="1"/>
      <p:bldP spid="707635" grpId="0" animBg="1"/>
      <p:bldP spid="707636" grpId="0" animBg="1"/>
      <p:bldP spid="707637" grpId="0"/>
      <p:bldP spid="707638" grpId="0"/>
      <p:bldP spid="707639" grpId="0"/>
      <p:bldP spid="707640" grpId="0" animBg="1"/>
      <p:bldP spid="707641" grpId="0" animBg="1"/>
      <p:bldP spid="707642" grpId="0"/>
      <p:bldP spid="707643" grpId="0"/>
      <p:bldP spid="707644" grpId="0" animBg="1"/>
      <p:bldP spid="707645" grpId="0"/>
      <p:bldP spid="707646" grpId="0" animBg="1"/>
      <p:bldP spid="707647" grpId="0"/>
      <p:bldP spid="707648" grpId="0" animBg="1"/>
      <p:bldP spid="707649" grpId="0"/>
      <p:bldP spid="707650" grpId="0" animBg="1"/>
      <p:bldP spid="707651" grpId="0"/>
      <p:bldP spid="707652" grpId="0" animBg="1"/>
      <p:bldP spid="707653" grpId="0"/>
      <p:bldP spid="707654" grpId="0" animBg="1"/>
      <p:bldP spid="707655" grpId="0"/>
      <p:bldP spid="707660" grpId="0" animBg="1"/>
      <p:bldP spid="707661" grpId="0"/>
      <p:bldP spid="707662" grpId="0" animBg="1"/>
      <p:bldP spid="707663" grpId="0" animBg="1"/>
      <p:bldP spid="707664" grpId="0"/>
      <p:bldP spid="707665" grpId="0"/>
      <p:bldP spid="707668" grpId="0"/>
      <p:bldP spid="707669" grpId="0"/>
      <p:bldP spid="707672" grpId="0"/>
      <p:bldP spid="707673" grpId="0"/>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09634" name="Rectangle 2"/>
          <p:cNvSpPr>
            <a:spLocks noGrp="1" noChangeArrowheads="1"/>
          </p:cNvSpPr>
          <p:nvPr>
            <p:ph type="title"/>
          </p:nvPr>
        </p:nvSpPr>
        <p:spPr/>
        <p:txBody>
          <a:bodyPr/>
          <a:lstStyle/>
          <a:p>
            <a:r>
              <a:rPr lang="en-US" dirty="0"/>
              <a:t>System Virtual </a:t>
            </a:r>
            <a:r>
              <a:rPr lang="en-US" dirty="0" smtClean="0"/>
              <a:t>Time </a:t>
            </a:r>
            <a:r>
              <a:rPr lang="en-US" i="1" dirty="0"/>
              <a:t>V</a:t>
            </a:r>
            <a:r>
              <a:rPr lang="en-US" dirty="0"/>
              <a:t>(t)</a:t>
            </a:r>
          </a:p>
        </p:txBody>
      </p:sp>
      <p:sp>
        <p:nvSpPr>
          <p:cNvPr id="709635" name="Rectangle 3"/>
          <p:cNvSpPr>
            <a:spLocks noGrp="1" noChangeArrowheads="1"/>
          </p:cNvSpPr>
          <p:nvPr>
            <p:ph idx="1"/>
          </p:nvPr>
        </p:nvSpPr>
        <p:spPr>
          <a:xfrm>
            <a:off x="190500" y="1578428"/>
            <a:ext cx="8610600" cy="3916363"/>
          </a:xfrm>
        </p:spPr>
        <p:txBody>
          <a:bodyPr>
            <a:normAutofit/>
          </a:bodyPr>
          <a:lstStyle/>
          <a:p>
            <a:pPr>
              <a:lnSpc>
                <a:spcPct val="80000"/>
              </a:lnSpc>
            </a:pPr>
            <a:r>
              <a:rPr lang="en-US" sz="2400" dirty="0"/>
              <a:t>Measure service, instead of time</a:t>
            </a:r>
          </a:p>
          <a:p>
            <a:pPr>
              <a:lnSpc>
                <a:spcPct val="80000"/>
              </a:lnSpc>
            </a:pPr>
            <a:r>
              <a:rPr lang="en-US" sz="2400" dirty="0"/>
              <a:t>V(t) </a:t>
            </a:r>
            <a:r>
              <a:rPr lang="en-US" sz="2400" dirty="0" smtClean="0"/>
              <a:t>slope: rate </a:t>
            </a:r>
            <a:r>
              <a:rPr lang="en-US" sz="2400" dirty="0"/>
              <a:t>at which every active flow receives </a:t>
            </a:r>
            <a:r>
              <a:rPr lang="en-US" sz="2400" dirty="0" smtClean="0"/>
              <a:t>service </a:t>
            </a:r>
            <a:endParaRPr lang="en-US" sz="2400" dirty="0"/>
          </a:p>
          <a:p>
            <a:pPr lvl="1">
              <a:lnSpc>
                <a:spcPct val="80000"/>
              </a:lnSpc>
            </a:pPr>
            <a:r>
              <a:rPr lang="en-US" sz="2000" i="1" dirty="0" smtClean="0"/>
              <a:t>C: </a:t>
            </a:r>
            <a:r>
              <a:rPr lang="en-US" sz="2000" dirty="0" smtClean="0"/>
              <a:t>link </a:t>
            </a:r>
            <a:r>
              <a:rPr lang="en-US" sz="2000" dirty="0"/>
              <a:t>capacity</a:t>
            </a:r>
          </a:p>
          <a:p>
            <a:pPr lvl="1">
              <a:lnSpc>
                <a:spcPct val="80000"/>
              </a:lnSpc>
            </a:pPr>
            <a:r>
              <a:rPr lang="en-US" sz="2000" i="1" dirty="0" smtClean="0"/>
              <a:t>N</a:t>
            </a:r>
            <a:r>
              <a:rPr lang="en-US" sz="2000" dirty="0" smtClean="0"/>
              <a:t>(t): number  </a:t>
            </a:r>
            <a:r>
              <a:rPr lang="en-US" sz="2000" dirty="0"/>
              <a:t>of active flows in fluid flow system at time t </a:t>
            </a:r>
          </a:p>
        </p:txBody>
      </p:sp>
      <p:sp>
        <p:nvSpPr>
          <p:cNvPr id="709668" name="Rectangle 36"/>
          <p:cNvSpPr>
            <a:spLocks noChangeArrowheads="1"/>
          </p:cNvSpPr>
          <p:nvPr/>
        </p:nvSpPr>
        <p:spPr bwMode="auto">
          <a:xfrm>
            <a:off x="6400800" y="3472530"/>
            <a:ext cx="1752600" cy="762000"/>
          </a:xfrm>
          <a:prstGeom prst="rect">
            <a:avLst/>
          </a:prstGeom>
          <a:solidFill>
            <a:srgbClr val="FFCC99"/>
          </a:solidFill>
          <a:ln w="12700">
            <a:solidFill>
              <a:schemeClr val="tx1"/>
            </a:solidFill>
            <a:miter lim="800000"/>
            <a:headEnd/>
            <a:tailEnd/>
          </a:ln>
          <a:effectLst>
            <a:outerShdw dist="107763" dir="2700000" algn="ctr" rotWithShape="0">
              <a:schemeClr val="bg2"/>
            </a:outerShdw>
          </a:effectLst>
        </p:spPr>
        <p:txBody>
          <a:bodyPr vert="horz" wrap="none" lIns="90488" tIns="44450" rIns="90488" bIns="44450" numCol="1" anchor="ctr" anchorCtr="0" compatLnSpc="1">
            <a:prstTxWarp prst="textNoShape">
              <a:avLst/>
            </a:prstTxWarp>
          </a:bodyPr>
          <a:lstStyle/>
          <a:p>
            <a:endParaRPr lang="en-US"/>
          </a:p>
        </p:txBody>
      </p:sp>
      <p:sp>
        <p:nvSpPr>
          <p:cNvPr id="709661" name="Line 29"/>
          <p:cNvSpPr>
            <a:spLocks noChangeShapeType="1"/>
          </p:cNvSpPr>
          <p:nvPr/>
        </p:nvSpPr>
        <p:spPr bwMode="auto">
          <a:xfrm>
            <a:off x="2057400" y="5377530"/>
            <a:ext cx="4876800" cy="0"/>
          </a:xfrm>
          <a:prstGeom prst="line">
            <a:avLst/>
          </a:prstGeom>
          <a:noFill/>
          <a:ln w="57150">
            <a:solidFill>
              <a:schemeClr val="tx2"/>
            </a:solidFill>
            <a:round/>
            <a:headEnd/>
            <a:tailEnd type="triangle" w="med" len="med"/>
          </a:ln>
          <a:effectLst/>
        </p:spPr>
        <p:txBody>
          <a:bodyPr vert="horz" wrap="square" lIns="90488" tIns="44450" rIns="90488" bIns="44450" numCol="1" anchor="t" anchorCtr="0" compatLnSpc="1">
            <a:prstTxWarp prst="textNoShape">
              <a:avLst/>
            </a:prstTxWarp>
          </a:bodyPr>
          <a:lstStyle/>
          <a:p>
            <a:endParaRPr lang="en-US"/>
          </a:p>
        </p:txBody>
      </p:sp>
      <p:sp>
        <p:nvSpPr>
          <p:cNvPr id="709662" name="Line 30"/>
          <p:cNvSpPr>
            <a:spLocks noChangeShapeType="1"/>
          </p:cNvSpPr>
          <p:nvPr/>
        </p:nvSpPr>
        <p:spPr bwMode="auto">
          <a:xfrm flipV="1">
            <a:off x="2057400" y="3472530"/>
            <a:ext cx="0" cy="1905000"/>
          </a:xfrm>
          <a:prstGeom prst="line">
            <a:avLst/>
          </a:prstGeom>
          <a:noFill/>
          <a:ln w="57150">
            <a:solidFill>
              <a:schemeClr val="tx2"/>
            </a:solidFill>
            <a:round/>
            <a:headEnd/>
            <a:tailEnd type="triangle" w="med" len="med"/>
          </a:ln>
          <a:effectLst/>
        </p:spPr>
        <p:txBody>
          <a:bodyPr vert="horz" wrap="square" lIns="90488" tIns="44450" rIns="90488" bIns="44450" numCol="1" anchor="t" anchorCtr="0" compatLnSpc="1">
            <a:prstTxWarp prst="textNoShape">
              <a:avLst/>
            </a:prstTxWarp>
          </a:bodyPr>
          <a:lstStyle/>
          <a:p>
            <a:endParaRPr lang="en-US"/>
          </a:p>
        </p:txBody>
      </p:sp>
      <p:sp>
        <p:nvSpPr>
          <p:cNvPr id="709663" name="Line 31"/>
          <p:cNvSpPr>
            <a:spLocks noChangeShapeType="1"/>
          </p:cNvSpPr>
          <p:nvPr/>
        </p:nvSpPr>
        <p:spPr bwMode="auto">
          <a:xfrm flipV="1">
            <a:off x="3106838" y="4016816"/>
            <a:ext cx="0" cy="1360714"/>
          </a:xfrm>
          <a:prstGeom prst="line">
            <a:avLst/>
          </a:prstGeom>
          <a:noFill/>
          <a:ln w="38100">
            <a:solidFill>
              <a:schemeClr val="accent2"/>
            </a:solidFill>
            <a:prstDash val="sysDot"/>
            <a:round/>
            <a:headEnd/>
            <a:tailEnd/>
          </a:ln>
          <a:effectLst/>
        </p:spPr>
        <p:txBody>
          <a:bodyPr vert="horz" wrap="square" lIns="90488" tIns="44450" rIns="90488" bIns="44450" numCol="1" anchor="t" anchorCtr="0" compatLnSpc="1">
            <a:prstTxWarp prst="textNoShape">
              <a:avLst/>
            </a:prstTxWarp>
          </a:bodyPr>
          <a:lstStyle/>
          <a:p>
            <a:endParaRPr lang="en-US"/>
          </a:p>
        </p:txBody>
      </p:sp>
      <p:sp>
        <p:nvSpPr>
          <p:cNvPr id="709664" name="Freeform 32"/>
          <p:cNvSpPr>
            <a:spLocks/>
          </p:cNvSpPr>
          <p:nvPr/>
        </p:nvSpPr>
        <p:spPr bwMode="auto">
          <a:xfrm>
            <a:off x="2057400" y="3635816"/>
            <a:ext cx="3765630" cy="1741714"/>
          </a:xfrm>
          <a:custGeom>
            <a:avLst/>
            <a:gdLst/>
            <a:ahLst/>
            <a:cxnLst>
              <a:cxn ang="0">
                <a:pos x="0" y="1536"/>
              </a:cxn>
              <a:cxn ang="0">
                <a:pos x="816" y="528"/>
              </a:cxn>
              <a:cxn ang="0">
                <a:pos x="2928" y="0"/>
              </a:cxn>
            </a:cxnLst>
            <a:rect l="0" t="0" r="r" b="b"/>
            <a:pathLst>
              <a:path w="2928" h="1536">
                <a:moveTo>
                  <a:pt x="0" y="1536"/>
                </a:moveTo>
                <a:lnTo>
                  <a:pt x="816" y="528"/>
                </a:lnTo>
                <a:lnTo>
                  <a:pt x="2928" y="0"/>
                </a:lnTo>
              </a:path>
            </a:pathLst>
          </a:custGeom>
          <a:noFill/>
          <a:ln w="38100" cap="flat" cmpd="sng">
            <a:solidFill>
              <a:schemeClr val="accent1"/>
            </a:solidFill>
            <a:prstDash val="solid"/>
            <a:round/>
            <a:headEnd type="none" w="med" len="med"/>
            <a:tailEnd type="none" w="med" len="med"/>
          </a:ln>
          <a:effectLst/>
        </p:spPr>
        <p:txBody>
          <a:bodyPr vert="horz" wrap="square" lIns="90488" tIns="44450" rIns="90488" bIns="44450" numCol="1" anchor="t" anchorCtr="0" compatLnSpc="1">
            <a:prstTxWarp prst="textNoShape">
              <a:avLst/>
            </a:prstTxWarp>
          </a:bodyPr>
          <a:lstStyle/>
          <a:p>
            <a:endParaRPr lang="en-US"/>
          </a:p>
        </p:txBody>
      </p:sp>
      <p:sp>
        <p:nvSpPr>
          <p:cNvPr id="709665" name="Text Box 33"/>
          <p:cNvSpPr txBox="1">
            <a:spLocks noChangeArrowheads="1"/>
          </p:cNvSpPr>
          <p:nvPr/>
        </p:nvSpPr>
        <p:spPr bwMode="auto">
          <a:xfrm>
            <a:off x="7893050" y="5120355"/>
            <a:ext cx="764634" cy="459100"/>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2400"/>
              <a:t>time</a:t>
            </a:r>
          </a:p>
        </p:txBody>
      </p:sp>
      <p:sp>
        <p:nvSpPr>
          <p:cNvPr id="709666" name="Text Box 34"/>
          <p:cNvSpPr txBox="1">
            <a:spLocks noChangeArrowheads="1"/>
          </p:cNvSpPr>
          <p:nvPr/>
        </p:nvSpPr>
        <p:spPr bwMode="auto">
          <a:xfrm>
            <a:off x="1323975" y="3443955"/>
            <a:ext cx="678072" cy="459100"/>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2400" dirty="0" err="1"/>
              <a:t>V(t</a:t>
            </a:r>
            <a:r>
              <a:rPr lang="en-US" sz="2400" dirty="0"/>
              <a:t>)</a:t>
            </a:r>
          </a:p>
        </p:txBody>
      </p:sp>
      <p:graphicFrame>
        <p:nvGraphicFramePr>
          <p:cNvPr id="709667" name="Object 35"/>
          <p:cNvGraphicFramePr>
            <a:graphicFrameLocks noChangeAspect="1"/>
          </p:cNvGraphicFramePr>
          <p:nvPr>
            <p:extLst>
              <p:ext uri="{D42A27DB-BD31-4B8C-83A1-F6EECF244321}">
                <p14:modId xmlns:p14="http://schemas.microsoft.com/office/powerpoint/2010/main" val="2091195541"/>
              </p:ext>
            </p:extLst>
          </p:nvPr>
        </p:nvGraphicFramePr>
        <p:xfrm>
          <a:off x="6389688" y="3472530"/>
          <a:ext cx="1839912" cy="762000"/>
        </p:xfrm>
        <a:graphic>
          <a:graphicData uri="http://schemas.openxmlformats.org/presentationml/2006/ole">
            <mc:AlternateContent xmlns:mc="http://schemas.openxmlformats.org/markup-compatibility/2006">
              <mc:Choice xmlns:v="urn:schemas-microsoft-com:vml" Requires="v">
                <p:oleObj spid="_x0000_s4129" name="Equation" r:id="rId4" imgW="7315200" imgH="3492500" progId="Equation.3">
                  <p:embed/>
                </p:oleObj>
              </mc:Choice>
              <mc:Fallback>
                <p:oleObj name="Equation" r:id="rId4" imgW="7315200" imgH="34925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89688" y="3472530"/>
                        <a:ext cx="1839912"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Line 31"/>
          <p:cNvSpPr>
            <a:spLocks noChangeShapeType="1"/>
          </p:cNvSpPr>
          <p:nvPr/>
        </p:nvSpPr>
        <p:spPr bwMode="auto">
          <a:xfrm>
            <a:off x="1981200" y="6600825"/>
            <a:ext cx="6019800" cy="1588"/>
          </a:xfrm>
          <a:prstGeom prst="line">
            <a:avLst/>
          </a:prstGeom>
          <a:noFill/>
          <a:ln w="57150">
            <a:solidFill>
              <a:schemeClr val="tx2"/>
            </a:solidFill>
            <a:round/>
            <a:headEnd/>
            <a:tailEnd type="arrow" w="med" len="med"/>
          </a:ln>
          <a:effectLst/>
        </p:spPr>
        <p:txBody>
          <a:bodyPr vert="horz" wrap="none" lIns="90488" tIns="44450" rIns="90488" bIns="44450" numCol="1" anchor="ctr" anchorCtr="0" compatLnSpc="1">
            <a:prstTxWarp prst="textNoShape">
              <a:avLst/>
            </a:prstTxWarp>
          </a:bodyPr>
          <a:lstStyle/>
          <a:p>
            <a:endParaRPr lang="en-US"/>
          </a:p>
        </p:txBody>
      </p:sp>
      <p:sp>
        <p:nvSpPr>
          <p:cNvPr id="40" name="Rectangle 33"/>
          <p:cNvSpPr>
            <a:spLocks noChangeArrowheads="1"/>
          </p:cNvSpPr>
          <p:nvPr/>
        </p:nvSpPr>
        <p:spPr bwMode="auto">
          <a:xfrm>
            <a:off x="1981200" y="6067423"/>
            <a:ext cx="609600" cy="457200"/>
          </a:xfrm>
          <a:prstGeom prst="rect">
            <a:avLst/>
          </a:prstGeom>
          <a:solidFill>
            <a:schemeClr val="accent1"/>
          </a:solidFill>
          <a:ln w="25400">
            <a:solidFill>
              <a:schemeClr val="accent1">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41" name="Rectangle 34"/>
          <p:cNvSpPr>
            <a:spLocks noChangeArrowheads="1"/>
          </p:cNvSpPr>
          <p:nvPr/>
        </p:nvSpPr>
        <p:spPr bwMode="auto">
          <a:xfrm>
            <a:off x="2590800" y="6067423"/>
            <a:ext cx="609600" cy="457200"/>
          </a:xfrm>
          <a:prstGeom prst="rect">
            <a:avLst/>
          </a:prstGeom>
          <a:solidFill>
            <a:schemeClr val="accent1"/>
          </a:solidFill>
          <a:ln w="25400">
            <a:solidFill>
              <a:schemeClr val="accent1">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42" name="Rectangle 35"/>
          <p:cNvSpPr>
            <a:spLocks noChangeArrowheads="1"/>
          </p:cNvSpPr>
          <p:nvPr/>
        </p:nvSpPr>
        <p:spPr bwMode="auto">
          <a:xfrm>
            <a:off x="3200400" y="6067423"/>
            <a:ext cx="609600" cy="2286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43" name="Rectangle 36"/>
          <p:cNvSpPr>
            <a:spLocks noChangeArrowheads="1"/>
          </p:cNvSpPr>
          <p:nvPr/>
        </p:nvSpPr>
        <p:spPr bwMode="auto">
          <a:xfrm>
            <a:off x="3200400" y="6296023"/>
            <a:ext cx="1219200" cy="228600"/>
          </a:xfrm>
          <a:prstGeom prst="rect">
            <a:avLst/>
          </a:prstGeom>
          <a:solidFill>
            <a:schemeClr val="accent1"/>
          </a:solidFill>
          <a:ln w="25400">
            <a:solidFill>
              <a:schemeClr val="accent1">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44" name="Rectangle 37"/>
          <p:cNvSpPr>
            <a:spLocks noChangeArrowheads="1"/>
          </p:cNvSpPr>
          <p:nvPr/>
        </p:nvSpPr>
        <p:spPr bwMode="auto">
          <a:xfrm>
            <a:off x="3810000" y="6067423"/>
            <a:ext cx="609600" cy="2286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45" name="Rectangle 38"/>
          <p:cNvSpPr>
            <a:spLocks noChangeArrowheads="1"/>
          </p:cNvSpPr>
          <p:nvPr/>
        </p:nvSpPr>
        <p:spPr bwMode="auto">
          <a:xfrm>
            <a:off x="4419600" y="6296023"/>
            <a:ext cx="1219200" cy="228600"/>
          </a:xfrm>
          <a:prstGeom prst="rect">
            <a:avLst/>
          </a:prstGeom>
          <a:solidFill>
            <a:schemeClr val="accent1"/>
          </a:solidFill>
          <a:ln w="25400">
            <a:solidFill>
              <a:schemeClr val="accent1">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46" name="Rectangle 39"/>
          <p:cNvSpPr>
            <a:spLocks noChangeArrowheads="1"/>
          </p:cNvSpPr>
          <p:nvPr/>
        </p:nvSpPr>
        <p:spPr bwMode="auto">
          <a:xfrm>
            <a:off x="4419600" y="6067423"/>
            <a:ext cx="609600" cy="2286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47" name="Rectangle 40"/>
          <p:cNvSpPr>
            <a:spLocks noChangeArrowheads="1"/>
          </p:cNvSpPr>
          <p:nvPr/>
        </p:nvSpPr>
        <p:spPr bwMode="auto">
          <a:xfrm>
            <a:off x="5029200" y="6067423"/>
            <a:ext cx="609600" cy="2286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48" name="Text Box 41"/>
          <p:cNvSpPr txBox="1">
            <a:spLocks noChangeArrowheads="1"/>
          </p:cNvSpPr>
          <p:nvPr/>
        </p:nvSpPr>
        <p:spPr bwMode="auto">
          <a:xfrm>
            <a:off x="2132013" y="6105523"/>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1</a:t>
            </a:r>
          </a:p>
        </p:txBody>
      </p:sp>
      <p:sp>
        <p:nvSpPr>
          <p:cNvPr id="49" name="Text Box 42"/>
          <p:cNvSpPr txBox="1">
            <a:spLocks noChangeArrowheads="1"/>
          </p:cNvSpPr>
          <p:nvPr/>
        </p:nvSpPr>
        <p:spPr bwMode="auto">
          <a:xfrm>
            <a:off x="2741613" y="6105523"/>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1800">
                <a:solidFill>
                  <a:schemeClr val="bg1"/>
                </a:solidFill>
              </a:rPr>
              <a:t>2</a:t>
            </a:r>
          </a:p>
        </p:txBody>
      </p:sp>
      <p:sp>
        <p:nvSpPr>
          <p:cNvPr id="50" name="Text Box 43"/>
          <p:cNvSpPr txBox="1">
            <a:spLocks noChangeArrowheads="1"/>
          </p:cNvSpPr>
          <p:nvPr/>
        </p:nvSpPr>
        <p:spPr bwMode="auto">
          <a:xfrm>
            <a:off x="3663950" y="6228502"/>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a:solidFill>
                  <a:schemeClr val="bg1"/>
                </a:solidFill>
              </a:rPr>
              <a:t>3</a:t>
            </a:r>
          </a:p>
        </p:txBody>
      </p:sp>
      <p:sp>
        <p:nvSpPr>
          <p:cNvPr id="51" name="Text Box 45"/>
          <p:cNvSpPr txBox="1">
            <a:spLocks noChangeArrowheads="1"/>
          </p:cNvSpPr>
          <p:nvPr/>
        </p:nvSpPr>
        <p:spPr bwMode="auto">
          <a:xfrm>
            <a:off x="3363913" y="5973582"/>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dirty="0">
                <a:solidFill>
                  <a:schemeClr val="bg1"/>
                </a:solidFill>
              </a:rPr>
              <a:t>1</a:t>
            </a:r>
          </a:p>
        </p:txBody>
      </p:sp>
      <p:sp>
        <p:nvSpPr>
          <p:cNvPr id="52" name="Text Box 46"/>
          <p:cNvSpPr txBox="1">
            <a:spLocks noChangeArrowheads="1"/>
          </p:cNvSpPr>
          <p:nvPr/>
        </p:nvSpPr>
        <p:spPr bwMode="auto">
          <a:xfrm>
            <a:off x="3973513" y="5973582"/>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dirty="0">
                <a:solidFill>
                  <a:schemeClr val="bg1"/>
                </a:solidFill>
              </a:rPr>
              <a:t>2</a:t>
            </a:r>
          </a:p>
        </p:txBody>
      </p:sp>
      <p:sp>
        <p:nvSpPr>
          <p:cNvPr id="53" name="Text Box 47"/>
          <p:cNvSpPr txBox="1">
            <a:spLocks noChangeArrowheads="1"/>
          </p:cNvSpPr>
          <p:nvPr/>
        </p:nvSpPr>
        <p:spPr bwMode="auto">
          <a:xfrm>
            <a:off x="4883150" y="6228502"/>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dirty="0">
                <a:solidFill>
                  <a:schemeClr val="bg1"/>
                </a:solidFill>
              </a:rPr>
              <a:t>4</a:t>
            </a:r>
          </a:p>
        </p:txBody>
      </p:sp>
      <p:sp>
        <p:nvSpPr>
          <p:cNvPr id="54" name="Text Box 48"/>
          <p:cNvSpPr txBox="1">
            <a:spLocks noChangeArrowheads="1"/>
          </p:cNvSpPr>
          <p:nvPr/>
        </p:nvSpPr>
        <p:spPr bwMode="auto">
          <a:xfrm>
            <a:off x="4583113" y="5982261"/>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dirty="0">
                <a:solidFill>
                  <a:schemeClr val="bg1"/>
                </a:solidFill>
              </a:rPr>
              <a:t>3</a:t>
            </a:r>
          </a:p>
        </p:txBody>
      </p:sp>
      <p:sp>
        <p:nvSpPr>
          <p:cNvPr id="55" name="Text Box 49"/>
          <p:cNvSpPr txBox="1">
            <a:spLocks noChangeArrowheads="1"/>
          </p:cNvSpPr>
          <p:nvPr/>
        </p:nvSpPr>
        <p:spPr bwMode="auto">
          <a:xfrm>
            <a:off x="5181600" y="5982261"/>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dirty="0">
                <a:solidFill>
                  <a:schemeClr val="bg1"/>
                </a:solidFill>
              </a:rPr>
              <a:t>4</a:t>
            </a:r>
          </a:p>
        </p:txBody>
      </p:sp>
      <p:sp>
        <p:nvSpPr>
          <p:cNvPr id="56" name="Rectangle 50"/>
          <p:cNvSpPr>
            <a:spLocks noChangeArrowheads="1"/>
          </p:cNvSpPr>
          <p:nvPr/>
        </p:nvSpPr>
        <p:spPr bwMode="auto">
          <a:xfrm>
            <a:off x="5638800" y="6296023"/>
            <a:ext cx="1219200" cy="228600"/>
          </a:xfrm>
          <a:prstGeom prst="rect">
            <a:avLst/>
          </a:prstGeom>
          <a:solidFill>
            <a:schemeClr val="accent1"/>
          </a:solidFill>
          <a:ln w="25400">
            <a:solidFill>
              <a:schemeClr val="accent1">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57" name="Rectangle 51"/>
          <p:cNvSpPr>
            <a:spLocks noChangeArrowheads="1"/>
          </p:cNvSpPr>
          <p:nvPr/>
        </p:nvSpPr>
        <p:spPr bwMode="auto">
          <a:xfrm>
            <a:off x="5638800" y="6067423"/>
            <a:ext cx="609600" cy="2286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58" name="Rectangle 52"/>
          <p:cNvSpPr>
            <a:spLocks noChangeArrowheads="1"/>
          </p:cNvSpPr>
          <p:nvPr/>
        </p:nvSpPr>
        <p:spPr bwMode="auto">
          <a:xfrm>
            <a:off x="6248400" y="6067423"/>
            <a:ext cx="609600" cy="228600"/>
          </a:xfrm>
          <a:prstGeom prst="rect">
            <a:avLst/>
          </a:prstGeom>
          <a:solidFill>
            <a:schemeClr val="accent3"/>
          </a:solidFill>
          <a:ln w="25400">
            <a:solidFill>
              <a:schemeClr val="accent3">
                <a:lumMod val="50000"/>
              </a:schemeClr>
            </a:solid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59" name="Text Box 53"/>
          <p:cNvSpPr txBox="1">
            <a:spLocks noChangeArrowheads="1"/>
          </p:cNvSpPr>
          <p:nvPr/>
        </p:nvSpPr>
        <p:spPr bwMode="auto">
          <a:xfrm>
            <a:off x="6102350" y="6228502"/>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dirty="0">
                <a:solidFill>
                  <a:schemeClr val="bg1"/>
                </a:solidFill>
              </a:rPr>
              <a:t>5</a:t>
            </a:r>
          </a:p>
        </p:txBody>
      </p:sp>
      <p:sp>
        <p:nvSpPr>
          <p:cNvPr id="60" name="Text Box 54"/>
          <p:cNvSpPr txBox="1">
            <a:spLocks noChangeArrowheads="1"/>
          </p:cNvSpPr>
          <p:nvPr/>
        </p:nvSpPr>
        <p:spPr bwMode="auto">
          <a:xfrm>
            <a:off x="5802313" y="5982261"/>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dirty="0">
                <a:solidFill>
                  <a:schemeClr val="bg1"/>
                </a:solidFill>
              </a:rPr>
              <a:t>5</a:t>
            </a:r>
          </a:p>
        </p:txBody>
      </p:sp>
      <p:sp>
        <p:nvSpPr>
          <p:cNvPr id="61" name="Text Box 55"/>
          <p:cNvSpPr txBox="1">
            <a:spLocks noChangeArrowheads="1"/>
          </p:cNvSpPr>
          <p:nvPr/>
        </p:nvSpPr>
        <p:spPr bwMode="auto">
          <a:xfrm>
            <a:off x="6400800" y="5961239"/>
            <a:ext cx="310984" cy="366767"/>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dirty="0">
                <a:solidFill>
                  <a:schemeClr val="bg1"/>
                </a:solidFill>
              </a:rPr>
              <a:t>6</a:t>
            </a:r>
          </a:p>
        </p:txBody>
      </p:sp>
      <p:sp>
        <p:nvSpPr>
          <p:cNvPr id="62" name="Text Box 84"/>
          <p:cNvSpPr txBox="1">
            <a:spLocks noChangeArrowheads="1"/>
          </p:cNvSpPr>
          <p:nvPr/>
        </p:nvSpPr>
        <p:spPr bwMode="auto">
          <a:xfrm>
            <a:off x="477838" y="5867400"/>
            <a:ext cx="1424257" cy="920765"/>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pPr algn="r"/>
            <a:r>
              <a:rPr lang="en-US" b="1" dirty="0"/>
              <a:t>Service</a:t>
            </a:r>
          </a:p>
          <a:p>
            <a:pPr algn="r"/>
            <a:r>
              <a:rPr lang="en-US" b="1" dirty="0"/>
              <a:t>in fluid flow </a:t>
            </a:r>
          </a:p>
          <a:p>
            <a:pPr algn="r"/>
            <a:r>
              <a:rPr lang="en-US" b="1" dirty="0"/>
              <a:t>system</a:t>
            </a:r>
          </a:p>
        </p:txBody>
      </p:sp>
      <p:sp>
        <p:nvSpPr>
          <p:cNvPr id="63" name="Text Box 88"/>
          <p:cNvSpPr txBox="1">
            <a:spLocks noChangeArrowheads="1"/>
          </p:cNvSpPr>
          <p:nvPr/>
        </p:nvSpPr>
        <p:spPr bwMode="auto">
          <a:xfrm>
            <a:off x="8045450" y="6419850"/>
            <a:ext cx="565150" cy="333375"/>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a:t>time</a:t>
            </a:r>
          </a:p>
        </p:txBody>
      </p:sp>
      <p:sp>
        <p:nvSpPr>
          <p:cNvPr id="64" name="Slide Number Placeholder 2"/>
          <p:cNvSpPr>
            <a:spLocks noGrp="1"/>
          </p:cNvSpPr>
          <p:nvPr>
            <p:ph type="sldNum" sz="quarter" idx="12"/>
          </p:nvPr>
        </p:nvSpPr>
        <p:spPr>
          <a:xfrm>
            <a:off x="0" y="1256270"/>
            <a:ext cx="533400" cy="304800"/>
          </a:xfrm>
        </p:spPr>
        <p:txBody>
          <a:bodyPr>
            <a:normAutofit fontScale="92500" lnSpcReduction="20000"/>
          </a:bodyPr>
          <a:lstStyle/>
          <a:p>
            <a:fld id="{283B9EA5-CE9A-4950-A80C-5ADF06B45BB8}" type="slidenum">
              <a:rPr lang="en-US" smtClean="0"/>
              <a:pPr/>
              <a:t>27</a:t>
            </a:fld>
            <a:endParaRPr lang="en-US" dirty="0"/>
          </a:p>
        </p:txBody>
      </p:sp>
    </p:spTree>
    <p:extLst>
      <p:ext uri="{BB962C8B-B14F-4D97-AF65-F5344CB8AC3E}">
        <p14:creationId xmlns:p14="http://schemas.microsoft.com/office/powerpoint/2010/main" val="8392128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0658" name="Rectangle 2"/>
          <p:cNvSpPr>
            <a:spLocks noGrp="1" noChangeArrowheads="1"/>
          </p:cNvSpPr>
          <p:nvPr>
            <p:ph type="title"/>
          </p:nvPr>
        </p:nvSpPr>
        <p:spPr/>
        <p:txBody>
          <a:bodyPr/>
          <a:lstStyle/>
          <a:p>
            <a:r>
              <a:rPr lang="en-US" smtClean="0"/>
              <a:t>Fair Queueing Implementation</a:t>
            </a:r>
            <a:endParaRPr lang="en-US"/>
          </a:p>
        </p:txBody>
      </p:sp>
      <p:sp>
        <p:nvSpPr>
          <p:cNvPr id="710659" name="Rectangle 3"/>
          <p:cNvSpPr>
            <a:spLocks noGrp="1" noChangeArrowheads="1"/>
          </p:cNvSpPr>
          <p:nvPr>
            <p:ph idx="1"/>
          </p:nvPr>
        </p:nvSpPr>
        <p:spPr/>
        <p:txBody>
          <a:bodyPr>
            <a:normAutofit/>
          </a:bodyPr>
          <a:lstStyle/>
          <a:p>
            <a:r>
              <a:rPr lang="en-US" sz="2800" dirty="0" smtClean="0"/>
              <a:t>Define</a:t>
            </a:r>
          </a:p>
          <a:p>
            <a:pPr lvl="1"/>
            <a:r>
              <a:rPr lang="en-US" sz="2400" dirty="0" smtClean="0"/>
              <a:t>     - finishing time of packet </a:t>
            </a:r>
            <a:r>
              <a:rPr lang="en-US" sz="2400" i="1" dirty="0" err="1" smtClean="0">
                <a:latin typeface="Times New Roman" pitchFamily="18" charset="0"/>
              </a:rPr>
              <a:t>k</a:t>
            </a:r>
            <a:r>
              <a:rPr lang="en-US" sz="2400" dirty="0" smtClean="0"/>
              <a:t> of flow </a:t>
            </a:r>
            <a:r>
              <a:rPr lang="en-US" sz="2400" i="1" dirty="0" err="1" smtClean="0">
                <a:latin typeface="Times New Roman" pitchFamily="18" charset="0"/>
              </a:rPr>
              <a:t>i</a:t>
            </a:r>
            <a:r>
              <a:rPr lang="en-US" sz="2400" i="1" dirty="0" smtClean="0">
                <a:latin typeface="Times New Roman" pitchFamily="18" charset="0"/>
              </a:rPr>
              <a:t> </a:t>
            </a:r>
            <a:r>
              <a:rPr lang="en-US" sz="2400" dirty="0" smtClean="0"/>
              <a:t>(in system virtual time reference system)</a:t>
            </a:r>
          </a:p>
          <a:p>
            <a:pPr lvl="1"/>
            <a:r>
              <a:rPr lang="en-US" sz="2400" dirty="0" smtClean="0"/>
              <a:t>     - arrival time of packet </a:t>
            </a:r>
            <a:r>
              <a:rPr lang="en-US" sz="2400" i="1" dirty="0" err="1" smtClean="0">
                <a:latin typeface="Times New Roman" pitchFamily="18" charset="0"/>
              </a:rPr>
              <a:t>k</a:t>
            </a:r>
            <a:r>
              <a:rPr lang="en-US" sz="2400" dirty="0" smtClean="0"/>
              <a:t> of flow </a:t>
            </a:r>
            <a:r>
              <a:rPr lang="en-US" sz="2400" i="1" dirty="0" err="1" smtClean="0">
                <a:latin typeface="Times New Roman" pitchFamily="18" charset="0"/>
              </a:rPr>
              <a:t>i</a:t>
            </a:r>
            <a:endParaRPr lang="en-US" sz="2400" i="1" dirty="0" smtClean="0">
              <a:latin typeface="Times New Roman" pitchFamily="18" charset="0"/>
            </a:endParaRPr>
          </a:p>
          <a:p>
            <a:pPr lvl="1"/>
            <a:r>
              <a:rPr lang="en-US" sz="2400" i="1" dirty="0" smtClean="0"/>
              <a:t>     - </a:t>
            </a:r>
            <a:r>
              <a:rPr lang="en-US" sz="2400" dirty="0" smtClean="0"/>
              <a:t>length of packet</a:t>
            </a:r>
            <a:r>
              <a:rPr lang="en-US" sz="2400" i="1" dirty="0" smtClean="0">
                <a:latin typeface="Times New Roman" pitchFamily="18" charset="0"/>
              </a:rPr>
              <a:t> </a:t>
            </a:r>
            <a:r>
              <a:rPr lang="en-US" sz="2400" i="1" dirty="0" err="1" smtClean="0">
                <a:latin typeface="Times New Roman" pitchFamily="18" charset="0"/>
              </a:rPr>
              <a:t>k</a:t>
            </a:r>
            <a:r>
              <a:rPr lang="en-US" sz="2400" i="1" dirty="0" smtClean="0">
                <a:latin typeface="Times New Roman" pitchFamily="18" charset="0"/>
              </a:rPr>
              <a:t> </a:t>
            </a:r>
            <a:r>
              <a:rPr lang="en-US" sz="2400" dirty="0" smtClean="0"/>
              <a:t>of flow</a:t>
            </a:r>
            <a:r>
              <a:rPr lang="en-US" sz="2400" i="1" dirty="0" smtClean="0">
                <a:latin typeface="Times New Roman" pitchFamily="18" charset="0"/>
              </a:rPr>
              <a:t> </a:t>
            </a:r>
            <a:r>
              <a:rPr lang="en-US" sz="2400" i="1" dirty="0" err="1" smtClean="0">
                <a:latin typeface="Times New Roman" pitchFamily="18" charset="0"/>
              </a:rPr>
              <a:t>i</a:t>
            </a:r>
            <a:endParaRPr lang="en-US" sz="2400" i="1" dirty="0" smtClean="0">
              <a:latin typeface="Times New Roman" pitchFamily="18" charset="0"/>
            </a:endParaRPr>
          </a:p>
          <a:p>
            <a:r>
              <a:rPr lang="en-US" sz="2800" dirty="0" smtClean="0"/>
              <a:t>The finishing time of packet </a:t>
            </a:r>
            <a:r>
              <a:rPr lang="en-US" sz="2800" i="1" dirty="0" smtClean="0">
                <a:latin typeface="Times New Roman" pitchFamily="18" charset="0"/>
              </a:rPr>
              <a:t>k+1</a:t>
            </a:r>
            <a:r>
              <a:rPr lang="en-US" sz="2800" dirty="0" smtClean="0"/>
              <a:t> of flow</a:t>
            </a:r>
            <a:r>
              <a:rPr lang="en-US" sz="2800" i="1" dirty="0" smtClean="0">
                <a:latin typeface="Times New Roman" pitchFamily="18" charset="0"/>
              </a:rPr>
              <a:t> </a:t>
            </a:r>
            <a:r>
              <a:rPr lang="en-US" sz="2800" i="1" dirty="0" err="1" smtClean="0">
                <a:latin typeface="Times New Roman" pitchFamily="18" charset="0"/>
              </a:rPr>
              <a:t>i</a:t>
            </a:r>
            <a:r>
              <a:rPr lang="en-US" sz="2800" dirty="0" smtClean="0"/>
              <a:t> is</a:t>
            </a:r>
          </a:p>
          <a:p>
            <a:endParaRPr lang="en-US" sz="2800" dirty="0" smtClean="0"/>
          </a:p>
          <a:p>
            <a:pPr>
              <a:buNone/>
            </a:pPr>
            <a:endParaRPr lang="en-US" sz="2800" dirty="0" smtClean="0"/>
          </a:p>
          <a:p>
            <a:pPr>
              <a:buFont typeface="Wingdings" pitchFamily="2" charset="2"/>
              <a:buNone/>
            </a:pPr>
            <a:endParaRPr lang="en-US" sz="2800" dirty="0" smtClean="0"/>
          </a:p>
          <a:p>
            <a:pPr lvl="1">
              <a:buFontTx/>
              <a:buNone/>
            </a:pPr>
            <a:endParaRPr lang="en-US" sz="2400" dirty="0"/>
          </a:p>
        </p:txBody>
      </p:sp>
      <p:sp>
        <p:nvSpPr>
          <p:cNvPr id="9" name="Slide Number Placeholder 5"/>
          <p:cNvSpPr>
            <a:spLocks noGrp="1"/>
          </p:cNvSpPr>
          <p:nvPr>
            <p:ph type="sldNum" sz="quarter" idx="4294967295"/>
          </p:nvPr>
        </p:nvSpPr>
        <p:spPr>
          <a:xfrm>
            <a:off x="8382000" y="6356350"/>
            <a:ext cx="762000" cy="365125"/>
          </a:xfrm>
          <a:prstGeom prst="rect">
            <a:avLst/>
          </a:prstGeom>
        </p:spPr>
        <p:txBody>
          <a:bodyPr>
            <a:normAutofit lnSpcReduction="10000"/>
          </a:bodyPr>
          <a:lstStyle/>
          <a:p>
            <a:fld id="{A3E52CB3-FD01-4188-99AA-E66E68003384}" type="slidenum">
              <a:rPr lang="en-US" smtClean="0"/>
              <a:pPr/>
              <a:t>28</a:t>
            </a:fld>
            <a:endParaRPr lang="en-US"/>
          </a:p>
        </p:txBody>
      </p:sp>
      <p:graphicFrame>
        <p:nvGraphicFramePr>
          <p:cNvPr id="710660" name="Object 4"/>
          <p:cNvGraphicFramePr>
            <a:graphicFrameLocks noChangeAspect="1"/>
          </p:cNvGraphicFramePr>
          <p:nvPr>
            <p:extLst>
              <p:ext uri="{D42A27DB-BD31-4B8C-83A1-F6EECF244321}">
                <p14:modId xmlns:p14="http://schemas.microsoft.com/office/powerpoint/2010/main" val="738413322"/>
              </p:ext>
            </p:extLst>
          </p:nvPr>
        </p:nvGraphicFramePr>
        <p:xfrm>
          <a:off x="870858" y="3362779"/>
          <a:ext cx="369888" cy="501650"/>
        </p:xfrm>
        <a:graphic>
          <a:graphicData uri="http://schemas.openxmlformats.org/presentationml/2006/ole">
            <mc:AlternateContent xmlns:mc="http://schemas.openxmlformats.org/markup-compatibility/2006">
              <mc:Choice xmlns:v="urn:schemas-microsoft-com:vml" Requires="v">
                <p:oleObj spid="_x0000_s5246" name="Equation" r:id="rId4" imgW="5689600" imgH="7721600" progId="Equation.3">
                  <p:embed/>
                </p:oleObj>
              </mc:Choice>
              <mc:Fallback>
                <p:oleObj name="Equation" r:id="rId4" imgW="5689600" imgH="7721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0858" y="3362779"/>
                        <a:ext cx="369888" cy="50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0661" name="Object 5"/>
          <p:cNvGraphicFramePr>
            <a:graphicFrameLocks noChangeAspect="1"/>
          </p:cNvGraphicFramePr>
          <p:nvPr>
            <p:extLst>
              <p:ext uri="{D42A27DB-BD31-4B8C-83A1-F6EECF244321}">
                <p14:modId xmlns:p14="http://schemas.microsoft.com/office/powerpoint/2010/main" val="1312548329"/>
              </p:ext>
            </p:extLst>
          </p:nvPr>
        </p:nvGraphicFramePr>
        <p:xfrm>
          <a:off x="881743" y="2883807"/>
          <a:ext cx="396875" cy="501650"/>
        </p:xfrm>
        <a:graphic>
          <a:graphicData uri="http://schemas.openxmlformats.org/presentationml/2006/ole">
            <mc:AlternateContent xmlns:mc="http://schemas.openxmlformats.org/markup-compatibility/2006">
              <mc:Choice xmlns:v="urn:schemas-microsoft-com:vml" Requires="v">
                <p:oleObj spid="_x0000_s5247" name="Equation" r:id="rId6" imgW="6096000" imgH="7721600" progId="Equation.3">
                  <p:embed/>
                </p:oleObj>
              </mc:Choice>
              <mc:Fallback>
                <p:oleObj name="Equation" r:id="rId6" imgW="6096000" imgH="7721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81743" y="2883807"/>
                        <a:ext cx="396875" cy="50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0662" name="Object 6"/>
          <p:cNvGraphicFramePr>
            <a:graphicFrameLocks noChangeAspect="1"/>
          </p:cNvGraphicFramePr>
          <p:nvPr>
            <p:extLst>
              <p:ext uri="{D42A27DB-BD31-4B8C-83A1-F6EECF244321}">
                <p14:modId xmlns:p14="http://schemas.microsoft.com/office/powerpoint/2010/main" val="1940957007"/>
              </p:ext>
            </p:extLst>
          </p:nvPr>
        </p:nvGraphicFramePr>
        <p:xfrm>
          <a:off x="859972" y="2078265"/>
          <a:ext cx="449263" cy="501650"/>
        </p:xfrm>
        <a:graphic>
          <a:graphicData uri="http://schemas.openxmlformats.org/presentationml/2006/ole">
            <mc:AlternateContent xmlns:mc="http://schemas.openxmlformats.org/markup-compatibility/2006">
              <mc:Choice xmlns:v="urn:schemas-microsoft-com:vml" Requires="v">
                <p:oleObj spid="_x0000_s5248" name="Equation" r:id="rId8" imgW="6908800" imgH="7721600" progId="Equation.3">
                  <p:embed/>
                </p:oleObj>
              </mc:Choice>
              <mc:Fallback>
                <p:oleObj name="Equation" r:id="rId8" imgW="6908800" imgH="77216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9972" y="2078265"/>
                        <a:ext cx="449263" cy="50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0663" name="Object 7"/>
          <p:cNvGraphicFramePr>
            <a:graphicFrameLocks noChangeAspect="1"/>
          </p:cNvGraphicFramePr>
          <p:nvPr>
            <p:extLst>
              <p:ext uri="{D42A27DB-BD31-4B8C-83A1-F6EECF244321}">
                <p14:modId xmlns:p14="http://schemas.microsoft.com/office/powerpoint/2010/main" val="418536535"/>
              </p:ext>
            </p:extLst>
          </p:nvPr>
        </p:nvGraphicFramePr>
        <p:xfrm>
          <a:off x="1839686" y="4550228"/>
          <a:ext cx="4724400" cy="685800"/>
        </p:xfrm>
        <a:graphic>
          <a:graphicData uri="http://schemas.openxmlformats.org/presentationml/2006/ole">
            <mc:AlternateContent xmlns:mc="http://schemas.openxmlformats.org/markup-compatibility/2006">
              <mc:Choice xmlns:v="urn:schemas-microsoft-com:vml" Requires="v">
                <p:oleObj spid="_x0000_s5249" name="Equation" r:id="rId10" imgW="7315200" imgH="990600" progId="Equation.3">
                  <p:embed/>
                </p:oleObj>
              </mc:Choice>
              <mc:Fallback>
                <p:oleObj name="Equation" r:id="rId10" imgW="7315200" imgH="9906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39686" y="4550228"/>
                        <a:ext cx="47244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Slide Number Placeholder 2"/>
          <p:cNvSpPr>
            <a:spLocks noGrp="1"/>
          </p:cNvSpPr>
          <p:nvPr>
            <p:ph type="sldNum" sz="quarter" idx="12"/>
          </p:nvPr>
        </p:nvSpPr>
        <p:spPr>
          <a:xfrm>
            <a:off x="0" y="1256270"/>
            <a:ext cx="533400" cy="304800"/>
          </a:xfrm>
        </p:spPr>
        <p:txBody>
          <a:bodyPr>
            <a:normAutofit fontScale="92500" lnSpcReduction="20000"/>
          </a:bodyPr>
          <a:lstStyle/>
          <a:p>
            <a:fld id="{283B9EA5-CE9A-4950-A80C-5ADF06B45BB8}" type="slidenum">
              <a:rPr lang="en-US" smtClean="0"/>
              <a:pPr/>
              <a:t>28</a:t>
            </a:fld>
            <a:endParaRPr lang="en-US" dirty="0"/>
          </a:p>
        </p:txBody>
      </p:sp>
    </p:spTree>
    <p:extLst>
      <p:ext uri="{BB962C8B-B14F-4D97-AF65-F5344CB8AC3E}">
        <p14:creationId xmlns:p14="http://schemas.microsoft.com/office/powerpoint/2010/main" val="9671484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1682" name="Rectangle 2"/>
          <p:cNvSpPr>
            <a:spLocks noGrp="1" noChangeArrowheads="1"/>
          </p:cNvSpPr>
          <p:nvPr>
            <p:ph type="title"/>
          </p:nvPr>
        </p:nvSpPr>
        <p:spPr/>
        <p:txBody>
          <a:bodyPr>
            <a:normAutofit/>
          </a:bodyPr>
          <a:lstStyle/>
          <a:p>
            <a:r>
              <a:rPr lang="en-US" dirty="0" smtClean="0"/>
              <a:t>Weighted Fair Queuing (WFQ)</a:t>
            </a:r>
            <a:endParaRPr lang="en-US" dirty="0"/>
          </a:p>
        </p:txBody>
      </p:sp>
      <p:sp>
        <p:nvSpPr>
          <p:cNvPr id="711683" name="Rectangle 3"/>
          <p:cNvSpPr>
            <a:spLocks noGrp="1" noChangeArrowheads="1"/>
          </p:cNvSpPr>
          <p:nvPr>
            <p:ph idx="1"/>
          </p:nvPr>
        </p:nvSpPr>
        <p:spPr/>
        <p:txBody>
          <a:bodyPr>
            <a:normAutofit/>
          </a:bodyPr>
          <a:lstStyle/>
          <a:p>
            <a:r>
              <a:rPr lang="en-US" sz="2800" dirty="0" smtClean="0"/>
              <a:t>What if we don't want exact fairness?</a:t>
            </a:r>
          </a:p>
          <a:p>
            <a:pPr lvl="1"/>
            <a:r>
              <a:rPr lang="en-US" sz="2400" dirty="0" smtClean="0"/>
              <a:t>E.g. file servers</a:t>
            </a:r>
          </a:p>
          <a:p>
            <a:r>
              <a:rPr lang="en-US" sz="2800" dirty="0" smtClean="0"/>
              <a:t>Assign weight </a:t>
            </a:r>
            <a:r>
              <a:rPr lang="en-US" sz="2800" i="1" dirty="0" err="1" smtClean="0"/>
              <a:t>w</a:t>
            </a:r>
            <a:r>
              <a:rPr lang="en-US" sz="2800" i="1" baseline="-25000" dirty="0" err="1" smtClean="0"/>
              <a:t>i</a:t>
            </a:r>
            <a:r>
              <a:rPr lang="en-US" sz="2800" dirty="0" smtClean="0"/>
              <a:t> to each flow </a:t>
            </a:r>
            <a:r>
              <a:rPr lang="en-US" sz="2800" i="1" dirty="0" err="1" smtClean="0"/>
              <a:t>i</a:t>
            </a:r>
            <a:endParaRPr lang="en-US" sz="2800" i="1" dirty="0" smtClean="0"/>
          </a:p>
          <a:p>
            <a:r>
              <a:rPr lang="en-US" sz="2800" dirty="0"/>
              <a:t>C</a:t>
            </a:r>
            <a:r>
              <a:rPr lang="en-US" sz="2800" dirty="0" smtClean="0"/>
              <a:t>hange virtual finishing time </a:t>
            </a:r>
            <a:endParaRPr lang="en-US" sz="2800" dirty="0"/>
          </a:p>
        </p:txBody>
      </p:sp>
      <p:sp>
        <p:nvSpPr>
          <p:cNvPr id="6" name="Slide Number Placeholder 5"/>
          <p:cNvSpPr>
            <a:spLocks noGrp="1"/>
          </p:cNvSpPr>
          <p:nvPr>
            <p:ph type="sldNum" sz="quarter" idx="4294967295"/>
          </p:nvPr>
        </p:nvSpPr>
        <p:spPr>
          <a:xfrm>
            <a:off x="8382000" y="6356350"/>
            <a:ext cx="762000" cy="365125"/>
          </a:xfrm>
          <a:prstGeom prst="rect">
            <a:avLst/>
          </a:prstGeom>
        </p:spPr>
        <p:txBody>
          <a:bodyPr>
            <a:normAutofit lnSpcReduction="10000"/>
          </a:bodyPr>
          <a:lstStyle/>
          <a:p>
            <a:fld id="{92E887C8-0DF5-4473-B515-D5FFE2FB0EEB}" type="slidenum">
              <a:rPr lang="en-US" smtClean="0"/>
              <a:pPr/>
              <a:t>29</a:t>
            </a:fld>
            <a:endParaRPr lang="en-US"/>
          </a:p>
        </p:txBody>
      </p:sp>
      <p:graphicFrame>
        <p:nvGraphicFramePr>
          <p:cNvPr id="711684" name="Object 4"/>
          <p:cNvGraphicFramePr>
            <a:graphicFrameLocks noChangeAspect="1"/>
          </p:cNvGraphicFramePr>
          <p:nvPr>
            <p:extLst>
              <p:ext uri="{D42A27DB-BD31-4B8C-83A1-F6EECF244321}">
                <p14:modId xmlns:p14="http://schemas.microsoft.com/office/powerpoint/2010/main" val="4218888020"/>
              </p:ext>
            </p:extLst>
          </p:nvPr>
        </p:nvGraphicFramePr>
        <p:xfrm>
          <a:off x="2136775" y="3704771"/>
          <a:ext cx="4318000" cy="1041400"/>
        </p:xfrm>
        <a:graphic>
          <a:graphicData uri="http://schemas.openxmlformats.org/presentationml/2006/ole">
            <mc:AlternateContent xmlns:mc="http://schemas.openxmlformats.org/markup-compatibility/2006">
              <mc:Choice xmlns:v="urn:schemas-microsoft-com:vml" Requires="v">
                <p:oleObj spid="_x0000_s6175" name="Equation" r:id="rId4" imgW="7315200" imgH="1828800" progId="Equation.3">
                  <p:embed/>
                </p:oleObj>
              </mc:Choice>
              <mc:Fallback>
                <p:oleObj name="Equation" r:id="rId4" imgW="7315200" imgH="1828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6775" y="3704771"/>
                        <a:ext cx="4318000" cy="1041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2"/>
          <p:cNvSpPr>
            <a:spLocks noGrp="1"/>
          </p:cNvSpPr>
          <p:nvPr>
            <p:ph type="sldNum" sz="quarter" idx="12"/>
          </p:nvPr>
        </p:nvSpPr>
        <p:spPr>
          <a:xfrm>
            <a:off x="0" y="1256270"/>
            <a:ext cx="533400" cy="304800"/>
          </a:xfrm>
        </p:spPr>
        <p:txBody>
          <a:bodyPr>
            <a:normAutofit fontScale="92500" lnSpcReduction="20000"/>
          </a:bodyPr>
          <a:lstStyle/>
          <a:p>
            <a:fld id="{283B9EA5-CE9A-4950-A80C-5ADF06B45BB8}" type="slidenum">
              <a:rPr lang="en-US" smtClean="0"/>
              <a:pPr/>
              <a:t>29</a:t>
            </a:fld>
            <a:endParaRPr lang="en-US" dirty="0"/>
          </a:p>
        </p:txBody>
      </p:sp>
    </p:spTree>
    <p:extLst>
      <p:ext uri="{BB962C8B-B14F-4D97-AF65-F5344CB8AC3E}">
        <p14:creationId xmlns:p14="http://schemas.microsoft.com/office/powerpoint/2010/main" val="2299268969"/>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ChangeArrowheads="1"/>
          </p:cNvSpPr>
          <p:nvPr/>
        </p:nvSpPr>
        <p:spPr bwMode="auto">
          <a:xfrm>
            <a:off x="7292341" y="2120900"/>
            <a:ext cx="685800" cy="4328160"/>
          </a:xfrm>
          <a:prstGeom prst="rect">
            <a:avLst/>
          </a:prstGeom>
          <a:solidFill>
            <a:schemeClr val="accent2">
              <a:lumMod val="20000"/>
              <a:lumOff val="80000"/>
            </a:schemeClr>
          </a:solidFill>
          <a:ln w="25400">
            <a:noFill/>
            <a:miter lim="800000"/>
            <a:headEnd/>
            <a:tailEnd/>
          </a:ln>
          <a:effectLst/>
        </p:spPr>
        <p:txBody>
          <a:bodyPr vert="horz" wrap="none" lIns="90488" tIns="44450" rIns="90488" bIns="44450" numCol="1" anchor="ctr" anchorCtr="0" compatLnSpc="1">
            <a:prstTxWarp prst="textNoShape">
              <a:avLst/>
            </a:prstTxWarp>
          </a:bodyPr>
          <a:lstStyle/>
          <a:p>
            <a:endParaRPr lang="en-US"/>
          </a:p>
        </p:txBody>
      </p:sp>
      <p:sp>
        <p:nvSpPr>
          <p:cNvPr id="43" name="Freeform 16"/>
          <p:cNvSpPr>
            <a:spLocks/>
          </p:cNvSpPr>
          <p:nvPr/>
        </p:nvSpPr>
        <p:spPr bwMode="auto">
          <a:xfrm>
            <a:off x="5158741" y="4315460"/>
            <a:ext cx="2209800" cy="1981200"/>
          </a:xfrm>
          <a:custGeom>
            <a:avLst/>
            <a:gdLst/>
            <a:ahLst/>
            <a:cxnLst>
              <a:cxn ang="0">
                <a:pos x="0" y="1248"/>
              </a:cxn>
              <a:cxn ang="0">
                <a:pos x="480" y="1152"/>
              </a:cxn>
              <a:cxn ang="0">
                <a:pos x="816" y="912"/>
              </a:cxn>
              <a:cxn ang="0">
                <a:pos x="1104" y="624"/>
              </a:cxn>
              <a:cxn ang="0">
                <a:pos x="1296" y="384"/>
              </a:cxn>
              <a:cxn ang="0">
                <a:pos x="1344" y="288"/>
              </a:cxn>
              <a:cxn ang="0">
                <a:pos x="1392" y="0"/>
              </a:cxn>
            </a:cxnLst>
            <a:rect l="0" t="0" r="r" b="b"/>
            <a:pathLst>
              <a:path w="1392" h="1248">
                <a:moveTo>
                  <a:pt x="0" y="1248"/>
                </a:moveTo>
                <a:lnTo>
                  <a:pt x="480" y="1152"/>
                </a:lnTo>
                <a:lnTo>
                  <a:pt x="816" y="912"/>
                </a:lnTo>
                <a:lnTo>
                  <a:pt x="1104" y="624"/>
                </a:lnTo>
                <a:lnTo>
                  <a:pt x="1296" y="384"/>
                </a:lnTo>
                <a:lnTo>
                  <a:pt x="1344" y="288"/>
                </a:lnTo>
                <a:lnTo>
                  <a:pt x="1392" y="0"/>
                </a:lnTo>
              </a:path>
            </a:pathLst>
          </a:custGeom>
          <a:noFill/>
          <a:ln w="57150" cap="flat" cmpd="sng">
            <a:solidFill>
              <a:schemeClr val="accent1"/>
            </a:solidFill>
            <a:prstDash val="solid"/>
            <a:round/>
            <a:headEnd type="none" w="med" len="med"/>
            <a:tailEnd type="none" w="med" len="med"/>
          </a:ln>
          <a:effectLst/>
        </p:spPr>
        <p:txBody>
          <a:bodyPr vert="horz" wrap="square" lIns="90488" tIns="44450" rIns="90488" bIns="44450" numCol="1" anchor="t" anchorCtr="0" compatLnSpc="1">
            <a:prstTxWarp prst="textNoShape">
              <a:avLst/>
            </a:prstTxWarp>
          </a:bodyPr>
          <a:lstStyle/>
          <a:p>
            <a:endParaRPr lang="en-US"/>
          </a:p>
        </p:txBody>
      </p:sp>
      <p:sp>
        <p:nvSpPr>
          <p:cNvPr id="34" name="Freeform 7"/>
          <p:cNvSpPr>
            <a:spLocks/>
          </p:cNvSpPr>
          <p:nvPr/>
        </p:nvSpPr>
        <p:spPr bwMode="auto">
          <a:xfrm>
            <a:off x="5158741" y="2120900"/>
            <a:ext cx="2514600" cy="1771650"/>
          </a:xfrm>
          <a:custGeom>
            <a:avLst/>
            <a:gdLst/>
            <a:ahLst/>
            <a:cxnLst>
              <a:cxn ang="0">
                <a:pos x="0" y="1212"/>
              </a:cxn>
              <a:cxn ang="0">
                <a:pos x="0" y="1170"/>
              </a:cxn>
              <a:cxn ang="0">
                <a:pos x="96" y="768"/>
              </a:cxn>
              <a:cxn ang="0">
                <a:pos x="240" y="480"/>
              </a:cxn>
              <a:cxn ang="0">
                <a:pos x="480" y="192"/>
              </a:cxn>
              <a:cxn ang="0">
                <a:pos x="816" y="48"/>
              </a:cxn>
              <a:cxn ang="0">
                <a:pos x="1104" y="0"/>
              </a:cxn>
              <a:cxn ang="0">
                <a:pos x="1344" y="0"/>
              </a:cxn>
              <a:cxn ang="0">
                <a:pos x="1392" y="480"/>
              </a:cxn>
              <a:cxn ang="0">
                <a:pos x="1488" y="1008"/>
              </a:cxn>
              <a:cxn ang="0">
                <a:pos x="1536" y="1152"/>
              </a:cxn>
              <a:cxn ang="0">
                <a:pos x="1584" y="1200"/>
              </a:cxn>
            </a:cxnLst>
            <a:rect l="0" t="0" r="r" b="b"/>
            <a:pathLst>
              <a:path w="1584" h="1212">
                <a:moveTo>
                  <a:pt x="0" y="1212"/>
                </a:moveTo>
                <a:cubicBezTo>
                  <a:pt x="0" y="1198"/>
                  <a:pt x="0" y="1184"/>
                  <a:pt x="0" y="1170"/>
                </a:cubicBezTo>
                <a:lnTo>
                  <a:pt x="96" y="768"/>
                </a:lnTo>
                <a:lnTo>
                  <a:pt x="240" y="480"/>
                </a:lnTo>
                <a:lnTo>
                  <a:pt x="480" y="192"/>
                </a:lnTo>
                <a:lnTo>
                  <a:pt x="816" y="48"/>
                </a:lnTo>
                <a:lnTo>
                  <a:pt x="1104" y="0"/>
                </a:lnTo>
                <a:lnTo>
                  <a:pt x="1344" y="0"/>
                </a:lnTo>
                <a:lnTo>
                  <a:pt x="1392" y="480"/>
                </a:lnTo>
                <a:lnTo>
                  <a:pt x="1488" y="1008"/>
                </a:lnTo>
                <a:lnTo>
                  <a:pt x="1536" y="1152"/>
                </a:lnTo>
                <a:lnTo>
                  <a:pt x="1584" y="1200"/>
                </a:lnTo>
              </a:path>
            </a:pathLst>
          </a:custGeom>
          <a:noFill/>
          <a:ln w="57150" cap="flat" cmpd="sng">
            <a:solidFill>
              <a:schemeClr val="accent1"/>
            </a:solidFill>
            <a:prstDash val="solid"/>
            <a:round/>
            <a:headEnd type="none" w="med" len="med"/>
            <a:tailEnd type="none" w="med" len="med"/>
          </a:ln>
          <a:effectLst/>
        </p:spPr>
        <p:txBody>
          <a:bodyPr vert="horz" wrap="square" lIns="90488" tIns="44450" rIns="90488" bIns="44450" numCol="1" anchor="t" anchorCtr="0" compatLnSpc="1">
            <a:prstTxWarp prst="textNoShape">
              <a:avLst/>
            </a:prstTxWarp>
          </a:bodyPr>
          <a:lstStyle/>
          <a:p>
            <a:endParaRPr lang="en-US"/>
          </a:p>
        </p:txBody>
      </p:sp>
      <p:sp>
        <p:nvSpPr>
          <p:cNvPr id="2" name="Title 1"/>
          <p:cNvSpPr>
            <a:spLocks noGrp="1"/>
          </p:cNvSpPr>
          <p:nvPr>
            <p:ph type="title"/>
          </p:nvPr>
        </p:nvSpPr>
        <p:spPr/>
        <p:txBody>
          <a:bodyPr/>
          <a:lstStyle/>
          <a:p>
            <a:r>
              <a:rPr lang="en-US" dirty="0" smtClean="0"/>
              <a:t>The Danger of Increasing Load</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fld id="{283B9EA5-CE9A-4950-A80C-5ADF06B45BB8}" type="slidenum">
              <a:rPr lang="en-US" smtClean="0"/>
              <a:pPr/>
              <a:t>3</a:t>
            </a:fld>
            <a:endParaRPr lang="en-US" dirty="0"/>
          </a:p>
        </p:txBody>
      </p:sp>
      <p:sp>
        <p:nvSpPr>
          <p:cNvPr id="4" name="Content Placeholder 3"/>
          <p:cNvSpPr>
            <a:spLocks noGrp="1"/>
          </p:cNvSpPr>
          <p:nvPr>
            <p:ph sz="quarter" idx="1"/>
          </p:nvPr>
        </p:nvSpPr>
        <p:spPr>
          <a:xfrm>
            <a:off x="152399" y="1600200"/>
            <a:ext cx="4628201" cy="5078410"/>
          </a:xfrm>
        </p:spPr>
        <p:txBody>
          <a:bodyPr>
            <a:normAutofit/>
          </a:bodyPr>
          <a:lstStyle/>
          <a:p>
            <a:r>
              <a:rPr lang="en-US" dirty="0"/>
              <a:t>Knee – point after which </a:t>
            </a:r>
          </a:p>
          <a:p>
            <a:pPr lvl="1"/>
            <a:r>
              <a:rPr lang="en-US" dirty="0"/>
              <a:t>Throughput increases very slow</a:t>
            </a:r>
          </a:p>
          <a:p>
            <a:pPr lvl="1"/>
            <a:r>
              <a:rPr lang="en-US" dirty="0"/>
              <a:t>Delay increases </a:t>
            </a:r>
            <a:r>
              <a:rPr lang="en-US" dirty="0" smtClean="0"/>
              <a:t>fast</a:t>
            </a:r>
            <a:endParaRPr lang="en-US" dirty="0"/>
          </a:p>
          <a:p>
            <a:r>
              <a:rPr lang="en-US" dirty="0"/>
              <a:t>In an M/M/1 queue</a:t>
            </a:r>
          </a:p>
          <a:p>
            <a:pPr lvl="1"/>
            <a:r>
              <a:rPr lang="en-US" dirty="0"/>
              <a:t>Delay = 1/(1 – utilization)</a:t>
            </a:r>
          </a:p>
          <a:p>
            <a:r>
              <a:rPr lang="en-US" dirty="0" smtClean="0"/>
              <a:t>Cliff </a:t>
            </a:r>
            <a:r>
              <a:rPr lang="en-US" dirty="0"/>
              <a:t>– point after which</a:t>
            </a:r>
          </a:p>
          <a:p>
            <a:pPr lvl="1"/>
            <a:r>
              <a:rPr lang="en-US" dirty="0"/>
              <a:t>Throughput </a:t>
            </a:r>
            <a:r>
              <a:rPr lang="en-US" dirty="0" smtClean="0">
                <a:sym typeface="Wingdings" pitchFamily="2" charset="2"/>
              </a:rPr>
              <a:t> 0</a:t>
            </a:r>
            <a:endParaRPr lang="en-US" dirty="0"/>
          </a:p>
          <a:p>
            <a:pPr lvl="1"/>
            <a:r>
              <a:rPr lang="en-US" dirty="0"/>
              <a:t>Delay </a:t>
            </a:r>
            <a:r>
              <a:rPr lang="en-US" dirty="0" smtClean="0">
                <a:sym typeface="Wingdings" pitchFamily="2" charset="2"/>
              </a:rPr>
              <a:t> </a:t>
            </a:r>
            <a:r>
              <a:rPr lang="en-US" sz="3600" dirty="0" smtClean="0">
                <a:latin typeface="Consolas" pitchFamily="49" charset="0"/>
                <a:cs typeface="Consolas" pitchFamily="49" charset="0"/>
              </a:rPr>
              <a:t>∞</a:t>
            </a:r>
            <a:endParaRPr lang="en-US" dirty="0"/>
          </a:p>
        </p:txBody>
      </p:sp>
      <p:grpSp>
        <p:nvGrpSpPr>
          <p:cNvPr id="22" name="Group 21"/>
          <p:cNvGrpSpPr/>
          <p:nvPr/>
        </p:nvGrpSpPr>
        <p:grpSpPr>
          <a:xfrm flipH="1">
            <a:off x="6621782" y="469027"/>
            <a:ext cx="2145112" cy="977840"/>
            <a:chOff x="1191443" y="4830095"/>
            <a:chExt cx="5209363" cy="1431699"/>
          </a:xfrm>
        </p:grpSpPr>
        <p:sp>
          <p:nvSpPr>
            <p:cNvPr id="23" name="Rectangular Callout 22"/>
            <p:cNvSpPr/>
            <p:nvPr/>
          </p:nvSpPr>
          <p:spPr>
            <a:xfrm>
              <a:off x="1191443" y="4876798"/>
              <a:ext cx="5181600" cy="1384996"/>
            </a:xfrm>
            <a:prstGeom prst="wedgeRectCallout">
              <a:avLst>
                <a:gd name="adj1" fmla="val -3951"/>
                <a:gd name="adj2" fmla="val 142178"/>
              </a:avLst>
            </a:prstGeom>
            <a:solidFill>
              <a:srgbClr val="DA1F28"/>
            </a:solidFill>
            <a:ln w="38100" cap="flat" cmpd="sng" algn="ctr">
              <a:solidFill>
                <a:srgbClr val="DA1F28">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a:ea typeface="+mn-ea"/>
                <a:cs typeface="+mn-cs"/>
              </a:endParaRPr>
            </a:p>
          </p:txBody>
        </p:sp>
        <p:sp>
          <p:nvSpPr>
            <p:cNvPr id="24" name="TextBox 23"/>
            <p:cNvSpPr txBox="1"/>
            <p:nvPr/>
          </p:nvSpPr>
          <p:spPr>
            <a:xfrm>
              <a:off x="1219208" y="4830095"/>
              <a:ext cx="5181598" cy="139695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ysClr val="window" lastClr="FFFFFF"/>
                  </a:solidFill>
                  <a:effectLst/>
                  <a:uLnTx/>
                  <a:uFillTx/>
                </a:rPr>
                <a:t>Congestion Collapse</a:t>
              </a:r>
            </a:p>
          </p:txBody>
        </p:sp>
      </p:grpSp>
      <p:sp>
        <p:nvSpPr>
          <p:cNvPr id="32" name="Line 5"/>
          <p:cNvSpPr>
            <a:spLocks noChangeShapeType="1"/>
          </p:cNvSpPr>
          <p:nvPr/>
        </p:nvSpPr>
        <p:spPr bwMode="auto">
          <a:xfrm flipH="1" flipV="1">
            <a:off x="5158741" y="1968500"/>
            <a:ext cx="0" cy="1905000"/>
          </a:xfrm>
          <a:prstGeom prst="line">
            <a:avLst/>
          </a:prstGeom>
          <a:noFill/>
          <a:ln w="57150">
            <a:solidFill>
              <a:schemeClr val="tx1"/>
            </a:solidFill>
            <a:round/>
            <a:headEnd/>
            <a:tailEnd type="triangle" w="med" len="med"/>
          </a:ln>
          <a:effectLst/>
        </p:spPr>
        <p:txBody>
          <a:bodyPr vert="horz" wrap="square" lIns="90488" tIns="44450" rIns="90488" bIns="44450" numCol="1" anchor="t" anchorCtr="0" compatLnSpc="1">
            <a:prstTxWarp prst="textNoShape">
              <a:avLst/>
            </a:prstTxWarp>
          </a:bodyPr>
          <a:lstStyle/>
          <a:p>
            <a:endParaRPr lang="en-US"/>
          </a:p>
        </p:txBody>
      </p:sp>
      <p:sp>
        <p:nvSpPr>
          <p:cNvPr id="33" name="Line 6"/>
          <p:cNvSpPr>
            <a:spLocks noChangeShapeType="1"/>
          </p:cNvSpPr>
          <p:nvPr/>
        </p:nvSpPr>
        <p:spPr bwMode="auto">
          <a:xfrm>
            <a:off x="5158741" y="3873500"/>
            <a:ext cx="3124200" cy="0"/>
          </a:xfrm>
          <a:prstGeom prst="line">
            <a:avLst/>
          </a:prstGeom>
          <a:noFill/>
          <a:ln w="57150">
            <a:solidFill>
              <a:schemeClr val="tx1"/>
            </a:solidFill>
            <a:round/>
            <a:headEnd/>
            <a:tailEnd type="triangle" w="med" len="med"/>
          </a:ln>
          <a:effectLst/>
        </p:spPr>
        <p:txBody>
          <a:bodyPr vert="horz" wrap="square" lIns="90488" tIns="44450" rIns="90488" bIns="44450" numCol="1" anchor="t" anchorCtr="0" compatLnSpc="1">
            <a:prstTxWarp prst="textNoShape">
              <a:avLst/>
            </a:prstTxWarp>
          </a:bodyPr>
          <a:lstStyle/>
          <a:p>
            <a:endParaRPr lang="en-US"/>
          </a:p>
        </p:txBody>
      </p:sp>
      <p:sp>
        <p:nvSpPr>
          <p:cNvPr id="35" name="Line 8"/>
          <p:cNvSpPr>
            <a:spLocks noChangeShapeType="1"/>
          </p:cNvSpPr>
          <p:nvPr/>
        </p:nvSpPr>
        <p:spPr bwMode="auto">
          <a:xfrm>
            <a:off x="7292341" y="1968500"/>
            <a:ext cx="0" cy="2057400"/>
          </a:xfrm>
          <a:prstGeom prst="line">
            <a:avLst/>
          </a:prstGeom>
          <a:noFill/>
          <a:ln w="12700">
            <a:solidFill>
              <a:schemeClr val="tx1"/>
            </a:solidFill>
            <a:prstDash val="dash"/>
            <a:round/>
            <a:headEnd/>
            <a:tailEnd/>
          </a:ln>
          <a:effectLst/>
        </p:spPr>
        <p:txBody>
          <a:bodyPr vert="horz" wrap="square" lIns="90488" tIns="44450" rIns="90488" bIns="44450" numCol="1" anchor="t" anchorCtr="0" compatLnSpc="1">
            <a:prstTxWarp prst="textNoShape">
              <a:avLst/>
            </a:prstTxWarp>
          </a:bodyPr>
          <a:lstStyle/>
          <a:p>
            <a:endParaRPr lang="en-US"/>
          </a:p>
        </p:txBody>
      </p:sp>
      <p:sp>
        <p:nvSpPr>
          <p:cNvPr id="36" name="Line 9"/>
          <p:cNvSpPr>
            <a:spLocks noChangeShapeType="1"/>
          </p:cNvSpPr>
          <p:nvPr/>
        </p:nvSpPr>
        <p:spPr bwMode="auto">
          <a:xfrm>
            <a:off x="5920741" y="1968500"/>
            <a:ext cx="0" cy="2057400"/>
          </a:xfrm>
          <a:prstGeom prst="line">
            <a:avLst/>
          </a:prstGeom>
          <a:noFill/>
          <a:ln w="12700">
            <a:solidFill>
              <a:schemeClr val="tx1"/>
            </a:solidFill>
            <a:prstDash val="dash"/>
            <a:round/>
            <a:headEnd/>
            <a:tailEnd/>
          </a:ln>
          <a:effectLst/>
        </p:spPr>
        <p:txBody>
          <a:bodyPr vert="horz" wrap="square" lIns="90488" tIns="44450" rIns="90488" bIns="44450" numCol="1" anchor="t" anchorCtr="0" compatLnSpc="1">
            <a:prstTxWarp prst="textNoShape">
              <a:avLst/>
            </a:prstTxWarp>
          </a:bodyPr>
          <a:lstStyle/>
          <a:p>
            <a:endParaRPr lang="en-US"/>
          </a:p>
        </p:txBody>
      </p:sp>
      <p:sp>
        <p:nvSpPr>
          <p:cNvPr id="37" name="Line 10"/>
          <p:cNvSpPr>
            <a:spLocks noChangeShapeType="1"/>
          </p:cNvSpPr>
          <p:nvPr/>
        </p:nvSpPr>
        <p:spPr bwMode="auto">
          <a:xfrm flipH="1" flipV="1">
            <a:off x="5158741" y="4315460"/>
            <a:ext cx="0" cy="2133600"/>
          </a:xfrm>
          <a:prstGeom prst="line">
            <a:avLst/>
          </a:prstGeom>
          <a:noFill/>
          <a:ln w="57150">
            <a:solidFill>
              <a:schemeClr val="tx1"/>
            </a:solidFill>
            <a:round/>
            <a:headEnd/>
            <a:tailEnd type="triangle" w="med" len="med"/>
          </a:ln>
          <a:effectLst/>
        </p:spPr>
        <p:txBody>
          <a:bodyPr vert="horz" wrap="square" lIns="90488" tIns="44450" rIns="90488" bIns="44450" numCol="1" anchor="t" anchorCtr="0" compatLnSpc="1">
            <a:prstTxWarp prst="textNoShape">
              <a:avLst/>
            </a:prstTxWarp>
          </a:bodyPr>
          <a:lstStyle/>
          <a:p>
            <a:endParaRPr lang="en-US"/>
          </a:p>
        </p:txBody>
      </p:sp>
      <p:sp>
        <p:nvSpPr>
          <p:cNvPr id="38" name="Line 11"/>
          <p:cNvSpPr>
            <a:spLocks noChangeShapeType="1"/>
          </p:cNvSpPr>
          <p:nvPr/>
        </p:nvSpPr>
        <p:spPr bwMode="auto">
          <a:xfrm>
            <a:off x="5158741" y="6449060"/>
            <a:ext cx="3124200" cy="0"/>
          </a:xfrm>
          <a:prstGeom prst="line">
            <a:avLst/>
          </a:prstGeom>
          <a:noFill/>
          <a:ln w="57150">
            <a:solidFill>
              <a:schemeClr val="tx1"/>
            </a:solidFill>
            <a:round/>
            <a:headEnd/>
            <a:tailEnd type="triangle" w="med" len="med"/>
          </a:ln>
          <a:effectLst/>
        </p:spPr>
        <p:txBody>
          <a:bodyPr vert="horz" wrap="square" lIns="90488" tIns="44450" rIns="90488" bIns="44450" numCol="1" anchor="t" anchorCtr="0" compatLnSpc="1">
            <a:prstTxWarp prst="textNoShape">
              <a:avLst/>
            </a:prstTxWarp>
          </a:bodyPr>
          <a:lstStyle/>
          <a:p>
            <a:endParaRPr lang="en-US"/>
          </a:p>
        </p:txBody>
      </p:sp>
      <p:sp>
        <p:nvSpPr>
          <p:cNvPr id="39" name="Line 12"/>
          <p:cNvSpPr>
            <a:spLocks noChangeShapeType="1"/>
          </p:cNvSpPr>
          <p:nvPr/>
        </p:nvSpPr>
        <p:spPr bwMode="auto">
          <a:xfrm>
            <a:off x="5920741" y="4315460"/>
            <a:ext cx="0" cy="2209800"/>
          </a:xfrm>
          <a:prstGeom prst="line">
            <a:avLst/>
          </a:prstGeom>
          <a:noFill/>
          <a:ln w="12700">
            <a:solidFill>
              <a:schemeClr val="tx1"/>
            </a:solidFill>
            <a:prstDash val="dash"/>
            <a:round/>
            <a:headEnd/>
            <a:tailEnd/>
          </a:ln>
          <a:effectLst/>
        </p:spPr>
        <p:txBody>
          <a:bodyPr vert="horz" wrap="square" lIns="90488" tIns="44450" rIns="90488" bIns="44450" numCol="1" anchor="t" anchorCtr="0" compatLnSpc="1">
            <a:prstTxWarp prst="textNoShape">
              <a:avLst/>
            </a:prstTxWarp>
          </a:bodyPr>
          <a:lstStyle/>
          <a:p>
            <a:endParaRPr lang="en-US"/>
          </a:p>
        </p:txBody>
      </p:sp>
      <p:sp>
        <p:nvSpPr>
          <p:cNvPr id="40" name="Line 13"/>
          <p:cNvSpPr>
            <a:spLocks noChangeShapeType="1"/>
          </p:cNvSpPr>
          <p:nvPr/>
        </p:nvSpPr>
        <p:spPr bwMode="auto">
          <a:xfrm>
            <a:off x="7292341" y="4315460"/>
            <a:ext cx="0" cy="2209800"/>
          </a:xfrm>
          <a:prstGeom prst="line">
            <a:avLst/>
          </a:prstGeom>
          <a:noFill/>
          <a:ln w="12700">
            <a:solidFill>
              <a:schemeClr val="tx1"/>
            </a:solidFill>
            <a:prstDash val="dash"/>
            <a:round/>
            <a:headEnd/>
            <a:tailEnd/>
          </a:ln>
          <a:effectLst/>
        </p:spPr>
        <p:txBody>
          <a:bodyPr vert="horz" wrap="square" lIns="90488" tIns="44450" rIns="90488" bIns="44450" numCol="1" anchor="t" anchorCtr="0" compatLnSpc="1">
            <a:prstTxWarp prst="textNoShape">
              <a:avLst/>
            </a:prstTxWarp>
          </a:bodyPr>
          <a:lstStyle/>
          <a:p>
            <a:endParaRPr lang="en-US"/>
          </a:p>
        </p:txBody>
      </p:sp>
      <p:sp>
        <p:nvSpPr>
          <p:cNvPr id="41" name="Line 14"/>
          <p:cNvSpPr>
            <a:spLocks noChangeShapeType="1"/>
          </p:cNvSpPr>
          <p:nvPr/>
        </p:nvSpPr>
        <p:spPr bwMode="auto">
          <a:xfrm>
            <a:off x="5920741" y="2120900"/>
            <a:ext cx="1371600" cy="0"/>
          </a:xfrm>
          <a:prstGeom prst="line">
            <a:avLst/>
          </a:prstGeom>
          <a:noFill/>
          <a:ln w="12700">
            <a:solidFill>
              <a:schemeClr val="tx1"/>
            </a:solidFill>
            <a:prstDash val="dash"/>
            <a:round/>
            <a:headEnd/>
            <a:tailEnd/>
          </a:ln>
          <a:effectLst/>
        </p:spPr>
        <p:txBody>
          <a:bodyPr vert="horz" wrap="square" lIns="90488" tIns="44450" rIns="90488" bIns="44450" numCol="1" anchor="t" anchorCtr="0" compatLnSpc="1">
            <a:prstTxWarp prst="textNoShape">
              <a:avLst/>
            </a:prstTxWarp>
          </a:bodyPr>
          <a:lstStyle/>
          <a:p>
            <a:endParaRPr lang="en-US"/>
          </a:p>
        </p:txBody>
      </p:sp>
      <p:sp>
        <p:nvSpPr>
          <p:cNvPr id="44" name="Text Box 17"/>
          <p:cNvSpPr txBox="1">
            <a:spLocks noChangeArrowheads="1"/>
          </p:cNvSpPr>
          <p:nvPr/>
        </p:nvSpPr>
        <p:spPr bwMode="auto">
          <a:xfrm>
            <a:off x="6286426" y="6449060"/>
            <a:ext cx="868829" cy="459100"/>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2400" dirty="0"/>
              <a:t>Load</a:t>
            </a:r>
          </a:p>
        </p:txBody>
      </p:sp>
      <p:sp>
        <p:nvSpPr>
          <p:cNvPr id="45" name="Text Box 18"/>
          <p:cNvSpPr txBox="1">
            <a:spLocks noChangeArrowheads="1"/>
          </p:cNvSpPr>
          <p:nvPr/>
        </p:nvSpPr>
        <p:spPr bwMode="auto">
          <a:xfrm>
            <a:off x="6286425" y="3873500"/>
            <a:ext cx="868829" cy="459100"/>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2400" dirty="0"/>
              <a:t>Load</a:t>
            </a:r>
          </a:p>
        </p:txBody>
      </p:sp>
      <p:sp>
        <p:nvSpPr>
          <p:cNvPr id="46" name="Text Box 19"/>
          <p:cNvSpPr txBox="1">
            <a:spLocks noChangeArrowheads="1"/>
          </p:cNvSpPr>
          <p:nvPr/>
        </p:nvSpPr>
        <p:spPr bwMode="auto">
          <a:xfrm rot="16200000">
            <a:off x="4247113" y="2691449"/>
            <a:ext cx="1364157" cy="459100"/>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2400" dirty="0" err="1" smtClean="0"/>
              <a:t>Goodput</a:t>
            </a:r>
            <a:endParaRPr lang="en-US" sz="2400" dirty="0"/>
          </a:p>
        </p:txBody>
      </p:sp>
      <p:sp>
        <p:nvSpPr>
          <p:cNvPr id="47" name="Text Box 20"/>
          <p:cNvSpPr txBox="1">
            <a:spLocks noChangeArrowheads="1"/>
          </p:cNvSpPr>
          <p:nvPr/>
        </p:nvSpPr>
        <p:spPr bwMode="auto">
          <a:xfrm rot="16200000">
            <a:off x="4443481" y="5152709"/>
            <a:ext cx="971421" cy="459100"/>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2400" dirty="0"/>
              <a:t>Delay</a:t>
            </a:r>
          </a:p>
        </p:txBody>
      </p:sp>
      <p:sp>
        <p:nvSpPr>
          <p:cNvPr id="48" name="Text Box 21"/>
          <p:cNvSpPr txBox="1">
            <a:spLocks noChangeArrowheads="1"/>
          </p:cNvSpPr>
          <p:nvPr/>
        </p:nvSpPr>
        <p:spPr bwMode="auto">
          <a:xfrm>
            <a:off x="5433644" y="1566550"/>
            <a:ext cx="902492" cy="459100"/>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2400" dirty="0" smtClean="0"/>
              <a:t>Knee</a:t>
            </a:r>
            <a:endParaRPr lang="en-US" sz="2400" dirty="0"/>
          </a:p>
        </p:txBody>
      </p:sp>
      <p:sp>
        <p:nvSpPr>
          <p:cNvPr id="49" name="Text Box 22"/>
          <p:cNvSpPr txBox="1">
            <a:spLocks noChangeArrowheads="1"/>
          </p:cNvSpPr>
          <p:nvPr/>
        </p:nvSpPr>
        <p:spPr bwMode="auto">
          <a:xfrm>
            <a:off x="6965582" y="1566550"/>
            <a:ext cx="707759" cy="459100"/>
          </a:xfrm>
          <a:prstGeom prst="rect">
            <a:avLst/>
          </a:prstGeom>
          <a:noFill/>
          <a:ln w="25400">
            <a:noFill/>
            <a:miter lim="800000"/>
            <a:headEnd/>
            <a:tailEnd/>
          </a:ln>
          <a:effectLst/>
        </p:spPr>
        <p:txBody>
          <a:bodyPr vert="horz" wrap="none" lIns="90488" tIns="44450" rIns="90488" bIns="44450" numCol="1" anchor="t" anchorCtr="0" compatLnSpc="1">
            <a:prstTxWarp prst="textNoShape">
              <a:avLst/>
            </a:prstTxWarp>
            <a:spAutoFit/>
          </a:bodyPr>
          <a:lstStyle/>
          <a:p>
            <a:r>
              <a:rPr lang="en-US" sz="2400" dirty="0" smtClean="0"/>
              <a:t>Cliff</a:t>
            </a:r>
            <a:endParaRPr lang="en-US" sz="2400" dirty="0"/>
          </a:p>
        </p:txBody>
      </p:sp>
      <p:grpSp>
        <p:nvGrpSpPr>
          <p:cNvPr id="58" name="Group 57"/>
          <p:cNvGrpSpPr/>
          <p:nvPr/>
        </p:nvGrpSpPr>
        <p:grpSpPr>
          <a:xfrm flipH="1">
            <a:off x="5804842" y="3175686"/>
            <a:ext cx="1955941" cy="509372"/>
            <a:chOff x="1191443" y="4876798"/>
            <a:chExt cx="5209365" cy="1384996"/>
          </a:xfrm>
        </p:grpSpPr>
        <p:sp>
          <p:nvSpPr>
            <p:cNvPr id="59" name="Rectangular Callout 58"/>
            <p:cNvSpPr/>
            <p:nvPr/>
          </p:nvSpPr>
          <p:spPr>
            <a:xfrm>
              <a:off x="1191443" y="4876798"/>
              <a:ext cx="5181602" cy="1384996"/>
            </a:xfrm>
            <a:prstGeom prst="wedgeRectCallout">
              <a:avLst>
                <a:gd name="adj1" fmla="val 42504"/>
                <a:gd name="adj2" fmla="val -191285"/>
              </a:avLst>
            </a:prstGeom>
            <a:solidFill>
              <a:schemeClr val="accent1"/>
            </a:solidFill>
            <a:ln w="38100" cap="flat" cmpd="sng" algn="ctr">
              <a:solidFill>
                <a:schemeClr val="accent1">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a:ea typeface="+mn-ea"/>
                <a:cs typeface="+mn-cs"/>
              </a:endParaRPr>
            </a:p>
          </p:txBody>
        </p:sp>
        <p:sp>
          <p:nvSpPr>
            <p:cNvPr id="60" name="TextBox 59"/>
            <p:cNvSpPr txBox="1"/>
            <p:nvPr/>
          </p:nvSpPr>
          <p:spPr>
            <a:xfrm>
              <a:off x="1219209" y="4880017"/>
              <a:ext cx="5181599" cy="76607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ysClr val="window" lastClr="FFFFFF"/>
                  </a:solidFill>
                  <a:effectLst/>
                  <a:uLnTx/>
                  <a:uFillTx/>
                </a:rPr>
                <a:t>Ideal</a:t>
              </a:r>
              <a:r>
                <a:rPr kumimoji="0" lang="en-US" sz="2800" b="0" i="0" u="none" strike="noStrike" kern="0" cap="none" spc="0" normalizeH="0" noProof="0" dirty="0" smtClean="0">
                  <a:ln>
                    <a:noFill/>
                  </a:ln>
                  <a:solidFill>
                    <a:sysClr val="window" lastClr="FFFFFF"/>
                  </a:solidFill>
                  <a:effectLst/>
                  <a:uLnTx/>
                  <a:uFillTx/>
                </a:rPr>
                <a:t> point</a:t>
              </a:r>
              <a:endParaRPr kumimoji="0" lang="en-US" sz="2800" b="0" i="0" u="none" strike="noStrike" kern="0" cap="none" spc="0" normalizeH="0" baseline="0" noProof="0" dirty="0" smtClean="0">
                <a:ln>
                  <a:noFill/>
                </a:ln>
                <a:solidFill>
                  <a:sysClr val="window" lastClr="FFFFFF"/>
                </a:solidFill>
                <a:effectLst/>
                <a:uLnTx/>
                <a:uFillTx/>
              </a:endParaRPr>
            </a:p>
          </p:txBody>
        </p:sp>
      </p:grpSp>
    </p:spTree>
    <p:extLst>
      <p:ext uri="{BB962C8B-B14F-4D97-AF65-F5344CB8AC3E}">
        <p14:creationId xmlns:p14="http://schemas.microsoft.com/office/powerpoint/2010/main" val="3547729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500"/>
                                        <p:tgtEl>
                                          <p:spTgt spid="58"/>
                                        </p:tgtEl>
                                      </p:cBhvr>
                                    </p:animEffect>
                                    <p:anim calcmode="lin" valueType="num">
                                      <p:cBhvr>
                                        <p:cTn id="8" dur="500" fill="hold"/>
                                        <p:tgtEl>
                                          <p:spTgt spid="58"/>
                                        </p:tgtEl>
                                        <p:attrNameLst>
                                          <p:attrName>ppt_x</p:attrName>
                                        </p:attrNameLst>
                                      </p:cBhvr>
                                      <p:tavLst>
                                        <p:tav tm="0">
                                          <p:val>
                                            <p:strVal val="#ppt_x"/>
                                          </p:val>
                                        </p:tav>
                                        <p:tav tm="100000">
                                          <p:val>
                                            <p:strVal val="#ppt_x"/>
                                          </p:val>
                                        </p:tav>
                                      </p:tavLst>
                                    </p:anim>
                                    <p:anim calcmode="lin" valueType="num">
                                      <p:cBhvr>
                                        <p:cTn id="9" dur="500" fill="hold"/>
                                        <p:tgtEl>
                                          <p:spTgt spid="5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500"/>
                                        <p:tgtEl>
                                          <p:spTgt spid="22"/>
                                        </p:tgtEl>
                                      </p:cBhvr>
                                    </p:animEffect>
                                    <p:anim calcmode="lin" valueType="num">
                                      <p:cBhvr>
                                        <p:cTn id="15" dur="500" fill="hold"/>
                                        <p:tgtEl>
                                          <p:spTgt spid="22"/>
                                        </p:tgtEl>
                                        <p:attrNameLst>
                                          <p:attrName>ppt_x</p:attrName>
                                        </p:attrNameLst>
                                      </p:cBhvr>
                                      <p:tavLst>
                                        <p:tav tm="0">
                                          <p:val>
                                            <p:strVal val="#ppt_x"/>
                                          </p:val>
                                        </p:tav>
                                        <p:tav tm="100000">
                                          <p:val>
                                            <p:strVal val="#ppt_x"/>
                                          </p:val>
                                        </p:tav>
                                      </p:tavLst>
                                    </p:anim>
                                    <p:anim calcmode="lin" valueType="num">
                                      <p:cBhvr>
                                        <p:cTn id="16"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ChangeArrowheads="1"/>
          </p:cNvSpPr>
          <p:nvPr>
            <p:ph type="title"/>
          </p:nvPr>
        </p:nvSpPr>
        <p:spPr/>
        <p:txBody>
          <a:bodyPr/>
          <a:lstStyle/>
          <a:p>
            <a:r>
              <a:rPr lang="en-US" dirty="0"/>
              <a:t>Simulation Example</a:t>
            </a:r>
          </a:p>
        </p:txBody>
      </p:sp>
      <p:grpSp>
        <p:nvGrpSpPr>
          <p:cNvPr id="4" name="Group 3"/>
          <p:cNvGrpSpPr/>
          <p:nvPr/>
        </p:nvGrpSpPr>
        <p:grpSpPr>
          <a:xfrm>
            <a:off x="4648200" y="3355292"/>
            <a:ext cx="4343400" cy="3154362"/>
            <a:chOff x="4648200" y="3475038"/>
            <a:chExt cx="4343400" cy="3154362"/>
          </a:xfrm>
        </p:grpSpPr>
        <p:graphicFrame>
          <p:nvGraphicFramePr>
            <p:cNvPr id="741380" name="Object 4"/>
            <p:cNvGraphicFramePr>
              <a:graphicFrameLocks noChangeAspect="1"/>
            </p:cNvGraphicFramePr>
            <p:nvPr>
              <p:extLst>
                <p:ext uri="{D42A27DB-BD31-4B8C-83A1-F6EECF244321}">
                  <p14:modId xmlns:p14="http://schemas.microsoft.com/office/powerpoint/2010/main" val="152286837"/>
                </p:ext>
              </p:extLst>
            </p:nvPr>
          </p:nvGraphicFramePr>
          <p:xfrm>
            <a:off x="4648200" y="3475038"/>
            <a:ext cx="4343400" cy="3154362"/>
          </p:xfrm>
          <a:graphic>
            <a:graphicData uri="http://schemas.openxmlformats.org/presentationml/2006/ole">
              <mc:AlternateContent xmlns:mc="http://schemas.openxmlformats.org/markup-compatibility/2006">
                <mc:Choice xmlns:v="urn:schemas-microsoft-com:vml" Requires="v">
                  <p:oleObj spid="_x0000_s7230" name="Worksheet" r:id="rId4" imgW="10007600" imgH="7289800" progId="Excel.Sheet.8">
                    <p:embed/>
                  </p:oleObj>
                </mc:Choice>
                <mc:Fallback>
                  <p:oleObj name="Worksheet" r:id="rId4" imgW="10007600" imgH="728980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3475038"/>
                          <a:ext cx="4343400" cy="3154362"/>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50800">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741381" name="Text Box 5"/>
            <p:cNvSpPr txBox="1">
              <a:spLocks noChangeArrowheads="1"/>
            </p:cNvSpPr>
            <p:nvPr/>
          </p:nvSpPr>
          <p:spPr bwMode="auto">
            <a:xfrm>
              <a:off x="5827713" y="3641725"/>
              <a:ext cx="2325687" cy="7016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algn="l"/>
              <a:r>
                <a:rPr lang="en-US" sz="2000" b="1" dirty="0" err="1"/>
                <a:t>Stateful</a:t>
              </a:r>
              <a:r>
                <a:rPr lang="en-US" sz="2000" b="1" dirty="0"/>
                <a:t> solution: </a:t>
              </a:r>
            </a:p>
            <a:p>
              <a:pPr algn="l"/>
              <a:r>
                <a:rPr lang="en-US" sz="2000" b="1" dirty="0"/>
                <a:t>Fair </a:t>
              </a:r>
              <a:r>
                <a:rPr lang="en-US" sz="2000" b="1" dirty="0" smtClean="0"/>
                <a:t>Queuing</a:t>
              </a:r>
              <a:endParaRPr lang="en-US" sz="2000" b="1" dirty="0"/>
            </a:p>
          </p:txBody>
        </p:sp>
      </p:grpSp>
      <p:grpSp>
        <p:nvGrpSpPr>
          <p:cNvPr id="3" name="Group 2"/>
          <p:cNvGrpSpPr/>
          <p:nvPr/>
        </p:nvGrpSpPr>
        <p:grpSpPr>
          <a:xfrm>
            <a:off x="304800" y="3385454"/>
            <a:ext cx="4213225" cy="3048000"/>
            <a:chOff x="304800" y="3505200"/>
            <a:chExt cx="4213225" cy="3048000"/>
          </a:xfrm>
        </p:grpSpPr>
        <p:graphicFrame>
          <p:nvGraphicFramePr>
            <p:cNvPr id="741414" name="Object 38"/>
            <p:cNvGraphicFramePr>
              <a:graphicFrameLocks noChangeAspect="1"/>
            </p:cNvGraphicFramePr>
            <p:nvPr>
              <p:extLst>
                <p:ext uri="{D42A27DB-BD31-4B8C-83A1-F6EECF244321}">
                  <p14:modId xmlns:p14="http://schemas.microsoft.com/office/powerpoint/2010/main" val="3816721301"/>
                </p:ext>
              </p:extLst>
            </p:nvPr>
          </p:nvGraphicFramePr>
          <p:xfrm>
            <a:off x="304800" y="3505200"/>
            <a:ext cx="4114800" cy="3048000"/>
          </p:xfrm>
          <a:graphic>
            <a:graphicData uri="http://schemas.openxmlformats.org/presentationml/2006/ole">
              <mc:AlternateContent xmlns:mc="http://schemas.openxmlformats.org/markup-compatibility/2006">
                <mc:Choice xmlns:v="urn:schemas-microsoft-com:vml" Requires="v">
                  <p:oleObj spid="_x0000_s7231" name="Worksheet" r:id="rId6" imgW="9804400" imgH="7327900" progId="Excel.Sheet.8">
                    <p:embed/>
                  </p:oleObj>
                </mc:Choice>
                <mc:Fallback>
                  <p:oleObj name="Worksheet" r:id="rId6" imgW="9804400" imgH="7327900" progId="Excel.Shee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3505200"/>
                          <a:ext cx="4114800" cy="30480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50800">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741415" name="Text Box 39"/>
            <p:cNvSpPr txBox="1">
              <a:spLocks noChangeArrowheads="1"/>
            </p:cNvSpPr>
            <p:nvPr/>
          </p:nvSpPr>
          <p:spPr bwMode="auto">
            <a:xfrm>
              <a:off x="990600" y="3641725"/>
              <a:ext cx="3527425" cy="7016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algn="l"/>
              <a:r>
                <a:rPr lang="en-US" sz="2000" b="1" dirty="0"/>
                <a:t>Stateless solution: Random</a:t>
              </a:r>
            </a:p>
            <a:p>
              <a:pPr algn="l"/>
              <a:r>
                <a:rPr lang="en-US" sz="2000" b="1" dirty="0"/>
                <a:t>Early Detection (RED)</a:t>
              </a:r>
            </a:p>
          </p:txBody>
        </p:sp>
      </p:grpSp>
      <p:grpSp>
        <p:nvGrpSpPr>
          <p:cNvPr id="2" name="Group 1"/>
          <p:cNvGrpSpPr/>
          <p:nvPr/>
        </p:nvGrpSpPr>
        <p:grpSpPr>
          <a:xfrm>
            <a:off x="2298700" y="1690353"/>
            <a:ext cx="4438650" cy="1251617"/>
            <a:chOff x="4724400" y="2024983"/>
            <a:chExt cx="4438650" cy="1251617"/>
          </a:xfrm>
        </p:grpSpPr>
        <p:sp>
          <p:nvSpPr>
            <p:cNvPr id="741407" name="Text Box 31"/>
            <p:cNvSpPr txBox="1">
              <a:spLocks noChangeArrowheads="1"/>
            </p:cNvSpPr>
            <p:nvPr/>
          </p:nvSpPr>
          <p:spPr bwMode="auto">
            <a:xfrm>
              <a:off x="7939548" y="2024983"/>
              <a:ext cx="1136650" cy="366713"/>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pPr algn="l"/>
              <a:r>
                <a:rPr lang="en-US" sz="1800" b="1" dirty="0"/>
                <a:t>UDP (#1)</a:t>
              </a:r>
              <a:endParaRPr lang="en-US" sz="1800" b="1" dirty="0">
                <a:latin typeface="Comic Sans MS" pitchFamily="66" charset="0"/>
              </a:endParaRPr>
            </a:p>
          </p:txBody>
        </p:sp>
        <p:sp>
          <p:nvSpPr>
            <p:cNvPr id="741409" name="Text Box 33"/>
            <p:cNvSpPr txBox="1">
              <a:spLocks noChangeArrowheads="1"/>
            </p:cNvSpPr>
            <p:nvPr/>
          </p:nvSpPr>
          <p:spPr bwMode="auto">
            <a:xfrm>
              <a:off x="7924800" y="2895600"/>
              <a:ext cx="1238250" cy="366712"/>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dirty="0"/>
                <a:t>TCP (#32)</a:t>
              </a:r>
              <a:endParaRPr lang="en-US" sz="1800" b="1" dirty="0">
                <a:latin typeface="Comic Sans MS" pitchFamily="66" charset="0"/>
              </a:endParaRPr>
            </a:p>
          </p:txBody>
        </p:sp>
        <p:sp>
          <p:nvSpPr>
            <p:cNvPr id="741382" name="Rectangle 6"/>
            <p:cNvSpPr>
              <a:spLocks noChangeArrowheads="1"/>
            </p:cNvSpPr>
            <p:nvPr/>
          </p:nvSpPr>
          <p:spPr bwMode="auto">
            <a:xfrm>
              <a:off x="7167563" y="2490788"/>
              <a:ext cx="282575" cy="312737"/>
            </a:xfrm>
            <a:prstGeom prst="rect">
              <a:avLst/>
            </a:prstGeom>
            <a:noFill/>
            <a:ln w="19050">
              <a:solidFill>
                <a:schemeClr val="tx1"/>
              </a:solidFill>
              <a:miter lim="800000"/>
              <a:headEnd/>
              <a:tailEnd/>
            </a:ln>
            <a:effectLst/>
          </p:spPr>
          <p:txBody>
            <a:bodyPr vert="horz" wrap="none" lIns="91440" tIns="45720" rIns="91440" bIns="45720" numCol="1" anchor="ctr" anchorCtr="0" compatLnSpc="1">
              <a:prstTxWarp prst="textNoShape">
                <a:avLst/>
              </a:prstTxWarp>
            </a:bodyPr>
            <a:lstStyle/>
            <a:p>
              <a:endParaRPr lang="en-US" sz="1800" b="1"/>
            </a:p>
          </p:txBody>
        </p:sp>
        <p:sp>
          <p:nvSpPr>
            <p:cNvPr id="741383" name="AutoShape 7"/>
            <p:cNvSpPr>
              <a:spLocks noChangeArrowheads="1"/>
            </p:cNvSpPr>
            <p:nvPr/>
          </p:nvSpPr>
          <p:spPr bwMode="auto">
            <a:xfrm>
              <a:off x="6400800" y="2971800"/>
              <a:ext cx="1219200" cy="304800"/>
            </a:xfrm>
            <a:prstGeom prst="wedgeRectCallout">
              <a:avLst>
                <a:gd name="adj1" fmla="val -7810"/>
                <a:gd name="adj2" fmla="val -138542"/>
              </a:avLst>
            </a:prstGeom>
            <a:noFill/>
            <a:ln w="19050">
              <a:solidFill>
                <a:schemeClr val="tx1"/>
              </a:solidFill>
              <a:miter lim="800000"/>
              <a:headEnd/>
              <a:tailEnd/>
            </a:ln>
            <a:effectLst/>
          </p:spPr>
          <p:txBody>
            <a:bodyPr vert="horz" wrap="none" lIns="91440" tIns="45720" rIns="91440" bIns="45720" numCol="1" anchor="ctr" anchorCtr="0" compatLnSpc="1">
              <a:prstTxWarp prst="textNoShape">
                <a:avLst/>
              </a:prstTxWarp>
            </a:bodyPr>
            <a:lstStyle/>
            <a:p>
              <a:r>
                <a:rPr lang="en-US" sz="1800" b="1" dirty="0"/>
                <a:t>10 Mbps)</a:t>
              </a:r>
            </a:p>
          </p:txBody>
        </p:sp>
        <p:sp>
          <p:nvSpPr>
            <p:cNvPr id="741384" name="Text Box 8"/>
            <p:cNvSpPr txBox="1">
              <a:spLocks noChangeArrowheads="1"/>
            </p:cNvSpPr>
            <p:nvPr/>
          </p:nvSpPr>
          <p:spPr bwMode="auto">
            <a:xfrm>
              <a:off x="4730750" y="2057400"/>
              <a:ext cx="1136650" cy="366713"/>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pPr algn="l"/>
              <a:r>
                <a:rPr lang="en-US" sz="1800" b="1"/>
                <a:t>UDP (#1)</a:t>
              </a:r>
              <a:endParaRPr lang="en-US" sz="1800" b="1">
                <a:latin typeface="Comic Sans MS" pitchFamily="66" charset="0"/>
              </a:endParaRPr>
            </a:p>
          </p:txBody>
        </p:sp>
        <p:sp>
          <p:nvSpPr>
            <p:cNvPr id="741385" name="Text Box 9"/>
            <p:cNvSpPr txBox="1">
              <a:spLocks noChangeArrowheads="1"/>
            </p:cNvSpPr>
            <p:nvPr/>
          </p:nvSpPr>
          <p:spPr bwMode="auto">
            <a:xfrm>
              <a:off x="4724400" y="2443163"/>
              <a:ext cx="1111250" cy="366712"/>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a:t>TCP (#2)</a:t>
              </a:r>
              <a:endParaRPr lang="en-US" sz="1800" b="1">
                <a:latin typeface="Comic Sans MS" pitchFamily="66" charset="0"/>
              </a:endParaRPr>
            </a:p>
          </p:txBody>
        </p:sp>
        <p:sp>
          <p:nvSpPr>
            <p:cNvPr id="741386" name="Text Box 10"/>
            <p:cNvSpPr txBox="1">
              <a:spLocks noChangeArrowheads="1"/>
            </p:cNvSpPr>
            <p:nvPr/>
          </p:nvSpPr>
          <p:spPr bwMode="auto">
            <a:xfrm>
              <a:off x="4724400" y="2862263"/>
              <a:ext cx="1238250" cy="366712"/>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a:t>TCP (#32)</a:t>
              </a:r>
              <a:endParaRPr lang="en-US" sz="1800" b="1">
                <a:latin typeface="Comic Sans MS" pitchFamily="66" charset="0"/>
              </a:endParaRPr>
            </a:p>
          </p:txBody>
        </p:sp>
        <p:grpSp>
          <p:nvGrpSpPr>
            <p:cNvPr id="49" name="Group 48"/>
            <p:cNvGrpSpPr/>
            <p:nvPr/>
          </p:nvGrpSpPr>
          <p:grpSpPr>
            <a:xfrm>
              <a:off x="5441950" y="2530475"/>
              <a:ext cx="285750" cy="528638"/>
              <a:chOff x="5441950" y="2530475"/>
              <a:chExt cx="285750" cy="528638"/>
            </a:xfrm>
          </p:grpSpPr>
          <p:sp>
            <p:nvSpPr>
              <p:cNvPr id="741387" name="Text Box 11"/>
              <p:cNvSpPr txBox="1">
                <a:spLocks noChangeArrowheads="1"/>
              </p:cNvSpPr>
              <p:nvPr/>
            </p:nvSpPr>
            <p:spPr bwMode="auto">
              <a:xfrm>
                <a:off x="5445125" y="2530475"/>
                <a:ext cx="282575" cy="366713"/>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a:latin typeface="Comic Sans MS" pitchFamily="66" charset="0"/>
                  </a:rPr>
                  <a:t>.</a:t>
                </a:r>
              </a:p>
            </p:txBody>
          </p:sp>
          <p:grpSp>
            <p:nvGrpSpPr>
              <p:cNvPr id="42" name="Group 41"/>
              <p:cNvGrpSpPr/>
              <p:nvPr/>
            </p:nvGrpSpPr>
            <p:grpSpPr>
              <a:xfrm>
                <a:off x="5441950" y="2611438"/>
                <a:ext cx="282575" cy="447675"/>
                <a:chOff x="5441950" y="2611438"/>
                <a:chExt cx="282575" cy="447675"/>
              </a:xfrm>
            </p:grpSpPr>
            <p:sp>
              <p:nvSpPr>
                <p:cNvPr id="741388" name="Text Box 12"/>
                <p:cNvSpPr txBox="1">
                  <a:spLocks noChangeArrowheads="1"/>
                </p:cNvSpPr>
                <p:nvPr/>
              </p:nvSpPr>
              <p:spPr bwMode="auto">
                <a:xfrm>
                  <a:off x="5441950" y="2611438"/>
                  <a:ext cx="282575" cy="366712"/>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a:latin typeface="Comic Sans MS" pitchFamily="66" charset="0"/>
                    </a:rPr>
                    <a:t>.</a:t>
                  </a:r>
                </a:p>
              </p:txBody>
            </p:sp>
            <p:sp>
              <p:nvSpPr>
                <p:cNvPr id="741389" name="Text Box 13"/>
                <p:cNvSpPr txBox="1">
                  <a:spLocks noChangeArrowheads="1"/>
                </p:cNvSpPr>
                <p:nvPr/>
              </p:nvSpPr>
              <p:spPr bwMode="auto">
                <a:xfrm>
                  <a:off x="5441950" y="2692400"/>
                  <a:ext cx="282575" cy="366713"/>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dirty="0">
                      <a:latin typeface="Comic Sans MS" pitchFamily="66" charset="0"/>
                    </a:rPr>
                    <a:t>.</a:t>
                  </a:r>
                </a:p>
              </p:txBody>
            </p:sp>
          </p:grpSp>
        </p:grpSp>
        <p:sp>
          <p:nvSpPr>
            <p:cNvPr id="741390" name="Rectangle 14"/>
            <p:cNvSpPr>
              <a:spLocks noChangeArrowheads="1"/>
            </p:cNvSpPr>
            <p:nvPr/>
          </p:nvSpPr>
          <p:spPr bwMode="auto">
            <a:xfrm>
              <a:off x="6507163" y="2490788"/>
              <a:ext cx="282575" cy="312737"/>
            </a:xfrm>
            <a:prstGeom prst="rect">
              <a:avLst/>
            </a:prstGeom>
            <a:noFill/>
            <a:ln w="19050">
              <a:solidFill>
                <a:schemeClr val="tx1"/>
              </a:solidFill>
              <a:miter lim="800000"/>
              <a:headEnd/>
              <a:tailEnd/>
            </a:ln>
            <a:effectLst/>
          </p:spPr>
          <p:txBody>
            <a:bodyPr vert="horz" wrap="none" lIns="91440" tIns="45720" rIns="91440" bIns="45720" numCol="1" anchor="ctr" anchorCtr="0" compatLnSpc="1">
              <a:prstTxWarp prst="textNoShape">
                <a:avLst/>
              </a:prstTxWarp>
            </a:bodyPr>
            <a:lstStyle/>
            <a:p>
              <a:endParaRPr lang="en-US" sz="1800" b="1"/>
            </a:p>
          </p:txBody>
        </p:sp>
        <p:sp>
          <p:nvSpPr>
            <p:cNvPr id="741391" name="Oval 15"/>
            <p:cNvSpPr>
              <a:spLocks noChangeArrowheads="1"/>
            </p:cNvSpPr>
            <p:nvPr/>
          </p:nvSpPr>
          <p:spPr bwMode="auto">
            <a:xfrm>
              <a:off x="5940425" y="2133600"/>
              <a:ext cx="236538" cy="223838"/>
            </a:xfrm>
            <a:prstGeom prst="ellipse">
              <a:avLst/>
            </a:prstGeom>
            <a:solidFill>
              <a:schemeClr val="folHlink">
                <a:alpha val="50000"/>
              </a:schemeClr>
            </a:solidFill>
            <a:ln w="19050">
              <a:solidFill>
                <a:schemeClr val="tx1"/>
              </a:solid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41392" name="Oval 16"/>
            <p:cNvSpPr>
              <a:spLocks noChangeArrowheads="1"/>
            </p:cNvSpPr>
            <p:nvPr/>
          </p:nvSpPr>
          <p:spPr bwMode="auto">
            <a:xfrm>
              <a:off x="5940425" y="2490788"/>
              <a:ext cx="236538" cy="223837"/>
            </a:xfrm>
            <a:prstGeom prst="ellipse">
              <a:avLst/>
            </a:prstGeom>
            <a:solidFill>
              <a:schemeClr val="folHlink">
                <a:alpha val="50000"/>
              </a:schemeClr>
            </a:solidFill>
            <a:ln w="19050">
              <a:solidFill>
                <a:schemeClr val="tx1"/>
              </a:solid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41393" name="Oval 17"/>
            <p:cNvSpPr>
              <a:spLocks noChangeArrowheads="1"/>
            </p:cNvSpPr>
            <p:nvPr/>
          </p:nvSpPr>
          <p:spPr bwMode="auto">
            <a:xfrm>
              <a:off x="5940425" y="2938463"/>
              <a:ext cx="236538" cy="222250"/>
            </a:xfrm>
            <a:prstGeom prst="ellipse">
              <a:avLst/>
            </a:prstGeom>
            <a:solidFill>
              <a:schemeClr val="folHlink">
                <a:alpha val="50000"/>
              </a:schemeClr>
            </a:solidFill>
            <a:ln w="19050">
              <a:solidFill>
                <a:schemeClr val="tx1"/>
              </a:solidFill>
              <a:round/>
              <a:headEnd/>
              <a:tailEnd/>
            </a:ln>
            <a:effectLst/>
          </p:spPr>
          <p:txBody>
            <a:bodyPr vert="horz" wrap="none" lIns="91440" tIns="45720" rIns="91440" bIns="45720" numCol="1" anchor="ctr" anchorCtr="0" compatLnSpc="1">
              <a:prstTxWarp prst="textNoShape">
                <a:avLst/>
              </a:prstTxWarp>
            </a:bodyPr>
            <a:lstStyle/>
            <a:p>
              <a:endParaRPr lang="en-US"/>
            </a:p>
          </p:txBody>
        </p:sp>
        <p:cxnSp>
          <p:nvCxnSpPr>
            <p:cNvPr id="741394" name="AutoShape 18"/>
            <p:cNvCxnSpPr>
              <a:cxnSpLocks noChangeShapeType="1"/>
              <a:stCxn id="741393" idx="7"/>
              <a:endCxn id="741390" idx="1"/>
            </p:cNvCxnSpPr>
            <p:nvPr/>
          </p:nvCxnSpPr>
          <p:spPr bwMode="auto">
            <a:xfrm flipV="1">
              <a:off x="6142038" y="2647950"/>
              <a:ext cx="358775" cy="317500"/>
            </a:xfrm>
            <a:prstGeom prst="straightConnector1">
              <a:avLst/>
            </a:prstGeom>
            <a:noFill/>
            <a:ln w="25400">
              <a:solidFill>
                <a:schemeClr val="tx1"/>
              </a:solidFill>
              <a:round/>
              <a:headEnd/>
              <a:tailEnd/>
            </a:ln>
            <a:effectLst/>
          </p:spPr>
        </p:cxnSp>
        <p:cxnSp>
          <p:nvCxnSpPr>
            <p:cNvPr id="741395" name="AutoShape 19"/>
            <p:cNvCxnSpPr>
              <a:cxnSpLocks noChangeShapeType="1"/>
              <a:stCxn id="741392" idx="6"/>
              <a:endCxn id="741390" idx="1"/>
            </p:cNvCxnSpPr>
            <p:nvPr/>
          </p:nvCxnSpPr>
          <p:spPr bwMode="auto">
            <a:xfrm>
              <a:off x="6181725" y="2601913"/>
              <a:ext cx="319088" cy="46037"/>
            </a:xfrm>
            <a:prstGeom prst="straightConnector1">
              <a:avLst/>
            </a:prstGeom>
            <a:noFill/>
            <a:ln w="25400">
              <a:solidFill>
                <a:schemeClr val="tx1"/>
              </a:solidFill>
              <a:round/>
              <a:headEnd/>
              <a:tailEnd/>
            </a:ln>
            <a:effectLst/>
          </p:spPr>
        </p:cxnSp>
        <p:cxnSp>
          <p:nvCxnSpPr>
            <p:cNvPr id="741396" name="AutoShape 20"/>
            <p:cNvCxnSpPr>
              <a:cxnSpLocks noChangeShapeType="1"/>
              <a:stCxn id="741391" idx="5"/>
              <a:endCxn id="741390" idx="1"/>
            </p:cNvCxnSpPr>
            <p:nvPr/>
          </p:nvCxnSpPr>
          <p:spPr bwMode="auto">
            <a:xfrm>
              <a:off x="6142038" y="2330450"/>
              <a:ext cx="358775" cy="317500"/>
            </a:xfrm>
            <a:prstGeom prst="straightConnector1">
              <a:avLst/>
            </a:prstGeom>
            <a:noFill/>
            <a:ln w="25400">
              <a:solidFill>
                <a:schemeClr val="tx1"/>
              </a:solidFill>
              <a:round/>
              <a:headEnd/>
              <a:tailEnd/>
            </a:ln>
            <a:effectLst/>
          </p:spPr>
        </p:cxnSp>
        <p:cxnSp>
          <p:nvCxnSpPr>
            <p:cNvPr id="741397" name="AutoShape 21"/>
            <p:cNvCxnSpPr>
              <a:cxnSpLocks noChangeShapeType="1"/>
              <a:stCxn id="741390" idx="3"/>
              <a:endCxn id="741382" idx="1"/>
            </p:cNvCxnSpPr>
            <p:nvPr/>
          </p:nvCxnSpPr>
          <p:spPr bwMode="auto">
            <a:xfrm>
              <a:off x="6796088" y="2647950"/>
              <a:ext cx="365125" cy="0"/>
            </a:xfrm>
            <a:prstGeom prst="straightConnector1">
              <a:avLst/>
            </a:prstGeom>
            <a:noFill/>
            <a:ln w="25400">
              <a:solidFill>
                <a:schemeClr val="tx1"/>
              </a:solidFill>
              <a:round/>
              <a:headEnd/>
              <a:tailEnd/>
            </a:ln>
            <a:effectLst/>
          </p:spPr>
        </p:cxnSp>
        <p:sp>
          <p:nvSpPr>
            <p:cNvPr id="741398" name="Oval 22"/>
            <p:cNvSpPr>
              <a:spLocks noChangeArrowheads="1"/>
            </p:cNvSpPr>
            <p:nvPr/>
          </p:nvSpPr>
          <p:spPr bwMode="auto">
            <a:xfrm>
              <a:off x="7780338" y="2133600"/>
              <a:ext cx="236537" cy="223838"/>
            </a:xfrm>
            <a:prstGeom prst="ellipse">
              <a:avLst/>
            </a:prstGeom>
            <a:solidFill>
              <a:schemeClr val="folHlink">
                <a:alpha val="50000"/>
              </a:schemeClr>
            </a:solidFill>
            <a:ln w="19050">
              <a:solidFill>
                <a:schemeClr val="tx1"/>
              </a:solid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41399" name="Oval 23"/>
            <p:cNvSpPr>
              <a:spLocks noChangeArrowheads="1"/>
            </p:cNvSpPr>
            <p:nvPr/>
          </p:nvSpPr>
          <p:spPr bwMode="auto">
            <a:xfrm>
              <a:off x="7780338" y="2490788"/>
              <a:ext cx="236537" cy="223837"/>
            </a:xfrm>
            <a:prstGeom prst="ellipse">
              <a:avLst/>
            </a:prstGeom>
            <a:solidFill>
              <a:schemeClr val="folHlink">
                <a:alpha val="50000"/>
              </a:schemeClr>
            </a:solidFill>
            <a:ln w="19050">
              <a:solidFill>
                <a:schemeClr val="tx1"/>
              </a:solid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41400" name="Oval 24"/>
            <p:cNvSpPr>
              <a:spLocks noChangeArrowheads="1"/>
            </p:cNvSpPr>
            <p:nvPr/>
          </p:nvSpPr>
          <p:spPr bwMode="auto">
            <a:xfrm>
              <a:off x="7780338" y="2938463"/>
              <a:ext cx="236537" cy="222250"/>
            </a:xfrm>
            <a:prstGeom prst="ellipse">
              <a:avLst/>
            </a:prstGeom>
            <a:solidFill>
              <a:schemeClr val="folHlink">
                <a:alpha val="50000"/>
              </a:schemeClr>
            </a:solidFill>
            <a:ln w="19050">
              <a:solidFill>
                <a:schemeClr val="tx1"/>
              </a:solidFill>
              <a:round/>
              <a:headEnd/>
              <a:tailEnd/>
            </a:ln>
            <a:effectLst/>
          </p:spPr>
          <p:txBody>
            <a:bodyPr vert="horz" wrap="none" lIns="91440" tIns="45720" rIns="91440" bIns="45720" numCol="1" anchor="ctr" anchorCtr="0" compatLnSpc="1">
              <a:prstTxWarp prst="textNoShape">
                <a:avLst/>
              </a:prstTxWarp>
            </a:bodyPr>
            <a:lstStyle/>
            <a:p>
              <a:endParaRPr lang="en-US"/>
            </a:p>
          </p:txBody>
        </p:sp>
        <p:cxnSp>
          <p:nvCxnSpPr>
            <p:cNvPr id="741401" name="AutoShape 25"/>
            <p:cNvCxnSpPr>
              <a:cxnSpLocks noChangeShapeType="1"/>
              <a:stCxn id="741382" idx="3"/>
              <a:endCxn id="741398" idx="3"/>
            </p:cNvCxnSpPr>
            <p:nvPr/>
          </p:nvCxnSpPr>
          <p:spPr bwMode="auto">
            <a:xfrm flipV="1">
              <a:off x="7456488" y="2330450"/>
              <a:ext cx="358775" cy="317500"/>
            </a:xfrm>
            <a:prstGeom prst="straightConnector1">
              <a:avLst/>
            </a:prstGeom>
            <a:noFill/>
            <a:ln w="25400">
              <a:solidFill>
                <a:schemeClr val="tx1"/>
              </a:solidFill>
              <a:round/>
              <a:headEnd/>
              <a:tailEnd/>
            </a:ln>
            <a:effectLst/>
          </p:spPr>
        </p:cxnSp>
        <p:cxnSp>
          <p:nvCxnSpPr>
            <p:cNvPr id="741402" name="AutoShape 26"/>
            <p:cNvCxnSpPr>
              <a:cxnSpLocks noChangeShapeType="1"/>
              <a:stCxn id="741382" idx="3"/>
              <a:endCxn id="741399" idx="2"/>
            </p:cNvCxnSpPr>
            <p:nvPr/>
          </p:nvCxnSpPr>
          <p:spPr bwMode="auto">
            <a:xfrm flipV="1">
              <a:off x="7456488" y="2601913"/>
              <a:ext cx="317500" cy="46037"/>
            </a:xfrm>
            <a:prstGeom prst="straightConnector1">
              <a:avLst/>
            </a:prstGeom>
            <a:noFill/>
            <a:ln w="25400">
              <a:solidFill>
                <a:schemeClr val="tx1"/>
              </a:solidFill>
              <a:round/>
              <a:headEnd/>
              <a:tailEnd/>
            </a:ln>
            <a:effectLst/>
          </p:spPr>
        </p:cxnSp>
        <p:cxnSp>
          <p:nvCxnSpPr>
            <p:cNvPr id="741403" name="AutoShape 27"/>
            <p:cNvCxnSpPr>
              <a:cxnSpLocks noChangeShapeType="1"/>
              <a:stCxn id="741382" idx="3"/>
              <a:endCxn id="741400" idx="1"/>
            </p:cNvCxnSpPr>
            <p:nvPr/>
          </p:nvCxnSpPr>
          <p:spPr bwMode="auto">
            <a:xfrm>
              <a:off x="7456488" y="2647950"/>
              <a:ext cx="358775" cy="317500"/>
            </a:xfrm>
            <a:prstGeom prst="straightConnector1">
              <a:avLst/>
            </a:prstGeom>
            <a:noFill/>
            <a:ln w="25400">
              <a:solidFill>
                <a:schemeClr val="tx1"/>
              </a:solidFill>
              <a:round/>
              <a:headEnd/>
              <a:tailEnd/>
            </a:ln>
            <a:effectLst/>
          </p:spPr>
        </p:cxnSp>
        <p:sp>
          <p:nvSpPr>
            <p:cNvPr id="741404" name="Freeform 28"/>
            <p:cNvSpPr>
              <a:spLocks/>
            </p:cNvSpPr>
            <p:nvPr/>
          </p:nvSpPr>
          <p:spPr bwMode="auto">
            <a:xfrm>
              <a:off x="6176963" y="2312988"/>
              <a:ext cx="1603375" cy="290512"/>
            </a:xfrm>
            <a:custGeom>
              <a:avLst/>
              <a:gdLst/>
              <a:ahLst/>
              <a:cxnLst>
                <a:cxn ang="0">
                  <a:pos x="0" y="0"/>
                </a:cxn>
                <a:cxn ang="0">
                  <a:pos x="336" y="288"/>
                </a:cxn>
                <a:cxn ang="0">
                  <a:pos x="1296" y="288"/>
                </a:cxn>
                <a:cxn ang="0">
                  <a:pos x="1632" y="0"/>
                </a:cxn>
              </a:cxnLst>
              <a:rect l="0" t="0" r="r" b="b"/>
              <a:pathLst>
                <a:path w="1632" h="288">
                  <a:moveTo>
                    <a:pt x="0" y="0"/>
                  </a:moveTo>
                  <a:lnTo>
                    <a:pt x="336" y="288"/>
                  </a:lnTo>
                  <a:lnTo>
                    <a:pt x="1296" y="288"/>
                  </a:lnTo>
                  <a:lnTo>
                    <a:pt x="1632" y="0"/>
                  </a:lnTo>
                </a:path>
              </a:pathLst>
            </a:custGeom>
            <a:noFill/>
            <a:ln w="25400" cap="flat" cmpd="sng">
              <a:solidFill>
                <a:srgbClr val="FF0000"/>
              </a:solidFill>
              <a:prstDash val="solid"/>
              <a:round/>
              <a:headEnd type="none" w="med" len="med"/>
              <a:tailEnd type="triangle" w="med" len="med"/>
            </a:ln>
            <a:effectLst/>
          </p:spPr>
          <p:txBody>
            <a:bodyPr vert="horz" wrap="none" lIns="91440" tIns="45720" rIns="91440" bIns="45720" numCol="1" anchor="ctr" anchorCtr="0" compatLnSpc="1">
              <a:prstTxWarp prst="textNoShape">
                <a:avLst/>
              </a:prstTxWarp>
            </a:bodyPr>
            <a:lstStyle/>
            <a:p>
              <a:endParaRPr lang="en-US"/>
            </a:p>
          </p:txBody>
        </p:sp>
        <p:sp>
          <p:nvSpPr>
            <p:cNvPr id="741405" name="Freeform 29"/>
            <p:cNvSpPr>
              <a:spLocks/>
            </p:cNvSpPr>
            <p:nvPr/>
          </p:nvSpPr>
          <p:spPr bwMode="auto">
            <a:xfrm>
              <a:off x="6176963" y="2579688"/>
              <a:ext cx="1603375" cy="46037"/>
            </a:xfrm>
            <a:custGeom>
              <a:avLst/>
              <a:gdLst/>
              <a:ahLst/>
              <a:cxnLst>
                <a:cxn ang="0">
                  <a:pos x="0" y="0"/>
                </a:cxn>
                <a:cxn ang="0">
                  <a:pos x="336" y="48"/>
                </a:cxn>
                <a:cxn ang="0">
                  <a:pos x="1296" y="48"/>
                </a:cxn>
                <a:cxn ang="0">
                  <a:pos x="1632" y="0"/>
                </a:cxn>
              </a:cxnLst>
              <a:rect l="0" t="0" r="r" b="b"/>
              <a:pathLst>
                <a:path w="1632" h="48">
                  <a:moveTo>
                    <a:pt x="0" y="0"/>
                  </a:moveTo>
                  <a:lnTo>
                    <a:pt x="336" y="48"/>
                  </a:lnTo>
                  <a:lnTo>
                    <a:pt x="1296" y="48"/>
                  </a:lnTo>
                  <a:lnTo>
                    <a:pt x="1632" y="0"/>
                  </a:lnTo>
                </a:path>
              </a:pathLst>
            </a:custGeom>
            <a:noFill/>
            <a:ln w="25400" cap="flat" cmpd="sng">
              <a:solidFill>
                <a:srgbClr val="0033CC"/>
              </a:solidFill>
              <a:prstDash val="solid"/>
              <a:round/>
              <a:headEnd type="none" w="med" len="med"/>
              <a:tailEnd type="triangle" w="med" len="med"/>
            </a:ln>
            <a:effectLst/>
          </p:spPr>
          <p:txBody>
            <a:bodyPr vert="horz" wrap="none" lIns="91440" tIns="45720" rIns="91440" bIns="45720" numCol="1" anchor="ctr" anchorCtr="0" compatLnSpc="1">
              <a:prstTxWarp prst="textNoShape">
                <a:avLst/>
              </a:prstTxWarp>
            </a:bodyPr>
            <a:lstStyle/>
            <a:p>
              <a:endParaRPr lang="en-US"/>
            </a:p>
          </p:txBody>
        </p:sp>
        <p:sp>
          <p:nvSpPr>
            <p:cNvPr id="741406" name="Freeform 30"/>
            <p:cNvSpPr>
              <a:spLocks/>
            </p:cNvSpPr>
            <p:nvPr/>
          </p:nvSpPr>
          <p:spPr bwMode="auto">
            <a:xfrm>
              <a:off x="6176963" y="2670175"/>
              <a:ext cx="1603375" cy="312738"/>
            </a:xfrm>
            <a:custGeom>
              <a:avLst/>
              <a:gdLst/>
              <a:ahLst/>
              <a:cxnLst>
                <a:cxn ang="0">
                  <a:pos x="0" y="336"/>
                </a:cxn>
                <a:cxn ang="0">
                  <a:pos x="336" y="0"/>
                </a:cxn>
                <a:cxn ang="0">
                  <a:pos x="1296" y="0"/>
                </a:cxn>
                <a:cxn ang="0">
                  <a:pos x="1632" y="336"/>
                </a:cxn>
              </a:cxnLst>
              <a:rect l="0" t="0" r="r" b="b"/>
              <a:pathLst>
                <a:path w="1632" h="336">
                  <a:moveTo>
                    <a:pt x="0" y="336"/>
                  </a:moveTo>
                  <a:lnTo>
                    <a:pt x="336" y="0"/>
                  </a:lnTo>
                  <a:lnTo>
                    <a:pt x="1296" y="0"/>
                  </a:lnTo>
                  <a:lnTo>
                    <a:pt x="1632" y="336"/>
                  </a:lnTo>
                </a:path>
              </a:pathLst>
            </a:custGeom>
            <a:noFill/>
            <a:ln w="25400" cap="flat" cmpd="sng">
              <a:solidFill>
                <a:srgbClr val="0033CC"/>
              </a:solidFill>
              <a:prstDash val="solid"/>
              <a:round/>
              <a:headEnd type="none" w="med" len="med"/>
              <a:tailEnd type="triangle" w="med" len="med"/>
            </a:ln>
            <a:effectLst/>
          </p:spPr>
          <p:txBody>
            <a:bodyPr vert="horz" wrap="none" lIns="91440" tIns="45720" rIns="91440" bIns="45720" numCol="1" anchor="ctr" anchorCtr="0" compatLnSpc="1">
              <a:prstTxWarp prst="textNoShape">
                <a:avLst/>
              </a:prstTxWarp>
            </a:bodyPr>
            <a:lstStyle/>
            <a:p>
              <a:endParaRPr lang="en-US"/>
            </a:p>
          </p:txBody>
        </p:sp>
        <p:sp>
          <p:nvSpPr>
            <p:cNvPr id="741408" name="Text Box 32"/>
            <p:cNvSpPr txBox="1">
              <a:spLocks noChangeArrowheads="1"/>
            </p:cNvSpPr>
            <p:nvPr/>
          </p:nvSpPr>
          <p:spPr bwMode="auto">
            <a:xfrm>
              <a:off x="7956550" y="2405984"/>
              <a:ext cx="1111250" cy="366712"/>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dirty="0"/>
                <a:t>TCP (#2)</a:t>
              </a:r>
              <a:endParaRPr lang="en-US" sz="1800" b="1" dirty="0">
                <a:latin typeface="Comic Sans MS" pitchFamily="66" charset="0"/>
              </a:endParaRPr>
            </a:p>
          </p:txBody>
        </p:sp>
        <p:grpSp>
          <p:nvGrpSpPr>
            <p:cNvPr id="50" name="Group 48"/>
            <p:cNvGrpSpPr/>
            <p:nvPr/>
          </p:nvGrpSpPr>
          <p:grpSpPr>
            <a:xfrm>
              <a:off x="8610600" y="2514600"/>
              <a:ext cx="285750" cy="528638"/>
              <a:chOff x="5441950" y="2530475"/>
              <a:chExt cx="285750" cy="528638"/>
            </a:xfrm>
          </p:grpSpPr>
          <p:sp>
            <p:nvSpPr>
              <p:cNvPr id="51" name="Text Box 11"/>
              <p:cNvSpPr txBox="1">
                <a:spLocks noChangeArrowheads="1"/>
              </p:cNvSpPr>
              <p:nvPr/>
            </p:nvSpPr>
            <p:spPr bwMode="auto">
              <a:xfrm>
                <a:off x="5445125" y="2530475"/>
                <a:ext cx="282575" cy="366713"/>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a:latin typeface="Comic Sans MS" pitchFamily="66" charset="0"/>
                  </a:rPr>
                  <a:t>.</a:t>
                </a:r>
              </a:p>
            </p:txBody>
          </p:sp>
          <p:grpSp>
            <p:nvGrpSpPr>
              <p:cNvPr id="52" name="Group 41"/>
              <p:cNvGrpSpPr/>
              <p:nvPr/>
            </p:nvGrpSpPr>
            <p:grpSpPr>
              <a:xfrm>
                <a:off x="5441950" y="2611438"/>
                <a:ext cx="282575" cy="447675"/>
                <a:chOff x="5441950" y="2611438"/>
                <a:chExt cx="282575" cy="447675"/>
              </a:xfrm>
            </p:grpSpPr>
            <p:sp>
              <p:nvSpPr>
                <p:cNvPr id="53" name="Text Box 12"/>
                <p:cNvSpPr txBox="1">
                  <a:spLocks noChangeArrowheads="1"/>
                </p:cNvSpPr>
                <p:nvPr/>
              </p:nvSpPr>
              <p:spPr bwMode="auto">
                <a:xfrm>
                  <a:off x="5441950" y="2611438"/>
                  <a:ext cx="282575" cy="366712"/>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a:latin typeface="Comic Sans MS" pitchFamily="66" charset="0"/>
                    </a:rPr>
                    <a:t>.</a:t>
                  </a:r>
                </a:p>
              </p:txBody>
            </p:sp>
            <p:sp>
              <p:nvSpPr>
                <p:cNvPr id="54" name="Text Box 13"/>
                <p:cNvSpPr txBox="1">
                  <a:spLocks noChangeArrowheads="1"/>
                </p:cNvSpPr>
                <p:nvPr/>
              </p:nvSpPr>
              <p:spPr bwMode="auto">
                <a:xfrm>
                  <a:off x="5441950" y="2692400"/>
                  <a:ext cx="282575" cy="366713"/>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dirty="0">
                      <a:latin typeface="Comic Sans MS" pitchFamily="66" charset="0"/>
                    </a:rPr>
                    <a:t>.</a:t>
                  </a:r>
                </a:p>
              </p:txBody>
            </p:sp>
          </p:grpSp>
        </p:grpSp>
      </p:grpSp>
      <p:sp>
        <p:nvSpPr>
          <p:cNvPr id="55" name="Text Box 12"/>
          <p:cNvSpPr txBox="1">
            <a:spLocks noChangeArrowheads="1"/>
          </p:cNvSpPr>
          <p:nvPr/>
        </p:nvSpPr>
        <p:spPr bwMode="auto">
          <a:xfrm>
            <a:off x="1799789" y="4309790"/>
            <a:ext cx="799900"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pPr algn="ctr"/>
            <a:r>
              <a:rPr lang="en-US" sz="2400" dirty="0" smtClean="0">
                <a:latin typeface="Times New Roman" pitchFamily="18" charset="0"/>
              </a:rPr>
              <a:t>UDP</a:t>
            </a:r>
            <a:endParaRPr lang="en-US" sz="2400" baseline="-25000" dirty="0">
              <a:latin typeface="Times New Roman" pitchFamily="18" charset="0"/>
            </a:endParaRPr>
          </a:p>
        </p:txBody>
      </p:sp>
      <p:cxnSp>
        <p:nvCxnSpPr>
          <p:cNvPr id="56" name="Straight Arrow Connector 55"/>
          <p:cNvCxnSpPr/>
          <p:nvPr/>
        </p:nvCxnSpPr>
        <p:spPr>
          <a:xfrm flipH="1">
            <a:off x="1091288" y="4539340"/>
            <a:ext cx="772884" cy="0"/>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57" name="Text Box 12"/>
          <p:cNvSpPr txBox="1">
            <a:spLocks noChangeArrowheads="1"/>
          </p:cNvSpPr>
          <p:nvPr/>
        </p:nvSpPr>
        <p:spPr bwMode="auto">
          <a:xfrm>
            <a:off x="1683526" y="4827666"/>
            <a:ext cx="1945085"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pPr algn="ctr"/>
            <a:r>
              <a:rPr lang="en-US" sz="2400" dirty="0" smtClean="0">
                <a:latin typeface="Times New Roman" pitchFamily="18" charset="0"/>
              </a:rPr>
              <a:t>31 TCP Flows</a:t>
            </a:r>
            <a:endParaRPr lang="en-US" sz="2400" baseline="-25000" dirty="0">
              <a:latin typeface="Times New Roman" pitchFamily="18" charset="0"/>
            </a:endParaRPr>
          </a:p>
        </p:txBody>
      </p:sp>
      <p:sp>
        <p:nvSpPr>
          <p:cNvPr id="58" name="Left Brace 57"/>
          <p:cNvSpPr/>
          <p:nvPr/>
        </p:nvSpPr>
        <p:spPr>
          <a:xfrm rot="5400000">
            <a:off x="2401050" y="3930612"/>
            <a:ext cx="510038" cy="3133362"/>
          </a:xfrm>
          <a:prstGeom prst="leftBrace">
            <a:avLst>
              <a:gd name="adj1" fmla="val 8333"/>
              <a:gd name="adj2" fmla="val 49957"/>
            </a:avLst>
          </a:prstGeom>
          <a:ln w="762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Slide Number Placeholder 2"/>
          <p:cNvSpPr>
            <a:spLocks noGrp="1"/>
          </p:cNvSpPr>
          <p:nvPr>
            <p:ph type="sldNum" sz="quarter" idx="12"/>
          </p:nvPr>
        </p:nvSpPr>
        <p:spPr>
          <a:xfrm>
            <a:off x="0" y="1256270"/>
            <a:ext cx="533400" cy="304800"/>
          </a:xfrm>
        </p:spPr>
        <p:txBody>
          <a:bodyPr>
            <a:normAutofit fontScale="92500" lnSpcReduction="20000"/>
          </a:bodyPr>
          <a:lstStyle/>
          <a:p>
            <a:fld id="{283B9EA5-CE9A-4950-A80C-5ADF06B45BB8}" type="slidenum">
              <a:rPr lang="en-US" smtClean="0"/>
              <a:pPr/>
              <a:t>30</a:t>
            </a:fld>
            <a:endParaRPr lang="en-US" dirty="0"/>
          </a:p>
        </p:txBody>
      </p:sp>
    </p:spTree>
    <p:extLst>
      <p:ext uri="{BB962C8B-B14F-4D97-AF65-F5344CB8AC3E}">
        <p14:creationId xmlns:p14="http://schemas.microsoft.com/office/powerpoint/2010/main" val="32169921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50376" y="2699657"/>
            <a:ext cx="8338782" cy="3496427"/>
          </a:xfrm>
        </p:spPr>
        <p:txBody>
          <a:bodyPr>
            <a:noAutofit/>
          </a:bodyPr>
          <a:lstStyle/>
          <a:p>
            <a:pPr marL="571500" indent="-571500">
              <a:buFont typeface="Wingdings" pitchFamily="2" charset="2"/>
              <a:buChar char="q"/>
            </a:pPr>
            <a:r>
              <a:rPr lang="en-US" sz="4400" dirty="0" smtClean="0"/>
              <a:t>Random Early Detection</a:t>
            </a:r>
          </a:p>
          <a:p>
            <a:pPr marL="571500" indent="-571500">
              <a:buFont typeface="Wingdings" pitchFamily="2" charset="2"/>
              <a:buChar char="q"/>
            </a:pPr>
            <a:r>
              <a:rPr lang="en-US" sz="4400" dirty="0" smtClean="0"/>
              <a:t>Fair Queuing</a:t>
            </a:r>
          </a:p>
          <a:p>
            <a:pPr marL="571500" indent="-571500">
              <a:buFont typeface="Wingdings" pitchFamily="2" charset="2"/>
              <a:buChar char="q"/>
            </a:pPr>
            <a:r>
              <a:rPr lang="en-US" sz="4400" dirty="0" smtClean="0"/>
              <a:t>Core-Stateless Fair Queuing</a:t>
            </a:r>
          </a:p>
        </p:txBody>
      </p:sp>
      <p:sp>
        <p:nvSpPr>
          <p:cNvPr id="5" name="Title 4"/>
          <p:cNvSpPr>
            <a:spLocks noGrp="1"/>
          </p:cNvSpPr>
          <p:nvPr>
            <p:ph type="title"/>
          </p:nvPr>
        </p:nvSpPr>
        <p:spPr/>
        <p:txBody>
          <a:bodyPr/>
          <a:lstStyle/>
          <a:p>
            <a:r>
              <a:rPr lang="en-US" dirty="0" smtClean="0"/>
              <a:t>Outline</a:t>
            </a:r>
            <a:endParaRPr lang="en-US" dirty="0"/>
          </a:p>
        </p:txBody>
      </p:sp>
      <p:sp>
        <p:nvSpPr>
          <p:cNvPr id="3" name="Slide Number Placeholder 2"/>
          <p:cNvSpPr>
            <a:spLocks noGrp="1"/>
          </p:cNvSpPr>
          <p:nvPr>
            <p:ph type="sldNum" sz="quarter" idx="11"/>
          </p:nvPr>
        </p:nvSpPr>
        <p:spPr/>
        <p:txBody>
          <a:bodyPr>
            <a:normAutofit/>
          </a:bodyPr>
          <a:lstStyle/>
          <a:p>
            <a:fld id="{283B9EA5-CE9A-4950-A80C-5ADF06B45BB8}" type="slidenum">
              <a:rPr lang="en-US" smtClean="0"/>
              <a:pPr/>
              <a:t>31</a:t>
            </a:fld>
            <a:endParaRPr lang="en-US" dirty="0"/>
          </a:p>
        </p:txBody>
      </p:sp>
    </p:spTree>
    <p:extLst>
      <p:ext uri="{BB962C8B-B14F-4D97-AF65-F5344CB8AC3E}">
        <p14:creationId xmlns:p14="http://schemas.microsoft.com/office/powerpoint/2010/main" val="38729816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Core-Stateless Fair Queuing</a:t>
            </a:r>
            <a:endParaRPr lang="en-US" dirty="0"/>
          </a:p>
        </p:txBody>
      </p:sp>
      <p:sp>
        <p:nvSpPr>
          <p:cNvPr id="4" name="Slide Number Placeholder 3"/>
          <p:cNvSpPr>
            <a:spLocks noGrp="1"/>
          </p:cNvSpPr>
          <p:nvPr>
            <p:ph type="sldNum" sz="quarter" idx="12"/>
          </p:nvPr>
        </p:nvSpPr>
        <p:spPr/>
        <p:txBody>
          <a:bodyPr>
            <a:normAutofit fontScale="92500" lnSpcReduction="20000"/>
          </a:bodyPr>
          <a:lstStyle/>
          <a:p>
            <a:fld id="{283B9EA5-CE9A-4950-A80C-5ADF06B45BB8}" type="slidenum">
              <a:rPr lang="en-US" smtClean="0"/>
              <a:t>32</a:t>
            </a:fld>
            <a:endParaRPr lang="en-US"/>
          </a:p>
        </p:txBody>
      </p:sp>
      <p:sp>
        <p:nvSpPr>
          <p:cNvPr id="6" name="Content Placeholder 5"/>
          <p:cNvSpPr>
            <a:spLocks noGrp="1"/>
          </p:cNvSpPr>
          <p:nvPr>
            <p:ph sz="quarter" idx="1"/>
          </p:nvPr>
        </p:nvSpPr>
        <p:spPr/>
        <p:txBody>
          <a:bodyPr/>
          <a:lstStyle/>
          <a:p>
            <a:r>
              <a:rPr lang="en-US" dirty="0" smtClean="0"/>
              <a:t>Fair Queuing requires per flow state in routers</a:t>
            </a:r>
          </a:p>
          <a:p>
            <a:pPr marL="0" indent="0" algn="ctr">
              <a:buNone/>
            </a:pPr>
            <a:r>
              <a:rPr lang="en-US" dirty="0">
                <a:solidFill>
                  <a:schemeClr val="accent2"/>
                </a:solidFill>
              </a:rPr>
              <a:t>You never, EVER want per-flow state in the router.</a:t>
            </a:r>
          </a:p>
          <a:p>
            <a:r>
              <a:rPr lang="en-US" dirty="0" smtClean="0"/>
              <a:t>Core-Stateless Fair Queuing (CSFQ) eliminates state in </a:t>
            </a:r>
            <a:r>
              <a:rPr lang="en-US" dirty="0" smtClean="0">
                <a:solidFill>
                  <a:schemeClr val="accent1"/>
                </a:solidFill>
              </a:rPr>
              <a:t>some</a:t>
            </a:r>
            <a:r>
              <a:rPr lang="en-US" dirty="0" smtClean="0"/>
              <a:t> of the </a:t>
            </a:r>
            <a:r>
              <a:rPr lang="en-US" dirty="0" smtClean="0"/>
              <a:t>routers…</a:t>
            </a:r>
          </a:p>
          <a:p>
            <a:r>
              <a:rPr lang="en-US" dirty="0" smtClean="0"/>
              <a:t>… but only approximates FQ</a:t>
            </a:r>
            <a:endParaRPr lang="en-US" dirty="0"/>
          </a:p>
        </p:txBody>
      </p:sp>
    </p:spTree>
    <p:extLst>
      <p:ext uri="{BB962C8B-B14F-4D97-AF65-F5344CB8AC3E}">
        <p14:creationId xmlns:p14="http://schemas.microsoft.com/office/powerpoint/2010/main" val="14769162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CSFQ Approach</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fld id="{283B9EA5-CE9A-4950-A80C-5ADF06B45BB8}" type="slidenum">
              <a:rPr lang="en-US" smtClean="0"/>
              <a:pPr/>
              <a:t>33</a:t>
            </a:fld>
            <a:endParaRPr lang="en-US" dirty="0"/>
          </a:p>
        </p:txBody>
      </p:sp>
      <p:sp>
        <p:nvSpPr>
          <p:cNvPr id="4" name="Content Placeholder 3"/>
          <p:cNvSpPr>
            <a:spLocks noGrp="1"/>
          </p:cNvSpPr>
          <p:nvPr>
            <p:ph sz="quarter" idx="1"/>
          </p:nvPr>
        </p:nvSpPr>
        <p:spPr>
          <a:xfrm>
            <a:off x="152400" y="1523998"/>
            <a:ext cx="8839200" cy="1687286"/>
          </a:xfrm>
        </p:spPr>
        <p:txBody>
          <a:bodyPr/>
          <a:lstStyle/>
          <a:p>
            <a:r>
              <a:rPr lang="en-US" dirty="0" smtClean="0"/>
              <a:t>A contiguous and trusted region of the network</a:t>
            </a:r>
          </a:p>
          <a:p>
            <a:pPr lvl="1"/>
            <a:r>
              <a:rPr lang="en-US" dirty="0" smtClean="0"/>
              <a:t>Edge routers perform per flow operations</a:t>
            </a:r>
          </a:p>
          <a:p>
            <a:pPr lvl="1"/>
            <a:r>
              <a:rPr lang="en-US" dirty="0" smtClean="0"/>
              <a:t>Core routers perform </a:t>
            </a:r>
            <a:r>
              <a:rPr lang="en-US" dirty="0" smtClean="0">
                <a:solidFill>
                  <a:schemeClr val="accent1"/>
                </a:solidFill>
              </a:rPr>
              <a:t>no</a:t>
            </a:r>
            <a:r>
              <a:rPr lang="en-US" dirty="0" smtClean="0"/>
              <a:t> per flow operations</a:t>
            </a:r>
            <a:endParaRPr lang="en-US" dirty="0"/>
          </a:p>
        </p:txBody>
      </p:sp>
      <p:sp>
        <p:nvSpPr>
          <p:cNvPr id="5" name="Cloud 4"/>
          <p:cNvSpPr/>
          <p:nvPr/>
        </p:nvSpPr>
        <p:spPr>
          <a:xfrm>
            <a:off x="2336080" y="3136670"/>
            <a:ext cx="3967743" cy="3045814"/>
          </a:xfrm>
          <a:prstGeom prst="cloud">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6" name="Straight Connector 5"/>
          <p:cNvCxnSpPr>
            <a:stCxn id="16" idx="2"/>
            <a:endCxn id="14" idx="0"/>
          </p:cNvCxnSpPr>
          <p:nvPr/>
        </p:nvCxnSpPr>
        <p:spPr>
          <a:xfrm flipH="1">
            <a:off x="4158192" y="3739217"/>
            <a:ext cx="752216" cy="656409"/>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18" idx="3"/>
            <a:endCxn id="14" idx="1"/>
          </p:cNvCxnSpPr>
          <p:nvPr/>
        </p:nvCxnSpPr>
        <p:spPr>
          <a:xfrm>
            <a:off x="3125910" y="4190050"/>
            <a:ext cx="709724" cy="395774"/>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16" idx="1"/>
            <a:endCxn id="18" idx="3"/>
          </p:cNvCxnSpPr>
          <p:nvPr/>
        </p:nvCxnSpPr>
        <p:spPr>
          <a:xfrm flipH="1">
            <a:off x="3125910" y="3549020"/>
            <a:ext cx="1461940" cy="64103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16" idx="3"/>
            <a:endCxn id="17" idx="0"/>
          </p:cNvCxnSpPr>
          <p:nvPr/>
        </p:nvCxnSpPr>
        <p:spPr>
          <a:xfrm>
            <a:off x="5232965" y="3549020"/>
            <a:ext cx="1033157" cy="553429"/>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15" idx="1"/>
            <a:endCxn id="14" idx="2"/>
          </p:cNvCxnSpPr>
          <p:nvPr/>
        </p:nvCxnSpPr>
        <p:spPr>
          <a:xfrm flipV="1">
            <a:off x="2818583" y="4776021"/>
            <a:ext cx="1339609" cy="778208"/>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32" idx="1"/>
            <a:endCxn id="15" idx="3"/>
          </p:cNvCxnSpPr>
          <p:nvPr/>
        </p:nvCxnSpPr>
        <p:spPr>
          <a:xfrm flipH="1" flipV="1">
            <a:off x="3463698" y="5554229"/>
            <a:ext cx="963862" cy="305448"/>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17" idx="2"/>
            <a:endCxn id="32" idx="3"/>
          </p:cNvCxnSpPr>
          <p:nvPr/>
        </p:nvCxnSpPr>
        <p:spPr>
          <a:xfrm flipH="1">
            <a:off x="5072675" y="4482844"/>
            <a:ext cx="1193447" cy="1376833"/>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5" idx="0"/>
            <a:endCxn id="18" idx="2"/>
          </p:cNvCxnSpPr>
          <p:nvPr/>
        </p:nvCxnSpPr>
        <p:spPr>
          <a:xfrm flipH="1" flipV="1">
            <a:off x="2803353" y="4380247"/>
            <a:ext cx="337788" cy="983784"/>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pic>
        <p:nvPicPr>
          <p:cNvPr id="14" name="Picture 2" descr="C:\Users\t0ph3r\Documents\CS 4700\assets\Rou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634" y="4395626"/>
            <a:ext cx="645115" cy="38039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Users\t0ph3r\Documents\CS 4700\assets\Rou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8583" y="5364031"/>
            <a:ext cx="645115" cy="38039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C:\Users\t0ph3r\Documents\CS 4700\assets\Rou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7850" y="3358822"/>
            <a:ext cx="645115" cy="380395"/>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Connector 18"/>
          <p:cNvCxnSpPr>
            <a:stCxn id="32" idx="0"/>
            <a:endCxn id="14" idx="2"/>
          </p:cNvCxnSpPr>
          <p:nvPr/>
        </p:nvCxnSpPr>
        <p:spPr>
          <a:xfrm flipH="1" flipV="1">
            <a:off x="4158192" y="4776021"/>
            <a:ext cx="591926" cy="893458"/>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150387" y="3521274"/>
            <a:ext cx="439874" cy="655641"/>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pic>
        <p:nvPicPr>
          <p:cNvPr id="37" name="Picture 2" descr="C:\Users\t0ph3r\Documents\CS 4700\assets\black_serv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9922" y="3262535"/>
            <a:ext cx="607000" cy="607000"/>
          </a:xfrm>
          <a:prstGeom prst="rect">
            <a:avLst/>
          </a:prstGeom>
          <a:noFill/>
          <a:extLst>
            <a:ext uri="{909E8E84-426E-40DD-AFC4-6F175D3DCCD1}">
              <a14:hiddenFill xmlns:a14="http://schemas.microsoft.com/office/drawing/2010/main">
                <a:solidFill>
                  <a:srgbClr val="FFFFFF"/>
                </a:solidFill>
              </a14:hiddenFill>
            </a:ext>
          </a:extLst>
        </p:spPr>
      </p:pic>
      <p:cxnSp>
        <p:nvCxnSpPr>
          <p:cNvPr id="38" name="Straight Connector 37"/>
          <p:cNvCxnSpPr/>
          <p:nvPr/>
        </p:nvCxnSpPr>
        <p:spPr>
          <a:xfrm flipV="1">
            <a:off x="1922840" y="4176915"/>
            <a:ext cx="667421" cy="205959"/>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pic>
        <p:nvPicPr>
          <p:cNvPr id="39" name="Picture 2" descr="C:\Users\t0ph3r\Documents\CS 4700\assets\black_serv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2375" y="3967580"/>
            <a:ext cx="607000" cy="607000"/>
          </a:xfrm>
          <a:prstGeom prst="rect">
            <a:avLst/>
          </a:prstGeom>
          <a:noFill/>
          <a:extLst>
            <a:ext uri="{909E8E84-426E-40DD-AFC4-6F175D3DCCD1}">
              <a14:hiddenFill xmlns:a14="http://schemas.microsoft.com/office/drawing/2010/main">
                <a:solidFill>
                  <a:srgbClr val="FFFFFF"/>
                </a:solidFill>
              </a14:hiddenFill>
            </a:ext>
          </a:extLst>
        </p:spPr>
      </p:pic>
      <p:cxnSp>
        <p:nvCxnSpPr>
          <p:cNvPr id="42" name="Straight Connector 41"/>
          <p:cNvCxnSpPr/>
          <p:nvPr/>
        </p:nvCxnSpPr>
        <p:spPr>
          <a:xfrm flipH="1">
            <a:off x="6303823" y="3755571"/>
            <a:ext cx="380006" cy="537075"/>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pic>
        <p:nvPicPr>
          <p:cNvPr id="43" name="Picture 2" descr="C:\Users\t0ph3r\Documents\CS 4700\assets\black_serv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5866" y="3451204"/>
            <a:ext cx="607000" cy="607000"/>
          </a:xfrm>
          <a:prstGeom prst="rect">
            <a:avLst/>
          </a:prstGeom>
          <a:noFill/>
          <a:extLst>
            <a:ext uri="{909E8E84-426E-40DD-AFC4-6F175D3DCCD1}">
              <a14:hiddenFill xmlns:a14="http://schemas.microsoft.com/office/drawing/2010/main">
                <a:solidFill>
                  <a:srgbClr val="FFFFFF"/>
                </a:solidFill>
              </a14:hiddenFill>
            </a:ext>
          </a:extLst>
        </p:spPr>
      </p:pic>
      <p:cxnSp>
        <p:nvCxnSpPr>
          <p:cNvPr id="44" name="Straight Connector 43"/>
          <p:cNvCxnSpPr/>
          <p:nvPr/>
        </p:nvCxnSpPr>
        <p:spPr>
          <a:xfrm flipH="1" flipV="1">
            <a:off x="6303824" y="4292647"/>
            <a:ext cx="633210" cy="187768"/>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pic>
        <p:nvPicPr>
          <p:cNvPr id="45" name="Picture 2" descr="C:\Users\t0ph3r\Documents\CS 4700\assets\black_serv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3911" y="4176915"/>
            <a:ext cx="607000" cy="607000"/>
          </a:xfrm>
          <a:prstGeom prst="rect">
            <a:avLst/>
          </a:prstGeom>
          <a:noFill/>
          <a:extLst>
            <a:ext uri="{909E8E84-426E-40DD-AFC4-6F175D3DCCD1}">
              <a14:hiddenFill xmlns:a14="http://schemas.microsoft.com/office/drawing/2010/main">
                <a:solidFill>
                  <a:srgbClr val="FFFFFF"/>
                </a:solidFill>
              </a14:hiddenFill>
            </a:ext>
          </a:extLst>
        </p:spPr>
      </p:pic>
      <p:cxnSp>
        <p:nvCxnSpPr>
          <p:cNvPr id="46" name="Straight Connector 45"/>
          <p:cNvCxnSpPr/>
          <p:nvPr/>
        </p:nvCxnSpPr>
        <p:spPr>
          <a:xfrm>
            <a:off x="4750118" y="5859677"/>
            <a:ext cx="160289" cy="530237"/>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pic>
        <p:nvPicPr>
          <p:cNvPr id="47" name="Picture 2" descr="C:\Users\t0ph3r\Documents\CS 4700\assets\black_serv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5965" y="6182484"/>
            <a:ext cx="607000" cy="607000"/>
          </a:xfrm>
          <a:prstGeom prst="rect">
            <a:avLst/>
          </a:prstGeom>
          <a:noFill/>
          <a:extLst>
            <a:ext uri="{909E8E84-426E-40DD-AFC4-6F175D3DCCD1}">
              <a14:hiddenFill xmlns:a14="http://schemas.microsoft.com/office/drawing/2010/main">
                <a:solidFill>
                  <a:srgbClr val="FFFFFF"/>
                </a:solidFill>
              </a14:hiddenFill>
            </a:ext>
          </a:extLst>
        </p:spPr>
      </p:pic>
      <p:cxnSp>
        <p:nvCxnSpPr>
          <p:cNvPr id="48" name="Straight Connector 47"/>
          <p:cNvCxnSpPr/>
          <p:nvPr/>
        </p:nvCxnSpPr>
        <p:spPr>
          <a:xfrm flipH="1" flipV="1">
            <a:off x="4750118" y="5859676"/>
            <a:ext cx="625429" cy="395556"/>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pic>
        <p:nvPicPr>
          <p:cNvPr id="49" name="Picture 2" descr="C:\Users\t0ph3r\Documents\CS 4700\assets\black_serv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9515" y="5981964"/>
            <a:ext cx="607000" cy="607000"/>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2" descr="C:\Users\t0ph3r\Documents\CS 4700\assets\Rou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463" y="3997603"/>
            <a:ext cx="645115" cy="380395"/>
          </a:xfrm>
          <a:prstGeom prst="rect">
            <a:avLst/>
          </a:prstGeom>
          <a:noFill/>
          <a:extLst>
            <a:ext uri="{909E8E84-426E-40DD-AFC4-6F175D3DCCD1}">
              <a14:hiddenFill xmlns:a14="http://schemas.microsoft.com/office/drawing/2010/main">
                <a:solidFill>
                  <a:srgbClr val="FFFFFF"/>
                </a:solidFill>
              </a14:hiddenFill>
            </a:ext>
          </a:extLst>
        </p:spPr>
      </p:pic>
      <p:pic>
        <p:nvPicPr>
          <p:cNvPr id="67" name="Picture 2" descr="C:\Users\t0ph3r\Documents\CS 4700\assets\Rou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564" y="4102448"/>
            <a:ext cx="645115" cy="380395"/>
          </a:xfrm>
          <a:prstGeom prst="rect">
            <a:avLst/>
          </a:prstGeom>
          <a:noFill/>
          <a:extLst>
            <a:ext uri="{909E8E84-426E-40DD-AFC4-6F175D3DCCD1}">
              <a14:hiddenFill xmlns:a14="http://schemas.microsoft.com/office/drawing/2010/main">
                <a:solidFill>
                  <a:srgbClr val="FFFFFF"/>
                </a:solidFill>
              </a14:hiddenFill>
            </a:ext>
          </a:extLst>
        </p:spPr>
      </p:pic>
      <p:pic>
        <p:nvPicPr>
          <p:cNvPr id="68" name="Picture 2" descr="C:\Users\t0ph3r\Documents\CS 4700\assets\Rou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559" y="5669478"/>
            <a:ext cx="645115" cy="38039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t0ph3r\Documents\CS 4700\assets\Router.png"/>
          <p:cNvPicPr>
            <a:picLocks noChangeAspect="1" noChangeArrowheads="1"/>
          </p:cNvPicPr>
          <p:nvPr/>
        </p:nvPicPr>
        <p:blipFill>
          <a:blip r:embed="rId4">
            <a:duotone>
              <a:schemeClr val="accent3">
                <a:shade val="45000"/>
                <a:satMod val="135000"/>
              </a:schemeClr>
              <a:prstClr val="white"/>
            </a:duotone>
            <a:extLst>
              <a:ext uri="{BEBA8EAE-BF5A-486C-A8C5-ECC9F3942E4B}">
                <a14:imgProps xmlns:a14="http://schemas.microsoft.com/office/drawing/2010/main">
                  <a14:imgLayer r:embed="rId5">
                    <a14:imgEffect>
                      <a14:colorTemperature colorTemp="11500"/>
                    </a14:imgEffect>
                    <a14:imgEffect>
                      <a14:saturation sat="108000"/>
                    </a14:imgEffect>
                  </a14:imgLayer>
                </a14:imgProps>
              </a:ext>
              <a:ext uri="{28A0092B-C50C-407E-A947-70E740481C1C}">
                <a14:useLocalDpi xmlns:a14="http://schemas.microsoft.com/office/drawing/2010/main" val="0"/>
              </a:ext>
            </a:extLst>
          </a:blip>
          <a:srcRect/>
          <a:stretch>
            <a:fillRect/>
          </a:stretch>
        </p:blipFill>
        <p:spPr bwMode="auto">
          <a:xfrm>
            <a:off x="5943564" y="4102449"/>
            <a:ext cx="645115" cy="380395"/>
          </a:xfrm>
          <a:prstGeom prst="rect">
            <a:avLst/>
          </a:prstGeom>
          <a:noFill/>
          <a:extLst/>
        </p:spPr>
      </p:pic>
      <p:pic>
        <p:nvPicPr>
          <p:cNvPr id="18" name="Picture 2" descr="C:\Users\t0ph3r\Documents\CS 4700\assets\Router.png"/>
          <p:cNvPicPr>
            <a:picLocks noChangeAspect="1" noChangeArrowheads="1"/>
          </p:cNvPicPr>
          <p:nvPr/>
        </p:nvPicPr>
        <p:blipFill>
          <a:blip r:embed="rId4">
            <a:duotone>
              <a:schemeClr val="accent3">
                <a:shade val="45000"/>
                <a:satMod val="135000"/>
              </a:schemeClr>
              <a:prstClr val="white"/>
            </a:duotone>
            <a:extLst>
              <a:ext uri="{BEBA8EAE-BF5A-486C-A8C5-ECC9F3942E4B}">
                <a14:imgProps xmlns:a14="http://schemas.microsoft.com/office/drawing/2010/main">
                  <a14:imgLayer r:embed="rId5">
                    <a14:imgEffect>
                      <a14:colorTemperature colorTemp="11500"/>
                    </a14:imgEffect>
                    <a14:imgEffect>
                      <a14:saturation sat="108000"/>
                    </a14:imgEffect>
                  </a14:imgLayer>
                </a14:imgProps>
              </a:ext>
              <a:ext uri="{28A0092B-C50C-407E-A947-70E740481C1C}">
                <a14:useLocalDpi xmlns:a14="http://schemas.microsoft.com/office/drawing/2010/main" val="0"/>
              </a:ext>
            </a:extLst>
          </a:blip>
          <a:srcRect/>
          <a:stretch>
            <a:fillRect/>
          </a:stretch>
        </p:blipFill>
        <p:spPr bwMode="auto">
          <a:xfrm>
            <a:off x="2480795" y="3999852"/>
            <a:ext cx="645115" cy="380395"/>
          </a:xfrm>
          <a:prstGeom prst="rect">
            <a:avLst/>
          </a:prstGeom>
          <a:noFill/>
          <a:extLst/>
        </p:spPr>
      </p:pic>
      <p:pic>
        <p:nvPicPr>
          <p:cNvPr id="32" name="Picture 2" descr="C:\Users\t0ph3r\Documents\CS 4700\assets\Router.png"/>
          <p:cNvPicPr>
            <a:picLocks noChangeAspect="1" noChangeArrowheads="1"/>
          </p:cNvPicPr>
          <p:nvPr/>
        </p:nvPicPr>
        <p:blipFill>
          <a:blip r:embed="rId4">
            <a:duotone>
              <a:schemeClr val="accent3">
                <a:shade val="45000"/>
                <a:satMod val="135000"/>
              </a:schemeClr>
              <a:prstClr val="white"/>
            </a:duotone>
            <a:extLst>
              <a:ext uri="{BEBA8EAE-BF5A-486C-A8C5-ECC9F3942E4B}">
                <a14:imgProps xmlns:a14="http://schemas.microsoft.com/office/drawing/2010/main">
                  <a14:imgLayer r:embed="rId5">
                    <a14:imgEffect>
                      <a14:colorTemperature colorTemp="11500"/>
                    </a14:imgEffect>
                    <a14:imgEffect>
                      <a14:saturation sat="108000"/>
                    </a14:imgEffect>
                  </a14:imgLayer>
                </a14:imgProps>
              </a:ext>
              <a:ext uri="{28A0092B-C50C-407E-A947-70E740481C1C}">
                <a14:useLocalDpi xmlns:a14="http://schemas.microsoft.com/office/drawing/2010/main" val="0"/>
              </a:ext>
            </a:extLst>
          </a:blip>
          <a:srcRect/>
          <a:stretch>
            <a:fillRect/>
          </a:stretch>
        </p:blipFill>
        <p:spPr bwMode="auto">
          <a:xfrm>
            <a:off x="4427560" y="5669479"/>
            <a:ext cx="645115" cy="380395"/>
          </a:xfrm>
          <a:prstGeom prst="rect">
            <a:avLst/>
          </a:prstGeom>
          <a:noFill/>
          <a:extLst/>
        </p:spPr>
      </p:pic>
      <p:grpSp>
        <p:nvGrpSpPr>
          <p:cNvPr id="58" name="Group 57"/>
          <p:cNvGrpSpPr/>
          <p:nvPr/>
        </p:nvGrpSpPr>
        <p:grpSpPr>
          <a:xfrm flipH="1">
            <a:off x="6145744" y="5208603"/>
            <a:ext cx="1332741" cy="954107"/>
            <a:chOff x="1219200" y="4876799"/>
            <a:chExt cx="5181605" cy="1384995"/>
          </a:xfrm>
        </p:grpSpPr>
        <p:sp>
          <p:nvSpPr>
            <p:cNvPr id="59" name="Rectangular Callout 58"/>
            <p:cNvSpPr/>
            <p:nvPr/>
          </p:nvSpPr>
          <p:spPr>
            <a:xfrm>
              <a:off x="1219200" y="4876799"/>
              <a:ext cx="5181601" cy="1384995"/>
            </a:xfrm>
            <a:prstGeom prst="wedgeRectCallout">
              <a:avLst>
                <a:gd name="adj1" fmla="val 34745"/>
                <a:gd name="adj2" fmla="val -128886"/>
              </a:avLst>
            </a:prstGeom>
            <a:solidFill>
              <a:srgbClr val="DA1F28"/>
            </a:solidFill>
            <a:ln w="38100" cap="flat" cmpd="sng" algn="ctr">
              <a:solidFill>
                <a:srgbClr val="DA1F28">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a:ea typeface="+mn-ea"/>
                <a:cs typeface="+mn-cs"/>
              </a:endParaRPr>
            </a:p>
          </p:txBody>
        </p:sp>
        <p:sp>
          <p:nvSpPr>
            <p:cNvPr id="60" name="TextBox 59"/>
            <p:cNvSpPr txBox="1"/>
            <p:nvPr/>
          </p:nvSpPr>
          <p:spPr>
            <a:xfrm>
              <a:off x="1219203" y="4876799"/>
              <a:ext cx="5181602" cy="138499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ysClr val="window" lastClr="FFFFFF"/>
                  </a:solidFill>
                  <a:effectLst/>
                  <a:uLnTx/>
                  <a:uFillTx/>
                </a:rPr>
                <a:t>Edge Router</a:t>
              </a:r>
            </a:p>
          </p:txBody>
        </p:sp>
      </p:grpSp>
      <p:grpSp>
        <p:nvGrpSpPr>
          <p:cNvPr id="63" name="Group 62"/>
          <p:cNvGrpSpPr/>
          <p:nvPr/>
        </p:nvGrpSpPr>
        <p:grpSpPr>
          <a:xfrm flipH="1">
            <a:off x="967350" y="5496827"/>
            <a:ext cx="1332741" cy="954107"/>
            <a:chOff x="1219200" y="4876799"/>
            <a:chExt cx="5181605" cy="1384995"/>
          </a:xfrm>
        </p:grpSpPr>
        <p:sp>
          <p:nvSpPr>
            <p:cNvPr id="64" name="Rectangular Callout 63"/>
            <p:cNvSpPr/>
            <p:nvPr/>
          </p:nvSpPr>
          <p:spPr>
            <a:xfrm>
              <a:off x="1219200" y="4876799"/>
              <a:ext cx="5181601" cy="1384995"/>
            </a:xfrm>
            <a:prstGeom prst="wedgeRectCallout">
              <a:avLst>
                <a:gd name="adj1" fmla="val -96758"/>
                <a:gd name="adj2" fmla="val -35330"/>
              </a:avLst>
            </a:prstGeom>
            <a:solidFill>
              <a:srgbClr val="DA1F28"/>
            </a:solidFill>
            <a:ln w="38100" cap="flat" cmpd="sng" algn="ctr">
              <a:solidFill>
                <a:srgbClr val="DA1F28">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a:ea typeface="+mn-ea"/>
                <a:cs typeface="+mn-cs"/>
              </a:endParaRPr>
            </a:p>
          </p:txBody>
        </p:sp>
        <p:sp>
          <p:nvSpPr>
            <p:cNvPr id="65" name="TextBox 64"/>
            <p:cNvSpPr txBox="1"/>
            <p:nvPr/>
          </p:nvSpPr>
          <p:spPr>
            <a:xfrm>
              <a:off x="1219203" y="4876799"/>
              <a:ext cx="5181602" cy="138499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ysClr val="window" lastClr="FFFFFF"/>
                  </a:solidFill>
                  <a:effectLst/>
                  <a:uLnTx/>
                  <a:uFillTx/>
                </a:rPr>
                <a:t>Core Router</a:t>
              </a:r>
            </a:p>
          </p:txBody>
        </p:sp>
      </p:grpSp>
      <p:grpSp>
        <p:nvGrpSpPr>
          <p:cNvPr id="69" name="Group 68"/>
          <p:cNvGrpSpPr/>
          <p:nvPr/>
        </p:nvGrpSpPr>
        <p:grpSpPr>
          <a:xfrm flipH="1">
            <a:off x="272144" y="4947883"/>
            <a:ext cx="2318067" cy="954107"/>
            <a:chOff x="1219200" y="4876799"/>
            <a:chExt cx="5181605" cy="1384995"/>
          </a:xfrm>
        </p:grpSpPr>
        <p:sp>
          <p:nvSpPr>
            <p:cNvPr id="70" name="Rectangular Callout 69"/>
            <p:cNvSpPr/>
            <p:nvPr/>
          </p:nvSpPr>
          <p:spPr>
            <a:xfrm>
              <a:off x="1219200" y="4876799"/>
              <a:ext cx="5181601" cy="1384995"/>
            </a:xfrm>
            <a:prstGeom prst="wedgeRectCallout">
              <a:avLst>
                <a:gd name="adj1" fmla="val -55250"/>
                <a:gd name="adj2" fmla="val -119760"/>
              </a:avLst>
            </a:prstGeom>
            <a:solidFill>
              <a:srgbClr val="DA1F28"/>
            </a:solidFill>
            <a:ln w="38100" cap="flat" cmpd="sng" algn="ctr">
              <a:solidFill>
                <a:srgbClr val="DA1F28">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a:ea typeface="+mn-ea"/>
                <a:cs typeface="+mn-cs"/>
              </a:endParaRPr>
            </a:p>
          </p:txBody>
        </p:sp>
        <p:sp>
          <p:nvSpPr>
            <p:cNvPr id="71" name="TextBox 70"/>
            <p:cNvSpPr txBox="1"/>
            <p:nvPr/>
          </p:nvSpPr>
          <p:spPr>
            <a:xfrm>
              <a:off x="1219204" y="4876799"/>
              <a:ext cx="5181601" cy="138499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ysClr val="window" lastClr="FFFFFF"/>
                  </a:solidFill>
                  <a:effectLst/>
                  <a:uLnTx/>
                  <a:uFillTx/>
                </a:rPr>
                <a:t>Fair Queuing Everywhere</a:t>
              </a:r>
            </a:p>
          </p:txBody>
        </p:sp>
      </p:grpSp>
    </p:spTree>
    <p:extLst>
      <p:ext uri="{BB962C8B-B14F-4D97-AF65-F5344CB8AC3E}">
        <p14:creationId xmlns:p14="http://schemas.microsoft.com/office/powerpoint/2010/main" val="314009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fade">
                                      <p:cBhvr>
                                        <p:cTn id="7" dur="500"/>
                                        <p:tgtEl>
                                          <p:spTgt spid="69"/>
                                        </p:tgtEl>
                                      </p:cBhvr>
                                    </p:animEffect>
                                    <p:anim calcmode="lin" valueType="num">
                                      <p:cBhvr>
                                        <p:cTn id="8" dur="500" fill="hold"/>
                                        <p:tgtEl>
                                          <p:spTgt spid="69"/>
                                        </p:tgtEl>
                                        <p:attrNameLst>
                                          <p:attrName>ppt_x</p:attrName>
                                        </p:attrNameLst>
                                      </p:cBhvr>
                                      <p:tavLst>
                                        <p:tav tm="0">
                                          <p:val>
                                            <p:strVal val="#ppt_x"/>
                                          </p:val>
                                        </p:tav>
                                        <p:tav tm="100000">
                                          <p:val>
                                            <p:strVal val="#ppt_x"/>
                                          </p:val>
                                        </p:tav>
                                      </p:tavLst>
                                    </p:anim>
                                    <p:anim calcmode="lin" valueType="num">
                                      <p:cBhvr>
                                        <p:cTn id="9" dur="500" fill="hold"/>
                                        <p:tgtEl>
                                          <p:spTgt spid="6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nodeType="clickEffect">
                                  <p:stCondLst>
                                    <p:cond delay="0"/>
                                  </p:stCondLst>
                                  <p:childTnLst>
                                    <p:animEffect transition="out" filter="fade">
                                      <p:cBhvr>
                                        <p:cTn id="13" dur="500"/>
                                        <p:tgtEl>
                                          <p:spTgt spid="69"/>
                                        </p:tgtEl>
                                      </p:cBhvr>
                                    </p:animEffect>
                                    <p:anim calcmode="lin" valueType="num">
                                      <p:cBhvr>
                                        <p:cTn id="14" dur="500"/>
                                        <p:tgtEl>
                                          <p:spTgt spid="69"/>
                                        </p:tgtEl>
                                        <p:attrNameLst>
                                          <p:attrName>ppt_x</p:attrName>
                                        </p:attrNameLst>
                                      </p:cBhvr>
                                      <p:tavLst>
                                        <p:tav tm="0">
                                          <p:val>
                                            <p:strVal val="ppt_x"/>
                                          </p:val>
                                        </p:tav>
                                        <p:tav tm="100000">
                                          <p:val>
                                            <p:strVal val="ppt_x"/>
                                          </p:val>
                                        </p:tav>
                                      </p:tavLst>
                                    </p:anim>
                                    <p:anim calcmode="lin" valueType="num">
                                      <p:cBhvr>
                                        <p:cTn id="15" dur="500"/>
                                        <p:tgtEl>
                                          <p:spTgt spid="69"/>
                                        </p:tgtEl>
                                        <p:attrNameLst>
                                          <p:attrName>ppt_y</p:attrName>
                                        </p:attrNameLst>
                                      </p:cBhvr>
                                      <p:tavLst>
                                        <p:tav tm="0">
                                          <p:val>
                                            <p:strVal val="ppt_y"/>
                                          </p:val>
                                        </p:tav>
                                        <p:tav tm="100000">
                                          <p:val>
                                            <p:strVal val="ppt_y+.1"/>
                                          </p:val>
                                        </p:tav>
                                      </p:tavLst>
                                    </p:anim>
                                    <p:set>
                                      <p:cBhvr>
                                        <p:cTn id="16" dur="1" fill="hold">
                                          <p:stCondLst>
                                            <p:cond delay="499"/>
                                          </p:stCondLst>
                                        </p:cTn>
                                        <p:tgtEl>
                                          <p:spTgt spid="69"/>
                                        </p:tgtEl>
                                        <p:attrNameLst>
                                          <p:attrName>style.visibility</p:attrName>
                                        </p:attrNameLst>
                                      </p:cBhvr>
                                      <p:to>
                                        <p:strVal val="hidden"/>
                                      </p:to>
                                    </p:set>
                                  </p:childTnLst>
                                </p:cTn>
                              </p:par>
                            </p:childTnLst>
                          </p:cTn>
                        </p:par>
                        <p:par>
                          <p:cTn id="17" fill="hold">
                            <p:stCondLst>
                              <p:cond delay="500"/>
                            </p:stCondLst>
                            <p:childTnLst>
                              <p:par>
                                <p:cTn id="18" presetID="16" presetClass="entr" presetSubtype="21"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barn(inVertical)">
                                      <p:cBhvr>
                                        <p:cTn id="20" dur="500"/>
                                        <p:tgtEl>
                                          <p:spTgt spid="18"/>
                                        </p:tgtEl>
                                      </p:cBhvr>
                                    </p:animEffect>
                                  </p:childTnLst>
                                </p:cTn>
                              </p:par>
                              <p:par>
                                <p:cTn id="21" presetID="16" presetClass="entr" presetSubtype="21"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barn(inVertical)">
                                      <p:cBhvr>
                                        <p:cTn id="23" dur="500"/>
                                        <p:tgtEl>
                                          <p:spTgt spid="32"/>
                                        </p:tgtEl>
                                      </p:cBhvr>
                                    </p:animEffect>
                                  </p:childTnLst>
                                </p:cTn>
                              </p:par>
                              <p:par>
                                <p:cTn id="24" presetID="16" presetClass="entr" presetSubtype="21"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barn(inVertical)">
                                      <p:cBhvr>
                                        <p:cTn id="26" dur="500"/>
                                        <p:tgtEl>
                                          <p:spTgt spid="17"/>
                                        </p:tgtEl>
                                      </p:cBhvr>
                                    </p:animEffect>
                                  </p:childTnLst>
                                </p:cTn>
                              </p:par>
                            </p:childTnLst>
                          </p:cTn>
                        </p:par>
                        <p:par>
                          <p:cTn id="27" fill="hold">
                            <p:stCondLst>
                              <p:cond delay="1000"/>
                            </p:stCondLst>
                            <p:childTnLst>
                              <p:par>
                                <p:cTn id="28" presetID="42" presetClass="entr" presetSubtype="0" fill="hold" nodeType="afterEffect">
                                  <p:stCondLst>
                                    <p:cond delay="0"/>
                                  </p:stCondLst>
                                  <p:childTnLst>
                                    <p:set>
                                      <p:cBhvr>
                                        <p:cTn id="29" dur="1" fill="hold">
                                          <p:stCondLst>
                                            <p:cond delay="0"/>
                                          </p:stCondLst>
                                        </p:cTn>
                                        <p:tgtEl>
                                          <p:spTgt spid="63"/>
                                        </p:tgtEl>
                                        <p:attrNameLst>
                                          <p:attrName>style.visibility</p:attrName>
                                        </p:attrNameLst>
                                      </p:cBhvr>
                                      <p:to>
                                        <p:strVal val="visible"/>
                                      </p:to>
                                    </p:set>
                                    <p:animEffect transition="in" filter="fade">
                                      <p:cBhvr>
                                        <p:cTn id="30" dur="500"/>
                                        <p:tgtEl>
                                          <p:spTgt spid="63"/>
                                        </p:tgtEl>
                                      </p:cBhvr>
                                    </p:animEffect>
                                    <p:anim calcmode="lin" valueType="num">
                                      <p:cBhvr>
                                        <p:cTn id="31" dur="500" fill="hold"/>
                                        <p:tgtEl>
                                          <p:spTgt spid="63"/>
                                        </p:tgtEl>
                                        <p:attrNameLst>
                                          <p:attrName>ppt_x</p:attrName>
                                        </p:attrNameLst>
                                      </p:cBhvr>
                                      <p:tavLst>
                                        <p:tav tm="0">
                                          <p:val>
                                            <p:strVal val="#ppt_x"/>
                                          </p:val>
                                        </p:tav>
                                        <p:tav tm="100000">
                                          <p:val>
                                            <p:strVal val="#ppt_x"/>
                                          </p:val>
                                        </p:tav>
                                      </p:tavLst>
                                    </p:anim>
                                    <p:anim calcmode="lin" valueType="num">
                                      <p:cBhvr>
                                        <p:cTn id="32" dur="500" fill="hold"/>
                                        <p:tgtEl>
                                          <p:spTgt spid="63"/>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58"/>
                                        </p:tgtEl>
                                        <p:attrNameLst>
                                          <p:attrName>style.visibility</p:attrName>
                                        </p:attrNameLst>
                                      </p:cBhvr>
                                      <p:to>
                                        <p:strVal val="visible"/>
                                      </p:to>
                                    </p:set>
                                    <p:animEffect transition="in" filter="fade">
                                      <p:cBhvr>
                                        <p:cTn id="35" dur="500"/>
                                        <p:tgtEl>
                                          <p:spTgt spid="58"/>
                                        </p:tgtEl>
                                      </p:cBhvr>
                                    </p:animEffect>
                                    <p:anim calcmode="lin" valueType="num">
                                      <p:cBhvr>
                                        <p:cTn id="36" dur="500" fill="hold"/>
                                        <p:tgtEl>
                                          <p:spTgt spid="58"/>
                                        </p:tgtEl>
                                        <p:attrNameLst>
                                          <p:attrName>ppt_x</p:attrName>
                                        </p:attrNameLst>
                                      </p:cBhvr>
                                      <p:tavLst>
                                        <p:tav tm="0">
                                          <p:val>
                                            <p:strVal val="#ppt_x"/>
                                          </p:val>
                                        </p:tav>
                                        <p:tav tm="100000">
                                          <p:val>
                                            <p:strVal val="#ppt_x"/>
                                          </p:val>
                                        </p:tav>
                                      </p:tavLst>
                                    </p:anim>
                                    <p:anim calcmode="lin" valueType="num">
                                      <p:cBhvr>
                                        <p:cTn id="37" dur="5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Insight of CSFQ</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fld id="{283B9EA5-CE9A-4950-A80C-5ADF06B45BB8}" type="slidenum">
              <a:rPr lang="en-US" smtClean="0"/>
              <a:pPr/>
              <a:t>34</a:t>
            </a:fld>
            <a:endParaRPr lang="en-US" dirty="0"/>
          </a:p>
        </p:txBody>
      </p:sp>
      <p:sp>
        <p:nvSpPr>
          <p:cNvPr id="4" name="Content Placeholder 3"/>
          <p:cNvSpPr>
            <a:spLocks noGrp="1"/>
          </p:cNvSpPr>
          <p:nvPr>
            <p:ph sz="quarter" idx="1"/>
          </p:nvPr>
        </p:nvSpPr>
        <p:spPr/>
        <p:txBody>
          <a:bodyPr>
            <a:normAutofit/>
          </a:bodyPr>
          <a:lstStyle/>
          <a:p>
            <a:r>
              <a:rPr lang="en-US" sz="2800" dirty="0"/>
              <a:t>If each packet of a flow with arrival rate </a:t>
            </a:r>
            <a:r>
              <a:rPr lang="en-US" sz="2800" i="1" dirty="0"/>
              <a:t>r</a:t>
            </a:r>
            <a:r>
              <a:rPr lang="en-US" sz="2800" dirty="0"/>
              <a:t> is forwarded with probability:  (</a:t>
            </a:r>
            <a:r>
              <a:rPr lang="en-US" sz="2800" i="1" dirty="0"/>
              <a:t>f</a:t>
            </a:r>
            <a:r>
              <a:rPr lang="en-US" sz="2800" dirty="0"/>
              <a:t> = fair rate)</a:t>
            </a:r>
          </a:p>
          <a:p>
            <a:pPr marL="0" indent="0">
              <a:buNone/>
            </a:pPr>
            <a:endParaRPr lang="en-US" sz="2800" dirty="0" smtClean="0"/>
          </a:p>
          <a:p>
            <a:pPr marL="0" indent="0">
              <a:buNone/>
            </a:pPr>
            <a:endParaRPr lang="en-US" sz="2800" dirty="0"/>
          </a:p>
          <a:p>
            <a:r>
              <a:rPr lang="en-US" sz="2800" dirty="0"/>
              <a:t>The rate of </a:t>
            </a:r>
            <a:r>
              <a:rPr lang="en-US" sz="2800" dirty="0" smtClean="0"/>
              <a:t>the flow’s </a:t>
            </a:r>
            <a:r>
              <a:rPr lang="en-US" sz="2800" dirty="0"/>
              <a:t>forwarded traffic </a:t>
            </a:r>
            <a:r>
              <a:rPr lang="en-US" sz="2800" i="1" dirty="0"/>
              <a:t>r’</a:t>
            </a:r>
            <a:r>
              <a:rPr lang="en-US" sz="2800" dirty="0"/>
              <a:t> is</a:t>
            </a:r>
          </a:p>
          <a:p>
            <a:pPr marL="0" indent="0">
              <a:buNone/>
            </a:pPr>
            <a:endParaRPr lang="en-US" sz="2800" dirty="0" smtClean="0"/>
          </a:p>
          <a:p>
            <a:pPr marL="0" indent="0">
              <a:buNone/>
            </a:pPr>
            <a:endParaRPr lang="en-US" sz="2800" dirty="0"/>
          </a:p>
          <a:p>
            <a:r>
              <a:rPr lang="en-US" sz="2800" dirty="0"/>
              <a:t>No need to maintain per-flow state if </a:t>
            </a:r>
            <a:r>
              <a:rPr lang="en-US" sz="2800" i="1" dirty="0"/>
              <a:t>r</a:t>
            </a:r>
            <a:r>
              <a:rPr lang="en-US" sz="2800" dirty="0"/>
              <a:t> is carried in the </a:t>
            </a:r>
            <a:r>
              <a:rPr lang="en-US" sz="2800" dirty="0" smtClean="0"/>
              <a:t>packet</a:t>
            </a:r>
            <a:endParaRPr lang="en-US" sz="2800" dirty="0"/>
          </a:p>
        </p:txBody>
      </p:sp>
      <p:graphicFrame>
        <p:nvGraphicFramePr>
          <p:cNvPr id="5" name="Object 4"/>
          <p:cNvGraphicFramePr>
            <a:graphicFrameLocks noChangeAspect="1"/>
          </p:cNvGraphicFramePr>
          <p:nvPr>
            <p:extLst>
              <p:ext uri="{D42A27DB-BD31-4B8C-83A1-F6EECF244321}">
                <p14:modId xmlns:p14="http://schemas.microsoft.com/office/powerpoint/2010/main" val="2751916147"/>
              </p:ext>
            </p:extLst>
          </p:nvPr>
        </p:nvGraphicFramePr>
        <p:xfrm>
          <a:off x="3287486" y="2656115"/>
          <a:ext cx="2014538" cy="938213"/>
        </p:xfrm>
        <a:graphic>
          <a:graphicData uri="http://schemas.openxmlformats.org/presentationml/2006/ole">
            <mc:AlternateContent xmlns:mc="http://schemas.openxmlformats.org/markup-compatibility/2006">
              <mc:Choice xmlns:v="urn:schemas-microsoft-com:vml" Requires="v">
                <p:oleObj spid="_x0000_s8242" name="Equation" r:id="rId3" imgW="7323909" imgH="3409406" progId="Equation.3">
                  <p:embed/>
                </p:oleObj>
              </mc:Choice>
              <mc:Fallback>
                <p:oleObj name="Equation" r:id="rId3" imgW="7323909" imgH="3409406"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7486" y="2656115"/>
                        <a:ext cx="2014538"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82440689"/>
              </p:ext>
            </p:extLst>
          </p:nvPr>
        </p:nvGraphicFramePr>
        <p:xfrm>
          <a:off x="1992086" y="4180115"/>
          <a:ext cx="4789488" cy="914400"/>
        </p:xfrm>
        <a:graphic>
          <a:graphicData uri="http://schemas.openxmlformats.org/presentationml/2006/ole">
            <mc:AlternateContent xmlns:mc="http://schemas.openxmlformats.org/markup-compatibility/2006">
              <mc:Choice xmlns:v="urn:schemas-microsoft-com:vml" Requires="v">
                <p:oleObj spid="_x0000_s8243" name="Equation" r:id="rId5" imgW="7309853" imgH="1395663" progId="Equation.3">
                  <p:embed/>
                </p:oleObj>
              </mc:Choice>
              <mc:Fallback>
                <p:oleObj name="Equation" r:id="rId5" imgW="7309853" imgH="1395663"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92086" y="4180115"/>
                        <a:ext cx="47894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9535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CSFQ Algorithm Outline</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fld id="{283B9EA5-CE9A-4950-A80C-5ADF06B45BB8}" type="slidenum">
              <a:rPr lang="en-US" smtClean="0"/>
              <a:pPr/>
              <a:t>35</a:t>
            </a:fld>
            <a:endParaRPr lang="en-US" dirty="0"/>
          </a:p>
        </p:txBody>
      </p:sp>
      <p:sp>
        <p:nvSpPr>
          <p:cNvPr id="4" name="Content Placeholder 3"/>
          <p:cNvSpPr>
            <a:spLocks noGrp="1"/>
          </p:cNvSpPr>
          <p:nvPr>
            <p:ph sz="quarter" idx="1"/>
          </p:nvPr>
        </p:nvSpPr>
        <p:spPr/>
        <p:txBody>
          <a:bodyPr/>
          <a:lstStyle/>
          <a:p>
            <a:pPr marL="514350" indent="-514350">
              <a:buFont typeface="+mj-lt"/>
              <a:buAutoNum type="arabicPeriod"/>
            </a:pPr>
            <a:r>
              <a:rPr lang="en-US" dirty="0" smtClean="0"/>
              <a:t>Ingress routers: estimate </a:t>
            </a:r>
            <a:r>
              <a:rPr lang="en-US" i="1" dirty="0" smtClean="0">
                <a:solidFill>
                  <a:schemeClr val="accent1"/>
                </a:solidFill>
              </a:rPr>
              <a:t>r</a:t>
            </a:r>
            <a:r>
              <a:rPr lang="en-US" dirty="0" smtClean="0"/>
              <a:t>, insert into packet header</a:t>
            </a:r>
          </a:p>
          <a:p>
            <a:pPr marL="514350" indent="-514350">
              <a:buFont typeface="+mj-lt"/>
              <a:buAutoNum type="arabicPeriod"/>
            </a:pPr>
            <a:r>
              <a:rPr lang="en-US" dirty="0" smtClean="0"/>
              <a:t>Core routers:</a:t>
            </a:r>
          </a:p>
          <a:p>
            <a:pPr marL="834390" lvl="1" indent="-514350"/>
            <a:r>
              <a:rPr lang="en-US" dirty="0" smtClean="0"/>
              <a:t>Compute fair rate </a:t>
            </a:r>
            <a:r>
              <a:rPr lang="en-US" i="1" dirty="0" smtClean="0">
                <a:solidFill>
                  <a:schemeClr val="accent1"/>
                </a:solidFill>
              </a:rPr>
              <a:t>f</a:t>
            </a:r>
            <a:r>
              <a:rPr lang="en-US" dirty="0" smtClean="0"/>
              <a:t> on the output link (no state)</a:t>
            </a:r>
          </a:p>
          <a:p>
            <a:pPr marL="834390" lvl="1" indent="-514350"/>
            <a:r>
              <a:rPr lang="en-US" dirty="0" err="1" smtClean="0"/>
              <a:t>Enqueue</a:t>
            </a:r>
            <a:r>
              <a:rPr lang="en-US" dirty="0" smtClean="0"/>
              <a:t> packet with probability </a:t>
            </a:r>
            <a:r>
              <a:rPr lang="en-US" i="1" dirty="0" smtClean="0"/>
              <a:t>P</a:t>
            </a:r>
            <a:r>
              <a:rPr lang="en-US" dirty="0" smtClean="0"/>
              <a:t> = min(1, </a:t>
            </a:r>
            <a:r>
              <a:rPr lang="en-US" i="1" dirty="0" smtClean="0"/>
              <a:t>f</a:t>
            </a:r>
            <a:r>
              <a:rPr lang="en-US" dirty="0" smtClean="0"/>
              <a:t>/</a:t>
            </a:r>
            <a:r>
              <a:rPr lang="en-US" i="1" dirty="0" smtClean="0"/>
              <a:t>r</a:t>
            </a:r>
            <a:r>
              <a:rPr lang="en-US" dirty="0" smtClean="0"/>
              <a:t>)</a:t>
            </a:r>
          </a:p>
          <a:p>
            <a:pPr marL="834390" lvl="1" indent="-514350"/>
            <a:r>
              <a:rPr lang="en-US" dirty="0" smtClean="0"/>
              <a:t>Update packet label to </a:t>
            </a:r>
            <a:r>
              <a:rPr lang="en-US" i="1" dirty="0" smtClean="0"/>
              <a:t>r </a:t>
            </a:r>
            <a:r>
              <a:rPr lang="en-US" dirty="0" smtClean="0"/>
              <a:t>= min(</a:t>
            </a:r>
            <a:r>
              <a:rPr lang="en-US" i="1" dirty="0" smtClean="0"/>
              <a:t>r</a:t>
            </a:r>
            <a:r>
              <a:rPr lang="en-US" dirty="0" smtClean="0"/>
              <a:t>, </a:t>
            </a:r>
            <a:r>
              <a:rPr lang="en-US" i="1" dirty="0" smtClean="0"/>
              <a:t>f</a:t>
            </a:r>
            <a:r>
              <a:rPr lang="en-US" dirty="0" smtClean="0"/>
              <a:t>)</a:t>
            </a:r>
          </a:p>
          <a:p>
            <a:pPr marL="514350" indent="-514350">
              <a:buFont typeface="+mj-lt"/>
              <a:buAutoNum type="arabicPeriod"/>
            </a:pPr>
            <a:r>
              <a:rPr lang="en-US" dirty="0" smtClean="0"/>
              <a:t>Egress router: remove extra state from packet header</a:t>
            </a:r>
            <a:endParaRPr lang="en-US" dirty="0"/>
          </a:p>
        </p:txBody>
      </p:sp>
    </p:spTree>
    <p:extLst>
      <p:ext uri="{BB962C8B-B14F-4D97-AF65-F5344CB8AC3E}">
        <p14:creationId xmlns:p14="http://schemas.microsoft.com/office/powerpoint/2010/main" val="584004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anim calcmode="lin" valueType="num">
                                      <p:cBhvr>
                                        <p:cTn id="8"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4">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anim calcmode="lin" valueType="num">
                                      <p:cBhvr>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4">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anim calcmode="lin" valueType="num">
                                      <p:cBhvr>
                                        <p:cTn id="18"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9" dur="500" fill="hold"/>
                                        <p:tgtEl>
                                          <p:spTgt spid="4">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anim calcmode="lin" valueType="num">
                                      <p:cBhvr>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4" dur="5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fade">
                                      <p:cBhvr>
                                        <p:cTn id="29" dur="500"/>
                                        <p:tgtEl>
                                          <p:spTgt spid="4">
                                            <p:txEl>
                                              <p:pRg st="5" end="5"/>
                                            </p:txEl>
                                          </p:spTgt>
                                        </p:tgtEl>
                                      </p:cBhvr>
                                    </p:animEffect>
                                    <p:anim calcmode="lin" valueType="num">
                                      <p:cBhvr>
                                        <p:cTn id="30"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CSFQ Algorithm Example</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fld id="{283B9EA5-CE9A-4950-A80C-5ADF06B45BB8}" type="slidenum">
              <a:rPr lang="en-US" smtClean="0"/>
              <a:pPr/>
              <a:t>36</a:t>
            </a:fld>
            <a:endParaRPr lang="en-US" dirty="0"/>
          </a:p>
        </p:txBody>
      </p:sp>
      <p:sp>
        <p:nvSpPr>
          <p:cNvPr id="4" name="Content Placeholder 3"/>
          <p:cNvSpPr>
            <a:spLocks noGrp="1"/>
          </p:cNvSpPr>
          <p:nvPr>
            <p:ph sz="quarter" idx="1"/>
          </p:nvPr>
        </p:nvSpPr>
        <p:spPr>
          <a:xfrm>
            <a:off x="174170" y="2340429"/>
            <a:ext cx="2749220" cy="1752601"/>
          </a:xfrm>
        </p:spPr>
        <p:txBody>
          <a:bodyPr>
            <a:noAutofit/>
          </a:bodyPr>
          <a:lstStyle/>
          <a:p>
            <a:r>
              <a:rPr lang="en-US" sz="2700" dirty="0" smtClean="0"/>
              <a:t>Maintains per flow state</a:t>
            </a:r>
          </a:p>
          <a:p>
            <a:r>
              <a:rPr lang="en-US" sz="2700" dirty="0" smtClean="0"/>
              <a:t>Insert </a:t>
            </a:r>
            <a:r>
              <a:rPr lang="en-US" sz="2700" i="1" dirty="0" smtClean="0"/>
              <a:t>r</a:t>
            </a:r>
            <a:r>
              <a:rPr lang="en-US" sz="2700" dirty="0" smtClean="0"/>
              <a:t> into header</a:t>
            </a:r>
            <a:endParaRPr lang="en-US" sz="2700" dirty="0"/>
          </a:p>
        </p:txBody>
      </p:sp>
      <p:cxnSp>
        <p:nvCxnSpPr>
          <p:cNvPr id="5" name="Straight Connector 4"/>
          <p:cNvCxnSpPr>
            <a:stCxn id="7" idx="3"/>
            <a:endCxn id="6" idx="1"/>
          </p:cNvCxnSpPr>
          <p:nvPr/>
        </p:nvCxnSpPr>
        <p:spPr>
          <a:xfrm flipV="1">
            <a:off x="1648469" y="5131175"/>
            <a:ext cx="2549843" cy="2245"/>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2" descr="C:\Users\t0ph3r\Documents\CS 4700\assets\Rou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8312" y="4940977"/>
            <a:ext cx="645115" cy="38039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t0ph3r\Documents\CS 4700\assets\Router.png"/>
          <p:cNvPicPr>
            <a:picLocks noChangeAspect="1" noChangeArrowheads="1"/>
          </p:cNvPicPr>
          <p:nvPr/>
        </p:nvPicPr>
        <p:blipFill>
          <a:blip r:embed="rId3">
            <a:duotone>
              <a:schemeClr val="accent3">
                <a:shade val="45000"/>
                <a:satMod val="135000"/>
              </a:schemeClr>
              <a:prstClr val="white"/>
            </a:duotone>
            <a:extLst>
              <a:ext uri="{BEBA8EAE-BF5A-486C-A8C5-ECC9F3942E4B}">
                <a14:imgProps xmlns:a14="http://schemas.microsoft.com/office/drawing/2010/main">
                  <a14:imgLayer r:embed="rId4">
                    <a14:imgEffect>
                      <a14:colorTemperature colorTemp="11500"/>
                    </a14:imgEffect>
                    <a14:imgEffect>
                      <a14:saturation sat="108000"/>
                    </a14:imgEffect>
                  </a14:imgLayer>
                </a14:imgProps>
              </a:ext>
              <a:ext uri="{28A0092B-C50C-407E-A947-70E740481C1C}">
                <a14:useLocalDpi xmlns:a14="http://schemas.microsoft.com/office/drawing/2010/main" val="0"/>
              </a:ext>
            </a:extLst>
          </a:blip>
          <a:srcRect/>
          <a:stretch>
            <a:fillRect/>
          </a:stretch>
        </p:blipFill>
        <p:spPr bwMode="auto">
          <a:xfrm>
            <a:off x="1003354" y="4943222"/>
            <a:ext cx="645115" cy="380395"/>
          </a:xfrm>
          <a:prstGeom prst="rect">
            <a:avLst/>
          </a:prstGeom>
          <a:noFill/>
          <a:extLst/>
        </p:spPr>
      </p:pic>
      <p:pic>
        <p:nvPicPr>
          <p:cNvPr id="10" name="Picture 2" descr="C:\Users\t0ph3r\Documents\CS 4700\assets\Router.png"/>
          <p:cNvPicPr>
            <a:picLocks noChangeAspect="1" noChangeArrowheads="1"/>
          </p:cNvPicPr>
          <p:nvPr/>
        </p:nvPicPr>
        <p:blipFill>
          <a:blip r:embed="rId3">
            <a:duotone>
              <a:schemeClr val="accent3">
                <a:shade val="45000"/>
                <a:satMod val="135000"/>
              </a:schemeClr>
              <a:prstClr val="white"/>
            </a:duotone>
            <a:extLst>
              <a:ext uri="{BEBA8EAE-BF5A-486C-A8C5-ECC9F3942E4B}">
                <a14:imgProps xmlns:a14="http://schemas.microsoft.com/office/drawing/2010/main">
                  <a14:imgLayer r:embed="rId4">
                    <a14:imgEffect>
                      <a14:colorTemperature colorTemp="11500"/>
                    </a14:imgEffect>
                    <a14:imgEffect>
                      <a14:saturation sat="108000"/>
                    </a14:imgEffect>
                  </a14:imgLayer>
                </a14:imgProps>
              </a:ext>
              <a:ext uri="{28A0092B-C50C-407E-A947-70E740481C1C}">
                <a14:useLocalDpi xmlns:a14="http://schemas.microsoft.com/office/drawing/2010/main" val="0"/>
              </a:ext>
            </a:extLst>
          </a:blip>
          <a:srcRect/>
          <a:stretch>
            <a:fillRect/>
          </a:stretch>
        </p:blipFill>
        <p:spPr bwMode="auto">
          <a:xfrm>
            <a:off x="7393269" y="4940976"/>
            <a:ext cx="645115" cy="380395"/>
          </a:xfrm>
          <a:prstGeom prst="rect">
            <a:avLst/>
          </a:prstGeom>
          <a:noFill/>
          <a:extLst/>
        </p:spPr>
      </p:pic>
      <p:cxnSp>
        <p:nvCxnSpPr>
          <p:cNvPr id="11" name="Straight Connector 10"/>
          <p:cNvCxnSpPr>
            <a:stCxn id="10" idx="1"/>
            <a:endCxn id="6" idx="3"/>
          </p:cNvCxnSpPr>
          <p:nvPr/>
        </p:nvCxnSpPr>
        <p:spPr>
          <a:xfrm flipH="1">
            <a:off x="4843427" y="5131174"/>
            <a:ext cx="2549842" cy="1"/>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endCxn id="7" idx="1"/>
          </p:cNvCxnSpPr>
          <p:nvPr/>
        </p:nvCxnSpPr>
        <p:spPr>
          <a:xfrm flipV="1">
            <a:off x="452875" y="5133420"/>
            <a:ext cx="550479" cy="2245"/>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0" idx="3"/>
          </p:cNvCxnSpPr>
          <p:nvPr/>
        </p:nvCxnSpPr>
        <p:spPr>
          <a:xfrm>
            <a:off x="8038384" y="5131174"/>
            <a:ext cx="483937" cy="2247"/>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895921" y="4464902"/>
            <a:ext cx="859980" cy="3537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28632" y="5236528"/>
            <a:ext cx="1194558" cy="461665"/>
          </a:xfrm>
          <a:prstGeom prst="rect">
            <a:avLst/>
          </a:prstGeom>
          <a:noFill/>
        </p:spPr>
        <p:txBody>
          <a:bodyPr wrap="none" rtlCol="0">
            <a:spAutoFit/>
          </a:bodyPr>
          <a:lstStyle/>
          <a:p>
            <a:pPr algn="ctr"/>
            <a:r>
              <a:rPr lang="en-US" sz="2400" dirty="0" smtClean="0"/>
              <a:t>Ingress</a:t>
            </a:r>
            <a:endParaRPr lang="en-US" sz="2400" dirty="0"/>
          </a:p>
        </p:txBody>
      </p:sp>
      <p:sp>
        <p:nvSpPr>
          <p:cNvPr id="22" name="TextBox 21"/>
          <p:cNvSpPr txBox="1"/>
          <p:nvPr/>
        </p:nvSpPr>
        <p:spPr>
          <a:xfrm>
            <a:off x="4094309" y="5234283"/>
            <a:ext cx="853119" cy="461665"/>
          </a:xfrm>
          <a:prstGeom prst="rect">
            <a:avLst/>
          </a:prstGeom>
          <a:noFill/>
        </p:spPr>
        <p:txBody>
          <a:bodyPr wrap="none" rtlCol="0">
            <a:spAutoFit/>
          </a:bodyPr>
          <a:lstStyle/>
          <a:p>
            <a:pPr algn="ctr"/>
            <a:r>
              <a:rPr lang="en-US" sz="2400" dirty="0" smtClean="0"/>
              <a:t>Core</a:t>
            </a:r>
            <a:endParaRPr lang="en-US" sz="2400" dirty="0"/>
          </a:p>
        </p:txBody>
      </p:sp>
      <p:sp>
        <p:nvSpPr>
          <p:cNvPr id="23" name="TextBox 22"/>
          <p:cNvSpPr txBox="1"/>
          <p:nvPr/>
        </p:nvSpPr>
        <p:spPr>
          <a:xfrm>
            <a:off x="7144195" y="5236529"/>
            <a:ext cx="1143263" cy="461665"/>
          </a:xfrm>
          <a:prstGeom prst="rect">
            <a:avLst/>
          </a:prstGeom>
          <a:noFill/>
        </p:spPr>
        <p:txBody>
          <a:bodyPr wrap="none" rtlCol="0">
            <a:spAutoFit/>
          </a:bodyPr>
          <a:lstStyle/>
          <a:p>
            <a:pPr algn="ctr"/>
            <a:r>
              <a:rPr lang="en-US" sz="2400" dirty="0" smtClean="0"/>
              <a:t>Egress</a:t>
            </a:r>
            <a:endParaRPr lang="en-US" sz="2400" dirty="0"/>
          </a:p>
        </p:txBody>
      </p:sp>
      <p:sp>
        <p:nvSpPr>
          <p:cNvPr id="24" name="Rectangle 23"/>
          <p:cNvSpPr/>
          <p:nvPr/>
        </p:nvSpPr>
        <p:spPr>
          <a:xfrm>
            <a:off x="1755901" y="4464902"/>
            <a:ext cx="429990" cy="353786"/>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r</a:t>
            </a:r>
            <a:endParaRPr lang="en-US" dirty="0"/>
          </a:p>
        </p:txBody>
      </p:sp>
      <p:sp>
        <p:nvSpPr>
          <p:cNvPr id="25" name="Content Placeholder 3"/>
          <p:cNvSpPr txBox="1">
            <a:spLocks/>
          </p:cNvSpPr>
          <p:nvPr/>
        </p:nvSpPr>
        <p:spPr>
          <a:xfrm>
            <a:off x="3146258" y="1959427"/>
            <a:ext cx="2749220" cy="2133603"/>
          </a:xfrm>
          <a:prstGeom prst="rect">
            <a:avLst/>
          </a:prstGeom>
        </p:spPr>
        <p:txBody>
          <a:bodyPr vert="horz">
            <a:normAutofit fontScale="92500"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700" dirty="0" smtClean="0"/>
              <a:t>Compute </a:t>
            </a:r>
            <a:r>
              <a:rPr lang="en-US" sz="2700" i="1" dirty="0" smtClean="0"/>
              <a:t>f</a:t>
            </a:r>
          </a:p>
          <a:p>
            <a:r>
              <a:rPr lang="en-US" sz="2700" dirty="0" err="1" smtClean="0"/>
              <a:t>Enqueue</a:t>
            </a:r>
            <a:r>
              <a:rPr lang="en-US" sz="2700" dirty="0" smtClean="0"/>
              <a:t> with  </a:t>
            </a:r>
            <a:r>
              <a:rPr lang="en-US" sz="2700" i="1" dirty="0" smtClean="0"/>
              <a:t>P</a:t>
            </a:r>
            <a:r>
              <a:rPr lang="en-US" sz="2700" dirty="0" smtClean="0"/>
              <a:t> = min(1, </a:t>
            </a:r>
            <a:r>
              <a:rPr lang="en-US" sz="2700" i="1" dirty="0" smtClean="0"/>
              <a:t>f</a:t>
            </a:r>
            <a:r>
              <a:rPr lang="en-US" sz="2700" dirty="0" smtClean="0"/>
              <a:t>/</a:t>
            </a:r>
            <a:r>
              <a:rPr lang="en-US" sz="2700" i="1" dirty="0" smtClean="0"/>
              <a:t>r</a:t>
            </a:r>
            <a:r>
              <a:rPr lang="en-US" sz="2700" dirty="0" smtClean="0"/>
              <a:t>)</a:t>
            </a:r>
          </a:p>
          <a:p>
            <a:r>
              <a:rPr lang="en-US" sz="2700" dirty="0" smtClean="0"/>
              <a:t>Update </a:t>
            </a:r>
            <a:r>
              <a:rPr lang="en-US" sz="2700" i="1" dirty="0" smtClean="0"/>
              <a:t>r</a:t>
            </a:r>
            <a:r>
              <a:rPr lang="en-US" sz="2700" dirty="0" smtClean="0"/>
              <a:t> in packet header</a:t>
            </a:r>
            <a:endParaRPr lang="en-US" sz="2700" dirty="0"/>
          </a:p>
        </p:txBody>
      </p:sp>
      <p:sp>
        <p:nvSpPr>
          <p:cNvPr id="26" name="Rectangle 25"/>
          <p:cNvSpPr/>
          <p:nvPr/>
        </p:nvSpPr>
        <p:spPr>
          <a:xfrm>
            <a:off x="4969200" y="4464902"/>
            <a:ext cx="429990" cy="353786"/>
          </a:xfrm>
          <a:prstGeom prst="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r'</a:t>
            </a:r>
            <a:endParaRPr lang="en-US" dirty="0"/>
          </a:p>
        </p:txBody>
      </p:sp>
      <p:sp>
        <p:nvSpPr>
          <p:cNvPr id="28" name="Content Placeholder 3"/>
          <p:cNvSpPr txBox="1">
            <a:spLocks/>
          </p:cNvSpPr>
          <p:nvPr/>
        </p:nvSpPr>
        <p:spPr>
          <a:xfrm>
            <a:off x="6341216" y="3037118"/>
            <a:ext cx="2749220" cy="1055912"/>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700" dirty="0" smtClean="0"/>
              <a:t>Remove extra header</a:t>
            </a:r>
            <a:endParaRPr lang="en-US" sz="2700" dirty="0"/>
          </a:p>
        </p:txBody>
      </p:sp>
    </p:spTree>
    <p:extLst>
      <p:ext uri="{BB962C8B-B14F-4D97-AF65-F5344CB8AC3E}">
        <p14:creationId xmlns:p14="http://schemas.microsoft.com/office/powerpoint/2010/main" val="424415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anim calcmode="lin" valueType="num">
                                      <p:cBhvr>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0-#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anim calcmode="lin" valueType="num">
                                      <p:cBhvr>
                                        <p:cTn id="26" dur="500" fill="hold"/>
                                        <p:tgtEl>
                                          <p:spTgt spid="24"/>
                                        </p:tgtEl>
                                        <p:attrNameLst>
                                          <p:attrName>ppt_x</p:attrName>
                                        </p:attrNameLst>
                                      </p:cBhvr>
                                      <p:tavLst>
                                        <p:tav tm="0">
                                          <p:val>
                                            <p:strVal val="#ppt_x"/>
                                          </p:val>
                                        </p:tav>
                                        <p:tav tm="100000">
                                          <p:val>
                                            <p:strVal val="#ppt_x"/>
                                          </p:val>
                                        </p:tav>
                                      </p:tavLst>
                                    </p:anim>
                                    <p:anim calcmode="lin" valueType="num">
                                      <p:cBhvr>
                                        <p:cTn id="27" dur="5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path" presetSubtype="0" accel="50000" decel="50000" fill="hold" grpId="1" nodeType="clickEffect">
                                  <p:stCondLst>
                                    <p:cond delay="0"/>
                                  </p:stCondLst>
                                  <p:childTnLst>
                                    <p:animMotion origin="layout" path="M 4.72222E-6 4.81481E-6 L 0.35 0.00069 " pathEditMode="relative" rAng="0" ptsTypes="AA">
                                      <p:cBhvr>
                                        <p:cTn id="31" dur="1000" fill="hold"/>
                                        <p:tgtEl>
                                          <p:spTgt spid="20"/>
                                        </p:tgtEl>
                                        <p:attrNameLst>
                                          <p:attrName>ppt_x</p:attrName>
                                          <p:attrName>ppt_y</p:attrName>
                                        </p:attrNameLst>
                                      </p:cBhvr>
                                      <p:rCtr x="17500" y="23"/>
                                    </p:animMotion>
                                  </p:childTnLst>
                                </p:cTn>
                              </p:par>
                              <p:par>
                                <p:cTn id="32" presetID="42" presetClass="path" presetSubtype="0" accel="50000" decel="50000" fill="hold" grpId="1" nodeType="withEffect">
                                  <p:stCondLst>
                                    <p:cond delay="0"/>
                                  </p:stCondLst>
                                  <p:childTnLst>
                                    <p:animMotion origin="layout" path="M 4.72222E-6 4.81481E-6 L 0.35 0.00069 " pathEditMode="relative" rAng="0" ptsTypes="AA">
                                      <p:cBhvr>
                                        <p:cTn id="33" dur="1000" fill="hold"/>
                                        <p:tgtEl>
                                          <p:spTgt spid="24"/>
                                        </p:tgtEl>
                                        <p:attrNameLst>
                                          <p:attrName>ppt_x</p:attrName>
                                          <p:attrName>ppt_y</p:attrName>
                                        </p:attrNameLst>
                                      </p:cBhvr>
                                      <p:rCtr x="17500" y="23"/>
                                    </p:animMotion>
                                  </p:childTnLst>
                                </p:cTn>
                              </p:par>
                            </p:childTnLst>
                          </p:cTn>
                        </p:par>
                        <p:par>
                          <p:cTn id="34" fill="hold">
                            <p:stCondLst>
                              <p:cond delay="1000"/>
                            </p:stCondLst>
                            <p:childTnLst>
                              <p:par>
                                <p:cTn id="35" presetID="42" presetClass="entr" presetSubtype="0"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anim calcmode="lin" valueType="num">
                                      <p:cBhvr>
                                        <p:cTn id="38" dur="500" fill="hold"/>
                                        <p:tgtEl>
                                          <p:spTgt spid="25"/>
                                        </p:tgtEl>
                                        <p:attrNameLst>
                                          <p:attrName>ppt_x</p:attrName>
                                        </p:attrNameLst>
                                      </p:cBhvr>
                                      <p:tavLst>
                                        <p:tav tm="0">
                                          <p:val>
                                            <p:strVal val="#ppt_x"/>
                                          </p:val>
                                        </p:tav>
                                        <p:tav tm="100000">
                                          <p:val>
                                            <p:strVal val="#ppt_x"/>
                                          </p:val>
                                        </p:tav>
                                      </p:tavLst>
                                    </p:anim>
                                    <p:anim calcmode="lin" valueType="num">
                                      <p:cBhvr>
                                        <p:cTn id="39" dur="5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xit" presetSubtype="0" fill="hold" grpId="2" nodeType="clickEffect">
                                  <p:stCondLst>
                                    <p:cond delay="0"/>
                                  </p:stCondLst>
                                  <p:childTnLst>
                                    <p:animEffect transition="out" filter="fade">
                                      <p:cBhvr>
                                        <p:cTn id="43" dur="500"/>
                                        <p:tgtEl>
                                          <p:spTgt spid="24"/>
                                        </p:tgtEl>
                                      </p:cBhvr>
                                    </p:animEffect>
                                    <p:anim calcmode="lin" valueType="num">
                                      <p:cBhvr>
                                        <p:cTn id="44" dur="500"/>
                                        <p:tgtEl>
                                          <p:spTgt spid="24"/>
                                        </p:tgtEl>
                                        <p:attrNameLst>
                                          <p:attrName>ppt_x</p:attrName>
                                        </p:attrNameLst>
                                      </p:cBhvr>
                                      <p:tavLst>
                                        <p:tav tm="0">
                                          <p:val>
                                            <p:strVal val="ppt_x"/>
                                          </p:val>
                                        </p:tav>
                                        <p:tav tm="100000">
                                          <p:val>
                                            <p:strVal val="ppt_x"/>
                                          </p:val>
                                        </p:tav>
                                      </p:tavLst>
                                    </p:anim>
                                    <p:anim calcmode="lin" valueType="num">
                                      <p:cBhvr>
                                        <p:cTn id="45" dur="500"/>
                                        <p:tgtEl>
                                          <p:spTgt spid="24"/>
                                        </p:tgtEl>
                                        <p:attrNameLst>
                                          <p:attrName>ppt_y</p:attrName>
                                        </p:attrNameLst>
                                      </p:cBhvr>
                                      <p:tavLst>
                                        <p:tav tm="0">
                                          <p:val>
                                            <p:strVal val="ppt_y"/>
                                          </p:val>
                                        </p:tav>
                                        <p:tav tm="100000">
                                          <p:val>
                                            <p:strVal val="ppt_y+.1"/>
                                          </p:val>
                                        </p:tav>
                                      </p:tavLst>
                                    </p:anim>
                                    <p:set>
                                      <p:cBhvr>
                                        <p:cTn id="46" dur="1" fill="hold">
                                          <p:stCondLst>
                                            <p:cond delay="499"/>
                                          </p:stCondLst>
                                        </p:cTn>
                                        <p:tgtEl>
                                          <p:spTgt spid="24"/>
                                        </p:tgtEl>
                                        <p:attrNameLst>
                                          <p:attrName>style.visibility</p:attrName>
                                        </p:attrNameLst>
                                      </p:cBhvr>
                                      <p:to>
                                        <p:strVal val="hidden"/>
                                      </p:to>
                                    </p:set>
                                  </p:childTnLst>
                                </p:cTn>
                              </p:par>
                            </p:childTnLst>
                          </p:cTn>
                        </p:par>
                        <p:par>
                          <p:cTn id="47" fill="hold">
                            <p:stCondLst>
                              <p:cond delay="500"/>
                            </p:stCondLst>
                            <p:childTnLst>
                              <p:par>
                                <p:cTn id="48" presetID="42" presetClass="entr" presetSubtype="0" fill="hold" grpId="0" nodeType="after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500"/>
                                        <p:tgtEl>
                                          <p:spTgt spid="26"/>
                                        </p:tgtEl>
                                      </p:cBhvr>
                                    </p:animEffect>
                                    <p:anim calcmode="lin" valueType="num">
                                      <p:cBhvr>
                                        <p:cTn id="51" dur="500" fill="hold"/>
                                        <p:tgtEl>
                                          <p:spTgt spid="26"/>
                                        </p:tgtEl>
                                        <p:attrNameLst>
                                          <p:attrName>ppt_x</p:attrName>
                                        </p:attrNameLst>
                                      </p:cBhvr>
                                      <p:tavLst>
                                        <p:tav tm="0">
                                          <p:val>
                                            <p:strVal val="#ppt_x"/>
                                          </p:val>
                                        </p:tav>
                                        <p:tav tm="100000">
                                          <p:val>
                                            <p:strVal val="#ppt_x"/>
                                          </p:val>
                                        </p:tav>
                                      </p:tavLst>
                                    </p:anim>
                                    <p:anim calcmode="lin" valueType="num">
                                      <p:cBhvr>
                                        <p:cTn id="52" dur="5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path" presetSubtype="0" accel="50000" decel="50000" fill="hold" grpId="2" nodeType="clickEffect">
                                  <p:stCondLst>
                                    <p:cond delay="0"/>
                                  </p:stCondLst>
                                  <p:childTnLst>
                                    <p:animMotion origin="layout" path="M 0.35 0.0007 L 0.69409 0.00139 " pathEditMode="relative" rAng="0" ptsTypes="AA">
                                      <p:cBhvr>
                                        <p:cTn id="56" dur="1000" fill="hold"/>
                                        <p:tgtEl>
                                          <p:spTgt spid="20"/>
                                        </p:tgtEl>
                                        <p:attrNameLst>
                                          <p:attrName>ppt_x</p:attrName>
                                          <p:attrName>ppt_y</p:attrName>
                                        </p:attrNameLst>
                                      </p:cBhvr>
                                      <p:rCtr x="17205" y="23"/>
                                    </p:animMotion>
                                  </p:childTnLst>
                                </p:cTn>
                              </p:par>
                              <p:par>
                                <p:cTn id="57" presetID="42" presetClass="path" presetSubtype="0" accel="50000" decel="50000" fill="hold" grpId="1" nodeType="withEffect">
                                  <p:stCondLst>
                                    <p:cond delay="0"/>
                                  </p:stCondLst>
                                  <p:childTnLst>
                                    <p:animMotion origin="layout" path="M -0.00139 0.00069 L 0.33906 -0.00023 " pathEditMode="relative" rAng="0" ptsTypes="AA">
                                      <p:cBhvr>
                                        <p:cTn id="58" dur="1000" fill="hold"/>
                                        <p:tgtEl>
                                          <p:spTgt spid="26"/>
                                        </p:tgtEl>
                                        <p:attrNameLst>
                                          <p:attrName>ppt_x</p:attrName>
                                          <p:attrName>ppt_y</p:attrName>
                                        </p:attrNameLst>
                                      </p:cBhvr>
                                      <p:rCtr x="17014" y="-46"/>
                                    </p:animMotion>
                                  </p:childTnLst>
                                </p:cTn>
                              </p:par>
                            </p:childTnLst>
                          </p:cTn>
                        </p:par>
                        <p:par>
                          <p:cTn id="59" fill="hold">
                            <p:stCondLst>
                              <p:cond delay="1000"/>
                            </p:stCondLst>
                            <p:childTnLst>
                              <p:par>
                                <p:cTn id="60" presetID="42" presetClass="entr" presetSubtype="0" fill="hold" nodeType="afterEffect">
                                  <p:stCondLst>
                                    <p:cond delay="0"/>
                                  </p:stCondLst>
                                  <p:childTnLst>
                                    <p:set>
                                      <p:cBhvr>
                                        <p:cTn id="61" dur="1" fill="hold">
                                          <p:stCondLst>
                                            <p:cond delay="0"/>
                                          </p:stCondLst>
                                        </p:cTn>
                                        <p:tgtEl>
                                          <p:spTgt spid="28">
                                            <p:txEl>
                                              <p:pRg st="0" end="0"/>
                                            </p:txEl>
                                          </p:spTgt>
                                        </p:tgtEl>
                                        <p:attrNameLst>
                                          <p:attrName>style.visibility</p:attrName>
                                        </p:attrNameLst>
                                      </p:cBhvr>
                                      <p:to>
                                        <p:strVal val="visible"/>
                                      </p:to>
                                    </p:set>
                                    <p:animEffect transition="in" filter="fade">
                                      <p:cBhvr>
                                        <p:cTn id="62" dur="500"/>
                                        <p:tgtEl>
                                          <p:spTgt spid="28">
                                            <p:txEl>
                                              <p:pRg st="0" end="0"/>
                                            </p:txEl>
                                          </p:spTgt>
                                        </p:tgtEl>
                                      </p:cBhvr>
                                    </p:animEffect>
                                    <p:anim calcmode="lin" valueType="num">
                                      <p:cBhvr>
                                        <p:cTn id="63"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64" dur="5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xit" presetSubtype="0" fill="hold" grpId="2" nodeType="clickEffect">
                                  <p:stCondLst>
                                    <p:cond delay="0"/>
                                  </p:stCondLst>
                                  <p:childTnLst>
                                    <p:animEffect transition="out" filter="fade">
                                      <p:cBhvr>
                                        <p:cTn id="68" dur="500"/>
                                        <p:tgtEl>
                                          <p:spTgt spid="26"/>
                                        </p:tgtEl>
                                      </p:cBhvr>
                                    </p:animEffect>
                                    <p:anim calcmode="lin" valueType="num">
                                      <p:cBhvr>
                                        <p:cTn id="69" dur="500"/>
                                        <p:tgtEl>
                                          <p:spTgt spid="26"/>
                                        </p:tgtEl>
                                        <p:attrNameLst>
                                          <p:attrName>ppt_x</p:attrName>
                                        </p:attrNameLst>
                                      </p:cBhvr>
                                      <p:tavLst>
                                        <p:tav tm="0">
                                          <p:val>
                                            <p:strVal val="ppt_x"/>
                                          </p:val>
                                        </p:tav>
                                        <p:tav tm="100000">
                                          <p:val>
                                            <p:strVal val="ppt_x"/>
                                          </p:val>
                                        </p:tav>
                                      </p:tavLst>
                                    </p:anim>
                                    <p:anim calcmode="lin" valueType="num">
                                      <p:cBhvr>
                                        <p:cTn id="70" dur="500"/>
                                        <p:tgtEl>
                                          <p:spTgt spid="26"/>
                                        </p:tgtEl>
                                        <p:attrNameLst>
                                          <p:attrName>ppt_y</p:attrName>
                                        </p:attrNameLst>
                                      </p:cBhvr>
                                      <p:tavLst>
                                        <p:tav tm="0">
                                          <p:val>
                                            <p:strVal val="ppt_y"/>
                                          </p:val>
                                        </p:tav>
                                        <p:tav tm="100000">
                                          <p:val>
                                            <p:strVal val="ppt_y+.1"/>
                                          </p:val>
                                        </p:tav>
                                      </p:tavLst>
                                    </p:anim>
                                    <p:set>
                                      <p:cBhvr>
                                        <p:cTn id="71" dur="1" fill="hold">
                                          <p:stCondLst>
                                            <p:cond delay="499"/>
                                          </p:stCondLst>
                                        </p:cTn>
                                        <p:tgtEl>
                                          <p:spTgt spid="26"/>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2" presetClass="exit" presetSubtype="2" fill="hold" grpId="3" nodeType="clickEffect">
                                  <p:stCondLst>
                                    <p:cond delay="0"/>
                                  </p:stCondLst>
                                  <p:childTnLst>
                                    <p:anim calcmode="lin" valueType="num">
                                      <p:cBhvr additive="base">
                                        <p:cTn id="75" dur="500"/>
                                        <p:tgtEl>
                                          <p:spTgt spid="20"/>
                                        </p:tgtEl>
                                        <p:attrNameLst>
                                          <p:attrName>ppt_x</p:attrName>
                                        </p:attrNameLst>
                                      </p:cBhvr>
                                      <p:tavLst>
                                        <p:tav tm="0">
                                          <p:val>
                                            <p:strVal val="ppt_x"/>
                                          </p:val>
                                        </p:tav>
                                        <p:tav tm="100000">
                                          <p:val>
                                            <p:strVal val="1+ppt_w/2"/>
                                          </p:val>
                                        </p:tav>
                                      </p:tavLst>
                                    </p:anim>
                                    <p:anim calcmode="lin" valueType="num">
                                      <p:cBhvr additive="base">
                                        <p:cTn id="76" dur="500"/>
                                        <p:tgtEl>
                                          <p:spTgt spid="20"/>
                                        </p:tgtEl>
                                        <p:attrNameLst>
                                          <p:attrName>ppt_y</p:attrName>
                                        </p:attrNameLst>
                                      </p:cBhvr>
                                      <p:tavLst>
                                        <p:tav tm="0">
                                          <p:val>
                                            <p:strVal val="ppt_y"/>
                                          </p:val>
                                        </p:tav>
                                        <p:tav tm="100000">
                                          <p:val>
                                            <p:strVal val="ppt_y"/>
                                          </p:val>
                                        </p:tav>
                                      </p:tavLst>
                                    </p:anim>
                                    <p:set>
                                      <p:cBhvr>
                                        <p:cTn id="77"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20" grpId="2" animBg="1"/>
      <p:bldP spid="20" grpId="3" animBg="1"/>
      <p:bldP spid="24" grpId="0" animBg="1"/>
      <p:bldP spid="24" grpId="1" animBg="1"/>
      <p:bldP spid="24" grpId="2" animBg="1"/>
      <p:bldP spid="25" grpId="0"/>
      <p:bldP spid="26" grpId="0" animBg="1"/>
      <p:bldP spid="26" grpId="1" animBg="1"/>
      <p:bldP spid="26" grpId="2"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flipV="1">
            <a:off x="4022380" y="5868553"/>
            <a:ext cx="4431472" cy="1"/>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Another CSFQ Example</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fld id="{283B9EA5-CE9A-4950-A80C-5ADF06B45BB8}" type="slidenum">
              <a:rPr lang="en-US" smtClean="0"/>
              <a:pPr/>
              <a:t>37</a:t>
            </a:fld>
            <a:endParaRPr lang="en-US" dirty="0"/>
          </a:p>
        </p:txBody>
      </p:sp>
      <p:sp>
        <p:nvSpPr>
          <p:cNvPr id="4" name="Content Placeholder 3"/>
          <p:cNvSpPr>
            <a:spLocks noGrp="1"/>
          </p:cNvSpPr>
          <p:nvPr>
            <p:ph sz="quarter" idx="1"/>
          </p:nvPr>
        </p:nvSpPr>
        <p:spPr>
          <a:xfrm>
            <a:off x="152400" y="1600200"/>
            <a:ext cx="8839200" cy="3341914"/>
          </a:xfrm>
        </p:spPr>
        <p:txBody>
          <a:bodyPr/>
          <a:lstStyle/>
          <a:p>
            <a:r>
              <a:rPr lang="en-US" dirty="0" smtClean="0"/>
              <a:t>Assume fair rate </a:t>
            </a:r>
            <a:r>
              <a:rPr lang="en-US" i="1" dirty="0" smtClean="0"/>
              <a:t>f</a:t>
            </a:r>
            <a:r>
              <a:rPr lang="en-US" dirty="0" smtClean="0"/>
              <a:t> = 4</a:t>
            </a:r>
          </a:p>
          <a:p>
            <a:pPr lvl="1"/>
            <a:r>
              <a:rPr lang="en-US" dirty="0" smtClean="0"/>
              <a:t>Flow 1, </a:t>
            </a:r>
            <a:r>
              <a:rPr lang="en-US" dirty="0" smtClean="0">
                <a:solidFill>
                  <a:schemeClr val="accent1"/>
                </a:solidFill>
              </a:rPr>
              <a:t>r</a:t>
            </a:r>
            <a:r>
              <a:rPr lang="en-US" baseline="-25000" dirty="0" smtClean="0">
                <a:solidFill>
                  <a:schemeClr val="accent1"/>
                </a:solidFill>
              </a:rPr>
              <a:t>1</a:t>
            </a:r>
            <a:r>
              <a:rPr lang="en-US" dirty="0" smtClean="0"/>
              <a:t> = 8, P = min(1, 4/8) = 0.5</a:t>
            </a:r>
          </a:p>
          <a:p>
            <a:pPr lvl="2"/>
            <a:r>
              <a:rPr lang="en-US" dirty="0" smtClean="0"/>
              <a:t>Expected rate: 8*P = </a:t>
            </a:r>
            <a:r>
              <a:rPr lang="en-US" dirty="0" smtClean="0">
                <a:solidFill>
                  <a:schemeClr val="accent1"/>
                </a:solidFill>
              </a:rPr>
              <a:t>4</a:t>
            </a:r>
          </a:p>
          <a:p>
            <a:pPr lvl="1"/>
            <a:r>
              <a:rPr lang="en-US" dirty="0" smtClean="0"/>
              <a:t>Flow 2, </a:t>
            </a:r>
            <a:r>
              <a:rPr lang="en-US" dirty="0" smtClean="0">
                <a:solidFill>
                  <a:schemeClr val="accent3"/>
                </a:solidFill>
              </a:rPr>
              <a:t>r</a:t>
            </a:r>
            <a:r>
              <a:rPr lang="en-US" baseline="-25000" dirty="0" smtClean="0">
                <a:solidFill>
                  <a:schemeClr val="accent3"/>
                </a:solidFill>
              </a:rPr>
              <a:t>2</a:t>
            </a:r>
            <a:r>
              <a:rPr lang="en-US" dirty="0" smtClean="0"/>
              <a:t> = 6, P = min(1, 4/6) = 0.67</a:t>
            </a:r>
          </a:p>
          <a:p>
            <a:pPr lvl="2"/>
            <a:r>
              <a:rPr lang="en-US" dirty="0" smtClean="0"/>
              <a:t>Expected rate: 6*P = </a:t>
            </a:r>
            <a:r>
              <a:rPr lang="en-US" dirty="0" smtClean="0">
                <a:solidFill>
                  <a:schemeClr val="accent3"/>
                </a:solidFill>
              </a:rPr>
              <a:t>4</a:t>
            </a:r>
          </a:p>
          <a:p>
            <a:pPr lvl="1"/>
            <a:r>
              <a:rPr lang="en-US" dirty="0" smtClean="0"/>
              <a:t>Flow 3, </a:t>
            </a:r>
            <a:r>
              <a:rPr lang="en-US" dirty="0" smtClean="0">
                <a:solidFill>
                  <a:schemeClr val="accent2"/>
                </a:solidFill>
              </a:rPr>
              <a:t>r</a:t>
            </a:r>
            <a:r>
              <a:rPr lang="en-US" baseline="-25000" dirty="0" smtClean="0">
                <a:solidFill>
                  <a:schemeClr val="accent2"/>
                </a:solidFill>
              </a:rPr>
              <a:t>3</a:t>
            </a:r>
            <a:r>
              <a:rPr lang="en-US" dirty="0" smtClean="0"/>
              <a:t> = 2, P = min(1, 4/2) = 1</a:t>
            </a:r>
          </a:p>
          <a:p>
            <a:pPr lvl="2"/>
            <a:r>
              <a:rPr lang="en-US" dirty="0" smtClean="0"/>
              <a:t>Expected rate: 2*P = </a:t>
            </a:r>
            <a:r>
              <a:rPr lang="en-US" dirty="0" smtClean="0">
                <a:solidFill>
                  <a:schemeClr val="accent2"/>
                </a:solidFill>
              </a:rPr>
              <a:t>2</a:t>
            </a:r>
            <a:endParaRPr lang="en-US" dirty="0">
              <a:solidFill>
                <a:schemeClr val="accent2"/>
              </a:solidFill>
            </a:endParaRPr>
          </a:p>
        </p:txBody>
      </p:sp>
      <p:sp>
        <p:nvSpPr>
          <p:cNvPr id="19" name="TextBox 18"/>
          <p:cNvSpPr txBox="1"/>
          <p:nvPr/>
        </p:nvSpPr>
        <p:spPr>
          <a:xfrm>
            <a:off x="7583851" y="5406888"/>
            <a:ext cx="527709" cy="461665"/>
          </a:xfrm>
          <a:prstGeom prst="rect">
            <a:avLst/>
          </a:prstGeom>
          <a:noFill/>
        </p:spPr>
        <p:txBody>
          <a:bodyPr wrap="none" rtlCol="0">
            <a:spAutoFit/>
          </a:bodyPr>
          <a:lstStyle/>
          <a:p>
            <a:pPr algn="ctr"/>
            <a:r>
              <a:rPr lang="en-US" sz="2400" dirty="0" smtClean="0"/>
              <a:t>10</a:t>
            </a:r>
            <a:endParaRPr lang="en-US" sz="2400" dirty="0"/>
          </a:p>
        </p:txBody>
      </p:sp>
      <p:sp>
        <p:nvSpPr>
          <p:cNvPr id="20" name="TextBox 19"/>
          <p:cNvSpPr txBox="1"/>
          <p:nvPr/>
        </p:nvSpPr>
        <p:spPr>
          <a:xfrm>
            <a:off x="2718711" y="5114557"/>
            <a:ext cx="356187" cy="461665"/>
          </a:xfrm>
          <a:prstGeom prst="rect">
            <a:avLst/>
          </a:prstGeom>
          <a:noFill/>
        </p:spPr>
        <p:txBody>
          <a:bodyPr wrap="none" rtlCol="0">
            <a:spAutoFit/>
          </a:bodyPr>
          <a:lstStyle/>
          <a:p>
            <a:pPr algn="ctr"/>
            <a:r>
              <a:rPr lang="en-US" sz="2400" dirty="0" smtClean="0">
                <a:solidFill>
                  <a:schemeClr val="accent1"/>
                </a:solidFill>
              </a:rPr>
              <a:t>8</a:t>
            </a:r>
            <a:endParaRPr lang="en-US" sz="2400" dirty="0">
              <a:solidFill>
                <a:schemeClr val="accent1"/>
              </a:solidFill>
            </a:endParaRPr>
          </a:p>
        </p:txBody>
      </p:sp>
      <p:sp>
        <p:nvSpPr>
          <p:cNvPr id="21" name="TextBox 20"/>
          <p:cNvSpPr txBox="1"/>
          <p:nvPr/>
        </p:nvSpPr>
        <p:spPr>
          <a:xfrm>
            <a:off x="2718711" y="5608881"/>
            <a:ext cx="356187" cy="461665"/>
          </a:xfrm>
          <a:prstGeom prst="rect">
            <a:avLst/>
          </a:prstGeom>
          <a:noFill/>
        </p:spPr>
        <p:txBody>
          <a:bodyPr wrap="none" rtlCol="0">
            <a:spAutoFit/>
          </a:bodyPr>
          <a:lstStyle/>
          <a:p>
            <a:pPr algn="ctr"/>
            <a:r>
              <a:rPr lang="en-US" sz="2400" dirty="0" smtClean="0">
                <a:solidFill>
                  <a:schemeClr val="accent3"/>
                </a:solidFill>
              </a:rPr>
              <a:t>6</a:t>
            </a:r>
            <a:endParaRPr lang="en-US" sz="2400" dirty="0">
              <a:solidFill>
                <a:schemeClr val="accent3"/>
              </a:solidFill>
            </a:endParaRPr>
          </a:p>
        </p:txBody>
      </p:sp>
      <p:sp>
        <p:nvSpPr>
          <p:cNvPr id="22" name="TextBox 21"/>
          <p:cNvSpPr txBox="1"/>
          <p:nvPr/>
        </p:nvSpPr>
        <p:spPr>
          <a:xfrm>
            <a:off x="2718710" y="6097259"/>
            <a:ext cx="356187" cy="461665"/>
          </a:xfrm>
          <a:prstGeom prst="rect">
            <a:avLst/>
          </a:prstGeom>
          <a:noFill/>
        </p:spPr>
        <p:txBody>
          <a:bodyPr wrap="none" rtlCol="0">
            <a:spAutoFit/>
          </a:bodyPr>
          <a:lstStyle/>
          <a:p>
            <a:pPr algn="ctr"/>
            <a:r>
              <a:rPr lang="en-US" sz="2400" dirty="0" smtClean="0">
                <a:solidFill>
                  <a:schemeClr val="accent2"/>
                </a:solidFill>
              </a:rPr>
              <a:t>2</a:t>
            </a:r>
            <a:endParaRPr lang="en-US" sz="2400" dirty="0">
              <a:solidFill>
                <a:schemeClr val="accent2"/>
              </a:solidFill>
            </a:endParaRPr>
          </a:p>
        </p:txBody>
      </p:sp>
      <p:cxnSp>
        <p:nvCxnSpPr>
          <p:cNvPr id="23" name="Straight Arrow Connector 22"/>
          <p:cNvCxnSpPr>
            <a:stCxn id="20" idx="3"/>
          </p:cNvCxnSpPr>
          <p:nvPr/>
        </p:nvCxnSpPr>
        <p:spPr>
          <a:xfrm>
            <a:off x="3074898" y="5345390"/>
            <a:ext cx="472452" cy="334751"/>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1" idx="3"/>
          </p:cNvCxnSpPr>
          <p:nvPr/>
        </p:nvCxnSpPr>
        <p:spPr>
          <a:xfrm flipV="1">
            <a:off x="3074898" y="5839713"/>
            <a:ext cx="472452" cy="1"/>
          </a:xfrm>
          <a:prstGeom prst="straightConnector1">
            <a:avLst/>
          </a:prstGeom>
          <a:ln w="5715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2" idx="3"/>
          </p:cNvCxnSpPr>
          <p:nvPr/>
        </p:nvCxnSpPr>
        <p:spPr>
          <a:xfrm flipV="1">
            <a:off x="3074897" y="6045619"/>
            <a:ext cx="472453" cy="282473"/>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pic>
        <p:nvPicPr>
          <p:cNvPr id="34" name="Picture 2" descr="C:\Users\t0ph3r\Documents\CS 4700\assets\Rou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2130" y="5687502"/>
            <a:ext cx="643444" cy="379409"/>
          </a:xfrm>
          <a:prstGeom prst="rect">
            <a:avLst/>
          </a:prstGeom>
          <a:noFill/>
          <a:extLst>
            <a:ext uri="{909E8E84-426E-40DD-AFC4-6F175D3DCCD1}">
              <a14:hiddenFill xmlns:a14="http://schemas.microsoft.com/office/drawing/2010/main">
                <a:solidFill>
                  <a:srgbClr val="FFFFFF"/>
                </a:solidFill>
              </a14:hiddenFill>
            </a:ext>
          </a:extLst>
        </p:spPr>
      </p:pic>
      <p:sp>
        <p:nvSpPr>
          <p:cNvPr id="35" name="Rectangle 34"/>
          <p:cNvSpPr/>
          <p:nvPr/>
        </p:nvSpPr>
        <p:spPr>
          <a:xfrm>
            <a:off x="2220724" y="5161107"/>
            <a:ext cx="478938" cy="348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sp>
        <p:nvSpPr>
          <p:cNvPr id="36" name="Rectangle 35"/>
          <p:cNvSpPr/>
          <p:nvPr/>
        </p:nvSpPr>
        <p:spPr>
          <a:xfrm>
            <a:off x="2220724" y="5687502"/>
            <a:ext cx="478938" cy="34834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37" name="Rectangle 36"/>
          <p:cNvSpPr/>
          <p:nvPr/>
        </p:nvSpPr>
        <p:spPr>
          <a:xfrm>
            <a:off x="2220724" y="6172203"/>
            <a:ext cx="478938" cy="348340"/>
          </a:xfrm>
          <a:prstGeom prst="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39" name="Rectangle 38"/>
          <p:cNvSpPr/>
          <p:nvPr/>
        </p:nvSpPr>
        <p:spPr>
          <a:xfrm>
            <a:off x="174190" y="6153922"/>
            <a:ext cx="478938" cy="348340"/>
          </a:xfrm>
          <a:prstGeom prst="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40" name="Rectangle 39"/>
          <p:cNvSpPr/>
          <p:nvPr/>
        </p:nvSpPr>
        <p:spPr>
          <a:xfrm>
            <a:off x="1537634" y="5687502"/>
            <a:ext cx="478938" cy="34834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41" name="Rectangle 40"/>
          <p:cNvSpPr/>
          <p:nvPr/>
        </p:nvSpPr>
        <p:spPr>
          <a:xfrm>
            <a:off x="854543" y="5687502"/>
            <a:ext cx="478938" cy="34834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42" name="Rectangle 41"/>
          <p:cNvSpPr/>
          <p:nvPr/>
        </p:nvSpPr>
        <p:spPr>
          <a:xfrm>
            <a:off x="171452" y="5687502"/>
            <a:ext cx="478938" cy="34834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43" name="Rectangle 42"/>
          <p:cNvSpPr/>
          <p:nvPr/>
        </p:nvSpPr>
        <p:spPr>
          <a:xfrm>
            <a:off x="171452" y="5161107"/>
            <a:ext cx="478938" cy="348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sp>
        <p:nvSpPr>
          <p:cNvPr id="44" name="Rectangle 43"/>
          <p:cNvSpPr/>
          <p:nvPr/>
        </p:nvSpPr>
        <p:spPr>
          <a:xfrm>
            <a:off x="683770" y="5161107"/>
            <a:ext cx="478938" cy="348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sp>
        <p:nvSpPr>
          <p:cNvPr id="45" name="Rectangle 44"/>
          <p:cNvSpPr/>
          <p:nvPr/>
        </p:nvSpPr>
        <p:spPr>
          <a:xfrm>
            <a:off x="1196088" y="5161107"/>
            <a:ext cx="478938" cy="348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sp>
        <p:nvSpPr>
          <p:cNvPr id="46" name="Rectangle 45"/>
          <p:cNvSpPr/>
          <p:nvPr/>
        </p:nvSpPr>
        <p:spPr>
          <a:xfrm>
            <a:off x="1708406" y="5161107"/>
            <a:ext cx="478938" cy="348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sp>
        <p:nvSpPr>
          <p:cNvPr id="47" name="Rectangle 46"/>
          <p:cNvSpPr/>
          <p:nvPr/>
        </p:nvSpPr>
        <p:spPr>
          <a:xfrm>
            <a:off x="5052867" y="5137507"/>
            <a:ext cx="478938" cy="348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48" name="Rectangle 47"/>
          <p:cNvSpPr/>
          <p:nvPr/>
        </p:nvSpPr>
        <p:spPr>
          <a:xfrm>
            <a:off x="5194385" y="5663902"/>
            <a:ext cx="478938" cy="34834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49" name="Rectangle 48"/>
          <p:cNvSpPr/>
          <p:nvPr/>
        </p:nvSpPr>
        <p:spPr>
          <a:xfrm>
            <a:off x="5292359" y="6148603"/>
            <a:ext cx="478938" cy="348340"/>
          </a:xfrm>
          <a:prstGeom prst="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50" name="Rectangle 49"/>
          <p:cNvSpPr/>
          <p:nvPr/>
        </p:nvSpPr>
        <p:spPr>
          <a:xfrm>
            <a:off x="5891064" y="5137507"/>
            <a:ext cx="478938" cy="348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51" name="Rectangle 50"/>
          <p:cNvSpPr/>
          <p:nvPr/>
        </p:nvSpPr>
        <p:spPr>
          <a:xfrm>
            <a:off x="6032582" y="5663902"/>
            <a:ext cx="478938" cy="34834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53" name="Rectangle 52"/>
          <p:cNvSpPr/>
          <p:nvPr/>
        </p:nvSpPr>
        <p:spPr>
          <a:xfrm>
            <a:off x="6729256" y="5137507"/>
            <a:ext cx="478938" cy="348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54" name="Rectangle 53"/>
          <p:cNvSpPr/>
          <p:nvPr/>
        </p:nvSpPr>
        <p:spPr>
          <a:xfrm>
            <a:off x="6870774" y="5663902"/>
            <a:ext cx="478938" cy="34834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55" name="Rectangle 54"/>
          <p:cNvSpPr/>
          <p:nvPr/>
        </p:nvSpPr>
        <p:spPr>
          <a:xfrm>
            <a:off x="6968748" y="6148603"/>
            <a:ext cx="478938" cy="348340"/>
          </a:xfrm>
          <a:prstGeom prst="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cxnSp>
        <p:nvCxnSpPr>
          <p:cNvPr id="64" name="Straight Arrow Connector 63"/>
          <p:cNvCxnSpPr>
            <a:endCxn id="69" idx="1"/>
          </p:cNvCxnSpPr>
          <p:nvPr/>
        </p:nvCxnSpPr>
        <p:spPr>
          <a:xfrm>
            <a:off x="4141210" y="5855914"/>
            <a:ext cx="511017" cy="449241"/>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endCxn id="68" idx="1"/>
          </p:cNvCxnSpPr>
          <p:nvPr/>
        </p:nvCxnSpPr>
        <p:spPr>
          <a:xfrm flipV="1">
            <a:off x="4141210" y="5689167"/>
            <a:ext cx="500131" cy="166747"/>
          </a:xfrm>
          <a:prstGeom prst="straightConnector1">
            <a:avLst/>
          </a:prstGeom>
          <a:ln w="5715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V="1">
            <a:off x="4141210" y="5322453"/>
            <a:ext cx="500132" cy="533461"/>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4641342" y="5091620"/>
            <a:ext cx="356187" cy="461665"/>
          </a:xfrm>
          <a:prstGeom prst="rect">
            <a:avLst/>
          </a:prstGeom>
          <a:noFill/>
        </p:spPr>
        <p:txBody>
          <a:bodyPr wrap="none" rtlCol="0">
            <a:spAutoFit/>
          </a:bodyPr>
          <a:lstStyle/>
          <a:p>
            <a:pPr algn="ctr"/>
            <a:r>
              <a:rPr lang="en-US" sz="2400" dirty="0" smtClean="0">
                <a:solidFill>
                  <a:schemeClr val="accent1"/>
                </a:solidFill>
              </a:rPr>
              <a:t>4</a:t>
            </a:r>
            <a:endParaRPr lang="en-US" sz="2400" dirty="0">
              <a:solidFill>
                <a:schemeClr val="accent1"/>
              </a:solidFill>
            </a:endParaRPr>
          </a:p>
        </p:txBody>
      </p:sp>
      <p:sp>
        <p:nvSpPr>
          <p:cNvPr id="68" name="TextBox 67"/>
          <p:cNvSpPr txBox="1"/>
          <p:nvPr/>
        </p:nvSpPr>
        <p:spPr>
          <a:xfrm>
            <a:off x="4641341" y="5458334"/>
            <a:ext cx="356188" cy="461665"/>
          </a:xfrm>
          <a:prstGeom prst="rect">
            <a:avLst/>
          </a:prstGeom>
          <a:noFill/>
        </p:spPr>
        <p:txBody>
          <a:bodyPr wrap="none" rtlCol="0">
            <a:spAutoFit/>
          </a:bodyPr>
          <a:lstStyle/>
          <a:p>
            <a:pPr algn="ctr"/>
            <a:r>
              <a:rPr lang="en-US" sz="2400" dirty="0">
                <a:solidFill>
                  <a:schemeClr val="accent3"/>
                </a:solidFill>
              </a:rPr>
              <a:t>4</a:t>
            </a:r>
          </a:p>
        </p:txBody>
      </p:sp>
      <p:sp>
        <p:nvSpPr>
          <p:cNvPr id="69" name="TextBox 68"/>
          <p:cNvSpPr txBox="1"/>
          <p:nvPr/>
        </p:nvSpPr>
        <p:spPr>
          <a:xfrm>
            <a:off x="4652227" y="6074322"/>
            <a:ext cx="356187" cy="461665"/>
          </a:xfrm>
          <a:prstGeom prst="rect">
            <a:avLst/>
          </a:prstGeom>
          <a:noFill/>
        </p:spPr>
        <p:txBody>
          <a:bodyPr wrap="none" rtlCol="0">
            <a:spAutoFit/>
          </a:bodyPr>
          <a:lstStyle/>
          <a:p>
            <a:pPr algn="ctr"/>
            <a:r>
              <a:rPr lang="en-US" sz="2400" dirty="0" smtClean="0">
                <a:solidFill>
                  <a:schemeClr val="accent2"/>
                </a:solidFill>
              </a:rPr>
              <a:t>2</a:t>
            </a:r>
            <a:endParaRPr lang="en-US" sz="2400" dirty="0">
              <a:solidFill>
                <a:schemeClr val="accent2"/>
              </a:solidFill>
            </a:endParaRPr>
          </a:p>
        </p:txBody>
      </p:sp>
      <p:pic>
        <p:nvPicPr>
          <p:cNvPr id="33" name="Picture 2" descr="C:\Users\t0ph3r\Documents\CS 4700\assets\Rou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4857" y="5666210"/>
            <a:ext cx="643444" cy="3794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28600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CSFQ Fair Rate Estimation</a:t>
            </a:r>
            <a:endParaRPr lang="en-US" dirty="0"/>
          </a:p>
        </p:txBody>
      </p:sp>
      <p:sp>
        <p:nvSpPr>
          <p:cNvPr id="6" name="Text Placeholder 5"/>
          <p:cNvSpPr>
            <a:spLocks noGrp="1"/>
          </p:cNvSpPr>
          <p:nvPr>
            <p:ph idx="1"/>
          </p:nvPr>
        </p:nvSpPr>
        <p:spPr>
          <a:xfrm>
            <a:off x="97971" y="1556657"/>
            <a:ext cx="8871858" cy="5094513"/>
          </a:xfrm>
        </p:spPr>
        <p:txBody>
          <a:bodyPr>
            <a:noAutofit/>
          </a:bodyPr>
          <a:lstStyle/>
          <a:p>
            <a:r>
              <a:rPr lang="en-US" sz="2800" dirty="0" smtClean="0"/>
              <a:t>To calculate the fair rate </a:t>
            </a:r>
            <a:r>
              <a:rPr lang="en-US" sz="2800" i="1" dirty="0" smtClean="0"/>
              <a:t>f</a:t>
            </a:r>
            <a:r>
              <a:rPr lang="en-US" sz="2800" dirty="0" smtClean="0"/>
              <a:t>, core routers estimate</a:t>
            </a:r>
          </a:p>
          <a:p>
            <a:pPr lvl="1"/>
            <a:r>
              <a:rPr lang="en-US" dirty="0"/>
              <a:t>A</a:t>
            </a:r>
            <a:r>
              <a:rPr lang="en-US" dirty="0" smtClean="0"/>
              <a:t>ggregate arrival rate </a:t>
            </a:r>
            <a:r>
              <a:rPr lang="en-US" i="1" dirty="0" smtClean="0"/>
              <a:t>A</a:t>
            </a:r>
          </a:p>
          <a:p>
            <a:pPr lvl="1"/>
            <a:r>
              <a:rPr lang="en-US" dirty="0"/>
              <a:t>A</a:t>
            </a:r>
            <a:r>
              <a:rPr lang="en-US" dirty="0" smtClean="0"/>
              <a:t>ggregate rate of accepted traffic </a:t>
            </a:r>
            <a:r>
              <a:rPr lang="en-US" i="1" dirty="0" smtClean="0"/>
              <a:t>F</a:t>
            </a:r>
            <a:r>
              <a:rPr lang="en-US" dirty="0" smtClean="0"/>
              <a:t> </a:t>
            </a:r>
            <a:br>
              <a:rPr lang="en-US" dirty="0" smtClean="0"/>
            </a:br>
            <a:r>
              <a:rPr lang="en-US" dirty="0" smtClean="0"/>
              <a:t>(arrival rate – dropped packets)</a:t>
            </a:r>
          </a:p>
          <a:p>
            <a:r>
              <a:rPr lang="en-US" sz="2800" dirty="0" smtClean="0"/>
              <a:t>Fair rate </a:t>
            </a:r>
            <a:r>
              <a:rPr lang="en-US" sz="2800" i="1" dirty="0" smtClean="0"/>
              <a:t>f</a:t>
            </a:r>
            <a:r>
              <a:rPr lang="en-US" sz="2800" dirty="0" smtClean="0"/>
              <a:t> is computed periodically as:</a:t>
            </a:r>
          </a:p>
          <a:p>
            <a:pPr lvl="1"/>
            <a:r>
              <a:rPr lang="en-US" sz="2400" dirty="0"/>
              <a:t>I</a:t>
            </a:r>
            <a:r>
              <a:rPr lang="en-US" sz="2400" dirty="0" smtClean="0"/>
              <a:t>f there is no congestion (</a:t>
            </a:r>
            <a:r>
              <a:rPr lang="en-US" sz="2400" i="1" dirty="0" smtClean="0"/>
              <a:t>A</a:t>
            </a:r>
            <a:r>
              <a:rPr lang="en-US" sz="2400" dirty="0" smtClean="0"/>
              <a:t>&lt;=</a:t>
            </a:r>
            <a:r>
              <a:rPr lang="en-US" sz="2400" i="1" dirty="0" smtClean="0"/>
              <a:t>C</a:t>
            </a:r>
            <a:r>
              <a:rPr lang="en-US" sz="2400" dirty="0" smtClean="0"/>
              <a:t> where </a:t>
            </a:r>
            <a:r>
              <a:rPr lang="en-US" sz="2400" i="1" dirty="0" smtClean="0"/>
              <a:t>C</a:t>
            </a:r>
            <a:r>
              <a:rPr lang="en-US" sz="2400" dirty="0" smtClean="0"/>
              <a:t> is link capacity), then </a:t>
            </a:r>
            <a:r>
              <a:rPr lang="en-US" sz="2400" i="1" dirty="0" smtClean="0"/>
              <a:t>f</a:t>
            </a:r>
            <a:r>
              <a:rPr lang="en-US" sz="2400" dirty="0" smtClean="0"/>
              <a:t> is set to the maximum </a:t>
            </a:r>
            <a:r>
              <a:rPr lang="en-US" sz="2400" i="1" dirty="0" err="1" smtClean="0"/>
              <a:t>r</a:t>
            </a:r>
            <a:r>
              <a:rPr lang="en-US" sz="2400" i="1" baseline="-25000" dirty="0" err="1" smtClean="0"/>
              <a:t>i</a:t>
            </a:r>
            <a:r>
              <a:rPr lang="en-US" sz="2400" i="1" dirty="0" smtClean="0"/>
              <a:t>(t)</a:t>
            </a:r>
            <a:r>
              <a:rPr lang="en-US" sz="2400" dirty="0" smtClean="0"/>
              <a:t> </a:t>
            </a:r>
          </a:p>
          <a:p>
            <a:pPr lvl="1"/>
            <a:r>
              <a:rPr lang="en-US" sz="2400" dirty="0"/>
              <a:t>I</a:t>
            </a:r>
            <a:r>
              <a:rPr lang="en-US" sz="2400" dirty="0" smtClean="0"/>
              <a:t>f the link is congested, then </a:t>
            </a:r>
            <a:r>
              <a:rPr lang="en-US" sz="2400" i="1" dirty="0" err="1" smtClean="0"/>
              <a:t>f</a:t>
            </a:r>
            <a:r>
              <a:rPr lang="en-US" sz="2400" i="1" baseline="-25000" dirty="0" err="1" smtClean="0"/>
              <a:t>new</a:t>
            </a:r>
            <a:r>
              <a:rPr lang="en-US" sz="2400" dirty="0" smtClean="0"/>
              <a:t> = </a:t>
            </a:r>
            <a:r>
              <a:rPr lang="en-US" sz="2400" i="1" dirty="0" smtClean="0"/>
              <a:t>f</a:t>
            </a:r>
            <a:r>
              <a:rPr lang="en-US" sz="2400" i="1" baseline="-25000" dirty="0" smtClean="0"/>
              <a:t>old</a:t>
            </a:r>
            <a:r>
              <a:rPr lang="en-US" sz="2400" i="1" dirty="0" smtClean="0"/>
              <a:t>* C/F</a:t>
            </a:r>
          </a:p>
        </p:txBody>
      </p:sp>
      <p:sp>
        <p:nvSpPr>
          <p:cNvPr id="4" name="Slide Number Placeholder 2"/>
          <p:cNvSpPr>
            <a:spLocks noGrp="1"/>
          </p:cNvSpPr>
          <p:nvPr>
            <p:ph type="sldNum" sz="quarter" idx="12"/>
          </p:nvPr>
        </p:nvSpPr>
        <p:spPr>
          <a:xfrm>
            <a:off x="0" y="1256270"/>
            <a:ext cx="533400" cy="304800"/>
          </a:xfrm>
        </p:spPr>
        <p:txBody>
          <a:bodyPr>
            <a:normAutofit fontScale="92500" lnSpcReduction="20000"/>
          </a:bodyPr>
          <a:lstStyle/>
          <a:p>
            <a:fld id="{283B9EA5-CE9A-4950-A80C-5ADF06B45BB8}" type="slidenum">
              <a:rPr lang="en-US" smtClean="0"/>
              <a:pPr/>
              <a:t>38</a:t>
            </a:fld>
            <a:endParaRPr lang="en-US" dirty="0"/>
          </a:p>
        </p:txBody>
      </p:sp>
    </p:spTree>
    <p:extLst>
      <p:ext uri="{BB962C8B-B14F-4D97-AF65-F5344CB8AC3E}">
        <p14:creationId xmlns:p14="http://schemas.microsoft.com/office/powerpoint/2010/main" val="139176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anim calcmode="lin" valueType="num">
                                      <p:cBhvr>
                                        <p:cTn id="8"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fade">
                                      <p:cBhvr>
                                        <p:cTn id="12" dur="500"/>
                                        <p:tgtEl>
                                          <p:spTgt spid="6">
                                            <p:txEl>
                                              <p:pRg st="4" end="4"/>
                                            </p:txEl>
                                          </p:spTgt>
                                        </p:tgtEl>
                                      </p:cBhvr>
                                    </p:animEffect>
                                    <p:anim calcmode="lin" valueType="num">
                                      <p:cBhvr>
                                        <p:cTn id="1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14" dur="500" fill="hold"/>
                                        <p:tgtEl>
                                          <p:spTgt spid="6">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Effect transition="in" filter="fade">
                                      <p:cBhvr>
                                        <p:cTn id="17" dur="500"/>
                                        <p:tgtEl>
                                          <p:spTgt spid="6">
                                            <p:txEl>
                                              <p:pRg st="5" end="5"/>
                                            </p:txEl>
                                          </p:spTgt>
                                        </p:tgtEl>
                                      </p:cBhvr>
                                    </p:animEffect>
                                    <p:anim calcmode="lin" valueType="num">
                                      <p:cBhvr>
                                        <p:cTn id="18"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19" dur="5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2"/>
          <p:cNvSpPr>
            <a:spLocks noGrp="1"/>
          </p:cNvSpPr>
          <p:nvPr>
            <p:ph type="sldNum" sz="quarter" idx="12"/>
          </p:nvPr>
        </p:nvSpPr>
        <p:spPr>
          <a:xfrm>
            <a:off x="0" y="990600"/>
            <a:ext cx="533400" cy="381000"/>
          </a:xfrm>
        </p:spPr>
        <p:txBody>
          <a:bodyPr>
            <a:normAutofit/>
          </a:bodyPr>
          <a:lstStyle/>
          <a:p>
            <a:fld id="{283B9EA5-CE9A-4950-A80C-5ADF06B45BB8}" type="slidenum">
              <a:rPr lang="en-US" smtClean="0"/>
              <a:pPr/>
              <a:t>39</a:t>
            </a:fld>
            <a:endParaRPr lang="en-US" dirty="0"/>
          </a:p>
        </p:txBody>
      </p:sp>
      <p:sp>
        <p:nvSpPr>
          <p:cNvPr id="740354" name="Rectangle 2"/>
          <p:cNvSpPr>
            <a:spLocks noGrp="1" noChangeArrowheads="1"/>
          </p:cNvSpPr>
          <p:nvPr>
            <p:ph type="title" idx="4294967295"/>
          </p:nvPr>
        </p:nvSpPr>
        <p:spPr>
          <a:xfrm>
            <a:off x="0" y="228600"/>
            <a:ext cx="8839200" cy="990600"/>
          </a:xfrm>
        </p:spPr>
        <p:txBody>
          <a:bodyPr/>
          <a:lstStyle/>
          <a:p>
            <a:r>
              <a:rPr lang="en-US" dirty="0"/>
              <a:t>Simulation Example</a:t>
            </a:r>
          </a:p>
        </p:txBody>
      </p:sp>
      <p:sp>
        <p:nvSpPr>
          <p:cNvPr id="43" name="Slide Number Placeholder 6"/>
          <p:cNvSpPr>
            <a:spLocks noGrp="1"/>
          </p:cNvSpPr>
          <p:nvPr>
            <p:ph type="sldNum" sz="quarter" idx="4294967295"/>
          </p:nvPr>
        </p:nvSpPr>
        <p:spPr>
          <a:xfrm>
            <a:off x="8382000" y="6356350"/>
            <a:ext cx="762000" cy="365125"/>
          </a:xfrm>
          <a:prstGeom prst="rect">
            <a:avLst/>
          </a:prstGeom>
        </p:spPr>
        <p:txBody>
          <a:bodyPr>
            <a:normAutofit lnSpcReduction="10000"/>
          </a:bodyPr>
          <a:lstStyle/>
          <a:p>
            <a:fld id="{83599231-48D0-48CC-903E-BCFDB1DE8E76}" type="slidenum">
              <a:rPr lang="en-US"/>
              <a:pPr/>
              <a:t>39</a:t>
            </a:fld>
            <a:endParaRPr lang="en-US"/>
          </a:p>
        </p:txBody>
      </p:sp>
      <p:sp>
        <p:nvSpPr>
          <p:cNvPr id="740355" name="Rectangle 3"/>
          <p:cNvSpPr>
            <a:spLocks noChangeArrowheads="1"/>
          </p:cNvSpPr>
          <p:nvPr/>
        </p:nvSpPr>
        <p:spPr bwMode="auto">
          <a:xfrm>
            <a:off x="2600325" y="2097088"/>
            <a:ext cx="282575" cy="312737"/>
          </a:xfrm>
          <a:prstGeom prst="rect">
            <a:avLst/>
          </a:prstGeom>
          <a:noFill/>
          <a:ln w="19050">
            <a:solidFill>
              <a:schemeClr val="tx1"/>
            </a:solidFill>
            <a:miter lim="800000"/>
            <a:headEnd/>
            <a:tailEnd/>
          </a:ln>
          <a:effectLst/>
        </p:spPr>
        <p:txBody>
          <a:bodyPr vert="horz" wrap="none" lIns="91440" tIns="45720" rIns="91440" bIns="45720" numCol="1" anchor="ctr" anchorCtr="0" compatLnSpc="1">
            <a:prstTxWarp prst="textNoShape">
              <a:avLst/>
            </a:prstTxWarp>
          </a:bodyPr>
          <a:lstStyle/>
          <a:p>
            <a:endParaRPr lang="en-US" sz="1800" b="1"/>
          </a:p>
        </p:txBody>
      </p:sp>
      <p:sp>
        <p:nvSpPr>
          <p:cNvPr id="740356" name="AutoShape 4"/>
          <p:cNvSpPr>
            <a:spLocks noChangeArrowheads="1"/>
          </p:cNvSpPr>
          <p:nvPr/>
        </p:nvSpPr>
        <p:spPr bwMode="auto">
          <a:xfrm>
            <a:off x="1833562" y="2578100"/>
            <a:ext cx="1219200" cy="304800"/>
          </a:xfrm>
          <a:prstGeom prst="wedgeRectCallout">
            <a:avLst>
              <a:gd name="adj1" fmla="val -7810"/>
              <a:gd name="adj2" fmla="val -138542"/>
            </a:avLst>
          </a:prstGeom>
          <a:noFill/>
          <a:ln w="19050">
            <a:solidFill>
              <a:schemeClr val="tx1"/>
            </a:solidFill>
            <a:miter lim="800000"/>
            <a:headEnd/>
            <a:tailEnd/>
          </a:ln>
          <a:effectLst/>
        </p:spPr>
        <p:txBody>
          <a:bodyPr vert="horz" wrap="none" lIns="91440" tIns="45720" rIns="91440" bIns="45720" numCol="1" anchor="ctr" anchorCtr="0" compatLnSpc="1">
            <a:prstTxWarp prst="textNoShape">
              <a:avLst/>
            </a:prstTxWarp>
          </a:bodyPr>
          <a:lstStyle/>
          <a:p>
            <a:r>
              <a:rPr lang="en-US" sz="1800" b="1"/>
              <a:t>10 Mbps)</a:t>
            </a:r>
          </a:p>
        </p:txBody>
      </p:sp>
      <p:sp>
        <p:nvSpPr>
          <p:cNvPr id="740357" name="Text Box 5"/>
          <p:cNvSpPr txBox="1">
            <a:spLocks noChangeArrowheads="1"/>
          </p:cNvSpPr>
          <p:nvPr/>
        </p:nvSpPr>
        <p:spPr bwMode="auto">
          <a:xfrm>
            <a:off x="163512" y="1663700"/>
            <a:ext cx="1136650" cy="366713"/>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pPr algn="l"/>
            <a:r>
              <a:rPr lang="en-US" sz="1800" b="1"/>
              <a:t>UDP (#1)</a:t>
            </a:r>
            <a:endParaRPr lang="en-US" sz="1800" b="1">
              <a:latin typeface="Comic Sans MS" pitchFamily="66" charset="0"/>
            </a:endParaRPr>
          </a:p>
        </p:txBody>
      </p:sp>
      <p:sp>
        <p:nvSpPr>
          <p:cNvPr id="740358" name="Text Box 6"/>
          <p:cNvSpPr txBox="1">
            <a:spLocks noChangeArrowheads="1"/>
          </p:cNvSpPr>
          <p:nvPr/>
        </p:nvSpPr>
        <p:spPr bwMode="auto">
          <a:xfrm>
            <a:off x="157162" y="2049463"/>
            <a:ext cx="1111250" cy="366712"/>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a:t>TCP (#2)</a:t>
            </a:r>
            <a:endParaRPr lang="en-US" sz="1800" b="1">
              <a:latin typeface="Comic Sans MS" pitchFamily="66" charset="0"/>
            </a:endParaRPr>
          </a:p>
        </p:txBody>
      </p:sp>
      <p:sp>
        <p:nvSpPr>
          <p:cNvPr id="740359" name="Text Box 7"/>
          <p:cNvSpPr txBox="1">
            <a:spLocks noChangeArrowheads="1"/>
          </p:cNvSpPr>
          <p:nvPr/>
        </p:nvSpPr>
        <p:spPr bwMode="auto">
          <a:xfrm>
            <a:off x="157162" y="2468563"/>
            <a:ext cx="1238250" cy="366712"/>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a:t>TCP (#32)</a:t>
            </a:r>
            <a:endParaRPr lang="en-US" sz="1800" b="1">
              <a:latin typeface="Comic Sans MS" pitchFamily="66" charset="0"/>
            </a:endParaRPr>
          </a:p>
        </p:txBody>
      </p:sp>
      <p:sp>
        <p:nvSpPr>
          <p:cNvPr id="740360" name="Text Box 8"/>
          <p:cNvSpPr txBox="1">
            <a:spLocks noChangeArrowheads="1"/>
          </p:cNvSpPr>
          <p:nvPr/>
        </p:nvSpPr>
        <p:spPr bwMode="auto">
          <a:xfrm>
            <a:off x="877887" y="2136775"/>
            <a:ext cx="282575" cy="366713"/>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a:latin typeface="Comic Sans MS" pitchFamily="66" charset="0"/>
              </a:rPr>
              <a:t>.</a:t>
            </a:r>
          </a:p>
        </p:txBody>
      </p:sp>
      <p:sp>
        <p:nvSpPr>
          <p:cNvPr id="740361" name="Text Box 9"/>
          <p:cNvSpPr txBox="1">
            <a:spLocks noChangeArrowheads="1"/>
          </p:cNvSpPr>
          <p:nvPr/>
        </p:nvSpPr>
        <p:spPr bwMode="auto">
          <a:xfrm>
            <a:off x="874712" y="2217738"/>
            <a:ext cx="282575" cy="366712"/>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a:latin typeface="Comic Sans MS" pitchFamily="66" charset="0"/>
              </a:rPr>
              <a:t>.</a:t>
            </a:r>
          </a:p>
        </p:txBody>
      </p:sp>
      <p:sp>
        <p:nvSpPr>
          <p:cNvPr id="740362" name="Text Box 10"/>
          <p:cNvSpPr txBox="1">
            <a:spLocks noChangeArrowheads="1"/>
          </p:cNvSpPr>
          <p:nvPr/>
        </p:nvSpPr>
        <p:spPr bwMode="auto">
          <a:xfrm>
            <a:off x="874712" y="2298700"/>
            <a:ext cx="282575" cy="366713"/>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a:latin typeface="Comic Sans MS" pitchFamily="66" charset="0"/>
              </a:rPr>
              <a:t>.</a:t>
            </a:r>
          </a:p>
        </p:txBody>
      </p:sp>
      <p:sp>
        <p:nvSpPr>
          <p:cNvPr id="740363" name="Rectangle 11"/>
          <p:cNvSpPr>
            <a:spLocks noChangeArrowheads="1"/>
          </p:cNvSpPr>
          <p:nvPr/>
        </p:nvSpPr>
        <p:spPr bwMode="auto">
          <a:xfrm>
            <a:off x="1939925" y="2097088"/>
            <a:ext cx="282575" cy="312737"/>
          </a:xfrm>
          <a:prstGeom prst="rect">
            <a:avLst/>
          </a:prstGeom>
          <a:noFill/>
          <a:ln w="19050">
            <a:solidFill>
              <a:schemeClr val="tx1"/>
            </a:solidFill>
            <a:miter lim="800000"/>
            <a:headEnd/>
            <a:tailEnd/>
          </a:ln>
          <a:effectLst/>
        </p:spPr>
        <p:txBody>
          <a:bodyPr vert="horz" wrap="none" lIns="91440" tIns="45720" rIns="91440" bIns="45720" numCol="1" anchor="ctr" anchorCtr="0" compatLnSpc="1">
            <a:prstTxWarp prst="textNoShape">
              <a:avLst/>
            </a:prstTxWarp>
          </a:bodyPr>
          <a:lstStyle/>
          <a:p>
            <a:endParaRPr lang="en-US" sz="1800" b="1"/>
          </a:p>
        </p:txBody>
      </p:sp>
      <p:sp>
        <p:nvSpPr>
          <p:cNvPr id="740364" name="Oval 12"/>
          <p:cNvSpPr>
            <a:spLocks noChangeArrowheads="1"/>
          </p:cNvSpPr>
          <p:nvPr/>
        </p:nvSpPr>
        <p:spPr bwMode="auto">
          <a:xfrm>
            <a:off x="1373187" y="1739900"/>
            <a:ext cx="236538" cy="223838"/>
          </a:xfrm>
          <a:prstGeom prst="ellipse">
            <a:avLst/>
          </a:prstGeom>
          <a:solidFill>
            <a:schemeClr val="folHlink">
              <a:alpha val="50000"/>
            </a:schemeClr>
          </a:solidFill>
          <a:ln w="19050">
            <a:solidFill>
              <a:schemeClr val="tx1"/>
            </a:solid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40365" name="Oval 13"/>
          <p:cNvSpPr>
            <a:spLocks noChangeArrowheads="1"/>
          </p:cNvSpPr>
          <p:nvPr/>
        </p:nvSpPr>
        <p:spPr bwMode="auto">
          <a:xfrm>
            <a:off x="1373187" y="2097088"/>
            <a:ext cx="236538" cy="223837"/>
          </a:xfrm>
          <a:prstGeom prst="ellipse">
            <a:avLst/>
          </a:prstGeom>
          <a:solidFill>
            <a:schemeClr val="folHlink">
              <a:alpha val="50000"/>
            </a:schemeClr>
          </a:solidFill>
          <a:ln w="19050">
            <a:solidFill>
              <a:schemeClr val="tx1"/>
            </a:solid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40366" name="Oval 14"/>
          <p:cNvSpPr>
            <a:spLocks noChangeArrowheads="1"/>
          </p:cNvSpPr>
          <p:nvPr/>
        </p:nvSpPr>
        <p:spPr bwMode="auto">
          <a:xfrm>
            <a:off x="1373187" y="2544763"/>
            <a:ext cx="236538" cy="222250"/>
          </a:xfrm>
          <a:prstGeom prst="ellipse">
            <a:avLst/>
          </a:prstGeom>
          <a:solidFill>
            <a:schemeClr val="folHlink">
              <a:alpha val="50000"/>
            </a:schemeClr>
          </a:solidFill>
          <a:ln w="19050">
            <a:solidFill>
              <a:schemeClr val="tx1"/>
            </a:solidFill>
            <a:round/>
            <a:headEnd/>
            <a:tailEnd/>
          </a:ln>
          <a:effectLst/>
        </p:spPr>
        <p:txBody>
          <a:bodyPr vert="horz" wrap="none" lIns="91440" tIns="45720" rIns="91440" bIns="45720" numCol="1" anchor="ctr" anchorCtr="0" compatLnSpc="1">
            <a:prstTxWarp prst="textNoShape">
              <a:avLst/>
            </a:prstTxWarp>
          </a:bodyPr>
          <a:lstStyle/>
          <a:p>
            <a:endParaRPr lang="en-US"/>
          </a:p>
        </p:txBody>
      </p:sp>
      <p:cxnSp>
        <p:nvCxnSpPr>
          <p:cNvPr id="740367" name="AutoShape 15"/>
          <p:cNvCxnSpPr>
            <a:cxnSpLocks noChangeShapeType="1"/>
            <a:stCxn id="740366" idx="7"/>
            <a:endCxn id="740363" idx="1"/>
          </p:cNvCxnSpPr>
          <p:nvPr/>
        </p:nvCxnSpPr>
        <p:spPr bwMode="auto">
          <a:xfrm flipV="1">
            <a:off x="1574800" y="2254250"/>
            <a:ext cx="358775" cy="317500"/>
          </a:xfrm>
          <a:prstGeom prst="straightConnector1">
            <a:avLst/>
          </a:prstGeom>
          <a:noFill/>
          <a:ln w="25400">
            <a:solidFill>
              <a:schemeClr val="tx1"/>
            </a:solidFill>
            <a:round/>
            <a:headEnd/>
            <a:tailEnd/>
          </a:ln>
          <a:effectLst/>
        </p:spPr>
      </p:cxnSp>
      <p:cxnSp>
        <p:nvCxnSpPr>
          <p:cNvPr id="740368" name="AutoShape 16"/>
          <p:cNvCxnSpPr>
            <a:cxnSpLocks noChangeShapeType="1"/>
            <a:stCxn id="740365" idx="6"/>
            <a:endCxn id="740363" idx="1"/>
          </p:cNvCxnSpPr>
          <p:nvPr/>
        </p:nvCxnSpPr>
        <p:spPr bwMode="auto">
          <a:xfrm>
            <a:off x="1614487" y="2208213"/>
            <a:ext cx="319088" cy="46037"/>
          </a:xfrm>
          <a:prstGeom prst="straightConnector1">
            <a:avLst/>
          </a:prstGeom>
          <a:noFill/>
          <a:ln w="25400">
            <a:solidFill>
              <a:schemeClr val="tx1"/>
            </a:solidFill>
            <a:round/>
            <a:headEnd/>
            <a:tailEnd/>
          </a:ln>
          <a:effectLst/>
        </p:spPr>
      </p:cxnSp>
      <p:cxnSp>
        <p:nvCxnSpPr>
          <p:cNvPr id="740369" name="AutoShape 17"/>
          <p:cNvCxnSpPr>
            <a:cxnSpLocks noChangeShapeType="1"/>
            <a:stCxn id="740364" idx="5"/>
            <a:endCxn id="740363" idx="1"/>
          </p:cNvCxnSpPr>
          <p:nvPr/>
        </p:nvCxnSpPr>
        <p:spPr bwMode="auto">
          <a:xfrm>
            <a:off x="1574800" y="1936750"/>
            <a:ext cx="358775" cy="317500"/>
          </a:xfrm>
          <a:prstGeom prst="straightConnector1">
            <a:avLst/>
          </a:prstGeom>
          <a:noFill/>
          <a:ln w="25400">
            <a:solidFill>
              <a:schemeClr val="tx1"/>
            </a:solidFill>
            <a:round/>
            <a:headEnd/>
            <a:tailEnd/>
          </a:ln>
          <a:effectLst/>
        </p:spPr>
      </p:cxnSp>
      <p:cxnSp>
        <p:nvCxnSpPr>
          <p:cNvPr id="740370" name="AutoShape 18"/>
          <p:cNvCxnSpPr>
            <a:cxnSpLocks noChangeShapeType="1"/>
            <a:stCxn id="740363" idx="3"/>
            <a:endCxn id="740355" idx="1"/>
          </p:cNvCxnSpPr>
          <p:nvPr/>
        </p:nvCxnSpPr>
        <p:spPr bwMode="auto">
          <a:xfrm>
            <a:off x="2228850" y="2254250"/>
            <a:ext cx="365125" cy="0"/>
          </a:xfrm>
          <a:prstGeom prst="straightConnector1">
            <a:avLst/>
          </a:prstGeom>
          <a:noFill/>
          <a:ln w="25400">
            <a:solidFill>
              <a:schemeClr val="tx1"/>
            </a:solidFill>
            <a:round/>
            <a:headEnd/>
            <a:tailEnd/>
          </a:ln>
          <a:effectLst/>
        </p:spPr>
      </p:cxnSp>
      <p:sp>
        <p:nvSpPr>
          <p:cNvPr id="740371" name="Oval 19"/>
          <p:cNvSpPr>
            <a:spLocks noChangeArrowheads="1"/>
          </p:cNvSpPr>
          <p:nvPr/>
        </p:nvSpPr>
        <p:spPr bwMode="auto">
          <a:xfrm>
            <a:off x="3213100" y="1739900"/>
            <a:ext cx="236537" cy="223838"/>
          </a:xfrm>
          <a:prstGeom prst="ellipse">
            <a:avLst/>
          </a:prstGeom>
          <a:solidFill>
            <a:schemeClr val="folHlink">
              <a:alpha val="50000"/>
            </a:schemeClr>
          </a:solidFill>
          <a:ln w="19050">
            <a:solidFill>
              <a:schemeClr val="tx1"/>
            </a:solid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40372" name="Oval 20"/>
          <p:cNvSpPr>
            <a:spLocks noChangeArrowheads="1"/>
          </p:cNvSpPr>
          <p:nvPr/>
        </p:nvSpPr>
        <p:spPr bwMode="auto">
          <a:xfrm>
            <a:off x="3213100" y="2097088"/>
            <a:ext cx="236537" cy="223837"/>
          </a:xfrm>
          <a:prstGeom prst="ellipse">
            <a:avLst/>
          </a:prstGeom>
          <a:solidFill>
            <a:schemeClr val="folHlink">
              <a:alpha val="50000"/>
            </a:schemeClr>
          </a:solidFill>
          <a:ln w="19050">
            <a:solidFill>
              <a:schemeClr val="tx1"/>
            </a:solid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40373" name="Oval 21"/>
          <p:cNvSpPr>
            <a:spLocks noChangeArrowheads="1"/>
          </p:cNvSpPr>
          <p:nvPr/>
        </p:nvSpPr>
        <p:spPr bwMode="auto">
          <a:xfrm>
            <a:off x="3213100" y="2544763"/>
            <a:ext cx="236537" cy="222250"/>
          </a:xfrm>
          <a:prstGeom prst="ellipse">
            <a:avLst/>
          </a:prstGeom>
          <a:solidFill>
            <a:schemeClr val="folHlink">
              <a:alpha val="50000"/>
            </a:schemeClr>
          </a:solidFill>
          <a:ln w="19050">
            <a:solidFill>
              <a:schemeClr val="tx1"/>
            </a:solidFill>
            <a:round/>
            <a:headEnd/>
            <a:tailEnd/>
          </a:ln>
          <a:effectLst/>
        </p:spPr>
        <p:txBody>
          <a:bodyPr vert="horz" wrap="none" lIns="91440" tIns="45720" rIns="91440" bIns="45720" numCol="1" anchor="ctr" anchorCtr="0" compatLnSpc="1">
            <a:prstTxWarp prst="textNoShape">
              <a:avLst/>
            </a:prstTxWarp>
          </a:bodyPr>
          <a:lstStyle/>
          <a:p>
            <a:endParaRPr lang="en-US"/>
          </a:p>
        </p:txBody>
      </p:sp>
      <p:cxnSp>
        <p:nvCxnSpPr>
          <p:cNvPr id="740374" name="AutoShape 22"/>
          <p:cNvCxnSpPr>
            <a:cxnSpLocks noChangeShapeType="1"/>
            <a:stCxn id="740355" idx="3"/>
            <a:endCxn id="740371" idx="3"/>
          </p:cNvCxnSpPr>
          <p:nvPr/>
        </p:nvCxnSpPr>
        <p:spPr bwMode="auto">
          <a:xfrm flipV="1">
            <a:off x="2889250" y="1936750"/>
            <a:ext cx="358775" cy="317500"/>
          </a:xfrm>
          <a:prstGeom prst="straightConnector1">
            <a:avLst/>
          </a:prstGeom>
          <a:noFill/>
          <a:ln w="25400">
            <a:solidFill>
              <a:schemeClr val="tx1"/>
            </a:solidFill>
            <a:round/>
            <a:headEnd/>
            <a:tailEnd/>
          </a:ln>
          <a:effectLst/>
        </p:spPr>
      </p:cxnSp>
      <p:cxnSp>
        <p:nvCxnSpPr>
          <p:cNvPr id="740375" name="AutoShape 23"/>
          <p:cNvCxnSpPr>
            <a:cxnSpLocks noChangeShapeType="1"/>
            <a:stCxn id="740355" idx="3"/>
            <a:endCxn id="740372" idx="2"/>
          </p:cNvCxnSpPr>
          <p:nvPr/>
        </p:nvCxnSpPr>
        <p:spPr bwMode="auto">
          <a:xfrm flipV="1">
            <a:off x="2889250" y="2208213"/>
            <a:ext cx="317500" cy="46037"/>
          </a:xfrm>
          <a:prstGeom prst="straightConnector1">
            <a:avLst/>
          </a:prstGeom>
          <a:noFill/>
          <a:ln w="25400">
            <a:solidFill>
              <a:schemeClr val="tx1"/>
            </a:solidFill>
            <a:round/>
            <a:headEnd/>
            <a:tailEnd/>
          </a:ln>
          <a:effectLst/>
        </p:spPr>
      </p:cxnSp>
      <p:cxnSp>
        <p:nvCxnSpPr>
          <p:cNvPr id="740376" name="AutoShape 24"/>
          <p:cNvCxnSpPr>
            <a:cxnSpLocks noChangeShapeType="1"/>
            <a:stCxn id="740355" idx="3"/>
            <a:endCxn id="740373" idx="1"/>
          </p:cNvCxnSpPr>
          <p:nvPr/>
        </p:nvCxnSpPr>
        <p:spPr bwMode="auto">
          <a:xfrm>
            <a:off x="2889250" y="2254250"/>
            <a:ext cx="358775" cy="317500"/>
          </a:xfrm>
          <a:prstGeom prst="straightConnector1">
            <a:avLst/>
          </a:prstGeom>
          <a:noFill/>
          <a:ln w="25400">
            <a:solidFill>
              <a:schemeClr val="tx1"/>
            </a:solidFill>
            <a:round/>
            <a:headEnd/>
            <a:tailEnd/>
          </a:ln>
          <a:effectLst/>
        </p:spPr>
      </p:cxnSp>
      <p:sp>
        <p:nvSpPr>
          <p:cNvPr id="740377" name="Freeform 25"/>
          <p:cNvSpPr>
            <a:spLocks/>
          </p:cNvSpPr>
          <p:nvPr/>
        </p:nvSpPr>
        <p:spPr bwMode="auto">
          <a:xfrm>
            <a:off x="1609725" y="1919288"/>
            <a:ext cx="1603375" cy="290512"/>
          </a:xfrm>
          <a:custGeom>
            <a:avLst/>
            <a:gdLst/>
            <a:ahLst/>
            <a:cxnLst>
              <a:cxn ang="0">
                <a:pos x="0" y="0"/>
              </a:cxn>
              <a:cxn ang="0">
                <a:pos x="336" y="288"/>
              </a:cxn>
              <a:cxn ang="0">
                <a:pos x="1296" y="288"/>
              </a:cxn>
              <a:cxn ang="0">
                <a:pos x="1632" y="0"/>
              </a:cxn>
            </a:cxnLst>
            <a:rect l="0" t="0" r="r" b="b"/>
            <a:pathLst>
              <a:path w="1632" h="288">
                <a:moveTo>
                  <a:pt x="0" y="0"/>
                </a:moveTo>
                <a:lnTo>
                  <a:pt x="336" y="288"/>
                </a:lnTo>
                <a:lnTo>
                  <a:pt x="1296" y="288"/>
                </a:lnTo>
                <a:lnTo>
                  <a:pt x="1632" y="0"/>
                </a:lnTo>
              </a:path>
            </a:pathLst>
          </a:custGeom>
          <a:noFill/>
          <a:ln w="25400" cap="flat" cmpd="sng">
            <a:solidFill>
              <a:srgbClr val="FF0000"/>
            </a:solidFill>
            <a:prstDash val="solid"/>
            <a:round/>
            <a:headEnd type="none" w="med" len="med"/>
            <a:tailEnd type="triangle" w="med" len="med"/>
          </a:ln>
          <a:effectLst/>
        </p:spPr>
        <p:txBody>
          <a:bodyPr vert="horz" wrap="none" lIns="91440" tIns="45720" rIns="91440" bIns="45720" numCol="1" anchor="ctr" anchorCtr="0" compatLnSpc="1">
            <a:prstTxWarp prst="textNoShape">
              <a:avLst/>
            </a:prstTxWarp>
          </a:bodyPr>
          <a:lstStyle/>
          <a:p>
            <a:endParaRPr lang="en-US"/>
          </a:p>
        </p:txBody>
      </p:sp>
      <p:sp>
        <p:nvSpPr>
          <p:cNvPr id="740378" name="Freeform 26"/>
          <p:cNvSpPr>
            <a:spLocks/>
          </p:cNvSpPr>
          <p:nvPr/>
        </p:nvSpPr>
        <p:spPr bwMode="auto">
          <a:xfrm>
            <a:off x="1609725" y="2185988"/>
            <a:ext cx="1603375" cy="46037"/>
          </a:xfrm>
          <a:custGeom>
            <a:avLst/>
            <a:gdLst/>
            <a:ahLst/>
            <a:cxnLst>
              <a:cxn ang="0">
                <a:pos x="0" y="0"/>
              </a:cxn>
              <a:cxn ang="0">
                <a:pos x="336" y="48"/>
              </a:cxn>
              <a:cxn ang="0">
                <a:pos x="1296" y="48"/>
              </a:cxn>
              <a:cxn ang="0">
                <a:pos x="1632" y="0"/>
              </a:cxn>
            </a:cxnLst>
            <a:rect l="0" t="0" r="r" b="b"/>
            <a:pathLst>
              <a:path w="1632" h="48">
                <a:moveTo>
                  <a:pt x="0" y="0"/>
                </a:moveTo>
                <a:lnTo>
                  <a:pt x="336" y="48"/>
                </a:lnTo>
                <a:lnTo>
                  <a:pt x="1296" y="48"/>
                </a:lnTo>
                <a:lnTo>
                  <a:pt x="1632" y="0"/>
                </a:lnTo>
              </a:path>
            </a:pathLst>
          </a:custGeom>
          <a:noFill/>
          <a:ln w="25400" cap="flat" cmpd="sng">
            <a:solidFill>
              <a:srgbClr val="0033CC"/>
            </a:solidFill>
            <a:prstDash val="solid"/>
            <a:round/>
            <a:headEnd type="none" w="med" len="med"/>
            <a:tailEnd type="triangle" w="med" len="med"/>
          </a:ln>
          <a:effectLst/>
        </p:spPr>
        <p:txBody>
          <a:bodyPr vert="horz" wrap="none" lIns="91440" tIns="45720" rIns="91440" bIns="45720" numCol="1" anchor="ctr" anchorCtr="0" compatLnSpc="1">
            <a:prstTxWarp prst="textNoShape">
              <a:avLst/>
            </a:prstTxWarp>
          </a:bodyPr>
          <a:lstStyle/>
          <a:p>
            <a:endParaRPr lang="en-US"/>
          </a:p>
        </p:txBody>
      </p:sp>
      <p:sp>
        <p:nvSpPr>
          <p:cNvPr id="740379" name="Freeform 27"/>
          <p:cNvSpPr>
            <a:spLocks/>
          </p:cNvSpPr>
          <p:nvPr/>
        </p:nvSpPr>
        <p:spPr bwMode="auto">
          <a:xfrm>
            <a:off x="1609725" y="2276475"/>
            <a:ext cx="1603375" cy="312738"/>
          </a:xfrm>
          <a:custGeom>
            <a:avLst/>
            <a:gdLst/>
            <a:ahLst/>
            <a:cxnLst>
              <a:cxn ang="0">
                <a:pos x="0" y="336"/>
              </a:cxn>
              <a:cxn ang="0">
                <a:pos x="336" y="0"/>
              </a:cxn>
              <a:cxn ang="0">
                <a:pos x="1296" y="0"/>
              </a:cxn>
              <a:cxn ang="0">
                <a:pos x="1632" y="336"/>
              </a:cxn>
            </a:cxnLst>
            <a:rect l="0" t="0" r="r" b="b"/>
            <a:pathLst>
              <a:path w="1632" h="336">
                <a:moveTo>
                  <a:pt x="0" y="336"/>
                </a:moveTo>
                <a:lnTo>
                  <a:pt x="336" y="0"/>
                </a:lnTo>
                <a:lnTo>
                  <a:pt x="1296" y="0"/>
                </a:lnTo>
                <a:lnTo>
                  <a:pt x="1632" y="336"/>
                </a:lnTo>
              </a:path>
            </a:pathLst>
          </a:custGeom>
          <a:noFill/>
          <a:ln w="25400" cap="flat" cmpd="sng">
            <a:solidFill>
              <a:srgbClr val="0033CC"/>
            </a:solidFill>
            <a:prstDash val="solid"/>
            <a:round/>
            <a:headEnd type="none" w="med" len="med"/>
            <a:tailEnd type="triangle" w="med" len="med"/>
          </a:ln>
          <a:effectLst/>
        </p:spPr>
        <p:txBody>
          <a:bodyPr vert="horz" wrap="none" lIns="91440" tIns="45720" rIns="91440" bIns="45720" numCol="1" anchor="ctr" anchorCtr="0" compatLnSpc="1">
            <a:prstTxWarp prst="textNoShape">
              <a:avLst/>
            </a:prstTxWarp>
          </a:bodyPr>
          <a:lstStyle/>
          <a:p>
            <a:endParaRPr lang="en-US"/>
          </a:p>
        </p:txBody>
      </p:sp>
      <p:sp>
        <p:nvSpPr>
          <p:cNvPr id="740380" name="Text Box 28"/>
          <p:cNvSpPr txBox="1">
            <a:spLocks noChangeArrowheads="1"/>
          </p:cNvSpPr>
          <p:nvPr/>
        </p:nvSpPr>
        <p:spPr bwMode="auto">
          <a:xfrm>
            <a:off x="3440112" y="1663700"/>
            <a:ext cx="1136650" cy="366713"/>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pPr algn="l"/>
            <a:r>
              <a:rPr lang="en-US" sz="1800" b="1"/>
              <a:t>UDP (#1)</a:t>
            </a:r>
            <a:endParaRPr lang="en-US" sz="1800" b="1">
              <a:latin typeface="Comic Sans MS" pitchFamily="66" charset="0"/>
            </a:endParaRPr>
          </a:p>
        </p:txBody>
      </p:sp>
      <p:sp>
        <p:nvSpPr>
          <p:cNvPr id="740381" name="Text Box 29"/>
          <p:cNvSpPr txBox="1">
            <a:spLocks noChangeArrowheads="1"/>
          </p:cNvSpPr>
          <p:nvPr/>
        </p:nvSpPr>
        <p:spPr bwMode="auto">
          <a:xfrm>
            <a:off x="3389312" y="2049463"/>
            <a:ext cx="1111250" cy="366712"/>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a:t>TCP (#2)</a:t>
            </a:r>
            <a:endParaRPr lang="en-US" sz="1800" b="1">
              <a:latin typeface="Comic Sans MS" pitchFamily="66" charset="0"/>
            </a:endParaRPr>
          </a:p>
        </p:txBody>
      </p:sp>
      <p:sp>
        <p:nvSpPr>
          <p:cNvPr id="740382" name="Text Box 30"/>
          <p:cNvSpPr txBox="1">
            <a:spLocks noChangeArrowheads="1"/>
          </p:cNvSpPr>
          <p:nvPr/>
        </p:nvSpPr>
        <p:spPr bwMode="auto">
          <a:xfrm>
            <a:off x="3414712" y="2501900"/>
            <a:ext cx="1238250" cy="366713"/>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a:t>TCP (#32)</a:t>
            </a:r>
            <a:endParaRPr lang="en-US" sz="1800" b="1">
              <a:latin typeface="Comic Sans MS" pitchFamily="66" charset="0"/>
            </a:endParaRPr>
          </a:p>
        </p:txBody>
      </p:sp>
      <p:sp>
        <p:nvSpPr>
          <p:cNvPr id="740383" name="Text Box 31"/>
          <p:cNvSpPr txBox="1">
            <a:spLocks noChangeArrowheads="1"/>
          </p:cNvSpPr>
          <p:nvPr/>
        </p:nvSpPr>
        <p:spPr bwMode="auto">
          <a:xfrm>
            <a:off x="3716337" y="2136775"/>
            <a:ext cx="282575" cy="366713"/>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a:latin typeface="Comic Sans MS" pitchFamily="66" charset="0"/>
              </a:rPr>
              <a:t>.</a:t>
            </a:r>
          </a:p>
        </p:txBody>
      </p:sp>
      <p:sp>
        <p:nvSpPr>
          <p:cNvPr id="740384" name="Text Box 32"/>
          <p:cNvSpPr txBox="1">
            <a:spLocks noChangeArrowheads="1"/>
          </p:cNvSpPr>
          <p:nvPr/>
        </p:nvSpPr>
        <p:spPr bwMode="auto">
          <a:xfrm>
            <a:off x="3713162" y="2217738"/>
            <a:ext cx="282575" cy="366712"/>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a:latin typeface="Comic Sans MS" pitchFamily="66" charset="0"/>
              </a:rPr>
              <a:t>.</a:t>
            </a:r>
          </a:p>
        </p:txBody>
      </p:sp>
      <p:sp>
        <p:nvSpPr>
          <p:cNvPr id="740385" name="Text Box 33"/>
          <p:cNvSpPr txBox="1">
            <a:spLocks noChangeArrowheads="1"/>
          </p:cNvSpPr>
          <p:nvPr/>
        </p:nvSpPr>
        <p:spPr bwMode="auto">
          <a:xfrm>
            <a:off x="3713162" y="2298700"/>
            <a:ext cx="282575" cy="366713"/>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800" b="1">
                <a:latin typeface="Comic Sans MS" pitchFamily="66" charset="0"/>
              </a:rPr>
              <a:t>.</a:t>
            </a:r>
          </a:p>
        </p:txBody>
      </p:sp>
      <p:graphicFrame>
        <p:nvGraphicFramePr>
          <p:cNvPr id="740387" name="Object 35"/>
          <p:cNvGraphicFramePr>
            <a:graphicFrameLocks noChangeAspect="1"/>
          </p:cNvGraphicFramePr>
          <p:nvPr/>
        </p:nvGraphicFramePr>
        <p:xfrm>
          <a:off x="4800600" y="1168400"/>
          <a:ext cx="4038600" cy="2794000"/>
        </p:xfrm>
        <a:graphic>
          <a:graphicData uri="http://schemas.openxmlformats.org/presentationml/2006/ole">
            <mc:AlternateContent xmlns:mc="http://schemas.openxmlformats.org/markup-compatibility/2006">
              <mc:Choice xmlns:v="urn:schemas-microsoft-com:vml" Requires="v">
                <p:oleObj spid="_x0000_s9269" name="Worksheet" r:id="rId4" imgW="9804400" imgH="7327900" progId="Excel.Sheet.8">
                  <p:embed/>
                </p:oleObj>
              </mc:Choice>
              <mc:Fallback>
                <p:oleObj name="Worksheet" r:id="rId4" imgW="9804400" imgH="732790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1168400"/>
                        <a:ext cx="4038600" cy="27940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50800">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740388" name="Rectangle 36"/>
          <p:cNvSpPr>
            <a:spLocks noChangeArrowheads="1"/>
          </p:cNvSpPr>
          <p:nvPr/>
        </p:nvSpPr>
        <p:spPr bwMode="auto">
          <a:xfrm>
            <a:off x="3657600" y="6172200"/>
            <a:ext cx="1676400" cy="381000"/>
          </a:xfrm>
          <a:prstGeom prst="rect">
            <a:avLst/>
          </a:prstGeom>
          <a:solidFill>
            <a:schemeClr val="bg1"/>
          </a:solidFill>
          <a:ln w="9525">
            <a:solidFill>
              <a:schemeClr val="bg1"/>
            </a:solid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740389" name="Object 37"/>
          <p:cNvGraphicFramePr>
            <a:graphicFrameLocks noChangeAspect="1"/>
          </p:cNvGraphicFramePr>
          <p:nvPr/>
        </p:nvGraphicFramePr>
        <p:xfrm>
          <a:off x="152400" y="4038600"/>
          <a:ext cx="4191000" cy="2895600"/>
        </p:xfrm>
        <a:graphic>
          <a:graphicData uri="http://schemas.openxmlformats.org/presentationml/2006/ole">
            <mc:AlternateContent xmlns:mc="http://schemas.openxmlformats.org/markup-compatibility/2006">
              <mc:Choice xmlns:v="urn:schemas-microsoft-com:vml" Requires="v">
                <p:oleObj spid="_x0000_s9270" name="Worksheet" r:id="rId6" imgW="9804400" imgH="7327900" progId="Excel.Sheet.8">
                  <p:embed/>
                </p:oleObj>
              </mc:Choice>
              <mc:Fallback>
                <p:oleObj name="Worksheet" r:id="rId6" imgW="9804400" imgH="7327900" progId="Excel.Shee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4038600"/>
                        <a:ext cx="4191000" cy="28956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50800">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740390" name="Object 38"/>
          <p:cNvGraphicFramePr>
            <a:graphicFrameLocks noChangeAspect="1"/>
          </p:cNvGraphicFramePr>
          <p:nvPr/>
        </p:nvGraphicFramePr>
        <p:xfrm>
          <a:off x="4648200" y="4038600"/>
          <a:ext cx="4206875" cy="2895600"/>
        </p:xfrm>
        <a:graphic>
          <a:graphicData uri="http://schemas.openxmlformats.org/presentationml/2006/ole">
            <mc:AlternateContent xmlns:mc="http://schemas.openxmlformats.org/markup-compatibility/2006">
              <mc:Choice xmlns:v="urn:schemas-microsoft-com:vml" Requires="v">
                <p:oleObj spid="_x0000_s9271" name="Worksheet" r:id="rId8" imgW="10033000" imgH="7264400" progId="Excel.Sheet.8">
                  <p:embed/>
                </p:oleObj>
              </mc:Choice>
              <mc:Fallback>
                <p:oleObj name="Worksheet" r:id="rId8" imgW="10033000" imgH="7264400" progId="Excel.Sheet.8">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48200" y="4038600"/>
                        <a:ext cx="4206875" cy="28956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50800">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740391" name="Text Box 39"/>
          <p:cNvSpPr txBox="1">
            <a:spLocks noChangeArrowheads="1"/>
          </p:cNvSpPr>
          <p:nvPr/>
        </p:nvSpPr>
        <p:spPr bwMode="auto">
          <a:xfrm>
            <a:off x="1370013" y="3940314"/>
            <a:ext cx="2282997" cy="707886"/>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algn="l"/>
            <a:r>
              <a:rPr lang="en-US" sz="2000" b="1" dirty="0" err="1"/>
              <a:t>Stateful</a:t>
            </a:r>
            <a:r>
              <a:rPr lang="en-US" sz="2000" b="1" dirty="0"/>
              <a:t> solution:</a:t>
            </a:r>
          </a:p>
          <a:p>
            <a:pPr algn="l"/>
            <a:r>
              <a:rPr lang="en-US" sz="2000" b="1" dirty="0"/>
              <a:t> Fair </a:t>
            </a:r>
            <a:r>
              <a:rPr lang="en-US" sz="2000" b="1" dirty="0" smtClean="0"/>
              <a:t>Queuing</a:t>
            </a:r>
            <a:endParaRPr lang="en-US" sz="2000" b="1" dirty="0"/>
          </a:p>
        </p:txBody>
      </p:sp>
      <p:sp>
        <p:nvSpPr>
          <p:cNvPr id="740392" name="Text Box 40"/>
          <p:cNvSpPr txBox="1">
            <a:spLocks noChangeArrowheads="1"/>
          </p:cNvSpPr>
          <p:nvPr/>
        </p:nvSpPr>
        <p:spPr bwMode="auto">
          <a:xfrm>
            <a:off x="6026231" y="4092714"/>
            <a:ext cx="1974769" cy="707886"/>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algn="l"/>
            <a:r>
              <a:rPr lang="en-US" sz="2000" b="1" dirty="0" smtClean="0"/>
              <a:t>Core-Stateless </a:t>
            </a:r>
            <a:br>
              <a:rPr lang="en-US" sz="2000" b="1" dirty="0" smtClean="0"/>
            </a:br>
            <a:r>
              <a:rPr lang="en-US" sz="2000" b="1" dirty="0" smtClean="0"/>
              <a:t>Fair Queuing</a:t>
            </a:r>
            <a:endParaRPr lang="en-US" sz="2000" b="1" dirty="0"/>
          </a:p>
        </p:txBody>
      </p:sp>
      <p:sp>
        <p:nvSpPr>
          <p:cNvPr id="740393" name="Text Box 41"/>
          <p:cNvSpPr txBox="1">
            <a:spLocks noChangeArrowheads="1"/>
          </p:cNvSpPr>
          <p:nvPr/>
        </p:nvSpPr>
        <p:spPr bwMode="auto">
          <a:xfrm>
            <a:off x="5486400" y="1371600"/>
            <a:ext cx="2986972" cy="40011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algn="l"/>
            <a:r>
              <a:rPr lang="en-US" sz="2000" b="1" dirty="0"/>
              <a:t>Stateless solution: </a:t>
            </a:r>
            <a:r>
              <a:rPr lang="en-US" sz="2000" b="1" dirty="0" smtClean="0"/>
              <a:t>RED</a:t>
            </a:r>
            <a:endParaRPr lang="en-US" sz="2000" b="1" dirty="0"/>
          </a:p>
        </p:txBody>
      </p:sp>
      <p:sp>
        <p:nvSpPr>
          <p:cNvPr id="49" name="Text Box 12"/>
          <p:cNvSpPr txBox="1">
            <a:spLocks noChangeArrowheads="1"/>
          </p:cNvSpPr>
          <p:nvPr/>
        </p:nvSpPr>
        <p:spPr bwMode="auto">
          <a:xfrm>
            <a:off x="6273818" y="1910278"/>
            <a:ext cx="799900"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pPr algn="ctr"/>
            <a:r>
              <a:rPr lang="en-US" sz="2400" dirty="0" smtClean="0">
                <a:latin typeface="Times New Roman" pitchFamily="18" charset="0"/>
              </a:rPr>
              <a:t>UDP</a:t>
            </a:r>
            <a:endParaRPr lang="en-US" sz="2400" baseline="-25000" dirty="0">
              <a:latin typeface="Times New Roman" pitchFamily="18" charset="0"/>
            </a:endParaRPr>
          </a:p>
        </p:txBody>
      </p:sp>
      <p:cxnSp>
        <p:nvCxnSpPr>
          <p:cNvPr id="50" name="Straight Arrow Connector 49"/>
          <p:cNvCxnSpPr/>
          <p:nvPr/>
        </p:nvCxnSpPr>
        <p:spPr>
          <a:xfrm flipH="1">
            <a:off x="5565317" y="2139828"/>
            <a:ext cx="772884" cy="0"/>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51" name="Text Box 12"/>
          <p:cNvSpPr txBox="1">
            <a:spLocks noChangeArrowheads="1"/>
          </p:cNvSpPr>
          <p:nvPr/>
        </p:nvSpPr>
        <p:spPr bwMode="auto">
          <a:xfrm>
            <a:off x="6157555" y="2428154"/>
            <a:ext cx="1945085" cy="459100"/>
          </a:xfrm>
          <a:prstGeom prst="rect">
            <a:avLst/>
          </a:prstGeom>
          <a:noFill/>
          <a:ln w="50800">
            <a:noFill/>
            <a:miter lim="800000"/>
            <a:headEnd/>
            <a:tailEnd/>
          </a:ln>
          <a:effectLst/>
        </p:spPr>
        <p:txBody>
          <a:bodyPr vert="horz" wrap="none" lIns="90488" tIns="44450" rIns="90488" bIns="44450" numCol="1" anchor="ctr" anchorCtr="0" compatLnSpc="1">
            <a:prstTxWarp prst="textNoShape">
              <a:avLst/>
            </a:prstTxWarp>
            <a:spAutoFit/>
          </a:bodyPr>
          <a:lstStyle/>
          <a:p>
            <a:pPr algn="ctr"/>
            <a:r>
              <a:rPr lang="en-US" sz="2400" dirty="0" smtClean="0">
                <a:latin typeface="Times New Roman" pitchFamily="18" charset="0"/>
              </a:rPr>
              <a:t>31 TCP Flows</a:t>
            </a:r>
            <a:endParaRPr lang="en-US" sz="2400" baseline="-25000" dirty="0">
              <a:latin typeface="Times New Roman" pitchFamily="18" charset="0"/>
            </a:endParaRPr>
          </a:p>
        </p:txBody>
      </p:sp>
      <p:sp>
        <p:nvSpPr>
          <p:cNvPr id="52" name="Left Brace 51"/>
          <p:cNvSpPr/>
          <p:nvPr/>
        </p:nvSpPr>
        <p:spPr>
          <a:xfrm rot="5400000">
            <a:off x="6875079" y="1531100"/>
            <a:ext cx="510038" cy="3133362"/>
          </a:xfrm>
          <a:prstGeom prst="leftBrace">
            <a:avLst>
              <a:gd name="adj1" fmla="val 8333"/>
              <a:gd name="adj2" fmla="val 49957"/>
            </a:avLst>
          </a:prstGeom>
          <a:ln w="762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616119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title"/>
          </p:nvPr>
        </p:nvSpPr>
        <p:spPr/>
        <p:txBody>
          <a:bodyPr>
            <a:normAutofit/>
          </a:bodyPr>
          <a:lstStyle/>
          <a:p>
            <a:r>
              <a:rPr lang="en-US" dirty="0" smtClean="0"/>
              <a:t>Congestion Control Problems</a:t>
            </a:r>
            <a:endParaRPr lang="en-US" dirty="0"/>
          </a:p>
        </p:txBody>
      </p:sp>
      <p:sp>
        <p:nvSpPr>
          <p:cNvPr id="19" name="Slide Number Placeholder 2"/>
          <p:cNvSpPr>
            <a:spLocks noGrp="1"/>
          </p:cNvSpPr>
          <p:nvPr>
            <p:ph type="sldNum" sz="quarter" idx="12"/>
          </p:nvPr>
        </p:nvSpPr>
        <p:spPr>
          <a:xfrm>
            <a:off x="0" y="1256270"/>
            <a:ext cx="533400" cy="304800"/>
          </a:xfrm>
        </p:spPr>
        <p:txBody>
          <a:bodyPr>
            <a:normAutofit fontScale="92500" lnSpcReduction="20000"/>
          </a:bodyPr>
          <a:lstStyle/>
          <a:p>
            <a:fld id="{283B9EA5-CE9A-4950-A80C-5ADF06B45BB8}" type="slidenum">
              <a:rPr lang="en-US" smtClean="0"/>
              <a:pPr/>
              <a:t>4</a:t>
            </a:fld>
            <a:endParaRPr lang="en-US" dirty="0"/>
          </a:p>
        </p:txBody>
      </p:sp>
      <p:grpSp>
        <p:nvGrpSpPr>
          <p:cNvPr id="54" name="Group 53"/>
          <p:cNvGrpSpPr/>
          <p:nvPr/>
        </p:nvGrpSpPr>
        <p:grpSpPr>
          <a:xfrm>
            <a:off x="1417633" y="3665005"/>
            <a:ext cx="5995969" cy="2501592"/>
            <a:chOff x="2838381" y="4717516"/>
            <a:chExt cx="4394794" cy="1833562"/>
          </a:xfrm>
        </p:grpSpPr>
        <p:sp>
          <p:nvSpPr>
            <p:cNvPr id="55" name="Line 12"/>
            <p:cNvSpPr>
              <a:spLocks noChangeShapeType="1"/>
            </p:cNvSpPr>
            <p:nvPr/>
          </p:nvSpPr>
          <p:spPr bwMode="auto">
            <a:xfrm flipV="1">
              <a:off x="3292583" y="5181448"/>
              <a:ext cx="684929" cy="552912"/>
            </a:xfrm>
            <a:prstGeom prst="line">
              <a:avLst/>
            </a:prstGeom>
            <a:noFill/>
            <a:ln w="57150">
              <a:solidFill>
                <a:schemeClr val="accent1"/>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56" name="Line 14"/>
            <p:cNvSpPr>
              <a:spLocks noChangeShapeType="1"/>
            </p:cNvSpPr>
            <p:nvPr/>
          </p:nvSpPr>
          <p:spPr bwMode="auto">
            <a:xfrm flipH="1">
              <a:off x="3977512" y="5184575"/>
              <a:ext cx="1" cy="839276"/>
            </a:xfrm>
            <a:prstGeom prst="line">
              <a:avLst/>
            </a:prstGeom>
            <a:noFill/>
            <a:ln w="57150">
              <a:solidFill>
                <a:schemeClr val="accent1"/>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57" name="Rectangle 6"/>
            <p:cNvSpPr>
              <a:spLocks noChangeArrowheads="1"/>
            </p:cNvSpPr>
            <p:nvPr/>
          </p:nvSpPr>
          <p:spPr bwMode="auto">
            <a:xfrm rot="16200000">
              <a:off x="2616686" y="5508671"/>
              <a:ext cx="905697" cy="462307"/>
            </a:xfrm>
            <a:prstGeom prst="rect">
              <a:avLst/>
            </a:prstGeom>
            <a:noFill/>
            <a:ln w="9525">
              <a:noFill/>
              <a:miter lim="800000"/>
              <a:headEnd/>
              <a:tailEnd/>
            </a:ln>
            <a:effectLst/>
          </p:spPr>
          <p:txBody>
            <a:bodyPr vert="horz" wrap="none" lIns="92075" tIns="46038" rIns="92075" bIns="46038" numCol="1" anchor="t" anchorCtr="0" compatLnSpc="1">
              <a:prstTxWarp prst="textNoShape">
                <a:avLst/>
              </a:prstTxWarp>
              <a:spAutoFit/>
            </a:bodyPr>
            <a:lstStyle/>
            <a:p>
              <a:pPr algn="l"/>
              <a:r>
                <a:rPr lang="en-US" sz="2400" i="1" dirty="0" err="1"/>
                <a:t>cwnd</a:t>
              </a:r>
              <a:endParaRPr lang="en-US" sz="2400" i="1" dirty="0"/>
            </a:p>
          </p:txBody>
        </p:sp>
        <p:sp>
          <p:nvSpPr>
            <p:cNvPr id="58" name="Line 4"/>
            <p:cNvSpPr>
              <a:spLocks noChangeShapeType="1"/>
            </p:cNvSpPr>
            <p:nvPr/>
          </p:nvSpPr>
          <p:spPr bwMode="auto">
            <a:xfrm>
              <a:off x="3309183" y="6536447"/>
              <a:ext cx="3923992" cy="11039"/>
            </a:xfrm>
            <a:prstGeom prst="line">
              <a:avLst/>
            </a:prstGeom>
            <a:noFill/>
            <a:ln w="57150">
              <a:solidFill>
                <a:schemeClr val="tx1"/>
              </a:solidFill>
              <a:round/>
              <a:headEnd type="none" w="med" len="med"/>
              <a:tailEnd type="triangle" w="med" len="med"/>
            </a:ln>
            <a:effectLst/>
          </p:spPr>
          <p:txBody>
            <a:bodyPr vert="horz" wrap="none" lIns="91440" tIns="45720" rIns="91440" bIns="45720" numCol="1" anchor="ctr" anchorCtr="0" compatLnSpc="1">
              <a:prstTxWarp prst="textNoShape">
                <a:avLst/>
              </a:prstTxWarp>
            </a:bodyPr>
            <a:lstStyle/>
            <a:p>
              <a:endParaRPr lang="en-US"/>
            </a:p>
          </p:txBody>
        </p:sp>
        <p:sp>
          <p:nvSpPr>
            <p:cNvPr id="59" name="Line 9"/>
            <p:cNvSpPr>
              <a:spLocks noChangeShapeType="1"/>
            </p:cNvSpPr>
            <p:nvPr/>
          </p:nvSpPr>
          <p:spPr bwMode="auto">
            <a:xfrm>
              <a:off x="3300688" y="5001327"/>
              <a:ext cx="3932487" cy="0"/>
            </a:xfrm>
            <a:prstGeom prst="line">
              <a:avLst/>
            </a:prstGeom>
            <a:noFill/>
            <a:ln w="28575">
              <a:solidFill>
                <a:schemeClr val="tx2"/>
              </a:solidFill>
              <a:prstDash val="sysDot"/>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61" name="Line 12"/>
            <p:cNvSpPr>
              <a:spLocks noChangeShapeType="1"/>
            </p:cNvSpPr>
            <p:nvPr/>
          </p:nvSpPr>
          <p:spPr bwMode="auto">
            <a:xfrm flipV="1">
              <a:off x="3977513" y="5442767"/>
              <a:ext cx="636949" cy="594116"/>
            </a:xfrm>
            <a:prstGeom prst="line">
              <a:avLst/>
            </a:prstGeom>
            <a:noFill/>
            <a:ln w="57150">
              <a:solidFill>
                <a:schemeClr val="accent1"/>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62" name="Line 14"/>
            <p:cNvSpPr>
              <a:spLocks noChangeShapeType="1"/>
            </p:cNvSpPr>
            <p:nvPr/>
          </p:nvSpPr>
          <p:spPr bwMode="auto">
            <a:xfrm flipH="1">
              <a:off x="4614460" y="5442767"/>
              <a:ext cx="1" cy="644378"/>
            </a:xfrm>
            <a:prstGeom prst="line">
              <a:avLst/>
            </a:prstGeom>
            <a:noFill/>
            <a:ln w="57150">
              <a:solidFill>
                <a:schemeClr val="accent1"/>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63" name="Line 12"/>
            <p:cNvSpPr>
              <a:spLocks noChangeShapeType="1"/>
            </p:cNvSpPr>
            <p:nvPr/>
          </p:nvSpPr>
          <p:spPr bwMode="auto">
            <a:xfrm flipV="1">
              <a:off x="4614462" y="5634296"/>
              <a:ext cx="573496" cy="452422"/>
            </a:xfrm>
            <a:prstGeom prst="line">
              <a:avLst/>
            </a:prstGeom>
            <a:noFill/>
            <a:ln w="57150">
              <a:solidFill>
                <a:schemeClr val="accent1"/>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64" name="Line 14"/>
            <p:cNvSpPr>
              <a:spLocks noChangeShapeType="1"/>
            </p:cNvSpPr>
            <p:nvPr/>
          </p:nvSpPr>
          <p:spPr bwMode="auto">
            <a:xfrm flipH="1">
              <a:off x="5187957" y="5635115"/>
              <a:ext cx="1" cy="491956"/>
            </a:xfrm>
            <a:prstGeom prst="line">
              <a:avLst/>
            </a:prstGeom>
            <a:noFill/>
            <a:ln w="57150">
              <a:solidFill>
                <a:schemeClr val="accent1"/>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65" name="Line 12"/>
            <p:cNvSpPr>
              <a:spLocks noChangeShapeType="1"/>
            </p:cNvSpPr>
            <p:nvPr/>
          </p:nvSpPr>
          <p:spPr bwMode="auto">
            <a:xfrm flipV="1">
              <a:off x="5172548" y="5646045"/>
              <a:ext cx="595879" cy="481026"/>
            </a:xfrm>
            <a:prstGeom prst="line">
              <a:avLst/>
            </a:prstGeom>
            <a:noFill/>
            <a:ln w="57150">
              <a:solidFill>
                <a:schemeClr val="accent1"/>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66" name="Line 14"/>
            <p:cNvSpPr>
              <a:spLocks noChangeShapeType="1"/>
            </p:cNvSpPr>
            <p:nvPr/>
          </p:nvSpPr>
          <p:spPr bwMode="auto">
            <a:xfrm flipH="1">
              <a:off x="5768427" y="5634296"/>
              <a:ext cx="1" cy="491956"/>
            </a:xfrm>
            <a:prstGeom prst="line">
              <a:avLst/>
            </a:prstGeom>
            <a:noFill/>
            <a:ln w="57150">
              <a:solidFill>
                <a:schemeClr val="accent1"/>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67" name="Line 12"/>
            <p:cNvSpPr>
              <a:spLocks noChangeShapeType="1"/>
            </p:cNvSpPr>
            <p:nvPr/>
          </p:nvSpPr>
          <p:spPr bwMode="auto">
            <a:xfrm flipV="1">
              <a:off x="5781270" y="5656955"/>
              <a:ext cx="573496" cy="452422"/>
            </a:xfrm>
            <a:prstGeom prst="line">
              <a:avLst/>
            </a:prstGeom>
            <a:noFill/>
            <a:ln w="57150">
              <a:solidFill>
                <a:schemeClr val="accent1"/>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68" name="Line 14"/>
            <p:cNvSpPr>
              <a:spLocks noChangeShapeType="1"/>
            </p:cNvSpPr>
            <p:nvPr/>
          </p:nvSpPr>
          <p:spPr bwMode="auto">
            <a:xfrm flipH="1">
              <a:off x="6354765" y="5657774"/>
              <a:ext cx="1" cy="491956"/>
            </a:xfrm>
            <a:prstGeom prst="line">
              <a:avLst/>
            </a:prstGeom>
            <a:noFill/>
            <a:ln w="57150">
              <a:solidFill>
                <a:schemeClr val="accent1"/>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69" name="Line 12"/>
            <p:cNvSpPr>
              <a:spLocks noChangeShapeType="1"/>
            </p:cNvSpPr>
            <p:nvPr/>
          </p:nvSpPr>
          <p:spPr bwMode="auto">
            <a:xfrm flipV="1">
              <a:off x="6339356" y="5668704"/>
              <a:ext cx="595879" cy="481026"/>
            </a:xfrm>
            <a:prstGeom prst="line">
              <a:avLst/>
            </a:prstGeom>
            <a:noFill/>
            <a:ln w="57150">
              <a:solidFill>
                <a:schemeClr val="accent1"/>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70" name="Line 14"/>
            <p:cNvSpPr>
              <a:spLocks noChangeShapeType="1"/>
            </p:cNvSpPr>
            <p:nvPr/>
          </p:nvSpPr>
          <p:spPr bwMode="auto">
            <a:xfrm flipH="1">
              <a:off x="6935235" y="5656955"/>
              <a:ext cx="1" cy="491956"/>
            </a:xfrm>
            <a:prstGeom prst="line">
              <a:avLst/>
            </a:prstGeom>
            <a:noFill/>
            <a:ln w="57150">
              <a:solidFill>
                <a:schemeClr val="accent1"/>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71" name="Line 12"/>
            <p:cNvSpPr>
              <a:spLocks noChangeShapeType="1"/>
            </p:cNvSpPr>
            <p:nvPr/>
          </p:nvSpPr>
          <p:spPr bwMode="auto">
            <a:xfrm flipV="1">
              <a:off x="3293046" y="5860507"/>
              <a:ext cx="684467" cy="540666"/>
            </a:xfrm>
            <a:prstGeom prst="line">
              <a:avLst/>
            </a:prstGeom>
            <a:noFill/>
            <a:ln w="57150">
              <a:solidFill>
                <a:schemeClr val="accent3"/>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72" name="Line 14"/>
            <p:cNvSpPr>
              <a:spLocks noChangeShapeType="1"/>
            </p:cNvSpPr>
            <p:nvPr/>
          </p:nvSpPr>
          <p:spPr bwMode="auto">
            <a:xfrm flipH="1">
              <a:off x="3977512" y="5880275"/>
              <a:ext cx="1" cy="397254"/>
            </a:xfrm>
            <a:prstGeom prst="line">
              <a:avLst/>
            </a:prstGeom>
            <a:noFill/>
            <a:ln w="57150">
              <a:solidFill>
                <a:schemeClr val="accent3"/>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73" name="Line 12"/>
            <p:cNvSpPr>
              <a:spLocks noChangeShapeType="1"/>
            </p:cNvSpPr>
            <p:nvPr/>
          </p:nvSpPr>
          <p:spPr bwMode="auto">
            <a:xfrm flipV="1">
              <a:off x="3977513" y="5764956"/>
              <a:ext cx="636950" cy="503518"/>
            </a:xfrm>
            <a:prstGeom prst="line">
              <a:avLst/>
            </a:prstGeom>
            <a:noFill/>
            <a:ln w="57150">
              <a:solidFill>
                <a:schemeClr val="accent3"/>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74" name="Line 14"/>
            <p:cNvSpPr>
              <a:spLocks noChangeShapeType="1"/>
            </p:cNvSpPr>
            <p:nvPr/>
          </p:nvSpPr>
          <p:spPr bwMode="auto">
            <a:xfrm flipH="1">
              <a:off x="4614460" y="5761820"/>
              <a:ext cx="9207" cy="506654"/>
            </a:xfrm>
            <a:prstGeom prst="line">
              <a:avLst/>
            </a:prstGeom>
            <a:noFill/>
            <a:ln w="57150">
              <a:solidFill>
                <a:schemeClr val="accent3"/>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75" name="Line 12"/>
            <p:cNvSpPr>
              <a:spLocks noChangeShapeType="1"/>
            </p:cNvSpPr>
            <p:nvPr/>
          </p:nvSpPr>
          <p:spPr bwMode="auto">
            <a:xfrm flipV="1">
              <a:off x="4598107" y="5764956"/>
              <a:ext cx="589851" cy="486006"/>
            </a:xfrm>
            <a:prstGeom prst="line">
              <a:avLst/>
            </a:prstGeom>
            <a:noFill/>
            <a:ln w="57150">
              <a:solidFill>
                <a:schemeClr val="accent3"/>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76" name="Line 14"/>
            <p:cNvSpPr>
              <a:spLocks noChangeShapeType="1"/>
            </p:cNvSpPr>
            <p:nvPr/>
          </p:nvSpPr>
          <p:spPr bwMode="auto">
            <a:xfrm flipH="1">
              <a:off x="5172548" y="5766259"/>
              <a:ext cx="9207" cy="506654"/>
            </a:xfrm>
            <a:prstGeom prst="line">
              <a:avLst/>
            </a:prstGeom>
            <a:noFill/>
            <a:ln w="57150">
              <a:solidFill>
                <a:schemeClr val="accent3"/>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77" name="Line 12"/>
            <p:cNvSpPr>
              <a:spLocks noChangeShapeType="1"/>
            </p:cNvSpPr>
            <p:nvPr/>
          </p:nvSpPr>
          <p:spPr bwMode="auto">
            <a:xfrm flipV="1">
              <a:off x="5187071" y="5766259"/>
              <a:ext cx="589851" cy="486006"/>
            </a:xfrm>
            <a:prstGeom prst="line">
              <a:avLst/>
            </a:prstGeom>
            <a:noFill/>
            <a:ln w="57150">
              <a:solidFill>
                <a:schemeClr val="accent3"/>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78" name="Line 14"/>
            <p:cNvSpPr>
              <a:spLocks noChangeShapeType="1"/>
            </p:cNvSpPr>
            <p:nvPr/>
          </p:nvSpPr>
          <p:spPr bwMode="auto">
            <a:xfrm flipH="1">
              <a:off x="5761512" y="5767562"/>
              <a:ext cx="9207" cy="506654"/>
            </a:xfrm>
            <a:prstGeom prst="line">
              <a:avLst/>
            </a:prstGeom>
            <a:noFill/>
            <a:ln w="57150">
              <a:solidFill>
                <a:schemeClr val="accent3"/>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79" name="Line 12"/>
            <p:cNvSpPr>
              <a:spLocks noChangeShapeType="1"/>
            </p:cNvSpPr>
            <p:nvPr/>
          </p:nvSpPr>
          <p:spPr bwMode="auto">
            <a:xfrm flipV="1">
              <a:off x="5761512" y="5777886"/>
              <a:ext cx="589851" cy="486006"/>
            </a:xfrm>
            <a:prstGeom prst="line">
              <a:avLst/>
            </a:prstGeom>
            <a:noFill/>
            <a:ln w="57150">
              <a:solidFill>
                <a:schemeClr val="accent3"/>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80" name="Line 14"/>
            <p:cNvSpPr>
              <a:spLocks noChangeShapeType="1"/>
            </p:cNvSpPr>
            <p:nvPr/>
          </p:nvSpPr>
          <p:spPr bwMode="auto">
            <a:xfrm flipH="1">
              <a:off x="6335953" y="5779189"/>
              <a:ext cx="9207" cy="506654"/>
            </a:xfrm>
            <a:prstGeom prst="line">
              <a:avLst/>
            </a:prstGeom>
            <a:noFill/>
            <a:ln w="57150">
              <a:solidFill>
                <a:schemeClr val="accent3"/>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81" name="Line 12"/>
            <p:cNvSpPr>
              <a:spLocks noChangeShapeType="1"/>
            </p:cNvSpPr>
            <p:nvPr/>
          </p:nvSpPr>
          <p:spPr bwMode="auto">
            <a:xfrm flipV="1">
              <a:off x="6346586" y="5779189"/>
              <a:ext cx="589851" cy="486006"/>
            </a:xfrm>
            <a:prstGeom prst="line">
              <a:avLst/>
            </a:prstGeom>
            <a:noFill/>
            <a:ln w="57150">
              <a:solidFill>
                <a:schemeClr val="accent3"/>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82" name="Line 14"/>
            <p:cNvSpPr>
              <a:spLocks noChangeShapeType="1"/>
            </p:cNvSpPr>
            <p:nvPr/>
          </p:nvSpPr>
          <p:spPr bwMode="auto">
            <a:xfrm flipH="1">
              <a:off x="6921027" y="5780492"/>
              <a:ext cx="9207" cy="506654"/>
            </a:xfrm>
            <a:prstGeom prst="line">
              <a:avLst/>
            </a:prstGeom>
            <a:noFill/>
            <a:ln w="57150">
              <a:solidFill>
                <a:schemeClr val="accent3"/>
              </a:solidFill>
              <a:round/>
              <a:headEnd type="none" w="sm" len="sm"/>
              <a:tailEnd type="none" w="sm" len="sm"/>
            </a:ln>
            <a:effectLst/>
          </p:spPr>
          <p:txBody>
            <a:bodyPr vert="horz" wrap="none" lIns="91440" tIns="45720" rIns="91440" bIns="45720" numCol="1" anchor="ctr" anchorCtr="0" compatLnSpc="1">
              <a:prstTxWarp prst="textNoShape">
                <a:avLst/>
              </a:prstTxWarp>
            </a:bodyPr>
            <a:lstStyle/>
            <a:p>
              <a:endParaRPr lang="en-US"/>
            </a:p>
          </p:txBody>
        </p:sp>
        <p:sp>
          <p:nvSpPr>
            <p:cNvPr id="60" name="Line 3"/>
            <p:cNvSpPr>
              <a:spLocks noChangeShapeType="1"/>
            </p:cNvSpPr>
            <p:nvPr/>
          </p:nvSpPr>
          <p:spPr bwMode="auto">
            <a:xfrm flipH="1">
              <a:off x="3306571" y="4717516"/>
              <a:ext cx="2612" cy="1833562"/>
            </a:xfrm>
            <a:prstGeom prst="line">
              <a:avLst/>
            </a:prstGeom>
            <a:noFill/>
            <a:ln w="57150">
              <a:solidFill>
                <a:schemeClr val="tx1"/>
              </a:solidFill>
              <a:round/>
              <a:headEnd type="triangle" w="med" len="med"/>
              <a:tailEnd type="none" w="med" len="med"/>
            </a:ln>
            <a:effectLst/>
          </p:spPr>
          <p:txBody>
            <a:bodyPr vert="horz" wrap="none" lIns="91440" tIns="45720" rIns="91440" bIns="45720" numCol="1" anchor="ctr" anchorCtr="0" compatLnSpc="1">
              <a:prstTxWarp prst="textNoShape">
                <a:avLst/>
              </a:prstTxWarp>
            </a:bodyPr>
            <a:lstStyle/>
            <a:p>
              <a:endParaRPr lang="en-US"/>
            </a:p>
          </p:txBody>
        </p:sp>
      </p:grpSp>
      <p:grpSp>
        <p:nvGrpSpPr>
          <p:cNvPr id="83" name="Group 82"/>
          <p:cNvGrpSpPr/>
          <p:nvPr/>
        </p:nvGrpSpPr>
        <p:grpSpPr>
          <a:xfrm flipH="1">
            <a:off x="577734" y="2326873"/>
            <a:ext cx="2498653" cy="538773"/>
            <a:chOff x="1191443" y="4876799"/>
            <a:chExt cx="5209363" cy="1384995"/>
          </a:xfrm>
        </p:grpSpPr>
        <p:sp>
          <p:nvSpPr>
            <p:cNvPr id="84" name="Rectangular Callout 83"/>
            <p:cNvSpPr/>
            <p:nvPr/>
          </p:nvSpPr>
          <p:spPr>
            <a:xfrm>
              <a:off x="1191443" y="4876799"/>
              <a:ext cx="5181603" cy="1384995"/>
            </a:xfrm>
            <a:prstGeom prst="wedgeRectCallout">
              <a:avLst>
                <a:gd name="adj1" fmla="val -43410"/>
                <a:gd name="adj2" fmla="val 300414"/>
              </a:avLst>
            </a:prstGeom>
            <a:solidFill>
              <a:srgbClr val="DA1F28"/>
            </a:solidFill>
            <a:ln w="38100" cap="flat" cmpd="sng" algn="ctr">
              <a:solidFill>
                <a:srgbClr val="DA1F28">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a:ea typeface="+mn-ea"/>
                <a:cs typeface="+mn-cs"/>
              </a:endParaRPr>
            </a:p>
          </p:txBody>
        </p:sp>
        <p:sp>
          <p:nvSpPr>
            <p:cNvPr id="85" name="TextBox 84"/>
            <p:cNvSpPr txBox="1"/>
            <p:nvPr/>
          </p:nvSpPr>
          <p:spPr>
            <a:xfrm>
              <a:off x="1219207" y="4975083"/>
              <a:ext cx="5181599" cy="52369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kern="0" dirty="0" smtClean="0">
                  <a:solidFill>
                    <a:sysClr val="window" lastClr="FFFFFF"/>
                  </a:solidFill>
                </a:rPr>
                <a:t>Synchronization</a:t>
              </a:r>
              <a:endParaRPr kumimoji="0" lang="en-US" sz="2400" b="0" i="0" u="none" strike="noStrike" kern="0" cap="none" spc="0" normalizeH="0" baseline="0" noProof="0" dirty="0" smtClean="0">
                <a:ln>
                  <a:noFill/>
                </a:ln>
                <a:solidFill>
                  <a:sysClr val="window" lastClr="FFFFFF"/>
                </a:solidFill>
                <a:effectLst/>
                <a:uLnTx/>
                <a:uFillTx/>
              </a:endParaRPr>
            </a:p>
          </p:txBody>
        </p:sp>
      </p:grpSp>
      <p:grpSp>
        <p:nvGrpSpPr>
          <p:cNvPr id="86" name="Group 85"/>
          <p:cNvGrpSpPr/>
          <p:nvPr/>
        </p:nvGrpSpPr>
        <p:grpSpPr>
          <a:xfrm flipH="1">
            <a:off x="6379419" y="2770487"/>
            <a:ext cx="2498653" cy="801816"/>
            <a:chOff x="1191443" y="4863146"/>
            <a:chExt cx="5209363" cy="1398648"/>
          </a:xfrm>
        </p:grpSpPr>
        <p:sp>
          <p:nvSpPr>
            <p:cNvPr id="87" name="Rectangular Callout 86"/>
            <p:cNvSpPr/>
            <p:nvPr/>
          </p:nvSpPr>
          <p:spPr>
            <a:xfrm>
              <a:off x="1191443" y="4876797"/>
              <a:ext cx="5181603" cy="1384997"/>
            </a:xfrm>
            <a:prstGeom prst="wedgeRectCallout">
              <a:avLst>
                <a:gd name="adj1" fmla="val 42030"/>
                <a:gd name="adj2" fmla="val 246623"/>
              </a:avLst>
            </a:prstGeom>
            <a:solidFill>
              <a:srgbClr val="DA1F28"/>
            </a:solidFill>
            <a:ln w="38100" cap="flat" cmpd="sng" algn="ctr">
              <a:solidFill>
                <a:srgbClr val="DA1F28">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a:ea typeface="+mn-ea"/>
                <a:cs typeface="+mn-cs"/>
              </a:endParaRPr>
            </a:p>
          </p:txBody>
        </p:sp>
        <p:sp>
          <p:nvSpPr>
            <p:cNvPr id="88" name="TextBox 87"/>
            <p:cNvSpPr txBox="1"/>
            <p:nvPr/>
          </p:nvSpPr>
          <p:spPr>
            <a:xfrm>
              <a:off x="1219207" y="4863146"/>
              <a:ext cx="5181599" cy="94265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kern="0" dirty="0" smtClean="0">
                  <a:solidFill>
                    <a:sysClr val="window" lastClr="FFFFFF"/>
                  </a:solidFill>
                </a:rPr>
                <a:t>Periodic lulls of low utilization</a:t>
              </a:r>
              <a:endParaRPr kumimoji="0" lang="en-US" sz="2400" b="0" i="0" u="none" strike="noStrike" kern="0" cap="none" spc="0" normalizeH="0" baseline="0" noProof="0" dirty="0" smtClean="0">
                <a:ln>
                  <a:noFill/>
                </a:ln>
                <a:solidFill>
                  <a:sysClr val="window" lastClr="FFFFFF"/>
                </a:solidFill>
                <a:effectLst/>
                <a:uLnTx/>
                <a:uFillTx/>
              </a:endParaRPr>
            </a:p>
          </p:txBody>
        </p:sp>
      </p:grpSp>
      <p:sp>
        <p:nvSpPr>
          <p:cNvPr id="89" name="Rectangle 6"/>
          <p:cNvSpPr>
            <a:spLocks noChangeArrowheads="1"/>
          </p:cNvSpPr>
          <p:nvPr/>
        </p:nvSpPr>
        <p:spPr bwMode="auto">
          <a:xfrm>
            <a:off x="4302914" y="6166597"/>
            <a:ext cx="867738" cy="462307"/>
          </a:xfrm>
          <a:prstGeom prst="rect">
            <a:avLst/>
          </a:prstGeom>
          <a:noFill/>
          <a:ln w="9525">
            <a:noFill/>
            <a:miter lim="800000"/>
            <a:headEnd/>
            <a:tailEnd/>
          </a:ln>
          <a:effectLst/>
        </p:spPr>
        <p:txBody>
          <a:bodyPr vert="horz" wrap="none" lIns="92075" tIns="46038" rIns="92075" bIns="46038" numCol="1" anchor="t" anchorCtr="0" compatLnSpc="1">
            <a:prstTxWarp prst="textNoShape">
              <a:avLst/>
            </a:prstTxWarp>
            <a:spAutoFit/>
          </a:bodyPr>
          <a:lstStyle/>
          <a:p>
            <a:pPr algn="l"/>
            <a:r>
              <a:rPr lang="en-US" sz="2400" dirty="0" smtClean="0"/>
              <a:t>Time</a:t>
            </a:r>
            <a:endParaRPr lang="en-US" sz="2400" dirty="0"/>
          </a:p>
        </p:txBody>
      </p:sp>
      <p:grpSp>
        <p:nvGrpSpPr>
          <p:cNvPr id="90" name="Group 89"/>
          <p:cNvGrpSpPr/>
          <p:nvPr/>
        </p:nvGrpSpPr>
        <p:grpSpPr>
          <a:xfrm flipH="1">
            <a:off x="3652197" y="2178105"/>
            <a:ext cx="2296495" cy="830997"/>
            <a:chOff x="1191443" y="4863146"/>
            <a:chExt cx="5209363" cy="1449550"/>
          </a:xfrm>
        </p:grpSpPr>
        <p:sp>
          <p:nvSpPr>
            <p:cNvPr id="91" name="Rectangular Callout 90"/>
            <p:cNvSpPr/>
            <p:nvPr/>
          </p:nvSpPr>
          <p:spPr>
            <a:xfrm>
              <a:off x="1191443" y="4876797"/>
              <a:ext cx="5181603" cy="1384997"/>
            </a:xfrm>
            <a:prstGeom prst="wedgeRectCallout">
              <a:avLst>
                <a:gd name="adj1" fmla="val 42030"/>
                <a:gd name="adj2" fmla="val 246623"/>
              </a:avLst>
            </a:prstGeom>
            <a:solidFill>
              <a:srgbClr val="DA1F28"/>
            </a:solidFill>
            <a:ln w="38100" cap="flat" cmpd="sng" algn="ctr">
              <a:solidFill>
                <a:srgbClr val="DA1F28">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a:ea typeface="+mn-ea"/>
                <a:cs typeface="+mn-cs"/>
              </a:endParaRPr>
            </a:p>
          </p:txBody>
        </p:sp>
        <p:sp>
          <p:nvSpPr>
            <p:cNvPr id="92" name="TextBox 91"/>
            <p:cNvSpPr txBox="1"/>
            <p:nvPr/>
          </p:nvSpPr>
          <p:spPr>
            <a:xfrm>
              <a:off x="1219207" y="4863146"/>
              <a:ext cx="5181599" cy="144955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kern="0" dirty="0" smtClean="0">
                  <a:solidFill>
                    <a:sysClr val="window" lastClr="FFFFFF"/>
                  </a:solidFill>
                </a:rPr>
                <a:t>High queuing delay</a:t>
              </a:r>
              <a:endParaRPr kumimoji="0" lang="en-US" sz="2400" b="0" i="0" u="none" strike="noStrike" kern="0" cap="none" spc="0" normalizeH="0" baseline="0" noProof="0" dirty="0" smtClean="0">
                <a:ln>
                  <a:noFill/>
                </a:ln>
                <a:solidFill>
                  <a:sysClr val="window" lastClr="FFFFFF"/>
                </a:solidFill>
                <a:effectLst/>
                <a:uLnTx/>
                <a:uFillTx/>
              </a:endParaRPr>
            </a:p>
          </p:txBody>
        </p:sp>
      </p:grpSp>
    </p:spTree>
    <p:extLst>
      <p:ext uri="{BB962C8B-B14F-4D97-AF65-F5344CB8AC3E}">
        <p14:creationId xmlns:p14="http://schemas.microsoft.com/office/powerpoint/2010/main" val="86945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500"/>
                                        <p:tgtEl>
                                          <p:spTgt spid="83"/>
                                        </p:tgtEl>
                                      </p:cBhvr>
                                    </p:animEffect>
                                    <p:anim calcmode="lin" valueType="num">
                                      <p:cBhvr>
                                        <p:cTn id="8" dur="500" fill="hold"/>
                                        <p:tgtEl>
                                          <p:spTgt spid="83"/>
                                        </p:tgtEl>
                                        <p:attrNameLst>
                                          <p:attrName>ppt_x</p:attrName>
                                        </p:attrNameLst>
                                      </p:cBhvr>
                                      <p:tavLst>
                                        <p:tav tm="0">
                                          <p:val>
                                            <p:strVal val="#ppt_x"/>
                                          </p:val>
                                        </p:tav>
                                        <p:tav tm="100000">
                                          <p:val>
                                            <p:strVal val="#ppt_x"/>
                                          </p:val>
                                        </p:tav>
                                      </p:tavLst>
                                    </p:anim>
                                    <p:anim calcmode="lin" valueType="num">
                                      <p:cBhvr>
                                        <p:cTn id="9" dur="500" fill="hold"/>
                                        <p:tgtEl>
                                          <p:spTgt spid="8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6"/>
                                        </p:tgtEl>
                                        <p:attrNameLst>
                                          <p:attrName>style.visibility</p:attrName>
                                        </p:attrNameLst>
                                      </p:cBhvr>
                                      <p:to>
                                        <p:strVal val="visible"/>
                                      </p:to>
                                    </p:set>
                                    <p:animEffect transition="in" filter="fade">
                                      <p:cBhvr>
                                        <p:cTn id="14" dur="500"/>
                                        <p:tgtEl>
                                          <p:spTgt spid="86"/>
                                        </p:tgtEl>
                                      </p:cBhvr>
                                    </p:animEffect>
                                    <p:anim calcmode="lin" valueType="num">
                                      <p:cBhvr>
                                        <p:cTn id="15" dur="500" fill="hold"/>
                                        <p:tgtEl>
                                          <p:spTgt spid="86"/>
                                        </p:tgtEl>
                                        <p:attrNameLst>
                                          <p:attrName>ppt_x</p:attrName>
                                        </p:attrNameLst>
                                      </p:cBhvr>
                                      <p:tavLst>
                                        <p:tav tm="0">
                                          <p:val>
                                            <p:strVal val="#ppt_x"/>
                                          </p:val>
                                        </p:tav>
                                        <p:tav tm="100000">
                                          <p:val>
                                            <p:strVal val="#ppt_x"/>
                                          </p:val>
                                        </p:tav>
                                      </p:tavLst>
                                    </p:anim>
                                    <p:anim calcmode="lin" valueType="num">
                                      <p:cBhvr>
                                        <p:cTn id="16" dur="500" fill="hold"/>
                                        <p:tgtEl>
                                          <p:spTgt spid="8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0"/>
                                        </p:tgtEl>
                                        <p:attrNameLst>
                                          <p:attrName>style.visibility</p:attrName>
                                        </p:attrNameLst>
                                      </p:cBhvr>
                                      <p:to>
                                        <p:strVal val="visible"/>
                                      </p:to>
                                    </p:set>
                                    <p:animEffect transition="in" filter="fade">
                                      <p:cBhvr>
                                        <p:cTn id="21" dur="500"/>
                                        <p:tgtEl>
                                          <p:spTgt spid="90"/>
                                        </p:tgtEl>
                                      </p:cBhvr>
                                    </p:animEffect>
                                    <p:anim calcmode="lin" valueType="num">
                                      <p:cBhvr>
                                        <p:cTn id="22" dur="500" fill="hold"/>
                                        <p:tgtEl>
                                          <p:spTgt spid="90"/>
                                        </p:tgtEl>
                                        <p:attrNameLst>
                                          <p:attrName>ppt_x</p:attrName>
                                        </p:attrNameLst>
                                      </p:cBhvr>
                                      <p:tavLst>
                                        <p:tav tm="0">
                                          <p:val>
                                            <p:strVal val="#ppt_x"/>
                                          </p:val>
                                        </p:tav>
                                        <p:tav tm="100000">
                                          <p:val>
                                            <p:strVal val="#ppt_x"/>
                                          </p:val>
                                        </p:tav>
                                      </p:tavLst>
                                    </p:anim>
                                    <p:anim calcmode="lin" valueType="num">
                                      <p:cBhvr>
                                        <p:cTn id="23" dur="5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Summary</a:t>
            </a:r>
            <a:endParaRPr lang="en-US" dirty="0"/>
          </a:p>
        </p:txBody>
      </p:sp>
      <p:sp>
        <p:nvSpPr>
          <p:cNvPr id="2" name="Slide Number Placeholder 1"/>
          <p:cNvSpPr>
            <a:spLocks noGrp="1"/>
          </p:cNvSpPr>
          <p:nvPr>
            <p:ph type="sldNum" sz="quarter" idx="12"/>
          </p:nvPr>
        </p:nvSpPr>
        <p:spPr/>
        <p:txBody>
          <a:bodyPr>
            <a:normAutofit fontScale="92500" lnSpcReduction="20000"/>
          </a:bodyPr>
          <a:lstStyle/>
          <a:p>
            <a:fld id="{283B9EA5-CE9A-4950-A80C-5ADF06B45BB8}" type="slidenum">
              <a:rPr lang="en-US" smtClean="0"/>
              <a:t>40</a:t>
            </a:fld>
            <a:endParaRPr lang="en-US"/>
          </a:p>
        </p:txBody>
      </p:sp>
      <p:sp>
        <p:nvSpPr>
          <p:cNvPr id="4" name="Content Placeholder 3"/>
          <p:cNvSpPr>
            <a:spLocks noGrp="1"/>
          </p:cNvSpPr>
          <p:nvPr>
            <p:ph sz="quarter" idx="1"/>
          </p:nvPr>
        </p:nvSpPr>
        <p:spPr/>
        <p:txBody>
          <a:bodyPr/>
          <a:lstStyle/>
          <a:p>
            <a:r>
              <a:rPr lang="en-US" dirty="0" smtClean="0"/>
              <a:t>FQ does not eliminate congestion</a:t>
            </a:r>
          </a:p>
          <a:p>
            <a:pPr lvl="1"/>
            <a:r>
              <a:rPr lang="en-US" dirty="0" smtClean="0"/>
              <a:t>It just manages congestion</a:t>
            </a:r>
          </a:p>
          <a:p>
            <a:r>
              <a:rPr lang="en-US" dirty="0" smtClean="0"/>
              <a:t>You need end-host congestion control and router support</a:t>
            </a:r>
          </a:p>
          <a:p>
            <a:pPr lvl="1"/>
            <a:r>
              <a:rPr lang="en-US" dirty="0" smtClean="0"/>
              <a:t>End-host congestion control for adaptability</a:t>
            </a:r>
          </a:p>
          <a:p>
            <a:pPr lvl="1"/>
            <a:r>
              <a:rPr lang="en-US" dirty="0" smtClean="0"/>
              <a:t>Router congestion control for protection/isolation</a:t>
            </a:r>
          </a:p>
          <a:p>
            <a:r>
              <a:rPr lang="en-US" dirty="0" smtClean="0"/>
              <a:t>Don’t forget about buffer management</a:t>
            </a:r>
          </a:p>
          <a:p>
            <a:pPr lvl="1"/>
            <a:r>
              <a:rPr lang="en-US" dirty="0" smtClean="0"/>
              <a:t>FQ still needs to drop in case of congestion</a:t>
            </a:r>
          </a:p>
          <a:p>
            <a:pPr lvl="1"/>
            <a:r>
              <a:rPr lang="en-US" dirty="0" smtClean="0"/>
              <a:t>Which packets do you drop?</a:t>
            </a:r>
            <a:endParaRPr lang="en-US" dirty="0"/>
          </a:p>
        </p:txBody>
      </p:sp>
    </p:spTree>
    <p:extLst>
      <p:ext uri="{BB962C8B-B14F-4D97-AF65-F5344CB8AC3E}">
        <p14:creationId xmlns:p14="http://schemas.microsoft.com/office/powerpoint/2010/main" val="4147525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End-to-end Congestion Control?</a:t>
            </a:r>
            <a:endParaRPr lang="en-US" dirty="0"/>
          </a:p>
        </p:txBody>
      </p:sp>
      <p:sp>
        <p:nvSpPr>
          <p:cNvPr id="3" name="Slide Number Placeholder 2"/>
          <p:cNvSpPr>
            <a:spLocks noGrp="1"/>
          </p:cNvSpPr>
          <p:nvPr>
            <p:ph type="sldNum" sz="quarter" idx="12"/>
          </p:nvPr>
        </p:nvSpPr>
        <p:spPr>
          <a:xfrm>
            <a:off x="44068" y="1256270"/>
            <a:ext cx="533400" cy="304800"/>
          </a:xfrm>
        </p:spPr>
        <p:txBody>
          <a:bodyPr>
            <a:normAutofit fontScale="92500" lnSpcReduction="20000"/>
          </a:bodyPr>
          <a:lstStyle/>
          <a:p>
            <a:fld id="{283B9EA5-CE9A-4950-A80C-5ADF06B45BB8}" type="slidenum">
              <a:rPr lang="en-US" smtClean="0"/>
              <a:pPr/>
              <a:t>5</a:t>
            </a:fld>
            <a:endParaRPr lang="en-US" dirty="0"/>
          </a:p>
        </p:txBody>
      </p:sp>
      <p:cxnSp>
        <p:nvCxnSpPr>
          <p:cNvPr id="5" name="Straight Arrow Connector 4"/>
          <p:cNvCxnSpPr/>
          <p:nvPr/>
        </p:nvCxnSpPr>
        <p:spPr>
          <a:xfrm>
            <a:off x="2567299" y="4873028"/>
            <a:ext cx="3944206" cy="0"/>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25921" y="4161884"/>
            <a:ext cx="1964286" cy="474096"/>
          </a:xfrm>
          <a:prstGeom prst="rect">
            <a:avLst/>
          </a:prstGeom>
          <a:solidFill>
            <a:srgbClr val="7030A0"/>
          </a:solidFill>
          <a:ln w="571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Application</a:t>
            </a:r>
            <a:endParaRPr lang="en-US" sz="2400" dirty="0"/>
          </a:p>
        </p:txBody>
      </p:sp>
      <p:sp>
        <p:nvSpPr>
          <p:cNvPr id="14" name="Rectangle 13"/>
          <p:cNvSpPr/>
          <p:nvPr/>
        </p:nvSpPr>
        <p:spPr>
          <a:xfrm>
            <a:off x="425694" y="4635980"/>
            <a:ext cx="1964513" cy="474096"/>
          </a:xfrm>
          <a:prstGeom prst="rect">
            <a:avLst/>
          </a:prstGeom>
          <a:solidFill>
            <a:srgbClr val="00B050"/>
          </a:solidFill>
          <a:ln w="571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Transport</a:t>
            </a:r>
            <a:endParaRPr lang="en-US" sz="2400" dirty="0"/>
          </a:p>
        </p:txBody>
      </p:sp>
      <p:sp>
        <p:nvSpPr>
          <p:cNvPr id="16" name="Rectangle 15"/>
          <p:cNvSpPr/>
          <p:nvPr/>
        </p:nvSpPr>
        <p:spPr>
          <a:xfrm>
            <a:off x="425693" y="5106149"/>
            <a:ext cx="1964513" cy="474096"/>
          </a:xfrm>
          <a:prstGeom prst="rect">
            <a:avLst/>
          </a:prstGeom>
          <a:solidFill>
            <a:srgbClr val="92D050"/>
          </a:solidFill>
          <a:ln w="571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Network</a:t>
            </a:r>
            <a:endParaRPr lang="en-US" sz="2400" dirty="0"/>
          </a:p>
        </p:txBody>
      </p:sp>
      <p:sp>
        <p:nvSpPr>
          <p:cNvPr id="18" name="Rectangle 17"/>
          <p:cNvSpPr/>
          <p:nvPr/>
        </p:nvSpPr>
        <p:spPr>
          <a:xfrm>
            <a:off x="425692" y="5580245"/>
            <a:ext cx="1964513" cy="474096"/>
          </a:xfrm>
          <a:prstGeom prst="rect">
            <a:avLst/>
          </a:prstGeom>
          <a:solidFill>
            <a:schemeClr val="accent3"/>
          </a:solidFill>
          <a:ln w="571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Data Link</a:t>
            </a:r>
            <a:endParaRPr lang="en-US" sz="2400" dirty="0"/>
          </a:p>
        </p:txBody>
      </p:sp>
      <p:sp>
        <p:nvSpPr>
          <p:cNvPr id="20" name="Rectangle 19"/>
          <p:cNvSpPr/>
          <p:nvPr/>
        </p:nvSpPr>
        <p:spPr>
          <a:xfrm>
            <a:off x="425921" y="6054341"/>
            <a:ext cx="1964513" cy="474096"/>
          </a:xfrm>
          <a:prstGeom prst="rect">
            <a:avLst/>
          </a:prstGeom>
          <a:pattFill prst="ltVert">
            <a:fgClr>
              <a:schemeClr val="tx1"/>
            </a:fgClr>
            <a:bgClr>
              <a:srgbClr val="FF0000"/>
            </a:bgClr>
          </a:pattFill>
          <a:ln w="571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Physical</a:t>
            </a:r>
            <a:endParaRPr lang="en-US" sz="2400" dirty="0"/>
          </a:p>
        </p:txBody>
      </p:sp>
      <p:sp>
        <p:nvSpPr>
          <p:cNvPr id="26" name="Rectangle 25"/>
          <p:cNvSpPr/>
          <p:nvPr/>
        </p:nvSpPr>
        <p:spPr>
          <a:xfrm>
            <a:off x="3582822" y="6100992"/>
            <a:ext cx="987193" cy="469132"/>
          </a:xfrm>
          <a:prstGeom prst="rect">
            <a:avLst/>
          </a:prstGeom>
          <a:pattFill prst="ltVert">
            <a:fgClr>
              <a:schemeClr val="tx1"/>
            </a:fgClr>
            <a:bgClr>
              <a:srgbClr val="FF0000"/>
            </a:bgClr>
          </a:pattFill>
          <a:ln w="57150">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1" name="Content Placeholder 5"/>
          <p:cNvSpPr txBox="1">
            <a:spLocks/>
          </p:cNvSpPr>
          <p:nvPr/>
        </p:nvSpPr>
        <p:spPr>
          <a:xfrm>
            <a:off x="805195" y="3619381"/>
            <a:ext cx="1428466" cy="542502"/>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ctr">
              <a:buFont typeface="Wingdings"/>
              <a:buNone/>
            </a:pPr>
            <a:r>
              <a:rPr lang="en-US" dirty="0" smtClean="0"/>
              <a:t>Host 1</a:t>
            </a:r>
          </a:p>
        </p:txBody>
      </p:sp>
      <p:sp>
        <p:nvSpPr>
          <p:cNvPr id="42" name="Content Placeholder 5"/>
          <p:cNvSpPr txBox="1">
            <a:spLocks/>
          </p:cNvSpPr>
          <p:nvPr/>
        </p:nvSpPr>
        <p:spPr>
          <a:xfrm>
            <a:off x="3857725" y="3648928"/>
            <a:ext cx="1428466" cy="542502"/>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ctr">
              <a:buFont typeface="Wingdings"/>
              <a:buNone/>
            </a:pPr>
            <a:r>
              <a:rPr lang="en-US" dirty="0" smtClean="0"/>
              <a:t>Router</a:t>
            </a:r>
          </a:p>
        </p:txBody>
      </p:sp>
      <p:sp>
        <p:nvSpPr>
          <p:cNvPr id="43" name="Content Placeholder 5"/>
          <p:cNvSpPr txBox="1">
            <a:spLocks/>
          </p:cNvSpPr>
          <p:nvPr/>
        </p:nvSpPr>
        <p:spPr>
          <a:xfrm>
            <a:off x="7114509" y="3619381"/>
            <a:ext cx="1428466" cy="542502"/>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ctr">
              <a:buFont typeface="Wingdings"/>
              <a:buNone/>
            </a:pPr>
            <a:r>
              <a:rPr lang="en-US" dirty="0" smtClean="0"/>
              <a:t>Host 2</a:t>
            </a:r>
          </a:p>
        </p:txBody>
      </p:sp>
      <p:sp>
        <p:nvSpPr>
          <p:cNvPr id="44" name="Rectangle 43"/>
          <p:cNvSpPr/>
          <p:nvPr/>
        </p:nvSpPr>
        <p:spPr>
          <a:xfrm>
            <a:off x="4571958" y="6076375"/>
            <a:ext cx="985346" cy="469132"/>
          </a:xfrm>
          <a:prstGeom prst="rect">
            <a:avLst/>
          </a:prstGeom>
          <a:pattFill prst="ltHorz">
            <a:fgClr>
              <a:schemeClr val="tx1"/>
            </a:fgClr>
            <a:bgClr>
              <a:srgbClr val="FF0000"/>
            </a:bgClr>
          </a:pattFill>
          <a:ln w="57150">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5" name="Rectangle 44"/>
          <p:cNvSpPr/>
          <p:nvPr/>
        </p:nvSpPr>
        <p:spPr>
          <a:xfrm>
            <a:off x="3582690" y="6091877"/>
            <a:ext cx="1974614" cy="469132"/>
          </a:xfrm>
          <a:prstGeom prst="rect">
            <a:avLst/>
          </a:prstGeom>
          <a:noFill/>
          <a:ln w="571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6" name="Content Placeholder 2"/>
          <p:cNvSpPr txBox="1">
            <a:spLocks/>
          </p:cNvSpPr>
          <p:nvPr/>
        </p:nvSpPr>
        <p:spPr>
          <a:xfrm>
            <a:off x="3596343" y="6091877"/>
            <a:ext cx="1950860" cy="469132"/>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buClr>
                <a:schemeClr val="bg1"/>
              </a:buClr>
              <a:buNone/>
            </a:pPr>
            <a:r>
              <a:rPr lang="en-US" dirty="0" smtClean="0">
                <a:solidFill>
                  <a:schemeClr val="bg1"/>
                </a:solidFill>
              </a:rPr>
              <a:t>Physical</a:t>
            </a:r>
          </a:p>
        </p:txBody>
      </p:sp>
      <p:sp>
        <p:nvSpPr>
          <p:cNvPr id="66" name="Rectangle 65"/>
          <p:cNvSpPr/>
          <p:nvPr/>
        </p:nvSpPr>
        <p:spPr>
          <a:xfrm>
            <a:off x="6703468" y="4178497"/>
            <a:ext cx="1964515" cy="474096"/>
          </a:xfrm>
          <a:prstGeom prst="rect">
            <a:avLst/>
          </a:prstGeom>
          <a:solidFill>
            <a:srgbClr val="7030A0"/>
          </a:solidFill>
          <a:ln w="571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Application</a:t>
            </a:r>
            <a:endParaRPr lang="en-US" sz="2400" dirty="0"/>
          </a:p>
        </p:txBody>
      </p:sp>
      <p:sp>
        <p:nvSpPr>
          <p:cNvPr id="67" name="Rectangle 66"/>
          <p:cNvSpPr/>
          <p:nvPr/>
        </p:nvSpPr>
        <p:spPr>
          <a:xfrm>
            <a:off x="6703471" y="4652593"/>
            <a:ext cx="1964513" cy="474096"/>
          </a:xfrm>
          <a:prstGeom prst="rect">
            <a:avLst/>
          </a:prstGeom>
          <a:solidFill>
            <a:srgbClr val="00B050"/>
          </a:solidFill>
          <a:ln w="571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Transport</a:t>
            </a:r>
            <a:endParaRPr lang="en-US" sz="2400" dirty="0"/>
          </a:p>
        </p:txBody>
      </p:sp>
      <p:sp>
        <p:nvSpPr>
          <p:cNvPr id="68" name="Rectangle 67"/>
          <p:cNvSpPr/>
          <p:nvPr/>
        </p:nvSpPr>
        <p:spPr>
          <a:xfrm>
            <a:off x="6703470" y="5122762"/>
            <a:ext cx="1964513" cy="474096"/>
          </a:xfrm>
          <a:prstGeom prst="rect">
            <a:avLst/>
          </a:prstGeom>
          <a:solidFill>
            <a:srgbClr val="92D050"/>
          </a:solidFill>
          <a:ln w="571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Network</a:t>
            </a:r>
            <a:endParaRPr lang="en-US" sz="2400" dirty="0"/>
          </a:p>
        </p:txBody>
      </p:sp>
      <p:sp>
        <p:nvSpPr>
          <p:cNvPr id="69" name="Rectangle 68"/>
          <p:cNvSpPr/>
          <p:nvPr/>
        </p:nvSpPr>
        <p:spPr>
          <a:xfrm>
            <a:off x="6703469" y="5596858"/>
            <a:ext cx="1964513" cy="474096"/>
          </a:xfrm>
          <a:prstGeom prst="rect">
            <a:avLst/>
          </a:prstGeom>
          <a:solidFill>
            <a:schemeClr val="accent3"/>
          </a:solidFill>
          <a:ln w="571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Data Link</a:t>
            </a:r>
            <a:endParaRPr lang="en-US" sz="2400" dirty="0"/>
          </a:p>
        </p:txBody>
      </p:sp>
      <p:sp>
        <p:nvSpPr>
          <p:cNvPr id="70" name="Rectangle 69"/>
          <p:cNvSpPr/>
          <p:nvPr/>
        </p:nvSpPr>
        <p:spPr>
          <a:xfrm>
            <a:off x="6703468" y="6070954"/>
            <a:ext cx="1964516" cy="474096"/>
          </a:xfrm>
          <a:prstGeom prst="rect">
            <a:avLst/>
          </a:prstGeom>
          <a:pattFill prst="ltVert">
            <a:fgClr>
              <a:schemeClr val="tx1"/>
            </a:fgClr>
            <a:bgClr>
              <a:srgbClr val="FF0000"/>
            </a:bgClr>
          </a:pattFill>
          <a:ln w="571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Physical</a:t>
            </a:r>
            <a:endParaRPr lang="en-US" sz="2400" dirty="0"/>
          </a:p>
        </p:txBody>
      </p:sp>
      <p:sp>
        <p:nvSpPr>
          <p:cNvPr id="71" name="Rectangle 70"/>
          <p:cNvSpPr/>
          <p:nvPr/>
        </p:nvSpPr>
        <p:spPr>
          <a:xfrm>
            <a:off x="3582691" y="5128183"/>
            <a:ext cx="1964513" cy="474096"/>
          </a:xfrm>
          <a:prstGeom prst="rect">
            <a:avLst/>
          </a:prstGeom>
          <a:solidFill>
            <a:srgbClr val="92D050"/>
          </a:solidFill>
          <a:ln w="571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Network</a:t>
            </a:r>
            <a:endParaRPr lang="en-US" sz="2400" dirty="0"/>
          </a:p>
        </p:txBody>
      </p:sp>
      <p:sp>
        <p:nvSpPr>
          <p:cNvPr id="72" name="Rectangle 71"/>
          <p:cNvSpPr/>
          <p:nvPr/>
        </p:nvSpPr>
        <p:spPr>
          <a:xfrm>
            <a:off x="3582690" y="5602279"/>
            <a:ext cx="1964513" cy="474096"/>
          </a:xfrm>
          <a:prstGeom prst="rect">
            <a:avLst/>
          </a:prstGeom>
          <a:solidFill>
            <a:schemeClr val="accent3"/>
          </a:solidFill>
          <a:ln w="571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Data Link</a:t>
            </a:r>
            <a:endParaRPr lang="en-US" sz="2400" dirty="0"/>
          </a:p>
        </p:txBody>
      </p:sp>
      <p:grpSp>
        <p:nvGrpSpPr>
          <p:cNvPr id="61" name="Group 60"/>
          <p:cNvGrpSpPr/>
          <p:nvPr/>
        </p:nvGrpSpPr>
        <p:grpSpPr>
          <a:xfrm flipH="1">
            <a:off x="2567299" y="3237323"/>
            <a:ext cx="3536339" cy="954107"/>
            <a:chOff x="1219200" y="4876799"/>
            <a:chExt cx="5181606" cy="1384995"/>
          </a:xfrm>
        </p:grpSpPr>
        <p:sp>
          <p:nvSpPr>
            <p:cNvPr id="62" name="Rectangular Callout 61"/>
            <p:cNvSpPr/>
            <p:nvPr/>
          </p:nvSpPr>
          <p:spPr>
            <a:xfrm>
              <a:off x="1219200" y="4876799"/>
              <a:ext cx="5181602" cy="1384995"/>
            </a:xfrm>
            <a:prstGeom prst="wedgeRectCallout">
              <a:avLst>
                <a:gd name="adj1" fmla="val 33012"/>
                <a:gd name="adj2" fmla="val 109604"/>
              </a:avLst>
            </a:prstGeom>
            <a:solidFill>
              <a:srgbClr val="DA1F28"/>
            </a:solidFill>
            <a:ln w="38100" cap="flat" cmpd="sng" algn="ctr">
              <a:solidFill>
                <a:srgbClr val="DA1F28">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a:ea typeface="+mn-ea"/>
                <a:cs typeface="+mn-cs"/>
              </a:endParaRPr>
            </a:p>
          </p:txBody>
        </p:sp>
        <p:sp>
          <p:nvSpPr>
            <p:cNvPr id="63" name="TextBox 62"/>
            <p:cNvSpPr txBox="1"/>
            <p:nvPr/>
          </p:nvSpPr>
          <p:spPr>
            <a:xfrm>
              <a:off x="1219205" y="4876799"/>
              <a:ext cx="5181601" cy="138499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ysClr val="window" lastClr="FFFFFF"/>
                  </a:solidFill>
                  <a:effectLst/>
                  <a:uLnTx/>
                  <a:uFillTx/>
                </a:rPr>
                <a:t>TCP tries to handle congestion control</a:t>
              </a:r>
            </a:p>
          </p:txBody>
        </p:sp>
      </p:grpSp>
      <p:sp>
        <p:nvSpPr>
          <p:cNvPr id="39" name="Content Placeholder 3"/>
          <p:cNvSpPr>
            <a:spLocks noGrp="1"/>
          </p:cNvSpPr>
          <p:nvPr>
            <p:ph sz="quarter" idx="1"/>
          </p:nvPr>
        </p:nvSpPr>
        <p:spPr>
          <a:xfrm>
            <a:off x="76157" y="1680832"/>
            <a:ext cx="8991601" cy="2209800"/>
          </a:xfrm>
        </p:spPr>
        <p:txBody>
          <a:bodyPr>
            <a:normAutofit fontScale="92500"/>
          </a:bodyPr>
          <a:lstStyle/>
          <a:p>
            <a:r>
              <a:rPr lang="en-US" dirty="0" smtClean="0"/>
              <a:t>Routers also impact congestion management</a:t>
            </a:r>
          </a:p>
          <a:p>
            <a:pPr lvl="1"/>
            <a:r>
              <a:rPr lang="en-US" dirty="0" smtClean="0"/>
              <a:t>Buffer management controls packet drops</a:t>
            </a:r>
          </a:p>
          <a:p>
            <a:pPr lvl="1"/>
            <a:r>
              <a:rPr lang="en-US" dirty="0" smtClean="0"/>
              <a:t>Packet scheduling influences delay</a:t>
            </a:r>
          </a:p>
          <a:p>
            <a:r>
              <a:rPr lang="en-US" dirty="0" smtClean="0"/>
              <a:t>Router can be layer-3 and still help control congestion!</a:t>
            </a:r>
            <a:endParaRPr lang="en-US" dirty="0"/>
          </a:p>
        </p:txBody>
      </p:sp>
    </p:spTree>
    <p:extLst>
      <p:ext uri="{BB962C8B-B14F-4D97-AF65-F5344CB8AC3E}">
        <p14:creationId xmlns:p14="http://schemas.microsoft.com/office/powerpoint/2010/main" val="276482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500"/>
                                        <p:tgtEl>
                                          <p:spTgt spid="61"/>
                                        </p:tgtEl>
                                      </p:cBhvr>
                                    </p:animEffect>
                                    <p:anim calcmode="lin" valueType="num">
                                      <p:cBhvr>
                                        <p:cTn id="8" dur="500" fill="hold"/>
                                        <p:tgtEl>
                                          <p:spTgt spid="61"/>
                                        </p:tgtEl>
                                        <p:attrNameLst>
                                          <p:attrName>ppt_x</p:attrName>
                                        </p:attrNameLst>
                                      </p:cBhvr>
                                      <p:tavLst>
                                        <p:tav tm="0">
                                          <p:val>
                                            <p:strVal val="#ppt_x"/>
                                          </p:val>
                                        </p:tav>
                                        <p:tav tm="100000">
                                          <p:val>
                                            <p:strVal val="#ppt_x"/>
                                          </p:val>
                                        </p:tav>
                                      </p:tavLst>
                                    </p:anim>
                                    <p:anim calcmode="lin" valueType="num">
                                      <p:cBhvr>
                                        <p:cTn id="9" dur="5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nodeType="clickEffect">
                                  <p:stCondLst>
                                    <p:cond delay="0"/>
                                  </p:stCondLst>
                                  <p:childTnLst>
                                    <p:animEffect transition="out" filter="fade">
                                      <p:cBhvr>
                                        <p:cTn id="13" dur="500"/>
                                        <p:tgtEl>
                                          <p:spTgt spid="61"/>
                                        </p:tgtEl>
                                      </p:cBhvr>
                                    </p:animEffect>
                                    <p:anim calcmode="lin" valueType="num">
                                      <p:cBhvr>
                                        <p:cTn id="14" dur="500"/>
                                        <p:tgtEl>
                                          <p:spTgt spid="61"/>
                                        </p:tgtEl>
                                        <p:attrNameLst>
                                          <p:attrName>ppt_x</p:attrName>
                                        </p:attrNameLst>
                                      </p:cBhvr>
                                      <p:tavLst>
                                        <p:tav tm="0">
                                          <p:val>
                                            <p:strVal val="ppt_x"/>
                                          </p:val>
                                        </p:tav>
                                        <p:tav tm="100000">
                                          <p:val>
                                            <p:strVal val="ppt_x"/>
                                          </p:val>
                                        </p:tav>
                                      </p:tavLst>
                                    </p:anim>
                                    <p:anim calcmode="lin" valueType="num">
                                      <p:cBhvr>
                                        <p:cTn id="15" dur="500"/>
                                        <p:tgtEl>
                                          <p:spTgt spid="61"/>
                                        </p:tgtEl>
                                        <p:attrNameLst>
                                          <p:attrName>ppt_y</p:attrName>
                                        </p:attrNameLst>
                                      </p:cBhvr>
                                      <p:tavLst>
                                        <p:tav tm="0">
                                          <p:val>
                                            <p:strVal val="ppt_y"/>
                                          </p:val>
                                        </p:tav>
                                        <p:tav tm="100000">
                                          <p:val>
                                            <p:strVal val="ppt_y+.1"/>
                                          </p:val>
                                        </p:tav>
                                      </p:tavLst>
                                    </p:anim>
                                    <p:set>
                                      <p:cBhvr>
                                        <p:cTn id="16" dur="1" fill="hold">
                                          <p:stCondLst>
                                            <p:cond delay="499"/>
                                          </p:stCondLst>
                                        </p:cTn>
                                        <p:tgtEl>
                                          <p:spTgt spid="61"/>
                                        </p:tgtEl>
                                        <p:attrNameLst>
                                          <p:attrName>style.visibility</p:attrName>
                                        </p:attrNameLst>
                                      </p:cBhvr>
                                      <p:to>
                                        <p:strVal val="hidden"/>
                                      </p:to>
                                    </p:set>
                                  </p:childTnLst>
                                </p:cTn>
                              </p:par>
                            </p:childTnLst>
                          </p:cTn>
                        </p:par>
                        <p:par>
                          <p:cTn id="17" fill="hold">
                            <p:stCondLst>
                              <p:cond delay="500"/>
                            </p:stCondLst>
                            <p:childTnLst>
                              <p:par>
                                <p:cTn id="18" presetID="42" presetClass="entr" presetSubtype="0" fill="hold" nodeType="afterEffect">
                                  <p:stCondLst>
                                    <p:cond delay="0"/>
                                  </p:stCondLst>
                                  <p:childTnLst>
                                    <p:set>
                                      <p:cBhvr>
                                        <p:cTn id="19" dur="1" fill="hold">
                                          <p:stCondLst>
                                            <p:cond delay="0"/>
                                          </p:stCondLst>
                                        </p:cTn>
                                        <p:tgtEl>
                                          <p:spTgt spid="39">
                                            <p:txEl>
                                              <p:pRg st="0" end="0"/>
                                            </p:txEl>
                                          </p:spTgt>
                                        </p:tgtEl>
                                        <p:attrNameLst>
                                          <p:attrName>style.visibility</p:attrName>
                                        </p:attrNameLst>
                                      </p:cBhvr>
                                      <p:to>
                                        <p:strVal val="visible"/>
                                      </p:to>
                                    </p:set>
                                    <p:animEffect transition="in" filter="fade">
                                      <p:cBhvr>
                                        <p:cTn id="20" dur="500"/>
                                        <p:tgtEl>
                                          <p:spTgt spid="39">
                                            <p:txEl>
                                              <p:pRg st="0" end="0"/>
                                            </p:txEl>
                                          </p:spTgt>
                                        </p:tgtEl>
                                      </p:cBhvr>
                                    </p:animEffect>
                                    <p:anim calcmode="lin" valueType="num">
                                      <p:cBhvr>
                                        <p:cTn id="21" dur="500" fill="hold"/>
                                        <p:tgtEl>
                                          <p:spTgt spid="39">
                                            <p:txEl>
                                              <p:pRg st="0" end="0"/>
                                            </p:txEl>
                                          </p:spTgt>
                                        </p:tgtEl>
                                        <p:attrNameLst>
                                          <p:attrName>ppt_x</p:attrName>
                                        </p:attrNameLst>
                                      </p:cBhvr>
                                      <p:tavLst>
                                        <p:tav tm="0">
                                          <p:val>
                                            <p:strVal val="#ppt_x"/>
                                          </p:val>
                                        </p:tav>
                                        <p:tav tm="100000">
                                          <p:val>
                                            <p:strVal val="#ppt_x"/>
                                          </p:val>
                                        </p:tav>
                                      </p:tavLst>
                                    </p:anim>
                                    <p:anim calcmode="lin" valueType="num">
                                      <p:cBhvr>
                                        <p:cTn id="22" dur="500" fill="hold"/>
                                        <p:tgtEl>
                                          <p:spTgt spid="39">
                                            <p:txEl>
                                              <p:pRg st="0" end="0"/>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39">
                                            <p:txEl>
                                              <p:pRg st="1" end="1"/>
                                            </p:txEl>
                                          </p:spTgt>
                                        </p:tgtEl>
                                        <p:attrNameLst>
                                          <p:attrName>style.visibility</p:attrName>
                                        </p:attrNameLst>
                                      </p:cBhvr>
                                      <p:to>
                                        <p:strVal val="visible"/>
                                      </p:to>
                                    </p:set>
                                    <p:animEffect transition="in" filter="fade">
                                      <p:cBhvr>
                                        <p:cTn id="25" dur="500"/>
                                        <p:tgtEl>
                                          <p:spTgt spid="39">
                                            <p:txEl>
                                              <p:pRg st="1" end="1"/>
                                            </p:txEl>
                                          </p:spTgt>
                                        </p:tgtEl>
                                      </p:cBhvr>
                                    </p:animEffect>
                                    <p:anim calcmode="lin" valueType="num">
                                      <p:cBhvr>
                                        <p:cTn id="26" dur="500" fill="hold"/>
                                        <p:tgtEl>
                                          <p:spTgt spid="39">
                                            <p:txEl>
                                              <p:pRg st="1" end="1"/>
                                            </p:txEl>
                                          </p:spTgt>
                                        </p:tgtEl>
                                        <p:attrNameLst>
                                          <p:attrName>ppt_x</p:attrName>
                                        </p:attrNameLst>
                                      </p:cBhvr>
                                      <p:tavLst>
                                        <p:tav tm="0">
                                          <p:val>
                                            <p:strVal val="#ppt_x"/>
                                          </p:val>
                                        </p:tav>
                                        <p:tav tm="100000">
                                          <p:val>
                                            <p:strVal val="#ppt_x"/>
                                          </p:val>
                                        </p:tav>
                                      </p:tavLst>
                                    </p:anim>
                                    <p:anim calcmode="lin" valueType="num">
                                      <p:cBhvr>
                                        <p:cTn id="27" dur="500" fill="hold"/>
                                        <p:tgtEl>
                                          <p:spTgt spid="39">
                                            <p:txEl>
                                              <p:pRg st="1" end="1"/>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9">
                                            <p:txEl>
                                              <p:pRg st="2" end="2"/>
                                            </p:txEl>
                                          </p:spTgt>
                                        </p:tgtEl>
                                        <p:attrNameLst>
                                          <p:attrName>style.visibility</p:attrName>
                                        </p:attrNameLst>
                                      </p:cBhvr>
                                      <p:to>
                                        <p:strVal val="visible"/>
                                      </p:to>
                                    </p:set>
                                    <p:animEffect transition="in" filter="fade">
                                      <p:cBhvr>
                                        <p:cTn id="30" dur="500"/>
                                        <p:tgtEl>
                                          <p:spTgt spid="39">
                                            <p:txEl>
                                              <p:pRg st="2" end="2"/>
                                            </p:txEl>
                                          </p:spTgt>
                                        </p:tgtEl>
                                      </p:cBhvr>
                                    </p:animEffect>
                                    <p:anim calcmode="lin" valueType="num">
                                      <p:cBhvr>
                                        <p:cTn id="31" dur="500" fill="hold"/>
                                        <p:tgtEl>
                                          <p:spTgt spid="39">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9">
                                            <p:txEl>
                                              <p:pRg st="3" end="3"/>
                                            </p:txEl>
                                          </p:spTgt>
                                        </p:tgtEl>
                                        <p:attrNameLst>
                                          <p:attrName>style.visibility</p:attrName>
                                        </p:attrNameLst>
                                      </p:cBhvr>
                                      <p:to>
                                        <p:strVal val="visible"/>
                                      </p:to>
                                    </p:set>
                                    <p:animEffect transition="in" filter="fade">
                                      <p:cBhvr>
                                        <p:cTn id="37" dur="500"/>
                                        <p:tgtEl>
                                          <p:spTgt spid="39">
                                            <p:txEl>
                                              <p:pRg st="3" end="3"/>
                                            </p:txEl>
                                          </p:spTgt>
                                        </p:tgtEl>
                                      </p:cBhvr>
                                    </p:animEffect>
                                    <p:anim calcmode="lin" valueType="num">
                                      <p:cBhvr>
                                        <p:cTn id="38" dur="500" fill="hold"/>
                                        <p:tgtEl>
                                          <p:spTgt spid="39">
                                            <p:txEl>
                                              <p:pRg st="3" end="3"/>
                                            </p:txEl>
                                          </p:spTgt>
                                        </p:tgtEl>
                                        <p:attrNameLst>
                                          <p:attrName>ppt_x</p:attrName>
                                        </p:attrNameLst>
                                      </p:cBhvr>
                                      <p:tavLst>
                                        <p:tav tm="0">
                                          <p:val>
                                            <p:strVal val="#ppt_x"/>
                                          </p:val>
                                        </p:tav>
                                        <p:tav tm="100000">
                                          <p:val>
                                            <p:strVal val="#ppt_x"/>
                                          </p:val>
                                        </p:tav>
                                      </p:tavLst>
                                    </p:anim>
                                    <p:anim calcmode="lin" valueType="num">
                                      <p:cBhvr>
                                        <p:cTn id="39" dur="500" fill="hold"/>
                                        <p:tgtEl>
                                          <p:spTgt spid="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50376" y="2699657"/>
            <a:ext cx="8338782" cy="3496427"/>
          </a:xfrm>
        </p:spPr>
        <p:txBody>
          <a:bodyPr>
            <a:noAutofit/>
          </a:bodyPr>
          <a:lstStyle/>
          <a:p>
            <a:pPr marL="571500" indent="-571500">
              <a:buFont typeface="Wingdings" pitchFamily="2" charset="2"/>
              <a:buChar char="q"/>
            </a:pPr>
            <a:r>
              <a:rPr lang="en-US" sz="4400" dirty="0" smtClean="0"/>
              <a:t>Random Early Detection</a:t>
            </a:r>
          </a:p>
          <a:p>
            <a:pPr marL="571500" indent="-571500">
              <a:buFont typeface="Wingdings" pitchFamily="2" charset="2"/>
              <a:buChar char="q"/>
            </a:pPr>
            <a:r>
              <a:rPr lang="en-US" sz="4400" dirty="0" smtClean="0"/>
              <a:t>Fair Queuing</a:t>
            </a:r>
          </a:p>
          <a:p>
            <a:pPr marL="571500" indent="-571500">
              <a:buFont typeface="Wingdings" pitchFamily="2" charset="2"/>
              <a:buChar char="q"/>
            </a:pPr>
            <a:r>
              <a:rPr lang="en-US" sz="4400" dirty="0" smtClean="0"/>
              <a:t>Core-Stateless Fair Queuing</a:t>
            </a:r>
          </a:p>
        </p:txBody>
      </p:sp>
      <p:sp>
        <p:nvSpPr>
          <p:cNvPr id="5" name="Title 4"/>
          <p:cNvSpPr>
            <a:spLocks noGrp="1"/>
          </p:cNvSpPr>
          <p:nvPr>
            <p:ph type="title"/>
          </p:nvPr>
        </p:nvSpPr>
        <p:spPr/>
        <p:txBody>
          <a:bodyPr/>
          <a:lstStyle/>
          <a:p>
            <a:r>
              <a:rPr lang="en-US" dirty="0" smtClean="0"/>
              <a:t>Outline</a:t>
            </a:r>
            <a:endParaRPr lang="en-US" dirty="0"/>
          </a:p>
        </p:txBody>
      </p:sp>
      <p:sp>
        <p:nvSpPr>
          <p:cNvPr id="3" name="Slide Number Placeholder 2"/>
          <p:cNvSpPr>
            <a:spLocks noGrp="1"/>
          </p:cNvSpPr>
          <p:nvPr>
            <p:ph type="sldNum" sz="quarter" idx="11"/>
          </p:nvPr>
        </p:nvSpPr>
        <p:spPr/>
        <p:txBody>
          <a:bodyPr>
            <a:normAutofit/>
          </a:bodyPr>
          <a:lstStyle/>
          <a:p>
            <a:fld id="{283B9EA5-CE9A-4950-A80C-5ADF06B45BB8}" type="slidenum">
              <a:rPr lang="en-US" smtClean="0"/>
              <a:pPr/>
              <a:t>6</a:t>
            </a:fld>
            <a:endParaRPr lang="en-US" dirty="0"/>
          </a:p>
        </p:txBody>
      </p:sp>
    </p:spTree>
    <p:extLst>
      <p:ext uri="{BB962C8B-B14F-4D97-AF65-F5344CB8AC3E}">
        <p14:creationId xmlns:p14="http://schemas.microsoft.com/office/powerpoint/2010/main" val="29228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42" name="Rectangle 2"/>
          <p:cNvSpPr>
            <a:spLocks noGrp="1" noChangeArrowheads="1"/>
          </p:cNvSpPr>
          <p:nvPr>
            <p:ph type="title"/>
          </p:nvPr>
        </p:nvSpPr>
        <p:spPr/>
        <p:txBody>
          <a:bodyPr>
            <a:normAutofit/>
          </a:bodyPr>
          <a:lstStyle/>
          <a:p>
            <a:r>
              <a:rPr lang="en-US" dirty="0" smtClean="0"/>
              <a:t>FIFO </a:t>
            </a:r>
            <a:r>
              <a:rPr lang="en-US" dirty="0"/>
              <a:t>with </a:t>
            </a:r>
            <a:r>
              <a:rPr lang="en-US" dirty="0" smtClean="0"/>
              <a:t>Drop Tail</a:t>
            </a:r>
            <a:endParaRPr lang="en-US" dirty="0"/>
          </a:p>
        </p:txBody>
      </p:sp>
      <p:sp>
        <p:nvSpPr>
          <p:cNvPr id="675843" name="Rectangle 3"/>
          <p:cNvSpPr>
            <a:spLocks noGrp="1" noChangeArrowheads="1"/>
          </p:cNvSpPr>
          <p:nvPr>
            <p:ph idx="1"/>
          </p:nvPr>
        </p:nvSpPr>
        <p:spPr>
          <a:xfrm>
            <a:off x="152400" y="1600200"/>
            <a:ext cx="8839200" cy="1317171"/>
          </a:xfrm>
        </p:spPr>
        <p:txBody>
          <a:bodyPr>
            <a:normAutofit/>
          </a:bodyPr>
          <a:lstStyle/>
          <a:p>
            <a:r>
              <a:rPr lang="en-US" sz="2400" dirty="0" smtClean="0"/>
              <a:t>Basic router queue management</a:t>
            </a:r>
          </a:p>
          <a:p>
            <a:pPr lvl="1"/>
            <a:r>
              <a:rPr lang="en-US" sz="2100" dirty="0" smtClean="0"/>
              <a:t>First in, first out (FIFO)</a:t>
            </a:r>
          </a:p>
          <a:p>
            <a:pPr lvl="1"/>
            <a:r>
              <a:rPr lang="en-US" sz="2100" dirty="0" smtClean="0"/>
              <a:t>Drop tail: if the queue is full, drop packets at the end</a:t>
            </a:r>
          </a:p>
        </p:txBody>
      </p:sp>
      <p:sp>
        <p:nvSpPr>
          <p:cNvPr id="6" name="Slide Number Placeholder 2"/>
          <p:cNvSpPr>
            <a:spLocks noGrp="1"/>
          </p:cNvSpPr>
          <p:nvPr>
            <p:ph type="sldNum" sz="quarter" idx="12"/>
          </p:nvPr>
        </p:nvSpPr>
        <p:spPr>
          <a:xfrm>
            <a:off x="44068" y="1256270"/>
            <a:ext cx="533400" cy="304800"/>
          </a:xfrm>
        </p:spPr>
        <p:txBody>
          <a:bodyPr>
            <a:normAutofit fontScale="92500" lnSpcReduction="20000"/>
          </a:bodyPr>
          <a:lstStyle/>
          <a:p>
            <a:fld id="{283B9EA5-CE9A-4950-A80C-5ADF06B45BB8}" type="slidenum">
              <a:rPr lang="en-US" smtClean="0"/>
              <a:pPr/>
              <a:t>7</a:t>
            </a:fld>
            <a:endParaRPr lang="en-US" dirty="0"/>
          </a:p>
        </p:txBody>
      </p:sp>
      <p:sp>
        <p:nvSpPr>
          <p:cNvPr id="7" name="Rectangle 3"/>
          <p:cNvSpPr txBox="1">
            <a:spLocks noChangeArrowheads="1"/>
          </p:cNvSpPr>
          <p:nvPr/>
        </p:nvSpPr>
        <p:spPr>
          <a:xfrm>
            <a:off x="163286" y="4430486"/>
            <a:ext cx="8839200" cy="2247897"/>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400" dirty="0" smtClean="0"/>
              <a:t>Problems:</a:t>
            </a:r>
          </a:p>
          <a:p>
            <a:pPr lvl="1"/>
            <a:r>
              <a:rPr lang="en-US" sz="2100" dirty="0" smtClean="0"/>
              <a:t>Buffer lock out by misbehaving flows</a:t>
            </a:r>
          </a:p>
          <a:p>
            <a:pPr lvl="1"/>
            <a:r>
              <a:rPr lang="en-US" sz="2100" dirty="0"/>
              <a:t>Burst or multiple consecutive packet drops</a:t>
            </a:r>
          </a:p>
          <a:p>
            <a:pPr lvl="2"/>
            <a:r>
              <a:rPr lang="en-US" sz="1700" dirty="0"/>
              <a:t>Bad for TCP fast recovery</a:t>
            </a:r>
          </a:p>
          <a:p>
            <a:pPr lvl="1"/>
            <a:r>
              <a:rPr lang="en-US" sz="2100" dirty="0" smtClean="0"/>
              <a:t>Synchronizing effect for multiple TCP flows</a:t>
            </a:r>
          </a:p>
        </p:txBody>
      </p:sp>
      <p:grpSp>
        <p:nvGrpSpPr>
          <p:cNvPr id="19" name="Group 18"/>
          <p:cNvGrpSpPr/>
          <p:nvPr/>
        </p:nvGrpSpPr>
        <p:grpSpPr>
          <a:xfrm>
            <a:off x="3461658" y="3238501"/>
            <a:ext cx="5312228" cy="936172"/>
            <a:chOff x="2688771" y="3145972"/>
            <a:chExt cx="5312228" cy="936172"/>
          </a:xfrm>
        </p:grpSpPr>
        <p:cxnSp>
          <p:nvCxnSpPr>
            <p:cNvPr id="3" name="Straight Connector 2"/>
            <p:cNvCxnSpPr/>
            <p:nvPr/>
          </p:nvCxnSpPr>
          <p:spPr>
            <a:xfrm>
              <a:off x="2688771" y="3145972"/>
              <a:ext cx="53122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688771" y="4082144"/>
              <a:ext cx="53122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000999" y="3145972"/>
              <a:ext cx="0" cy="936172"/>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p:nvSpPr>
        <p:spPr>
          <a:xfrm>
            <a:off x="7445830" y="3331030"/>
            <a:ext cx="1208314" cy="751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150430" y="3331030"/>
            <a:ext cx="1208314" cy="751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844142" y="3331030"/>
            <a:ext cx="1208314" cy="751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532413" y="3331030"/>
            <a:ext cx="1208314" cy="751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3532413" y="3331030"/>
            <a:ext cx="1208314" cy="751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253344" y="3331030"/>
            <a:ext cx="1208314" cy="751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656115" y="3331030"/>
            <a:ext cx="805543" cy="751114"/>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741717" y="3331030"/>
            <a:ext cx="805543" cy="751114"/>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2601684" y="3331030"/>
            <a:ext cx="805543" cy="751114"/>
          </a:xfrm>
          <a:prstGeom prst="rect">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687286" y="3331030"/>
            <a:ext cx="805543" cy="751114"/>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751115" y="3331030"/>
            <a:ext cx="805543" cy="751114"/>
          </a:xfrm>
          <a:prstGeom prst="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7058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fill="hold"/>
                                        <p:tgtEl>
                                          <p:spTgt spid="16"/>
                                        </p:tgtEl>
                                        <p:attrNameLst>
                                          <p:attrName>ppt_x</p:attrName>
                                        </p:attrNameLst>
                                      </p:cBhvr>
                                      <p:tavLst>
                                        <p:tav tm="0">
                                          <p:val>
                                            <p:strVal val="0-#ppt_w/2"/>
                                          </p:val>
                                        </p:tav>
                                        <p:tav tm="100000">
                                          <p:val>
                                            <p:strVal val="#ppt_x"/>
                                          </p:val>
                                        </p:tav>
                                      </p:tavLst>
                                    </p:anim>
                                    <p:anim calcmode="lin" valueType="num">
                                      <p:cBhvr additive="base">
                                        <p:cTn id="13" dur="500" fill="hold"/>
                                        <p:tgtEl>
                                          <p:spTgt spid="1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0-#ppt_w/2"/>
                                          </p:val>
                                        </p:tav>
                                        <p:tav tm="100000">
                                          <p:val>
                                            <p:strVal val="#ppt_x"/>
                                          </p:val>
                                        </p:tav>
                                      </p:tavLst>
                                    </p:anim>
                                    <p:anim calcmode="lin" valueType="num">
                                      <p:cBhvr additive="base">
                                        <p:cTn id="18" dur="500" fill="hold"/>
                                        <p:tgtEl>
                                          <p:spTgt spid="22"/>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additive="base">
                                        <p:cTn id="22" dur="500" fill="hold"/>
                                        <p:tgtEl>
                                          <p:spTgt spid="23"/>
                                        </p:tgtEl>
                                        <p:attrNameLst>
                                          <p:attrName>ppt_x</p:attrName>
                                        </p:attrNameLst>
                                      </p:cBhvr>
                                      <p:tavLst>
                                        <p:tav tm="0">
                                          <p:val>
                                            <p:strVal val="0-#ppt_w/2"/>
                                          </p:val>
                                        </p:tav>
                                        <p:tav tm="100000">
                                          <p:val>
                                            <p:strVal val="#ppt_x"/>
                                          </p:val>
                                        </p:tav>
                                      </p:tavLst>
                                    </p:anim>
                                    <p:anim calcmode="lin" valueType="num">
                                      <p:cBhvr additive="base">
                                        <p:cTn id="23"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xit" presetSubtype="2" fill="hold" grpId="1" nodeType="clickEffect">
                                  <p:stCondLst>
                                    <p:cond delay="0"/>
                                  </p:stCondLst>
                                  <p:childTnLst>
                                    <p:anim calcmode="lin" valueType="num">
                                      <p:cBhvr additive="base">
                                        <p:cTn id="27" dur="500"/>
                                        <p:tgtEl>
                                          <p:spTgt spid="13"/>
                                        </p:tgtEl>
                                        <p:attrNameLst>
                                          <p:attrName>ppt_x</p:attrName>
                                        </p:attrNameLst>
                                      </p:cBhvr>
                                      <p:tavLst>
                                        <p:tav tm="0">
                                          <p:val>
                                            <p:strVal val="ppt_x"/>
                                          </p:val>
                                        </p:tav>
                                        <p:tav tm="100000">
                                          <p:val>
                                            <p:strVal val="1+ppt_w/2"/>
                                          </p:val>
                                        </p:tav>
                                      </p:tavLst>
                                    </p:anim>
                                    <p:anim calcmode="lin" valueType="num">
                                      <p:cBhvr additive="base">
                                        <p:cTn id="28" dur="500"/>
                                        <p:tgtEl>
                                          <p:spTgt spid="13"/>
                                        </p:tgtEl>
                                        <p:attrNameLst>
                                          <p:attrName>ppt_y</p:attrName>
                                        </p:attrNameLst>
                                      </p:cBhvr>
                                      <p:tavLst>
                                        <p:tav tm="0">
                                          <p:val>
                                            <p:strVal val="ppt_y"/>
                                          </p:val>
                                        </p:tav>
                                        <p:tav tm="100000">
                                          <p:val>
                                            <p:strVal val="ppt_y"/>
                                          </p:val>
                                        </p:tav>
                                      </p:tavLst>
                                    </p:anim>
                                    <p:set>
                                      <p:cBhvr>
                                        <p:cTn id="29" dur="1" fill="hold">
                                          <p:stCondLst>
                                            <p:cond delay="499"/>
                                          </p:stCondLst>
                                        </p:cTn>
                                        <p:tgtEl>
                                          <p:spTgt spid="13"/>
                                        </p:tgtEl>
                                        <p:attrNameLst>
                                          <p:attrName>style.visibility</p:attrName>
                                        </p:attrNameLst>
                                      </p:cBhvr>
                                      <p:to>
                                        <p:strVal val="hidden"/>
                                      </p:to>
                                    </p:set>
                                  </p:childTnLst>
                                </p:cTn>
                              </p:par>
                            </p:childTnLst>
                          </p:cTn>
                        </p:par>
                        <p:par>
                          <p:cTn id="30" fill="hold">
                            <p:stCondLst>
                              <p:cond delay="500"/>
                            </p:stCondLst>
                            <p:childTnLst>
                              <p:par>
                                <p:cTn id="31" presetID="42" presetClass="path" presetSubtype="0" accel="50000" decel="50000" fill="hold" grpId="1" nodeType="afterEffect">
                                  <p:stCondLst>
                                    <p:cond delay="0"/>
                                  </p:stCondLst>
                                  <p:childTnLst>
                                    <p:animMotion origin="layout" path="M -3.33333E-6 2.22222E-6 L 0.14167 0.00069 " pathEditMode="relative" rAng="0" ptsTypes="AA">
                                      <p:cBhvr>
                                        <p:cTn id="32" dur="1000" fill="hold"/>
                                        <p:tgtEl>
                                          <p:spTgt spid="16"/>
                                        </p:tgtEl>
                                        <p:attrNameLst>
                                          <p:attrName>ppt_x</p:attrName>
                                          <p:attrName>ppt_y</p:attrName>
                                        </p:attrNameLst>
                                      </p:cBhvr>
                                      <p:rCtr x="7083" y="23"/>
                                    </p:animMotion>
                                  </p:childTnLst>
                                </p:cTn>
                              </p:par>
                              <p:par>
                                <p:cTn id="33" presetID="42" presetClass="path" presetSubtype="0" accel="50000" decel="50000" fill="hold" grpId="1" nodeType="withEffect">
                                  <p:stCondLst>
                                    <p:cond delay="0"/>
                                  </p:stCondLst>
                                  <p:childTnLst>
                                    <p:animMotion origin="layout" path="M -3.33333E-6 2.22222E-6 L 0.14167 0.00069 " pathEditMode="relative" rAng="0" ptsTypes="AA">
                                      <p:cBhvr>
                                        <p:cTn id="34" dur="1000" fill="hold"/>
                                        <p:tgtEl>
                                          <p:spTgt spid="22"/>
                                        </p:tgtEl>
                                        <p:attrNameLst>
                                          <p:attrName>ppt_x</p:attrName>
                                          <p:attrName>ppt_y</p:attrName>
                                        </p:attrNameLst>
                                      </p:cBhvr>
                                      <p:rCtr x="7083" y="23"/>
                                    </p:animMotion>
                                  </p:childTnLst>
                                </p:cTn>
                              </p:par>
                              <p:par>
                                <p:cTn id="35" presetID="42" presetClass="path" presetSubtype="0" accel="50000" decel="50000" fill="hold" grpId="1" nodeType="withEffect">
                                  <p:stCondLst>
                                    <p:cond delay="0"/>
                                  </p:stCondLst>
                                  <p:childTnLst>
                                    <p:animMotion origin="layout" path="M -3.33333E-6 2.22222E-6 L 0.14167 0.00069 " pathEditMode="relative" rAng="0" ptsTypes="AA">
                                      <p:cBhvr>
                                        <p:cTn id="36" dur="1000" fill="hold"/>
                                        <p:tgtEl>
                                          <p:spTgt spid="23"/>
                                        </p:tgtEl>
                                        <p:attrNameLst>
                                          <p:attrName>ppt_x</p:attrName>
                                          <p:attrName>ppt_y</p:attrName>
                                        </p:attrNameLst>
                                      </p:cBhvr>
                                      <p:rCtr x="7083" y="23"/>
                                    </p:animMotion>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anim calcmode="lin" valueType="num">
                                      <p:cBhvr additive="base">
                                        <p:cTn id="41" dur="500" fill="hold"/>
                                        <p:tgtEl>
                                          <p:spTgt spid="24"/>
                                        </p:tgtEl>
                                        <p:attrNameLst>
                                          <p:attrName>ppt_x</p:attrName>
                                        </p:attrNameLst>
                                      </p:cBhvr>
                                      <p:tavLst>
                                        <p:tav tm="0">
                                          <p:val>
                                            <p:strVal val="0-#ppt_w/2"/>
                                          </p:val>
                                        </p:tav>
                                        <p:tav tm="100000">
                                          <p:val>
                                            <p:strVal val="#ppt_x"/>
                                          </p:val>
                                        </p:tav>
                                      </p:tavLst>
                                    </p:anim>
                                    <p:anim calcmode="lin" valueType="num">
                                      <p:cBhvr additive="base">
                                        <p:cTn id="42" dur="500" fill="hold"/>
                                        <p:tgtEl>
                                          <p:spTgt spid="24"/>
                                        </p:tgtEl>
                                        <p:attrNameLst>
                                          <p:attrName>ppt_y</p:attrName>
                                        </p:attrNameLst>
                                      </p:cBhvr>
                                      <p:tavLst>
                                        <p:tav tm="0">
                                          <p:val>
                                            <p:strVal val="#ppt_y"/>
                                          </p:val>
                                        </p:tav>
                                        <p:tav tm="100000">
                                          <p:val>
                                            <p:strVal val="#ppt_y"/>
                                          </p:val>
                                        </p:tav>
                                      </p:tavLst>
                                    </p:anim>
                                  </p:childTnLst>
                                </p:cTn>
                              </p:par>
                            </p:childTnLst>
                          </p:cTn>
                        </p:par>
                        <p:par>
                          <p:cTn id="43" fill="hold">
                            <p:stCondLst>
                              <p:cond delay="500"/>
                            </p:stCondLst>
                            <p:childTnLst>
                              <p:par>
                                <p:cTn id="44" presetID="2" presetClass="entr" presetSubtype="8" fill="hold" grpId="0" nodeType="afterEffect">
                                  <p:stCondLst>
                                    <p:cond delay="0"/>
                                  </p:stCondLst>
                                  <p:childTnLst>
                                    <p:set>
                                      <p:cBhvr>
                                        <p:cTn id="45" dur="1" fill="hold">
                                          <p:stCondLst>
                                            <p:cond delay="0"/>
                                          </p:stCondLst>
                                        </p:cTn>
                                        <p:tgtEl>
                                          <p:spTgt spid="25"/>
                                        </p:tgtEl>
                                        <p:attrNameLst>
                                          <p:attrName>style.visibility</p:attrName>
                                        </p:attrNameLst>
                                      </p:cBhvr>
                                      <p:to>
                                        <p:strVal val="visible"/>
                                      </p:to>
                                    </p:set>
                                    <p:anim calcmode="lin" valueType="num">
                                      <p:cBhvr additive="base">
                                        <p:cTn id="46" dur="500" fill="hold"/>
                                        <p:tgtEl>
                                          <p:spTgt spid="25"/>
                                        </p:tgtEl>
                                        <p:attrNameLst>
                                          <p:attrName>ppt_x</p:attrName>
                                        </p:attrNameLst>
                                      </p:cBhvr>
                                      <p:tavLst>
                                        <p:tav tm="0">
                                          <p:val>
                                            <p:strVal val="0-#ppt_w/2"/>
                                          </p:val>
                                        </p:tav>
                                        <p:tav tm="100000">
                                          <p:val>
                                            <p:strVal val="#ppt_x"/>
                                          </p:val>
                                        </p:tav>
                                      </p:tavLst>
                                    </p:anim>
                                    <p:anim calcmode="lin" valueType="num">
                                      <p:cBhvr additive="base">
                                        <p:cTn id="47"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xit" presetSubtype="4" fill="hold" grpId="1" nodeType="clickEffect">
                                  <p:stCondLst>
                                    <p:cond delay="0"/>
                                  </p:stCondLst>
                                  <p:childTnLst>
                                    <p:anim calcmode="lin" valueType="num">
                                      <p:cBhvr additive="base">
                                        <p:cTn id="51" dur="500"/>
                                        <p:tgtEl>
                                          <p:spTgt spid="25"/>
                                        </p:tgtEl>
                                        <p:attrNameLst>
                                          <p:attrName>ppt_x</p:attrName>
                                        </p:attrNameLst>
                                      </p:cBhvr>
                                      <p:tavLst>
                                        <p:tav tm="0">
                                          <p:val>
                                            <p:strVal val="ppt_x"/>
                                          </p:val>
                                        </p:tav>
                                        <p:tav tm="100000">
                                          <p:val>
                                            <p:strVal val="ppt_x"/>
                                          </p:val>
                                        </p:tav>
                                      </p:tavLst>
                                    </p:anim>
                                    <p:anim calcmode="lin" valueType="num">
                                      <p:cBhvr additive="base">
                                        <p:cTn id="52" dur="500"/>
                                        <p:tgtEl>
                                          <p:spTgt spid="25"/>
                                        </p:tgtEl>
                                        <p:attrNameLst>
                                          <p:attrName>ppt_y</p:attrName>
                                        </p:attrNameLst>
                                      </p:cBhvr>
                                      <p:tavLst>
                                        <p:tav tm="0">
                                          <p:val>
                                            <p:strVal val="ppt_y"/>
                                          </p:val>
                                        </p:tav>
                                        <p:tav tm="100000">
                                          <p:val>
                                            <p:strVal val="1+ppt_h/2"/>
                                          </p:val>
                                        </p:tav>
                                      </p:tavLst>
                                    </p:anim>
                                    <p:set>
                                      <p:cBhvr>
                                        <p:cTn id="53" dur="1" fill="hold">
                                          <p:stCondLst>
                                            <p:cond delay="499"/>
                                          </p:stCondLst>
                                        </p:cTn>
                                        <p:tgtEl>
                                          <p:spTgt spid="25"/>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fade">
                                      <p:cBhvr>
                                        <p:cTn id="58" dur="500"/>
                                        <p:tgtEl>
                                          <p:spTgt spid="7"/>
                                        </p:tgtEl>
                                      </p:cBhvr>
                                    </p:animEffect>
                                    <p:anim calcmode="lin" valueType="num">
                                      <p:cBhvr>
                                        <p:cTn id="59" dur="500" fill="hold"/>
                                        <p:tgtEl>
                                          <p:spTgt spid="7"/>
                                        </p:tgtEl>
                                        <p:attrNameLst>
                                          <p:attrName>ppt_x</p:attrName>
                                        </p:attrNameLst>
                                      </p:cBhvr>
                                      <p:tavLst>
                                        <p:tav tm="0">
                                          <p:val>
                                            <p:strVal val="#ppt_x"/>
                                          </p:val>
                                        </p:tav>
                                        <p:tav tm="100000">
                                          <p:val>
                                            <p:strVal val="#ppt_x"/>
                                          </p:val>
                                        </p:tav>
                                      </p:tavLst>
                                    </p:anim>
                                    <p:anim calcmode="lin" valueType="num">
                                      <p:cBhvr>
                                        <p:cTn id="60"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additive="base">
                                        <p:cTn id="65" dur="500" fill="hold"/>
                                        <p:tgtEl>
                                          <p:spTgt spid="26"/>
                                        </p:tgtEl>
                                        <p:attrNameLst>
                                          <p:attrName>ppt_x</p:attrName>
                                        </p:attrNameLst>
                                      </p:cBhvr>
                                      <p:tavLst>
                                        <p:tav tm="0">
                                          <p:val>
                                            <p:strVal val="0-#ppt_w/2"/>
                                          </p:val>
                                        </p:tav>
                                        <p:tav tm="100000">
                                          <p:val>
                                            <p:strVal val="#ppt_x"/>
                                          </p:val>
                                        </p:tav>
                                      </p:tavLst>
                                    </p:anim>
                                    <p:anim calcmode="lin" valueType="num">
                                      <p:cBhvr additive="base">
                                        <p:cTn id="66" dur="500" fill="hold"/>
                                        <p:tgtEl>
                                          <p:spTgt spid="26"/>
                                        </p:tgtEl>
                                        <p:attrNameLst>
                                          <p:attrName>ppt_y</p:attrName>
                                        </p:attrNameLst>
                                      </p:cBhvr>
                                      <p:tavLst>
                                        <p:tav tm="0">
                                          <p:val>
                                            <p:strVal val="#ppt_y"/>
                                          </p:val>
                                        </p:tav>
                                        <p:tav tm="100000">
                                          <p:val>
                                            <p:strVal val="#ppt_y"/>
                                          </p:val>
                                        </p:tav>
                                      </p:tavLst>
                                    </p:anim>
                                  </p:childTnLst>
                                </p:cTn>
                              </p:par>
                            </p:childTnLst>
                          </p:cTn>
                        </p:par>
                        <p:par>
                          <p:cTn id="67" fill="hold">
                            <p:stCondLst>
                              <p:cond delay="500"/>
                            </p:stCondLst>
                            <p:childTnLst>
                              <p:par>
                                <p:cTn id="68" presetID="2" presetClass="entr" presetSubtype="8" fill="hold" grpId="0" nodeType="afterEffect">
                                  <p:stCondLst>
                                    <p:cond delay="0"/>
                                  </p:stCondLst>
                                  <p:childTnLst>
                                    <p:set>
                                      <p:cBhvr>
                                        <p:cTn id="69" dur="1" fill="hold">
                                          <p:stCondLst>
                                            <p:cond delay="0"/>
                                          </p:stCondLst>
                                        </p:cTn>
                                        <p:tgtEl>
                                          <p:spTgt spid="27"/>
                                        </p:tgtEl>
                                        <p:attrNameLst>
                                          <p:attrName>style.visibility</p:attrName>
                                        </p:attrNameLst>
                                      </p:cBhvr>
                                      <p:to>
                                        <p:strVal val="visible"/>
                                      </p:to>
                                    </p:set>
                                    <p:anim calcmode="lin" valueType="num">
                                      <p:cBhvr additive="base">
                                        <p:cTn id="70" dur="500" fill="hold"/>
                                        <p:tgtEl>
                                          <p:spTgt spid="27"/>
                                        </p:tgtEl>
                                        <p:attrNameLst>
                                          <p:attrName>ppt_x</p:attrName>
                                        </p:attrNameLst>
                                      </p:cBhvr>
                                      <p:tavLst>
                                        <p:tav tm="0">
                                          <p:val>
                                            <p:strVal val="0-#ppt_w/2"/>
                                          </p:val>
                                        </p:tav>
                                        <p:tav tm="100000">
                                          <p:val>
                                            <p:strVal val="#ppt_x"/>
                                          </p:val>
                                        </p:tav>
                                      </p:tavLst>
                                    </p:anim>
                                    <p:anim calcmode="lin" valueType="num">
                                      <p:cBhvr additive="base">
                                        <p:cTn id="71"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xit" presetSubtype="4" fill="hold" grpId="1" nodeType="clickEffect">
                                  <p:stCondLst>
                                    <p:cond delay="0"/>
                                  </p:stCondLst>
                                  <p:childTnLst>
                                    <p:anim calcmode="lin" valueType="num">
                                      <p:cBhvr additive="base">
                                        <p:cTn id="75" dur="500"/>
                                        <p:tgtEl>
                                          <p:spTgt spid="26"/>
                                        </p:tgtEl>
                                        <p:attrNameLst>
                                          <p:attrName>ppt_x</p:attrName>
                                        </p:attrNameLst>
                                      </p:cBhvr>
                                      <p:tavLst>
                                        <p:tav tm="0">
                                          <p:val>
                                            <p:strVal val="ppt_x"/>
                                          </p:val>
                                        </p:tav>
                                        <p:tav tm="100000">
                                          <p:val>
                                            <p:strVal val="ppt_x"/>
                                          </p:val>
                                        </p:tav>
                                      </p:tavLst>
                                    </p:anim>
                                    <p:anim calcmode="lin" valueType="num">
                                      <p:cBhvr additive="base">
                                        <p:cTn id="76" dur="500"/>
                                        <p:tgtEl>
                                          <p:spTgt spid="26"/>
                                        </p:tgtEl>
                                        <p:attrNameLst>
                                          <p:attrName>ppt_y</p:attrName>
                                        </p:attrNameLst>
                                      </p:cBhvr>
                                      <p:tavLst>
                                        <p:tav tm="0">
                                          <p:val>
                                            <p:strVal val="ppt_y"/>
                                          </p:val>
                                        </p:tav>
                                        <p:tav tm="100000">
                                          <p:val>
                                            <p:strVal val="1+ppt_h/2"/>
                                          </p:val>
                                        </p:tav>
                                      </p:tavLst>
                                    </p:anim>
                                    <p:set>
                                      <p:cBhvr>
                                        <p:cTn id="77" dur="1" fill="hold">
                                          <p:stCondLst>
                                            <p:cond delay="499"/>
                                          </p:stCondLst>
                                        </p:cTn>
                                        <p:tgtEl>
                                          <p:spTgt spid="26"/>
                                        </p:tgtEl>
                                        <p:attrNameLst>
                                          <p:attrName>style.visibility</p:attrName>
                                        </p:attrNameLst>
                                      </p:cBhvr>
                                      <p:to>
                                        <p:strVal val="hidden"/>
                                      </p:to>
                                    </p:set>
                                  </p:childTnLst>
                                </p:cTn>
                              </p:par>
                              <p:par>
                                <p:cTn id="78" presetID="2" presetClass="exit" presetSubtype="4" fill="hold" grpId="1" nodeType="withEffect">
                                  <p:stCondLst>
                                    <p:cond delay="0"/>
                                  </p:stCondLst>
                                  <p:childTnLst>
                                    <p:anim calcmode="lin" valueType="num">
                                      <p:cBhvr additive="base">
                                        <p:cTn id="79" dur="500"/>
                                        <p:tgtEl>
                                          <p:spTgt spid="27"/>
                                        </p:tgtEl>
                                        <p:attrNameLst>
                                          <p:attrName>ppt_x</p:attrName>
                                        </p:attrNameLst>
                                      </p:cBhvr>
                                      <p:tavLst>
                                        <p:tav tm="0">
                                          <p:val>
                                            <p:strVal val="ppt_x"/>
                                          </p:val>
                                        </p:tav>
                                        <p:tav tm="100000">
                                          <p:val>
                                            <p:strVal val="ppt_x"/>
                                          </p:val>
                                        </p:tav>
                                      </p:tavLst>
                                    </p:anim>
                                    <p:anim calcmode="lin" valueType="num">
                                      <p:cBhvr additive="base">
                                        <p:cTn id="80" dur="500"/>
                                        <p:tgtEl>
                                          <p:spTgt spid="27"/>
                                        </p:tgtEl>
                                        <p:attrNameLst>
                                          <p:attrName>ppt_y</p:attrName>
                                        </p:attrNameLst>
                                      </p:cBhvr>
                                      <p:tavLst>
                                        <p:tav tm="0">
                                          <p:val>
                                            <p:strVal val="ppt_y"/>
                                          </p:val>
                                        </p:tav>
                                        <p:tav tm="100000">
                                          <p:val>
                                            <p:strVal val="1+ppt_h/2"/>
                                          </p:val>
                                        </p:tav>
                                      </p:tavLst>
                                    </p:anim>
                                    <p:set>
                                      <p:cBhvr>
                                        <p:cTn id="81" dur="1" fill="hold">
                                          <p:stCondLst>
                                            <p:cond delay="499"/>
                                          </p:stCondLst>
                                        </p:cTn>
                                        <p:tgtEl>
                                          <p:spTgt spid="27"/>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2" presetClass="entr" presetSubtype="8" fill="hold" grpId="0" nodeType="clickEffect">
                                  <p:stCondLst>
                                    <p:cond delay="0"/>
                                  </p:stCondLst>
                                  <p:childTnLst>
                                    <p:set>
                                      <p:cBhvr>
                                        <p:cTn id="85" dur="1" fill="hold">
                                          <p:stCondLst>
                                            <p:cond delay="0"/>
                                          </p:stCondLst>
                                        </p:cTn>
                                        <p:tgtEl>
                                          <p:spTgt spid="28"/>
                                        </p:tgtEl>
                                        <p:attrNameLst>
                                          <p:attrName>style.visibility</p:attrName>
                                        </p:attrNameLst>
                                      </p:cBhvr>
                                      <p:to>
                                        <p:strVal val="visible"/>
                                      </p:to>
                                    </p:set>
                                    <p:anim calcmode="lin" valueType="num">
                                      <p:cBhvr additive="base">
                                        <p:cTn id="86" dur="500" fill="hold"/>
                                        <p:tgtEl>
                                          <p:spTgt spid="28"/>
                                        </p:tgtEl>
                                        <p:attrNameLst>
                                          <p:attrName>ppt_x</p:attrName>
                                        </p:attrNameLst>
                                      </p:cBhvr>
                                      <p:tavLst>
                                        <p:tav tm="0">
                                          <p:val>
                                            <p:strVal val="0-#ppt_w/2"/>
                                          </p:val>
                                        </p:tav>
                                        <p:tav tm="100000">
                                          <p:val>
                                            <p:strVal val="#ppt_x"/>
                                          </p:val>
                                        </p:tav>
                                      </p:tavLst>
                                    </p:anim>
                                    <p:anim calcmode="lin" valueType="num">
                                      <p:cBhvr additive="base">
                                        <p:cTn id="87" dur="500" fill="hold"/>
                                        <p:tgtEl>
                                          <p:spTgt spid="28"/>
                                        </p:tgtEl>
                                        <p:attrNameLst>
                                          <p:attrName>ppt_y</p:attrName>
                                        </p:attrNameLst>
                                      </p:cBhvr>
                                      <p:tavLst>
                                        <p:tav tm="0">
                                          <p:val>
                                            <p:strVal val="#ppt_y"/>
                                          </p:val>
                                        </p:tav>
                                        <p:tav tm="100000">
                                          <p:val>
                                            <p:strVal val="#ppt_y"/>
                                          </p:val>
                                        </p:tav>
                                      </p:tavLst>
                                    </p:anim>
                                  </p:childTnLst>
                                </p:cTn>
                              </p:par>
                            </p:childTnLst>
                          </p:cTn>
                        </p:par>
                        <p:par>
                          <p:cTn id="88" fill="hold">
                            <p:stCondLst>
                              <p:cond delay="500"/>
                            </p:stCondLst>
                            <p:childTnLst>
                              <p:par>
                                <p:cTn id="89" presetID="2" presetClass="entr" presetSubtype="8" fill="hold" grpId="0" nodeType="afterEffect">
                                  <p:stCondLst>
                                    <p:cond delay="0"/>
                                  </p:stCondLst>
                                  <p:childTnLst>
                                    <p:set>
                                      <p:cBhvr>
                                        <p:cTn id="90" dur="1" fill="hold">
                                          <p:stCondLst>
                                            <p:cond delay="0"/>
                                          </p:stCondLst>
                                        </p:cTn>
                                        <p:tgtEl>
                                          <p:spTgt spid="29"/>
                                        </p:tgtEl>
                                        <p:attrNameLst>
                                          <p:attrName>style.visibility</p:attrName>
                                        </p:attrNameLst>
                                      </p:cBhvr>
                                      <p:to>
                                        <p:strVal val="visible"/>
                                      </p:to>
                                    </p:set>
                                    <p:anim calcmode="lin" valueType="num">
                                      <p:cBhvr additive="base">
                                        <p:cTn id="91" dur="500" fill="hold"/>
                                        <p:tgtEl>
                                          <p:spTgt spid="29"/>
                                        </p:tgtEl>
                                        <p:attrNameLst>
                                          <p:attrName>ppt_x</p:attrName>
                                        </p:attrNameLst>
                                      </p:cBhvr>
                                      <p:tavLst>
                                        <p:tav tm="0">
                                          <p:val>
                                            <p:strVal val="0-#ppt_w/2"/>
                                          </p:val>
                                        </p:tav>
                                        <p:tav tm="100000">
                                          <p:val>
                                            <p:strVal val="#ppt_x"/>
                                          </p:val>
                                        </p:tav>
                                      </p:tavLst>
                                    </p:anim>
                                    <p:anim calcmode="lin" valueType="num">
                                      <p:cBhvr additive="base">
                                        <p:cTn id="92" dur="500" fill="hold"/>
                                        <p:tgtEl>
                                          <p:spTgt spid="29"/>
                                        </p:tgtEl>
                                        <p:attrNameLst>
                                          <p:attrName>ppt_y</p:attrName>
                                        </p:attrNameLst>
                                      </p:cBhvr>
                                      <p:tavLst>
                                        <p:tav tm="0">
                                          <p:val>
                                            <p:strVal val="#ppt_y"/>
                                          </p:val>
                                        </p:tav>
                                        <p:tav tm="100000">
                                          <p:val>
                                            <p:strVal val="#ppt_y"/>
                                          </p:val>
                                        </p:tav>
                                      </p:tavLst>
                                    </p:anim>
                                  </p:childTnLst>
                                </p:cTn>
                              </p:par>
                            </p:childTnLst>
                          </p:cTn>
                        </p:par>
                        <p:par>
                          <p:cTn id="93" fill="hold">
                            <p:stCondLst>
                              <p:cond delay="1000"/>
                            </p:stCondLst>
                            <p:childTnLst>
                              <p:par>
                                <p:cTn id="94" presetID="2" presetClass="entr" presetSubtype="8" fill="hold" grpId="0" nodeType="afterEffect">
                                  <p:stCondLst>
                                    <p:cond delay="0"/>
                                  </p:stCondLst>
                                  <p:childTnLst>
                                    <p:set>
                                      <p:cBhvr>
                                        <p:cTn id="95" dur="1" fill="hold">
                                          <p:stCondLst>
                                            <p:cond delay="0"/>
                                          </p:stCondLst>
                                        </p:cTn>
                                        <p:tgtEl>
                                          <p:spTgt spid="30"/>
                                        </p:tgtEl>
                                        <p:attrNameLst>
                                          <p:attrName>style.visibility</p:attrName>
                                        </p:attrNameLst>
                                      </p:cBhvr>
                                      <p:to>
                                        <p:strVal val="visible"/>
                                      </p:to>
                                    </p:set>
                                    <p:anim calcmode="lin" valueType="num">
                                      <p:cBhvr additive="base">
                                        <p:cTn id="96" dur="500" fill="hold"/>
                                        <p:tgtEl>
                                          <p:spTgt spid="30"/>
                                        </p:tgtEl>
                                        <p:attrNameLst>
                                          <p:attrName>ppt_x</p:attrName>
                                        </p:attrNameLst>
                                      </p:cBhvr>
                                      <p:tavLst>
                                        <p:tav tm="0">
                                          <p:val>
                                            <p:strVal val="0-#ppt_w/2"/>
                                          </p:val>
                                        </p:tav>
                                        <p:tav tm="100000">
                                          <p:val>
                                            <p:strVal val="#ppt_x"/>
                                          </p:val>
                                        </p:tav>
                                      </p:tavLst>
                                    </p:anim>
                                    <p:anim calcmode="lin" valueType="num">
                                      <p:cBhvr additive="base">
                                        <p:cTn id="97"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xit" presetSubtype="4" fill="hold" grpId="1" nodeType="clickEffect">
                                  <p:stCondLst>
                                    <p:cond delay="0"/>
                                  </p:stCondLst>
                                  <p:childTnLst>
                                    <p:anim calcmode="lin" valueType="num">
                                      <p:cBhvr additive="base">
                                        <p:cTn id="101" dur="500"/>
                                        <p:tgtEl>
                                          <p:spTgt spid="28"/>
                                        </p:tgtEl>
                                        <p:attrNameLst>
                                          <p:attrName>ppt_x</p:attrName>
                                        </p:attrNameLst>
                                      </p:cBhvr>
                                      <p:tavLst>
                                        <p:tav tm="0">
                                          <p:val>
                                            <p:strVal val="ppt_x"/>
                                          </p:val>
                                        </p:tav>
                                        <p:tav tm="100000">
                                          <p:val>
                                            <p:strVal val="ppt_x"/>
                                          </p:val>
                                        </p:tav>
                                      </p:tavLst>
                                    </p:anim>
                                    <p:anim calcmode="lin" valueType="num">
                                      <p:cBhvr additive="base">
                                        <p:cTn id="102" dur="500"/>
                                        <p:tgtEl>
                                          <p:spTgt spid="28"/>
                                        </p:tgtEl>
                                        <p:attrNameLst>
                                          <p:attrName>ppt_y</p:attrName>
                                        </p:attrNameLst>
                                      </p:cBhvr>
                                      <p:tavLst>
                                        <p:tav tm="0">
                                          <p:val>
                                            <p:strVal val="ppt_y"/>
                                          </p:val>
                                        </p:tav>
                                        <p:tav tm="100000">
                                          <p:val>
                                            <p:strVal val="1+ppt_h/2"/>
                                          </p:val>
                                        </p:tav>
                                      </p:tavLst>
                                    </p:anim>
                                    <p:set>
                                      <p:cBhvr>
                                        <p:cTn id="103" dur="1" fill="hold">
                                          <p:stCondLst>
                                            <p:cond delay="499"/>
                                          </p:stCondLst>
                                        </p:cTn>
                                        <p:tgtEl>
                                          <p:spTgt spid="28"/>
                                        </p:tgtEl>
                                        <p:attrNameLst>
                                          <p:attrName>style.visibility</p:attrName>
                                        </p:attrNameLst>
                                      </p:cBhvr>
                                      <p:to>
                                        <p:strVal val="hidden"/>
                                      </p:to>
                                    </p:set>
                                  </p:childTnLst>
                                </p:cTn>
                              </p:par>
                              <p:par>
                                <p:cTn id="104" presetID="2" presetClass="exit" presetSubtype="4" fill="hold" grpId="1" nodeType="withEffect">
                                  <p:stCondLst>
                                    <p:cond delay="0"/>
                                  </p:stCondLst>
                                  <p:childTnLst>
                                    <p:anim calcmode="lin" valueType="num">
                                      <p:cBhvr additive="base">
                                        <p:cTn id="105" dur="500"/>
                                        <p:tgtEl>
                                          <p:spTgt spid="29"/>
                                        </p:tgtEl>
                                        <p:attrNameLst>
                                          <p:attrName>ppt_x</p:attrName>
                                        </p:attrNameLst>
                                      </p:cBhvr>
                                      <p:tavLst>
                                        <p:tav tm="0">
                                          <p:val>
                                            <p:strVal val="ppt_x"/>
                                          </p:val>
                                        </p:tav>
                                        <p:tav tm="100000">
                                          <p:val>
                                            <p:strVal val="ppt_x"/>
                                          </p:val>
                                        </p:tav>
                                      </p:tavLst>
                                    </p:anim>
                                    <p:anim calcmode="lin" valueType="num">
                                      <p:cBhvr additive="base">
                                        <p:cTn id="106" dur="500"/>
                                        <p:tgtEl>
                                          <p:spTgt spid="29"/>
                                        </p:tgtEl>
                                        <p:attrNameLst>
                                          <p:attrName>ppt_y</p:attrName>
                                        </p:attrNameLst>
                                      </p:cBhvr>
                                      <p:tavLst>
                                        <p:tav tm="0">
                                          <p:val>
                                            <p:strVal val="ppt_y"/>
                                          </p:val>
                                        </p:tav>
                                        <p:tav tm="100000">
                                          <p:val>
                                            <p:strVal val="1+ppt_h/2"/>
                                          </p:val>
                                        </p:tav>
                                      </p:tavLst>
                                    </p:anim>
                                    <p:set>
                                      <p:cBhvr>
                                        <p:cTn id="107" dur="1" fill="hold">
                                          <p:stCondLst>
                                            <p:cond delay="499"/>
                                          </p:stCondLst>
                                        </p:cTn>
                                        <p:tgtEl>
                                          <p:spTgt spid="29"/>
                                        </p:tgtEl>
                                        <p:attrNameLst>
                                          <p:attrName>style.visibility</p:attrName>
                                        </p:attrNameLst>
                                      </p:cBhvr>
                                      <p:to>
                                        <p:strVal val="hidden"/>
                                      </p:to>
                                    </p:set>
                                  </p:childTnLst>
                                </p:cTn>
                              </p:par>
                              <p:par>
                                <p:cTn id="108" presetID="2" presetClass="exit" presetSubtype="4" fill="hold" grpId="1" nodeType="withEffect">
                                  <p:stCondLst>
                                    <p:cond delay="0"/>
                                  </p:stCondLst>
                                  <p:childTnLst>
                                    <p:anim calcmode="lin" valueType="num">
                                      <p:cBhvr additive="base">
                                        <p:cTn id="109" dur="500"/>
                                        <p:tgtEl>
                                          <p:spTgt spid="30"/>
                                        </p:tgtEl>
                                        <p:attrNameLst>
                                          <p:attrName>ppt_x</p:attrName>
                                        </p:attrNameLst>
                                      </p:cBhvr>
                                      <p:tavLst>
                                        <p:tav tm="0">
                                          <p:val>
                                            <p:strVal val="ppt_x"/>
                                          </p:val>
                                        </p:tav>
                                        <p:tav tm="100000">
                                          <p:val>
                                            <p:strVal val="ppt_x"/>
                                          </p:val>
                                        </p:tav>
                                      </p:tavLst>
                                    </p:anim>
                                    <p:anim calcmode="lin" valueType="num">
                                      <p:cBhvr additive="base">
                                        <p:cTn id="110" dur="500"/>
                                        <p:tgtEl>
                                          <p:spTgt spid="30"/>
                                        </p:tgtEl>
                                        <p:attrNameLst>
                                          <p:attrName>ppt_y</p:attrName>
                                        </p:attrNameLst>
                                      </p:cBhvr>
                                      <p:tavLst>
                                        <p:tav tm="0">
                                          <p:val>
                                            <p:strVal val="ppt_y"/>
                                          </p:val>
                                        </p:tav>
                                        <p:tav tm="100000">
                                          <p:val>
                                            <p:strVal val="1+ppt_h/2"/>
                                          </p:val>
                                        </p:tav>
                                      </p:tavLst>
                                    </p:anim>
                                    <p:set>
                                      <p:cBhvr>
                                        <p:cTn id="111" dur="1" fill="hold">
                                          <p:stCondLst>
                                            <p:cond delay="49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P spid="13" grpId="1" animBg="1"/>
      <p:bldP spid="16" grpId="0" animBg="1"/>
      <p:bldP spid="16" grpId="1" animBg="1"/>
      <p:bldP spid="22" grpId="0" animBg="1"/>
      <p:bldP spid="22" grpId="1" animBg="1"/>
      <p:bldP spid="23" grpId="0" animBg="1"/>
      <p:bldP spid="23" grpId="1" animBg="1"/>
      <p:bldP spid="24" grpId="0"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Rectangle 2"/>
          <p:cNvSpPr>
            <a:spLocks noGrp="1" noChangeArrowheads="1"/>
          </p:cNvSpPr>
          <p:nvPr>
            <p:ph type="title"/>
          </p:nvPr>
        </p:nvSpPr>
        <p:spPr/>
        <p:txBody>
          <a:bodyPr>
            <a:normAutofit fontScale="90000"/>
          </a:bodyPr>
          <a:lstStyle/>
          <a:p>
            <a:r>
              <a:rPr lang="en-US"/>
              <a:t>FIFO Router with Two TCP Sessions</a:t>
            </a:r>
          </a:p>
        </p:txBody>
      </p:sp>
      <p:sp>
        <p:nvSpPr>
          <p:cNvPr id="6" name="Slide Number Placeholder 4"/>
          <p:cNvSpPr>
            <a:spLocks noGrp="1"/>
          </p:cNvSpPr>
          <p:nvPr>
            <p:ph type="sldNum" sz="quarter" idx="4294967295"/>
          </p:nvPr>
        </p:nvSpPr>
        <p:spPr>
          <a:xfrm>
            <a:off x="8637588" y="360363"/>
            <a:ext cx="506412" cy="365125"/>
          </a:xfrm>
          <a:prstGeom prst="rect">
            <a:avLst/>
          </a:prstGeom>
        </p:spPr>
        <p:txBody>
          <a:bodyPr>
            <a:normAutofit lnSpcReduction="10000"/>
          </a:bodyPr>
          <a:lstStyle/>
          <a:p>
            <a:fld id="{A6586718-AA67-4A22-95C7-C437D9B1C30B}" type="slidenum">
              <a:rPr lang="en-US"/>
              <a:pPr/>
              <a:t>8</a:t>
            </a:fld>
            <a:endParaRPr lang="en-US"/>
          </a:p>
        </p:txBody>
      </p:sp>
      <p:pic>
        <p:nvPicPr>
          <p:cNvPr id="650243" name="Picture 3" descr="fifo_queue"/>
          <p:cNvPicPr>
            <a:picLocks noChangeAspect="1" noChangeArrowheads="1"/>
          </p:cNvPicPr>
          <p:nvPr/>
        </p:nvPicPr>
        <p:blipFill>
          <a:blip r:embed="rId3"/>
          <a:srcRect/>
          <a:stretch>
            <a:fillRect/>
          </a:stretch>
        </p:blipFill>
        <p:spPr bwMode="auto">
          <a:xfrm>
            <a:off x="4533900" y="2258786"/>
            <a:ext cx="4610100" cy="3800475"/>
          </a:xfrm>
          <a:prstGeom prst="rect">
            <a:avLst/>
          </a:prstGeom>
          <a:noFill/>
        </p:spPr>
      </p:pic>
      <p:pic>
        <p:nvPicPr>
          <p:cNvPr id="650244" name="Picture 4" descr="fifo_pkt"/>
          <p:cNvPicPr>
            <a:picLocks noChangeAspect="1" noChangeArrowheads="1"/>
          </p:cNvPicPr>
          <p:nvPr/>
        </p:nvPicPr>
        <p:blipFill>
          <a:blip r:embed="rId4"/>
          <a:srcRect/>
          <a:stretch>
            <a:fillRect/>
          </a:stretch>
        </p:blipFill>
        <p:spPr bwMode="auto">
          <a:xfrm>
            <a:off x="0" y="2258786"/>
            <a:ext cx="4676775" cy="3848100"/>
          </a:xfrm>
          <a:prstGeom prst="rect">
            <a:avLst/>
          </a:prstGeom>
          <a:noFill/>
        </p:spPr>
      </p:pic>
      <p:sp>
        <p:nvSpPr>
          <p:cNvPr id="7" name="Slide Number Placeholder 2"/>
          <p:cNvSpPr>
            <a:spLocks noGrp="1"/>
          </p:cNvSpPr>
          <p:nvPr>
            <p:ph type="sldNum" sz="quarter" idx="12"/>
          </p:nvPr>
        </p:nvSpPr>
        <p:spPr>
          <a:xfrm>
            <a:off x="44068" y="1256270"/>
            <a:ext cx="533400" cy="304800"/>
          </a:xfrm>
        </p:spPr>
        <p:txBody>
          <a:bodyPr>
            <a:normAutofit fontScale="92500" lnSpcReduction="20000"/>
          </a:bodyPr>
          <a:lstStyle/>
          <a:p>
            <a:fld id="{283B9EA5-CE9A-4950-A80C-5ADF06B45BB8}" type="slidenum">
              <a:rPr lang="en-US" smtClean="0"/>
              <a:pPr/>
              <a:t>8</a:t>
            </a:fld>
            <a:endParaRPr lang="en-US" dirty="0"/>
          </a:p>
        </p:txBody>
      </p:sp>
      <p:grpSp>
        <p:nvGrpSpPr>
          <p:cNvPr id="8" name="Group 7"/>
          <p:cNvGrpSpPr/>
          <p:nvPr/>
        </p:nvGrpSpPr>
        <p:grpSpPr>
          <a:xfrm flipH="1">
            <a:off x="1065069" y="3080228"/>
            <a:ext cx="1966601" cy="555601"/>
            <a:chOff x="1219200" y="4876799"/>
            <a:chExt cx="5181606" cy="1384995"/>
          </a:xfrm>
        </p:grpSpPr>
        <p:sp>
          <p:nvSpPr>
            <p:cNvPr id="9" name="Rectangular Callout 8"/>
            <p:cNvSpPr/>
            <p:nvPr/>
          </p:nvSpPr>
          <p:spPr>
            <a:xfrm>
              <a:off x="1219200" y="4876799"/>
              <a:ext cx="5181601" cy="1384995"/>
            </a:xfrm>
            <a:prstGeom prst="wedgeRectCallout">
              <a:avLst>
                <a:gd name="adj1" fmla="val -37840"/>
                <a:gd name="adj2" fmla="val 225201"/>
              </a:avLst>
            </a:prstGeom>
            <a:solidFill>
              <a:srgbClr val="DA1F28"/>
            </a:solidFill>
            <a:ln w="38100" cap="flat" cmpd="sng" algn="ctr">
              <a:solidFill>
                <a:srgbClr val="DA1F28">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a:ea typeface="+mn-ea"/>
                <a:cs typeface="+mn-cs"/>
              </a:endParaRPr>
            </a:p>
          </p:txBody>
        </p:sp>
        <p:sp>
          <p:nvSpPr>
            <p:cNvPr id="10" name="TextBox 9"/>
            <p:cNvSpPr txBox="1"/>
            <p:nvPr/>
          </p:nvSpPr>
          <p:spPr>
            <a:xfrm>
              <a:off x="1219204" y="4876799"/>
              <a:ext cx="5181602" cy="75951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ysClr val="window" lastClr="FFFFFF"/>
                  </a:solidFill>
                  <a:effectLst/>
                  <a:uLnTx/>
                  <a:uFillTx/>
                </a:rPr>
                <a:t>Unfairness</a:t>
              </a:r>
            </a:p>
          </p:txBody>
        </p:sp>
      </p:grpSp>
      <p:grpSp>
        <p:nvGrpSpPr>
          <p:cNvPr id="11" name="Group 10"/>
          <p:cNvGrpSpPr/>
          <p:nvPr/>
        </p:nvGrpSpPr>
        <p:grpSpPr>
          <a:xfrm flipH="1">
            <a:off x="4080411" y="1643022"/>
            <a:ext cx="3387189" cy="555601"/>
            <a:chOff x="1219200" y="4876799"/>
            <a:chExt cx="5181606" cy="1384995"/>
          </a:xfrm>
        </p:grpSpPr>
        <p:sp>
          <p:nvSpPr>
            <p:cNvPr id="12" name="Rectangular Callout 11"/>
            <p:cNvSpPr/>
            <p:nvPr/>
          </p:nvSpPr>
          <p:spPr>
            <a:xfrm>
              <a:off x="1219200" y="4876799"/>
              <a:ext cx="5181601" cy="1384995"/>
            </a:xfrm>
            <a:prstGeom prst="wedgeRectCallout">
              <a:avLst>
                <a:gd name="adj1" fmla="val -28520"/>
                <a:gd name="adj2" fmla="val 150749"/>
              </a:avLst>
            </a:prstGeom>
            <a:solidFill>
              <a:srgbClr val="DA1F28"/>
            </a:solidFill>
            <a:ln w="38100" cap="flat" cmpd="sng" algn="ctr">
              <a:solidFill>
                <a:srgbClr val="DA1F28">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a:ea typeface="+mn-ea"/>
                <a:cs typeface="+mn-cs"/>
              </a:endParaRPr>
            </a:p>
          </p:txBody>
        </p:sp>
        <p:sp>
          <p:nvSpPr>
            <p:cNvPr id="13" name="TextBox 12"/>
            <p:cNvSpPr txBox="1"/>
            <p:nvPr/>
          </p:nvSpPr>
          <p:spPr>
            <a:xfrm>
              <a:off x="1219206" y="4876799"/>
              <a:ext cx="5181600" cy="130427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ysClr val="window" lastClr="FFFFFF"/>
                  </a:solidFill>
                  <a:effectLst/>
                  <a:uLnTx/>
                  <a:uFillTx/>
                </a:rPr>
                <a:t>Flows synchronize</a:t>
              </a:r>
            </a:p>
          </p:txBody>
        </p:sp>
      </p:grpSp>
      <p:grpSp>
        <p:nvGrpSpPr>
          <p:cNvPr id="14" name="Group 13"/>
          <p:cNvGrpSpPr/>
          <p:nvPr/>
        </p:nvGrpSpPr>
        <p:grpSpPr>
          <a:xfrm flipH="1">
            <a:off x="3647704" y="4876355"/>
            <a:ext cx="3079668" cy="555601"/>
            <a:chOff x="1219200" y="4876799"/>
            <a:chExt cx="5181606" cy="1384995"/>
          </a:xfrm>
        </p:grpSpPr>
        <p:sp>
          <p:nvSpPr>
            <p:cNvPr id="15" name="Rectangular Callout 14"/>
            <p:cNvSpPr/>
            <p:nvPr/>
          </p:nvSpPr>
          <p:spPr>
            <a:xfrm>
              <a:off x="1219200" y="4876799"/>
              <a:ext cx="5181601" cy="1384995"/>
            </a:xfrm>
            <a:prstGeom prst="wedgeRectCallout">
              <a:avLst>
                <a:gd name="adj1" fmla="val -22735"/>
                <a:gd name="adj2" fmla="val -266575"/>
              </a:avLst>
            </a:prstGeom>
            <a:solidFill>
              <a:srgbClr val="DA1F28"/>
            </a:solidFill>
            <a:ln w="38100" cap="flat" cmpd="sng" algn="ctr">
              <a:solidFill>
                <a:srgbClr val="DA1F28">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a:ea typeface="+mn-ea"/>
                <a:cs typeface="+mn-cs"/>
              </a:endParaRPr>
            </a:p>
          </p:txBody>
        </p:sp>
        <p:sp>
          <p:nvSpPr>
            <p:cNvPr id="16" name="TextBox 15"/>
            <p:cNvSpPr txBox="1"/>
            <p:nvPr/>
          </p:nvSpPr>
          <p:spPr>
            <a:xfrm>
              <a:off x="1219206" y="4876799"/>
              <a:ext cx="5181600" cy="130427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ysClr val="window" lastClr="FFFFFF"/>
                  </a:solidFill>
                  <a:effectLst/>
                  <a:uLnTx/>
                  <a:uFillTx/>
                </a:rPr>
                <a:t>Low Throughput</a:t>
              </a:r>
            </a:p>
          </p:txBody>
        </p:sp>
      </p:grpSp>
      <p:grpSp>
        <p:nvGrpSpPr>
          <p:cNvPr id="17" name="Group 16"/>
          <p:cNvGrpSpPr/>
          <p:nvPr/>
        </p:nvGrpSpPr>
        <p:grpSpPr>
          <a:xfrm flipH="1">
            <a:off x="6838950" y="4442794"/>
            <a:ext cx="2214752" cy="555601"/>
            <a:chOff x="1219200" y="4876799"/>
            <a:chExt cx="5181606" cy="1384995"/>
          </a:xfrm>
        </p:grpSpPr>
        <p:sp>
          <p:nvSpPr>
            <p:cNvPr id="18" name="Rectangular Callout 17"/>
            <p:cNvSpPr/>
            <p:nvPr/>
          </p:nvSpPr>
          <p:spPr>
            <a:xfrm>
              <a:off x="1219200" y="4876799"/>
              <a:ext cx="5181601" cy="1384995"/>
            </a:xfrm>
            <a:prstGeom prst="wedgeRectCallout">
              <a:avLst>
                <a:gd name="adj1" fmla="val -11926"/>
                <a:gd name="adj2" fmla="val -286168"/>
              </a:avLst>
            </a:prstGeom>
            <a:solidFill>
              <a:srgbClr val="DA1F28"/>
            </a:solidFill>
            <a:ln w="38100" cap="flat" cmpd="sng" algn="ctr">
              <a:solidFill>
                <a:srgbClr val="DA1F28">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a:ea typeface="+mn-ea"/>
                <a:cs typeface="+mn-cs"/>
              </a:endParaRPr>
            </a:p>
          </p:txBody>
        </p:sp>
        <p:sp>
          <p:nvSpPr>
            <p:cNvPr id="19" name="TextBox 18"/>
            <p:cNvSpPr txBox="1"/>
            <p:nvPr/>
          </p:nvSpPr>
          <p:spPr>
            <a:xfrm>
              <a:off x="1219206" y="4876799"/>
              <a:ext cx="5181600" cy="130427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ysClr val="window" lastClr="FFFFFF"/>
                  </a:solidFill>
                  <a:effectLst/>
                  <a:uLnTx/>
                  <a:uFillTx/>
                </a:rPr>
                <a:t>High Delay</a:t>
              </a:r>
            </a:p>
          </p:txBody>
        </p:sp>
      </p:grpSp>
    </p:spTree>
    <p:extLst>
      <p:ext uri="{BB962C8B-B14F-4D97-AF65-F5344CB8AC3E}">
        <p14:creationId xmlns:p14="http://schemas.microsoft.com/office/powerpoint/2010/main" val="1958761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anim calcmode="lin" valueType="num">
                                      <p:cBhvr>
                                        <p:cTn id="15" dur="500" fill="hold"/>
                                        <p:tgtEl>
                                          <p:spTgt spid="11"/>
                                        </p:tgtEl>
                                        <p:attrNameLst>
                                          <p:attrName>ppt_x</p:attrName>
                                        </p:attrNameLst>
                                      </p:cBhvr>
                                      <p:tavLst>
                                        <p:tav tm="0">
                                          <p:val>
                                            <p:strVal val="#ppt_x"/>
                                          </p:val>
                                        </p:tav>
                                        <p:tav tm="100000">
                                          <p:val>
                                            <p:strVal val="#ppt_x"/>
                                          </p:val>
                                        </p:tav>
                                      </p:tavLst>
                                    </p:anim>
                                    <p:anim calcmode="lin" valueType="num">
                                      <p:cBhvr>
                                        <p:cTn id="16" dur="5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anim calcmode="lin" valueType="num">
                                      <p:cBhvr>
                                        <p:cTn id="22" dur="500" fill="hold"/>
                                        <p:tgtEl>
                                          <p:spTgt spid="14"/>
                                        </p:tgtEl>
                                        <p:attrNameLst>
                                          <p:attrName>ppt_x</p:attrName>
                                        </p:attrNameLst>
                                      </p:cBhvr>
                                      <p:tavLst>
                                        <p:tav tm="0">
                                          <p:val>
                                            <p:strVal val="#ppt_x"/>
                                          </p:val>
                                        </p:tav>
                                        <p:tav tm="100000">
                                          <p:val>
                                            <p:strVal val="#ppt_x"/>
                                          </p:val>
                                        </p:tav>
                                      </p:tavLst>
                                    </p:anim>
                                    <p:anim calcmode="lin" valueType="num">
                                      <p:cBhvr>
                                        <p:cTn id="23" dur="500" fill="hold"/>
                                        <p:tgtEl>
                                          <p:spTgt spid="14"/>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anim calcmode="lin" valueType="num">
                                      <p:cBhvr>
                                        <p:cTn id="27" dur="500" fill="hold"/>
                                        <p:tgtEl>
                                          <p:spTgt spid="17"/>
                                        </p:tgtEl>
                                        <p:attrNameLst>
                                          <p:attrName>ppt_x</p:attrName>
                                        </p:attrNameLst>
                                      </p:cBhvr>
                                      <p:tavLst>
                                        <p:tav tm="0">
                                          <p:val>
                                            <p:strVal val="#ppt_x"/>
                                          </p:val>
                                        </p:tav>
                                        <p:tav tm="100000">
                                          <p:val>
                                            <p:strVal val="#ppt_x"/>
                                          </p:val>
                                        </p:tav>
                                      </p:tavLst>
                                    </p:anim>
                                    <p:anim calcmode="lin" valueType="num">
                                      <p:cBhvr>
                                        <p:cTn id="28" dur="5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Rectangle 2"/>
          <p:cNvSpPr>
            <a:spLocks noGrp="1" noChangeArrowheads="1"/>
          </p:cNvSpPr>
          <p:nvPr>
            <p:ph type="title"/>
          </p:nvPr>
        </p:nvSpPr>
        <p:spPr/>
        <p:txBody>
          <a:bodyPr/>
          <a:lstStyle/>
          <a:p>
            <a:r>
              <a:rPr lang="en-US" dirty="0" smtClean="0"/>
              <a:t>Random Early Detection (RED)</a:t>
            </a:r>
            <a:endParaRPr lang="en-US" dirty="0"/>
          </a:p>
        </p:txBody>
      </p:sp>
      <p:sp>
        <p:nvSpPr>
          <p:cNvPr id="726019" name="Rectangle 3"/>
          <p:cNvSpPr>
            <a:spLocks noGrp="1" noChangeArrowheads="1"/>
          </p:cNvSpPr>
          <p:nvPr>
            <p:ph idx="1"/>
          </p:nvPr>
        </p:nvSpPr>
        <p:spPr>
          <a:xfrm>
            <a:off x="125185" y="1604454"/>
            <a:ext cx="8877301" cy="4351792"/>
          </a:xfrm>
        </p:spPr>
        <p:txBody>
          <a:bodyPr>
            <a:normAutofit/>
          </a:bodyPr>
          <a:lstStyle/>
          <a:p>
            <a:r>
              <a:rPr lang="en-US" sz="2400" dirty="0" smtClean="0"/>
              <a:t>Sometimes called Random Early Drop</a:t>
            </a:r>
          </a:p>
          <a:p>
            <a:r>
              <a:rPr lang="en-US" sz="2400" dirty="0" smtClean="0"/>
              <a:t>FIFO scheduling</a:t>
            </a:r>
          </a:p>
          <a:p>
            <a:r>
              <a:rPr lang="en-US" sz="2400" dirty="0" smtClean="0"/>
              <a:t>Replaces drop tail buffer management</a:t>
            </a:r>
          </a:p>
          <a:p>
            <a:pPr lvl="1"/>
            <a:r>
              <a:rPr lang="en-US" sz="2000" dirty="0" smtClean="0"/>
              <a:t>Probabilistically discard packets </a:t>
            </a:r>
          </a:p>
          <a:p>
            <a:pPr lvl="1"/>
            <a:r>
              <a:rPr lang="en-US" sz="2000" dirty="0" smtClean="0"/>
              <a:t>Probability is computed as a function of </a:t>
            </a:r>
            <a:r>
              <a:rPr lang="en-US" sz="2000" dirty="0" smtClean="0">
                <a:solidFill>
                  <a:schemeClr val="accent1"/>
                </a:solidFill>
              </a:rPr>
              <a:t>average</a:t>
            </a:r>
            <a:r>
              <a:rPr lang="en-US" sz="2000" dirty="0" smtClean="0"/>
              <a:t> queue length</a:t>
            </a:r>
          </a:p>
          <a:p>
            <a:r>
              <a:rPr lang="en-US" sz="2300" dirty="0" smtClean="0"/>
              <a:t>Why average queue length?</a:t>
            </a:r>
          </a:p>
          <a:p>
            <a:pPr lvl="1"/>
            <a:r>
              <a:rPr lang="en-US" sz="2000" dirty="0" smtClean="0"/>
              <a:t>Avoid over responsiveness to transient congestion</a:t>
            </a:r>
            <a:endParaRPr lang="en-US" sz="2000" dirty="0"/>
          </a:p>
        </p:txBody>
      </p:sp>
      <p:sp>
        <p:nvSpPr>
          <p:cNvPr id="23" name="Slide Number Placeholder 2"/>
          <p:cNvSpPr>
            <a:spLocks noGrp="1"/>
          </p:cNvSpPr>
          <p:nvPr>
            <p:ph type="sldNum" sz="quarter" idx="12"/>
          </p:nvPr>
        </p:nvSpPr>
        <p:spPr>
          <a:xfrm>
            <a:off x="44068" y="1256270"/>
            <a:ext cx="533400" cy="304800"/>
          </a:xfrm>
        </p:spPr>
        <p:txBody>
          <a:bodyPr>
            <a:normAutofit fontScale="92500" lnSpcReduction="20000"/>
          </a:bodyPr>
          <a:lstStyle/>
          <a:p>
            <a:fld id="{283B9EA5-CE9A-4950-A80C-5ADF06B45BB8}" type="slidenum">
              <a:rPr lang="en-US" smtClean="0"/>
              <a:pPr/>
              <a:t>9</a:t>
            </a:fld>
            <a:endParaRPr lang="en-US" dirty="0"/>
          </a:p>
        </p:txBody>
      </p:sp>
    </p:spTree>
    <p:extLst>
      <p:ext uri="{BB962C8B-B14F-4D97-AF65-F5344CB8AC3E}">
        <p14:creationId xmlns:p14="http://schemas.microsoft.com/office/powerpoint/2010/main" val="21305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26019">
                                            <p:txEl>
                                              <p:pRg st="5" end="5"/>
                                            </p:txEl>
                                          </p:spTgt>
                                        </p:tgtEl>
                                        <p:attrNameLst>
                                          <p:attrName>style.visibility</p:attrName>
                                        </p:attrNameLst>
                                      </p:cBhvr>
                                      <p:to>
                                        <p:strVal val="visible"/>
                                      </p:to>
                                    </p:set>
                                    <p:animEffect transition="in" filter="fade">
                                      <p:cBhvr>
                                        <p:cTn id="7" dur="500"/>
                                        <p:tgtEl>
                                          <p:spTgt spid="726019">
                                            <p:txEl>
                                              <p:pRg st="5" end="5"/>
                                            </p:txEl>
                                          </p:spTgt>
                                        </p:tgtEl>
                                      </p:cBhvr>
                                    </p:animEffect>
                                    <p:anim calcmode="lin" valueType="num">
                                      <p:cBhvr>
                                        <p:cTn id="8" dur="500" fill="hold"/>
                                        <p:tgtEl>
                                          <p:spTgt spid="726019">
                                            <p:txEl>
                                              <p:pRg st="5" end="5"/>
                                            </p:txEl>
                                          </p:spTgt>
                                        </p:tgtEl>
                                        <p:attrNameLst>
                                          <p:attrName>ppt_x</p:attrName>
                                        </p:attrNameLst>
                                      </p:cBhvr>
                                      <p:tavLst>
                                        <p:tav tm="0">
                                          <p:val>
                                            <p:strVal val="#ppt_x"/>
                                          </p:val>
                                        </p:tav>
                                        <p:tav tm="100000">
                                          <p:val>
                                            <p:strVal val="#ppt_x"/>
                                          </p:val>
                                        </p:tav>
                                      </p:tavLst>
                                    </p:anim>
                                    <p:anim calcmode="lin" valueType="num">
                                      <p:cBhvr>
                                        <p:cTn id="9" dur="500" fill="hold"/>
                                        <p:tgtEl>
                                          <p:spTgt spid="7260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26019">
                                            <p:txEl>
                                              <p:pRg st="6" end="6"/>
                                            </p:txEl>
                                          </p:spTgt>
                                        </p:tgtEl>
                                        <p:attrNameLst>
                                          <p:attrName>style.visibility</p:attrName>
                                        </p:attrNameLst>
                                      </p:cBhvr>
                                      <p:to>
                                        <p:strVal val="visible"/>
                                      </p:to>
                                    </p:set>
                                    <p:animEffect transition="in" filter="fade">
                                      <p:cBhvr>
                                        <p:cTn id="14" dur="500"/>
                                        <p:tgtEl>
                                          <p:spTgt spid="726019">
                                            <p:txEl>
                                              <p:pRg st="6" end="6"/>
                                            </p:txEl>
                                          </p:spTgt>
                                        </p:tgtEl>
                                      </p:cBhvr>
                                    </p:animEffect>
                                    <p:anim calcmode="lin" valueType="num">
                                      <p:cBhvr>
                                        <p:cTn id="15" dur="500" fill="hold"/>
                                        <p:tgtEl>
                                          <p:spTgt spid="726019">
                                            <p:txEl>
                                              <p:pRg st="6" end="6"/>
                                            </p:txEl>
                                          </p:spTgt>
                                        </p:tgtEl>
                                        <p:attrNameLst>
                                          <p:attrName>ppt_x</p:attrName>
                                        </p:attrNameLst>
                                      </p:cBhvr>
                                      <p:tavLst>
                                        <p:tav tm="0">
                                          <p:val>
                                            <p:strVal val="#ppt_x"/>
                                          </p:val>
                                        </p:tav>
                                        <p:tav tm="100000">
                                          <p:val>
                                            <p:strVal val="#ppt_x"/>
                                          </p:val>
                                        </p:tav>
                                      </p:tavLst>
                                    </p:anim>
                                    <p:anim calcmode="lin" valueType="num">
                                      <p:cBhvr>
                                        <p:cTn id="16" dur="500" fill="hold"/>
                                        <p:tgtEl>
                                          <p:spTgt spid="72601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66388</TotalTime>
  <Words>1984</Words>
  <Application>Microsoft Office PowerPoint</Application>
  <PresentationFormat>On-screen Show (4:3)</PresentationFormat>
  <Paragraphs>531</Paragraphs>
  <Slides>40</Slides>
  <Notes>17</Notes>
  <HiddenSlides>3</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43" baseType="lpstr">
      <vt:lpstr>Median</vt:lpstr>
      <vt:lpstr>Worksheet</vt:lpstr>
      <vt:lpstr>Equation</vt:lpstr>
      <vt:lpstr>CS 4700 / CS 5700 Network Fundamentals</vt:lpstr>
      <vt:lpstr>In Between Network and Transport…</vt:lpstr>
      <vt:lpstr>The Danger of Increasing Load</vt:lpstr>
      <vt:lpstr>Congestion Control Problems</vt:lpstr>
      <vt:lpstr>End-to-end Congestion Control?</vt:lpstr>
      <vt:lpstr>Outline</vt:lpstr>
      <vt:lpstr>FIFO with Drop Tail</vt:lpstr>
      <vt:lpstr>FIFO Router with Two TCP Sessions</vt:lpstr>
      <vt:lpstr>Random Early Detection (RED)</vt:lpstr>
      <vt:lpstr>RED Variables</vt:lpstr>
      <vt:lpstr>RED Operation</vt:lpstr>
      <vt:lpstr>Calculating P</vt:lpstr>
      <vt:lpstr>RED Example and Advantages</vt:lpstr>
      <vt:lpstr>RED Router with Two TCP Flows</vt:lpstr>
      <vt:lpstr>Outline</vt:lpstr>
      <vt:lpstr>Problems with RED</vt:lpstr>
      <vt:lpstr>Solution?</vt:lpstr>
      <vt:lpstr>Problems with Round-Robin</vt:lpstr>
      <vt:lpstr>Solution?</vt:lpstr>
      <vt:lpstr>Fair Queuing (FQ)</vt:lpstr>
      <vt:lpstr>Balancing Fairness vs. Utilization</vt:lpstr>
      <vt:lpstr>Max-Min Fairness</vt:lpstr>
      <vt:lpstr>Calculating Max-Min Fairness</vt:lpstr>
      <vt:lpstr>Max-Min Fairness Example</vt:lpstr>
      <vt:lpstr>Implementing FQ in Practice</vt:lpstr>
      <vt:lpstr>Practical FQ Example</vt:lpstr>
      <vt:lpstr>System Virtual Time V(t)</vt:lpstr>
      <vt:lpstr>Fair Queueing Implementation</vt:lpstr>
      <vt:lpstr>Weighted Fair Queuing (WFQ)</vt:lpstr>
      <vt:lpstr>Simulation Example</vt:lpstr>
      <vt:lpstr>Outline</vt:lpstr>
      <vt:lpstr>Core-Stateless Fair Queuing</vt:lpstr>
      <vt:lpstr>The CSFQ Approach</vt:lpstr>
      <vt:lpstr>Insight of CSFQ</vt:lpstr>
      <vt:lpstr>CSFQ Algorithm Outline</vt:lpstr>
      <vt:lpstr>CSFQ Algorithm Example</vt:lpstr>
      <vt:lpstr>Another CSFQ Example</vt:lpstr>
      <vt:lpstr>CSFQ Fair Rate Estimation</vt:lpstr>
      <vt:lpstr>Simulation Example</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 Wilson</dc:creator>
  <cp:lastModifiedBy>bowlinearl@live.com</cp:lastModifiedBy>
  <cp:revision>815</cp:revision>
  <cp:lastPrinted>2012-08-22T04:00:45Z</cp:lastPrinted>
  <dcterms:created xsi:type="dcterms:W3CDTF">2012-01-03T02:22:46Z</dcterms:created>
  <dcterms:modified xsi:type="dcterms:W3CDTF">2013-03-18T21:34:49Z</dcterms:modified>
</cp:coreProperties>
</file>