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8"/>
  </p:notesMasterIdLst>
  <p:handoutMasterIdLst>
    <p:handoutMasterId r:id="rId39"/>
  </p:handoutMasterIdLst>
  <p:sldIdLst>
    <p:sldId id="388" r:id="rId2"/>
    <p:sldId id="392" r:id="rId3"/>
    <p:sldId id="393" r:id="rId4"/>
    <p:sldId id="394" r:id="rId5"/>
    <p:sldId id="395" r:id="rId6"/>
    <p:sldId id="391" r:id="rId7"/>
    <p:sldId id="398" r:id="rId8"/>
    <p:sldId id="399" r:id="rId9"/>
    <p:sldId id="400" r:id="rId10"/>
    <p:sldId id="401" r:id="rId11"/>
    <p:sldId id="404" r:id="rId12"/>
    <p:sldId id="405" r:id="rId13"/>
    <p:sldId id="402" r:id="rId14"/>
    <p:sldId id="403" r:id="rId15"/>
    <p:sldId id="406" r:id="rId16"/>
    <p:sldId id="407" r:id="rId17"/>
    <p:sldId id="408" r:id="rId18"/>
    <p:sldId id="425" r:id="rId19"/>
    <p:sldId id="426" r:id="rId20"/>
    <p:sldId id="409" r:id="rId21"/>
    <p:sldId id="410" r:id="rId22"/>
    <p:sldId id="422" r:id="rId23"/>
    <p:sldId id="420" r:id="rId24"/>
    <p:sldId id="411" r:id="rId25"/>
    <p:sldId id="412" r:id="rId26"/>
    <p:sldId id="413" r:id="rId27"/>
    <p:sldId id="396" r:id="rId28"/>
    <p:sldId id="414" r:id="rId29"/>
    <p:sldId id="417" r:id="rId30"/>
    <p:sldId id="415" r:id="rId31"/>
    <p:sldId id="423" r:id="rId32"/>
    <p:sldId id="416" r:id="rId33"/>
    <p:sldId id="418" r:id="rId34"/>
    <p:sldId id="424" r:id="rId35"/>
    <p:sldId id="421" r:id="rId36"/>
    <p:sldId id="419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2"/>
            <p14:sldId id="393"/>
            <p14:sldId id="394"/>
            <p14:sldId id="395"/>
            <p14:sldId id="391"/>
            <p14:sldId id="398"/>
            <p14:sldId id="399"/>
            <p14:sldId id="400"/>
            <p14:sldId id="401"/>
            <p14:sldId id="404"/>
            <p14:sldId id="405"/>
            <p14:sldId id="402"/>
            <p14:sldId id="403"/>
            <p14:sldId id="406"/>
            <p14:sldId id="407"/>
            <p14:sldId id="408"/>
            <p14:sldId id="425"/>
            <p14:sldId id="426"/>
            <p14:sldId id="409"/>
            <p14:sldId id="410"/>
            <p14:sldId id="422"/>
            <p14:sldId id="420"/>
            <p14:sldId id="411"/>
            <p14:sldId id="412"/>
            <p14:sldId id="413"/>
            <p14:sldId id="396"/>
            <p14:sldId id="414"/>
            <p14:sldId id="417"/>
            <p14:sldId id="415"/>
            <p14:sldId id="423"/>
            <p14:sldId id="416"/>
            <p14:sldId id="418"/>
            <p14:sldId id="424"/>
            <p14:sldId id="421"/>
            <p14:sldId id="4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76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bar.mysite.com" TargetMode="External"/><Relationship Id="rId2" Type="http://schemas.openxmlformats.org/officeDocument/2006/relationships/hyperlink" Target="foo.mysit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amber.ccs.neu.edu" TargetMode="External"/><Relationship Id="rId4" Type="http://schemas.openxmlformats.org/officeDocument/2006/relationships/hyperlink" Target="http://www.ccs.neu.edu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ccs.neu.ed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ofamerica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theastern.ed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15: DNS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(What’s in a Name?)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Revised </a:t>
            </a:r>
            <a:r>
              <a:rPr lang="en-US" smtClean="0"/>
              <a:t>7/29/13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Functions of each DNS server:</a:t>
            </a:r>
          </a:p>
          <a:p>
            <a:pPr lvl="1"/>
            <a:r>
              <a:rPr lang="en-US" dirty="0" smtClean="0"/>
              <a:t>Authority over a portion of the hierarchy</a:t>
            </a:r>
          </a:p>
          <a:p>
            <a:pPr lvl="2"/>
            <a:r>
              <a:rPr lang="en-US" dirty="0" smtClean="0"/>
              <a:t>No need to store all DNS names</a:t>
            </a:r>
          </a:p>
          <a:p>
            <a:pPr lvl="1"/>
            <a:r>
              <a:rPr lang="en-US" dirty="0" smtClean="0"/>
              <a:t>Store all the records for hosts/domains in its zone</a:t>
            </a:r>
          </a:p>
          <a:p>
            <a:pPr lvl="2"/>
            <a:r>
              <a:rPr lang="en-US" dirty="0" smtClean="0"/>
              <a:t>May be replicated for robustness</a:t>
            </a:r>
          </a:p>
          <a:p>
            <a:pPr lvl="1"/>
            <a:r>
              <a:rPr lang="en-US" dirty="0" smtClean="0"/>
              <a:t>Know the addresses of the root servers</a:t>
            </a:r>
          </a:p>
          <a:p>
            <a:pPr lvl="2"/>
            <a:r>
              <a:rPr lang="en-US" dirty="0" smtClean="0"/>
              <a:t>Resolve queries for unknown names</a:t>
            </a:r>
          </a:p>
          <a:p>
            <a:r>
              <a:rPr lang="en-US" dirty="0" smtClean="0"/>
              <a:t>Root servers know about all TLDs</a:t>
            </a:r>
          </a:p>
          <a:p>
            <a:pPr lvl="1"/>
            <a:r>
              <a:rPr lang="en-US" dirty="0" smtClean="0"/>
              <a:t>The buck stops at the root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Name Servers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Responsible for the Root Zone File</a:t>
            </a:r>
          </a:p>
          <a:p>
            <a:pPr lvl="1"/>
            <a:r>
              <a:rPr lang="en-US" sz="2400" dirty="0" smtClean="0"/>
              <a:t>Lists the TLDs and who controls them</a:t>
            </a:r>
          </a:p>
          <a:p>
            <a:pPr lvl="1"/>
            <a:r>
              <a:rPr lang="en-US" sz="2400" dirty="0" smtClean="0"/>
              <a:t>~272KB in size</a:t>
            </a:r>
          </a:p>
          <a:p>
            <a:pPr lvl="1"/>
            <a:endParaRPr lang="en-US" sz="1900" dirty="0" smtClean="0"/>
          </a:p>
          <a:p>
            <a:pPr marL="45720" indent="0">
              <a:buNone/>
            </a:pPr>
            <a:r>
              <a:rPr lang="en-US" sz="1800" dirty="0"/>
              <a:t>com.			172800	IN	NS	a.gtld-servers.net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r>
              <a:rPr lang="en-US" sz="1800" dirty="0" smtClean="0"/>
              <a:t>com</a:t>
            </a:r>
            <a:r>
              <a:rPr lang="en-US" sz="1800" dirty="0"/>
              <a:t>.			172800	IN	NS	b.gtld-servers.net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r>
              <a:rPr lang="en-US" sz="1800" dirty="0" smtClean="0"/>
              <a:t>com</a:t>
            </a:r>
            <a:r>
              <a:rPr lang="en-US" sz="1800" dirty="0"/>
              <a:t>.			172800	IN	NS	c.gtld-servers.net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endParaRPr lang="en-US" sz="1700" dirty="0" smtClean="0"/>
          </a:p>
          <a:p>
            <a:r>
              <a:rPr lang="en-US" sz="2800" dirty="0" smtClean="0"/>
              <a:t>Administered by ICANN</a:t>
            </a:r>
          </a:p>
          <a:p>
            <a:pPr lvl="1"/>
            <a:r>
              <a:rPr lang="en-US" sz="2400" dirty="0" smtClean="0"/>
              <a:t>13 root servers, labeled A</a:t>
            </a:r>
            <a:r>
              <a:rPr lang="en-US" sz="2400" dirty="0" smtClean="0">
                <a:sym typeface="Wingdings" pitchFamily="2" charset="2"/>
              </a:rPr>
              <a:t>M</a:t>
            </a:r>
          </a:p>
          <a:p>
            <a:pPr lvl="1"/>
            <a:r>
              <a:rPr lang="en-US" sz="2400" dirty="0" smtClean="0"/>
              <a:t>6 are </a:t>
            </a:r>
            <a:r>
              <a:rPr lang="en-US" sz="2400" dirty="0" err="1" smtClean="0"/>
              <a:t>anycasted</a:t>
            </a:r>
            <a:r>
              <a:rPr lang="en-US" sz="2400" dirty="0" smtClean="0"/>
              <a:t>, i.e. they are globally replicated</a:t>
            </a:r>
          </a:p>
          <a:p>
            <a:r>
              <a:rPr lang="en-US" sz="2800" dirty="0" smtClean="0"/>
              <a:t>Contacted when names cannot be resolved</a:t>
            </a:r>
          </a:p>
          <a:p>
            <a:pPr lvl="1"/>
            <a:r>
              <a:rPr lang="en-US" sz="2400" dirty="0" smtClean="0"/>
              <a:t>In practice, most systems cache this information</a:t>
            </a: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943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the Roots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 descr="D:\Classes\CS 4700\assets\Root-curr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5346"/>
            <a:ext cx="9144000" cy="39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981200" y="1915892"/>
            <a:ext cx="4821466" cy="21111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Northeastern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Name Servers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7084" y="4103240"/>
            <a:ext cx="8991600" cy="2754763"/>
          </a:xfrm>
        </p:spPr>
        <p:txBody>
          <a:bodyPr>
            <a:normAutofit/>
          </a:bodyPr>
          <a:lstStyle/>
          <a:p>
            <a:r>
              <a:rPr lang="en-US" dirty="0" smtClean="0"/>
              <a:t>Each ISP/company has a local, default name server</a:t>
            </a:r>
          </a:p>
          <a:p>
            <a:r>
              <a:rPr lang="en-US" dirty="0" smtClean="0"/>
              <a:t>Often configured via DHCP</a:t>
            </a:r>
          </a:p>
          <a:p>
            <a:r>
              <a:rPr lang="en-US" dirty="0" smtClean="0"/>
              <a:t>Hosts begin DNS queries by contacting the local name server</a:t>
            </a:r>
          </a:p>
          <a:p>
            <a:r>
              <a:rPr lang="en-US" dirty="0" smtClean="0"/>
              <a:t>Frequently cache query results</a:t>
            </a:r>
            <a:endParaRPr lang="en-US" dirty="0"/>
          </a:p>
        </p:txBody>
      </p:sp>
      <p:pic>
        <p:nvPicPr>
          <p:cNvPr id="102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97" y="1915892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936" y="2405976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97" y="3200179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642" y="227512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Up Arrow 9"/>
          <p:cNvSpPr/>
          <p:nvPr/>
        </p:nvSpPr>
        <p:spPr>
          <a:xfrm rot="4760621">
            <a:off x="4105371" y="2588360"/>
            <a:ext cx="553978" cy="1861157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flipH="1">
            <a:off x="3959448" y="1067101"/>
            <a:ext cx="2410731" cy="1005472"/>
            <a:chOff x="1219200" y="4876799"/>
            <a:chExt cx="5181605" cy="1384995"/>
          </a:xfrm>
        </p:grpSpPr>
        <p:sp>
          <p:nvSpPr>
            <p:cNvPr id="12" name="Rectangular Callout 11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25142"/>
                <a:gd name="adj2" fmla="val 15956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3" y="4876799"/>
              <a:ext cx="5181602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google.com?</a:t>
              </a:r>
            </a:p>
          </p:txBody>
        </p:sp>
      </p:grpSp>
      <p:sp>
        <p:nvSpPr>
          <p:cNvPr id="14" name="Up Arrow 13"/>
          <p:cNvSpPr/>
          <p:nvPr/>
        </p:nvSpPr>
        <p:spPr>
          <a:xfrm rot="5400000">
            <a:off x="7205450" y="2087271"/>
            <a:ext cx="553978" cy="1594902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Name Servers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900058"/>
            <a:ext cx="8839200" cy="859971"/>
          </a:xfrm>
        </p:spPr>
        <p:txBody>
          <a:bodyPr/>
          <a:lstStyle/>
          <a:p>
            <a:r>
              <a:rPr lang="en-US" dirty="0" smtClean="0"/>
              <a:t>Stores the </a:t>
            </a:r>
            <a:r>
              <a:rPr lang="en-US" dirty="0" err="1" smtClean="0"/>
              <a:t>name</a:t>
            </a:r>
            <a:r>
              <a:rPr lang="en-US" dirty="0" err="1" smtClean="0">
                <a:sym typeface="Wingdings" pitchFamily="2" charset="2"/>
              </a:rPr>
              <a:t>IP</a:t>
            </a:r>
            <a:r>
              <a:rPr lang="en-US" dirty="0" smtClean="0">
                <a:sym typeface="Wingdings" pitchFamily="2" charset="2"/>
              </a:rPr>
              <a:t> mapping for a given host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5717031" y="2703386"/>
            <a:ext cx="3119218" cy="21111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Northeastern</a:t>
            </a:r>
            <a:endParaRPr lang="en-US" sz="2400" dirty="0"/>
          </a:p>
        </p:txBody>
      </p:sp>
      <p:pic>
        <p:nvPicPr>
          <p:cNvPr id="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388" y="2436950"/>
            <a:ext cx="826861" cy="82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23" y="3073420"/>
            <a:ext cx="838208" cy="83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 flipH="1">
            <a:off x="252162" y="1839990"/>
            <a:ext cx="2632552" cy="1005472"/>
            <a:chOff x="1219200" y="4876799"/>
            <a:chExt cx="518160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33826"/>
                <a:gd name="adj2" fmla="val 8594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2" y="4876799"/>
              <a:ext cx="5181603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www.neu.edu?</a:t>
              </a:r>
            </a:p>
          </p:txBody>
        </p:sp>
      </p:grpSp>
      <p:sp>
        <p:nvSpPr>
          <p:cNvPr id="11" name="Up Arrow 10"/>
          <p:cNvSpPr/>
          <p:nvPr/>
        </p:nvSpPr>
        <p:spPr>
          <a:xfrm rot="5400000">
            <a:off x="633825" y="3059985"/>
            <a:ext cx="553978" cy="84397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28" y="3062867"/>
            <a:ext cx="838208" cy="83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21" y="3073420"/>
            <a:ext cx="838208" cy="83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 Arrow 13"/>
          <p:cNvSpPr/>
          <p:nvPr/>
        </p:nvSpPr>
        <p:spPr>
          <a:xfrm rot="5400000">
            <a:off x="2504675" y="3070539"/>
            <a:ext cx="553978" cy="84397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5400000">
            <a:off x="4370348" y="3059985"/>
            <a:ext cx="553978" cy="84397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58889" y="3989527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Root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64399" y="398952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edu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38812" y="398952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neu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91801" y="1975285"/>
            <a:ext cx="2035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www.neu.edu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019800" y="2850381"/>
            <a:ext cx="1894114" cy="63159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Callout 25"/>
          <p:cNvSpPr/>
          <p:nvPr/>
        </p:nvSpPr>
        <p:spPr>
          <a:xfrm>
            <a:off x="4680853" y="4440305"/>
            <a:ext cx="1905000" cy="129646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Authority for ‘neu.edu’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3419905" y="1611390"/>
            <a:ext cx="2632552" cy="1005472"/>
            <a:chOff x="1219200" y="4876799"/>
            <a:chExt cx="5181605" cy="1384995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-32748"/>
                <a:gd name="adj2" fmla="val 9352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2" y="4876799"/>
              <a:ext cx="5181603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www.neu.edu = 155.33.17.68</a:t>
              </a:r>
            </a:p>
          </p:txBody>
        </p:sp>
      </p:grpSp>
      <p:sp>
        <p:nvSpPr>
          <p:cNvPr id="25" name="Up Arrow Callout 24"/>
          <p:cNvSpPr/>
          <p:nvPr/>
        </p:nvSpPr>
        <p:spPr>
          <a:xfrm>
            <a:off x="2928257" y="4440305"/>
            <a:ext cx="1535784" cy="129646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Authority for ‘</a:t>
            </a:r>
            <a:r>
              <a:rPr lang="en-US" sz="2400" dirty="0" err="1" smtClean="0"/>
              <a:t>edu</a:t>
            </a:r>
            <a:r>
              <a:rPr lang="en-US" sz="2400" dirty="0" smtClean="0"/>
              <a:t>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50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26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Domain Name Resolution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7970" y="1600200"/>
            <a:ext cx="8991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Every host knows a local DNS server</a:t>
            </a:r>
          </a:p>
          <a:p>
            <a:pPr lvl="1"/>
            <a:r>
              <a:rPr lang="en-US" dirty="0" smtClean="0"/>
              <a:t>Sends all queries to the local DNS server</a:t>
            </a:r>
          </a:p>
          <a:p>
            <a:r>
              <a:rPr lang="en-US" dirty="0"/>
              <a:t>If the local DNS can answer the query, then you’re done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Local server is also the authoritative server for that name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Local server has cached the record for that name</a:t>
            </a:r>
          </a:p>
          <a:p>
            <a:r>
              <a:rPr lang="en-US" dirty="0" smtClean="0"/>
              <a:t>Otherwise, go down the hierarchy and search for the authoritative name server</a:t>
            </a:r>
          </a:p>
          <a:p>
            <a:pPr lvl="1"/>
            <a:r>
              <a:rPr lang="en-US" dirty="0"/>
              <a:t>Every local DNS server knows the root servers</a:t>
            </a:r>
          </a:p>
          <a:p>
            <a:pPr lvl="1"/>
            <a:r>
              <a:rPr lang="en-US" dirty="0" smtClean="0"/>
              <a:t>Use cache to skip steps if possible</a:t>
            </a:r>
          </a:p>
          <a:p>
            <a:pPr lvl="2"/>
            <a:r>
              <a:rPr lang="en-US" dirty="0" smtClean="0"/>
              <a:t>e.g. skip the root and go directly to .</a:t>
            </a:r>
            <a:r>
              <a:rPr lang="en-US" dirty="0" err="1" smtClean="0"/>
              <a:t>edu</a:t>
            </a:r>
            <a:r>
              <a:rPr lang="en-US" dirty="0" smtClean="0"/>
              <a:t> if the root file is cached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DNS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542492"/>
            <a:ext cx="4354286" cy="384265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Puts the burden of resolution on the contacted name server</a:t>
            </a:r>
          </a:p>
          <a:p>
            <a:r>
              <a:rPr lang="en-US" sz="2400" dirty="0" smtClean="0"/>
              <a:t>How does </a:t>
            </a:r>
            <a:r>
              <a:rPr lang="en-US" sz="2400" dirty="0" err="1" smtClean="0"/>
              <a:t>asgard</a:t>
            </a:r>
            <a:r>
              <a:rPr lang="en-US" sz="2400" dirty="0" smtClean="0"/>
              <a:t> know who to forward responses too?</a:t>
            </a:r>
          </a:p>
          <a:p>
            <a:pPr lvl="1"/>
            <a:r>
              <a:rPr lang="en-US" sz="2100" dirty="0" smtClean="0"/>
              <a:t>Random IDs embedded in DNS queries</a:t>
            </a:r>
          </a:p>
          <a:p>
            <a:r>
              <a:rPr lang="en-US" sz="2400" dirty="0" smtClean="0"/>
              <a:t>What have we said about keeping state in the network?</a:t>
            </a:r>
            <a:endParaRPr lang="en-US" sz="2400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90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p Arrow 6"/>
          <p:cNvSpPr/>
          <p:nvPr/>
        </p:nvSpPr>
        <p:spPr>
          <a:xfrm rot="10800000">
            <a:off x="5004078" y="265611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85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9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60" y="57896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2" y="5141711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1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72337" y="643987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688194" y="576220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25351" y="4039403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ns1.google.com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960298" y="1454670"/>
            <a:ext cx="2124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www.google.com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69389" y="4072511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8037981" y="2656113"/>
            <a:ext cx="0" cy="60960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 Arrow 20"/>
          <p:cNvSpPr/>
          <p:nvPr/>
        </p:nvSpPr>
        <p:spPr>
          <a:xfrm rot="8796339">
            <a:off x="5362201" y="4418209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3753653">
            <a:off x="7000294" y="5513438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7802989" y="4419411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10800000">
            <a:off x="7802989" y="4419410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4400000">
            <a:off x="6976309" y="555008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9800000">
            <a:off x="5331388" y="4384863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5004078" y="265611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-Right Arrow 27"/>
          <p:cNvSpPr/>
          <p:nvPr/>
        </p:nvSpPr>
        <p:spPr>
          <a:xfrm>
            <a:off x="5714999" y="1948365"/>
            <a:ext cx="1919635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 flipH="1">
            <a:off x="424543" y="1737729"/>
            <a:ext cx="4142748" cy="543571"/>
            <a:chOff x="1219200" y="4876799"/>
            <a:chExt cx="5181605" cy="1384995"/>
          </a:xfrm>
        </p:grpSpPr>
        <p:sp>
          <p:nvSpPr>
            <p:cNvPr id="30" name="Rectangular Callout 29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-61220"/>
                <a:gd name="adj2" fmla="val -28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9203" y="5015484"/>
              <a:ext cx="5181602" cy="1144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www.google.com?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21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Iterated DNS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882" y="2786745"/>
            <a:ext cx="4556407" cy="40494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Contact server replies with the name of the next authority in the hierarchy</a:t>
            </a:r>
          </a:p>
          <a:p>
            <a:r>
              <a:rPr lang="en-US" dirty="0" smtClean="0"/>
              <a:t>“I don’t know this name, but this other server might”</a:t>
            </a:r>
          </a:p>
          <a:p>
            <a:r>
              <a:rPr lang="en-US" dirty="0" smtClean="0"/>
              <a:t>This is how DNS works today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90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p Arrow 5"/>
          <p:cNvSpPr/>
          <p:nvPr/>
        </p:nvSpPr>
        <p:spPr>
          <a:xfrm rot="10800000">
            <a:off x="5004078" y="2656113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85" y="185021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9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60" y="57896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2" y="5141711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861" y="3419974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72337" y="643987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88194" y="576220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025351" y="4039403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ns1.google.com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60298" y="1454670"/>
            <a:ext cx="2124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www.google.com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9389" y="4072511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8037981" y="2656113"/>
            <a:ext cx="0" cy="60960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 rot="8796339">
            <a:off x="5362201" y="4418209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7700886">
            <a:off x="6430415" y="3477084"/>
            <a:ext cx="553978" cy="230919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5400000">
            <a:off x="6380931" y="2870058"/>
            <a:ext cx="553978" cy="17935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6200000">
            <a:off x="6361841" y="2866605"/>
            <a:ext cx="553978" cy="180043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8457775">
            <a:off x="6371435" y="3464446"/>
            <a:ext cx="553978" cy="2326468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9800000">
            <a:off x="5329194" y="4338262"/>
            <a:ext cx="553978" cy="160814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5004078" y="2656114"/>
            <a:ext cx="553978" cy="65140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-Right Arrow 24"/>
          <p:cNvSpPr/>
          <p:nvPr/>
        </p:nvSpPr>
        <p:spPr>
          <a:xfrm>
            <a:off x="5714999" y="1948365"/>
            <a:ext cx="1919635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 flipH="1">
            <a:off x="424543" y="1737729"/>
            <a:ext cx="4142748" cy="543571"/>
            <a:chOff x="1219200" y="4876799"/>
            <a:chExt cx="5181605" cy="1384995"/>
          </a:xfrm>
        </p:grpSpPr>
        <p:sp>
          <p:nvSpPr>
            <p:cNvPr id="27" name="Rectangular Callout 26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-61220"/>
                <a:gd name="adj2" fmla="val -28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19203" y="5015484"/>
              <a:ext cx="5181602" cy="1144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www.google.com?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996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Propagation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1992086"/>
          </a:xfrm>
        </p:spPr>
        <p:txBody>
          <a:bodyPr/>
          <a:lstStyle/>
          <a:p>
            <a:r>
              <a:rPr lang="en-US" dirty="0" smtClean="0"/>
              <a:t>How many of you have purchased a domain name?</a:t>
            </a:r>
          </a:p>
          <a:p>
            <a:pPr lvl="1"/>
            <a:r>
              <a:rPr lang="en-US" dirty="0" smtClean="0"/>
              <a:t>Did you notice that it took ~72 hours for your name to become accessible?</a:t>
            </a:r>
          </a:p>
          <a:p>
            <a:pPr lvl="1"/>
            <a:r>
              <a:rPr lang="en-US" dirty="0" smtClean="0"/>
              <a:t>This delay is called DNS Propagation</a:t>
            </a:r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13" y="3934350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055" y="3939070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59" y="442422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037" y="39343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530" y="393435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13" y="442422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01514" y="458457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475862" y="45548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58963" y="5043649"/>
            <a:ext cx="204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</a:t>
            </a:r>
            <a:r>
              <a:rPr lang="en-US" sz="2000" dirty="0" smtClean="0"/>
              <a:t>s.godaddy.com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351400" y="3555051"/>
            <a:ext cx="2735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www.my-new-site.com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0659" y="5076757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695795" y="4424220"/>
            <a:ext cx="679260" cy="30480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Up Arrow 22"/>
          <p:cNvSpPr/>
          <p:nvPr/>
        </p:nvSpPr>
        <p:spPr>
          <a:xfrm rot="17569223" flipV="1">
            <a:off x="929094" y="4287573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7569223" flipV="1">
            <a:off x="5275254" y="4257839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rot="14655993" flipV="1">
            <a:off x="2359912" y="4249866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16200000" flipV="1">
            <a:off x="3843832" y="3972877"/>
            <a:ext cx="553978" cy="594010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3"/>
          <p:cNvSpPr txBox="1">
            <a:spLocks/>
          </p:cNvSpPr>
          <p:nvPr/>
        </p:nvSpPr>
        <p:spPr>
          <a:xfrm>
            <a:off x="152396" y="5638788"/>
            <a:ext cx="8991600" cy="642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would this process fail for a new DNS name?</a:t>
            </a:r>
          </a:p>
        </p:txBody>
      </p:sp>
    </p:spTree>
    <p:extLst>
      <p:ext uri="{BB962C8B-B14F-4D97-AF65-F5344CB8AC3E}">
        <p14:creationId xmlns:p14="http://schemas.microsoft.com/office/powerpoint/2010/main" val="70440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 animBg="1"/>
      <p:bldP spid="27" grpId="0" animBg="1"/>
      <p:bldP spid="28" grpId="0" animBg="1"/>
      <p:bldP spid="29" grpId="0" animBg="1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vs. Freshness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28147"/>
          </a:xfrm>
        </p:spPr>
        <p:txBody>
          <a:bodyPr/>
          <a:lstStyle/>
          <a:p>
            <a:r>
              <a:rPr lang="en-US" dirty="0" smtClean="0"/>
              <a:t>DNS Propagation delay is caused by caching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01" y="3421645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351" y="345710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34551" y="4109637"/>
            <a:ext cx="2420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a</a:t>
            </a:r>
            <a:r>
              <a:rPr lang="en-US" sz="2000" dirty="0" smtClean="0"/>
              <a:t>sgard.ccs.neu.edu</a:t>
            </a:r>
            <a:endParaRPr lang="en-US" sz="2000" dirty="0"/>
          </a:p>
        </p:txBody>
      </p:sp>
      <p:sp>
        <p:nvSpPr>
          <p:cNvPr id="8" name="Up Arrow 7"/>
          <p:cNvSpPr/>
          <p:nvPr/>
        </p:nvSpPr>
        <p:spPr>
          <a:xfrm rot="16200000" flipV="1">
            <a:off x="2215307" y="2483867"/>
            <a:ext cx="553978" cy="250044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flipH="1">
            <a:off x="5170714" y="2228347"/>
            <a:ext cx="3755571" cy="1592455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64908"/>
                <a:gd name="adj2" fmla="val 46017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3" y="4901369"/>
              <a:ext cx="5181602" cy="1175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Cached Root Zone File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Cached .com Zone File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Cached </a:t>
              </a: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.net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Zone File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Etc.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2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53" y="5663786"/>
            <a:ext cx="687992" cy="6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206" y="4113895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15" y="4320420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687" y="5745019"/>
            <a:ext cx="697433" cy="69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002683" y="476412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586647" y="494091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5437" y="6364448"/>
            <a:ext cx="204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</a:t>
            </a:r>
            <a:r>
              <a:rPr lang="en-US" sz="2000" dirty="0" smtClean="0"/>
              <a:t>s.godaddy.com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49998" y="6297348"/>
            <a:ext cx="2735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www.my-new-site.com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584371" y="6007782"/>
            <a:ext cx="1719943" cy="0"/>
          </a:xfrm>
          <a:prstGeom prst="line">
            <a:avLst/>
          </a:prstGeom>
          <a:ln w="762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 flipH="1">
            <a:off x="170972" y="2256597"/>
            <a:ext cx="3557021" cy="847566"/>
            <a:chOff x="1219200" y="4876799"/>
            <a:chExt cx="5181605" cy="1435489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0" y="4876799"/>
              <a:ext cx="5181604" cy="1384994"/>
            </a:xfrm>
            <a:prstGeom prst="wedgeRectCallout">
              <a:avLst>
                <a:gd name="adj1" fmla="val 34875"/>
                <a:gd name="adj2" fmla="val 9567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3" y="4904861"/>
              <a:ext cx="5181602" cy="140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www.my-new-site.com?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793178" y="2273166"/>
            <a:ext cx="2180345" cy="847566"/>
            <a:chOff x="1219200" y="4876799"/>
            <a:chExt cx="5181605" cy="1435489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9"/>
              <a:ext cx="5181605" cy="1384994"/>
            </a:xfrm>
            <a:prstGeom prst="wedgeRectCallout">
              <a:avLst>
                <a:gd name="adj1" fmla="val -18546"/>
                <a:gd name="adj2" fmla="val 996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3" y="4904861"/>
              <a:ext cx="5181602" cy="140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That name does not exist.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9" name="Up Arrow 28"/>
          <p:cNvSpPr/>
          <p:nvPr/>
        </p:nvSpPr>
        <p:spPr>
          <a:xfrm rot="5400000" flipV="1">
            <a:off x="2265078" y="2484154"/>
            <a:ext cx="553978" cy="250044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152396" y="4855110"/>
            <a:ext cx="4332518" cy="100965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Zone files may be cached for 1-72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8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9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Involvement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want to…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 someone, you need to ask for their phone number</a:t>
            </a:r>
          </a:p>
          <a:p>
            <a:pPr lvl="2"/>
            <a:r>
              <a:rPr lang="en-US" dirty="0" smtClean="0"/>
              <a:t>You can’t just dial “P R O F  W I L S O N”</a:t>
            </a:r>
          </a:p>
          <a:p>
            <a:pPr lvl="1"/>
            <a:r>
              <a:rPr lang="en-US" dirty="0" smtClean="0"/>
              <a:t>Mail someone, you need to get their address first</a:t>
            </a:r>
          </a:p>
          <a:p>
            <a:r>
              <a:rPr lang="en-US" dirty="0" smtClean="0"/>
              <a:t>What about the Internet?</a:t>
            </a:r>
          </a:p>
          <a:p>
            <a:pPr lvl="1"/>
            <a:r>
              <a:rPr lang="en-US" dirty="0" smtClean="0"/>
              <a:t>If you need to reach Google, you need their IP</a:t>
            </a:r>
          </a:p>
          <a:p>
            <a:pPr lvl="1"/>
            <a:r>
              <a:rPr lang="en-US" dirty="0" smtClean="0"/>
              <a:t>Does anyone know Google’s IP?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People can’t remember IP addresses</a:t>
            </a:r>
          </a:p>
          <a:p>
            <a:pPr lvl="1"/>
            <a:r>
              <a:rPr lang="en-US" dirty="0" smtClean="0"/>
              <a:t>Need human readable names that map to 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Resource Records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DNS queries have two fields: </a:t>
            </a:r>
            <a:r>
              <a:rPr lang="en-US" dirty="0" smtClean="0">
                <a:solidFill>
                  <a:schemeClr val="accent1"/>
                </a:solidFill>
              </a:rPr>
              <a:t>name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</a:p>
          <a:p>
            <a:r>
              <a:rPr lang="en-US" dirty="0" smtClean="0"/>
              <a:t>Resource record is the response to a query</a:t>
            </a:r>
          </a:p>
          <a:p>
            <a:pPr lvl="1"/>
            <a:r>
              <a:rPr lang="en-US" dirty="0" smtClean="0"/>
              <a:t>Four fields: (</a:t>
            </a:r>
            <a:r>
              <a:rPr lang="en-US" dirty="0" smtClean="0">
                <a:solidFill>
                  <a:schemeClr val="accent1"/>
                </a:solidFill>
              </a:rPr>
              <a:t>name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value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  <a:r>
              <a:rPr lang="en-US" dirty="0" smtClean="0"/>
              <a:t>, TTL)</a:t>
            </a:r>
          </a:p>
          <a:p>
            <a:pPr lvl="1"/>
            <a:r>
              <a:rPr lang="en-US" dirty="0" smtClean="0"/>
              <a:t>There may be multiple records returned for one query</a:t>
            </a:r>
          </a:p>
          <a:p>
            <a:r>
              <a:rPr lang="en-US" dirty="0" smtClean="0"/>
              <a:t>What are do the </a:t>
            </a:r>
            <a:r>
              <a:rPr lang="en-US" dirty="0" smtClean="0">
                <a:solidFill>
                  <a:schemeClr val="accent1"/>
                </a:solidFill>
              </a:rPr>
              <a:t>name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value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Depends on the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  <a:r>
              <a:rPr lang="en-US" dirty="0" smtClean="0"/>
              <a:t> of query and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Types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37314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Type = A / AAAA</a:t>
            </a:r>
          </a:p>
          <a:p>
            <a:pPr lvl="1"/>
            <a:r>
              <a:rPr lang="en-US" dirty="0" smtClean="0"/>
              <a:t>Name = domain name</a:t>
            </a:r>
          </a:p>
          <a:p>
            <a:pPr lvl="1"/>
            <a:r>
              <a:rPr lang="en-US" dirty="0" smtClean="0"/>
              <a:t>Value = IP address</a:t>
            </a:r>
          </a:p>
          <a:p>
            <a:pPr lvl="1"/>
            <a:r>
              <a:rPr lang="en-US" dirty="0" smtClean="0"/>
              <a:t>A is IPv4, AAAA is IPv6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Type = NS</a:t>
            </a:r>
          </a:p>
          <a:p>
            <a:pPr lvl="1"/>
            <a:r>
              <a:rPr lang="en-US" dirty="0" smtClean="0"/>
              <a:t>Name = partial domain</a:t>
            </a:r>
          </a:p>
          <a:p>
            <a:pPr lvl="1"/>
            <a:r>
              <a:rPr lang="en-US" dirty="0" smtClean="0"/>
              <a:t>Value = name of DNS server for this domain</a:t>
            </a:r>
          </a:p>
          <a:p>
            <a:pPr lvl="1"/>
            <a:r>
              <a:rPr lang="en-US" dirty="0" smtClean="0"/>
              <a:t>“Go send your query to this other server”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06247" y="1578429"/>
            <a:ext cx="4354285" cy="1028587"/>
            <a:chOff x="4506247" y="1578429"/>
            <a:chExt cx="4354285" cy="1028587"/>
          </a:xfrm>
        </p:grpSpPr>
        <p:sp>
          <p:nvSpPr>
            <p:cNvPr id="6" name="Rectangle 5"/>
            <p:cNvSpPr/>
            <p:nvPr/>
          </p:nvSpPr>
          <p:spPr>
            <a:xfrm>
              <a:off x="4506247" y="1578429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4242430" y="1864665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4961" y="1660181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www.ccs.neu.edu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06248" y="2699432"/>
            <a:ext cx="4354285" cy="1028587"/>
            <a:chOff x="4506248" y="2699432"/>
            <a:chExt cx="4354285" cy="1028587"/>
          </a:xfrm>
        </p:grpSpPr>
        <p:sp>
          <p:nvSpPr>
            <p:cNvPr id="10" name="Rectangle 9"/>
            <p:cNvSpPr/>
            <p:nvPr/>
          </p:nvSpPr>
          <p:spPr>
            <a:xfrm>
              <a:off x="4506248" y="2699432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259263" y="2985668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4962" y="2781184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www.ccs.neu.edu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Value: 129.10.116.81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06247" y="4386944"/>
            <a:ext cx="4354285" cy="1028587"/>
            <a:chOff x="4506247" y="4386944"/>
            <a:chExt cx="4354285" cy="1028587"/>
          </a:xfrm>
        </p:grpSpPr>
        <p:sp>
          <p:nvSpPr>
            <p:cNvPr id="13" name="Rectangle 12"/>
            <p:cNvSpPr/>
            <p:nvPr/>
          </p:nvSpPr>
          <p:spPr>
            <a:xfrm>
              <a:off x="4506247" y="4386944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4242430" y="467318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04961" y="4468696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NS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06248" y="5507947"/>
            <a:ext cx="4354285" cy="1028587"/>
            <a:chOff x="4506248" y="5507947"/>
            <a:chExt cx="4354285" cy="1028587"/>
          </a:xfrm>
        </p:grpSpPr>
        <p:sp>
          <p:nvSpPr>
            <p:cNvPr id="16" name="Rectangle 15"/>
            <p:cNvSpPr/>
            <p:nvPr/>
          </p:nvSpPr>
          <p:spPr>
            <a:xfrm>
              <a:off x="4506248" y="5507947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4259263" y="5794183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4962" y="5589699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>
                  <a:solidFill>
                    <a:schemeClr val="bg1"/>
                  </a:solidFill>
                </a:rPr>
                <a:t>Value</a:t>
              </a:r>
              <a:r>
                <a:rPr lang="en-US" sz="2400" dirty="0" smtClean="0">
                  <a:solidFill>
                    <a:schemeClr val="bg1"/>
                  </a:solidFill>
                </a:rPr>
                <a:t>: 129.10.116.51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67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Types, Continued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6198" y="1600200"/>
            <a:ext cx="4561112" cy="5105400"/>
          </a:xfrm>
        </p:spPr>
        <p:txBody>
          <a:bodyPr/>
          <a:lstStyle/>
          <a:p>
            <a:r>
              <a:rPr lang="en-US" dirty="0"/>
              <a:t>Type = CNAME</a:t>
            </a:r>
          </a:p>
          <a:p>
            <a:pPr lvl="1"/>
            <a:r>
              <a:rPr lang="en-US" dirty="0"/>
              <a:t>Name = hostname</a:t>
            </a:r>
          </a:p>
          <a:p>
            <a:pPr lvl="1"/>
            <a:r>
              <a:rPr lang="en-US" dirty="0"/>
              <a:t>Value = canonical hostname</a:t>
            </a:r>
          </a:p>
          <a:p>
            <a:pPr lvl="1"/>
            <a:r>
              <a:rPr lang="en-US" dirty="0"/>
              <a:t>Useful for aliasing</a:t>
            </a:r>
          </a:p>
          <a:p>
            <a:pPr lvl="1"/>
            <a:endParaRPr lang="en-US" dirty="0"/>
          </a:p>
          <a:p>
            <a:r>
              <a:rPr lang="en-US" dirty="0"/>
              <a:t>Type = MX</a:t>
            </a:r>
          </a:p>
          <a:p>
            <a:pPr lvl="1"/>
            <a:r>
              <a:rPr lang="en-US" dirty="0"/>
              <a:t>Name = domain in email address</a:t>
            </a:r>
          </a:p>
          <a:p>
            <a:pPr lvl="1"/>
            <a:r>
              <a:rPr lang="en-US" dirty="0"/>
              <a:t>Value = canonical name of mail server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604221" y="1578429"/>
            <a:ext cx="4354285" cy="1028587"/>
            <a:chOff x="4506247" y="1578429"/>
            <a:chExt cx="4354285" cy="1028587"/>
          </a:xfrm>
        </p:grpSpPr>
        <p:sp>
          <p:nvSpPr>
            <p:cNvPr id="8" name="Rectangle 7"/>
            <p:cNvSpPr/>
            <p:nvPr/>
          </p:nvSpPr>
          <p:spPr>
            <a:xfrm>
              <a:off x="4506247" y="1578429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242430" y="1864665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04961" y="1660181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 action="ppaction://hlinkfile"/>
                </a:rPr>
                <a:t>foo.mysite.com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CNAME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04222" y="2699432"/>
            <a:ext cx="4354285" cy="1028587"/>
            <a:chOff x="4506248" y="2699432"/>
            <a:chExt cx="4354285" cy="1028587"/>
          </a:xfrm>
        </p:grpSpPr>
        <p:sp>
          <p:nvSpPr>
            <p:cNvPr id="12" name="Rectangle 11"/>
            <p:cNvSpPr/>
            <p:nvPr/>
          </p:nvSpPr>
          <p:spPr>
            <a:xfrm>
              <a:off x="4506248" y="2699432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259263" y="2985668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04962" y="2781184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2" action="ppaction://hlinkfile"/>
                </a:rPr>
                <a:t>foo.mysite.com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Value: </a:t>
              </a:r>
              <a:r>
                <a:rPr lang="en-US" sz="2400" dirty="0" smtClean="0">
                  <a:solidFill>
                    <a:schemeClr val="bg1"/>
                  </a:solidFill>
                  <a:hlinkClick r:id="rId3" action="ppaction://hlinkfile"/>
                </a:rPr>
                <a:t>bar.mysite.com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04221" y="4386944"/>
            <a:ext cx="4354285" cy="1028587"/>
            <a:chOff x="4506247" y="4386944"/>
            <a:chExt cx="4354285" cy="1028587"/>
          </a:xfrm>
        </p:grpSpPr>
        <p:sp>
          <p:nvSpPr>
            <p:cNvPr id="16" name="Rectangle 15"/>
            <p:cNvSpPr/>
            <p:nvPr/>
          </p:nvSpPr>
          <p:spPr>
            <a:xfrm>
              <a:off x="4506247" y="4386944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4242430" y="467318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4961" y="4468696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4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Type: MX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04222" y="5507947"/>
            <a:ext cx="4354285" cy="1028587"/>
            <a:chOff x="4506248" y="5507947"/>
            <a:chExt cx="4354285" cy="1028587"/>
          </a:xfrm>
        </p:grpSpPr>
        <p:sp>
          <p:nvSpPr>
            <p:cNvPr id="20" name="Rectangle 19"/>
            <p:cNvSpPr/>
            <p:nvPr/>
          </p:nvSpPr>
          <p:spPr>
            <a:xfrm>
              <a:off x="4506248" y="5507947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4259263" y="5794183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04962" y="5589699"/>
              <a:ext cx="3755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 smtClean="0">
                  <a:solidFill>
                    <a:schemeClr val="bg1"/>
                  </a:solidFill>
                  <a:hlinkClick r:id="rId4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>
                  <a:solidFill>
                    <a:schemeClr val="bg1"/>
                  </a:solidFill>
                </a:rPr>
                <a:t>Value</a:t>
              </a:r>
              <a:r>
                <a:rPr lang="en-US" sz="2400" dirty="0" smtClean="0">
                  <a:solidFill>
                    <a:schemeClr val="bg1"/>
                  </a:solidFill>
                </a:rPr>
                <a:t>: </a:t>
              </a:r>
              <a:r>
                <a:rPr lang="en-US" sz="2400" dirty="0" smtClean="0">
                  <a:solidFill>
                    <a:schemeClr val="bg1"/>
                  </a:solidFill>
                  <a:hlinkClick r:id="rId5" action="ppaction://hlinkfile"/>
                </a:rPr>
                <a:t>amber.ccs.neu.edu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69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Lookups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399" y="1600200"/>
            <a:ext cx="8958943" cy="5105400"/>
          </a:xfrm>
        </p:spPr>
        <p:txBody>
          <a:bodyPr/>
          <a:lstStyle/>
          <a:p>
            <a:r>
              <a:rPr lang="en-US" dirty="0" smtClean="0"/>
              <a:t>What about the </a:t>
            </a:r>
            <a:r>
              <a:rPr lang="en-US" dirty="0" err="1" smtClean="0"/>
              <a:t>IP</a:t>
            </a:r>
            <a:r>
              <a:rPr lang="en-US" dirty="0" err="1" smtClean="0">
                <a:sym typeface="Wingdings" pitchFamily="2" charset="2"/>
              </a:rPr>
              <a:t>name</a:t>
            </a:r>
            <a:r>
              <a:rPr lang="en-US" dirty="0" smtClean="0">
                <a:sym typeface="Wingdings" pitchFamily="2" charset="2"/>
              </a:rPr>
              <a:t> mapping?</a:t>
            </a:r>
          </a:p>
          <a:p>
            <a:r>
              <a:rPr lang="en-US" dirty="0" smtClean="0"/>
              <a:t>Separate server hierarchy stores reverse mappings</a:t>
            </a:r>
          </a:p>
          <a:p>
            <a:pPr lvl="1"/>
            <a:r>
              <a:rPr lang="en-US" dirty="0" smtClean="0"/>
              <a:t>Rooted at in-</a:t>
            </a:r>
            <a:r>
              <a:rPr lang="en-US" dirty="0" err="1" smtClean="0"/>
              <a:t>addr.arpa</a:t>
            </a:r>
            <a:r>
              <a:rPr lang="en-US" dirty="0" smtClean="0"/>
              <a:t> and ip6.arpa</a:t>
            </a:r>
          </a:p>
          <a:p>
            <a:r>
              <a:rPr lang="en-US" dirty="0" smtClean="0"/>
              <a:t>Additional DNS record </a:t>
            </a:r>
            <a:r>
              <a:rPr lang="en-US" dirty="0" smtClean="0">
                <a:solidFill>
                  <a:schemeClr val="accent1"/>
                </a:solidFill>
              </a:rPr>
              <a:t>type</a:t>
            </a:r>
            <a:r>
              <a:rPr lang="en-US" smtClean="0"/>
              <a:t>: PTR</a:t>
            </a:r>
            <a:endParaRPr lang="en-US" dirty="0" smtClean="0"/>
          </a:p>
          <a:p>
            <a:pPr lvl="1"/>
            <a:r>
              <a:rPr lang="en-US" dirty="0" smtClean="0"/>
              <a:t>Name = IP address</a:t>
            </a:r>
          </a:p>
          <a:p>
            <a:pPr lvl="1"/>
            <a:r>
              <a:rPr lang="en-US" dirty="0" smtClean="0"/>
              <a:t>Value = domain name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604221" y="4386944"/>
            <a:ext cx="4354285" cy="1028587"/>
            <a:chOff x="4506247" y="4386944"/>
            <a:chExt cx="4354285" cy="1028587"/>
          </a:xfrm>
        </p:grpSpPr>
        <p:sp>
          <p:nvSpPr>
            <p:cNvPr id="6" name="Rectangle 5"/>
            <p:cNvSpPr/>
            <p:nvPr/>
          </p:nvSpPr>
          <p:spPr>
            <a:xfrm>
              <a:off x="4506247" y="4386944"/>
              <a:ext cx="4354285" cy="10285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4242430" y="467318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Query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4961" y="4468696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>
                  <a:solidFill>
                    <a:schemeClr val="bg1"/>
                  </a:solidFill>
                </a:rPr>
                <a:t>129.10.116.51 </a:t>
              </a:r>
              <a:r>
                <a:rPr lang="en-US" sz="2400" dirty="0" smtClean="0">
                  <a:solidFill>
                    <a:schemeClr val="bg1"/>
                  </a:solidFill>
                </a:rPr>
                <a:t>Type: PTR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04222" y="5507947"/>
            <a:ext cx="4354285" cy="1028587"/>
            <a:chOff x="4506248" y="5507947"/>
            <a:chExt cx="4354285" cy="1028587"/>
          </a:xfrm>
        </p:grpSpPr>
        <p:sp>
          <p:nvSpPr>
            <p:cNvPr id="10" name="Rectangle 9"/>
            <p:cNvSpPr/>
            <p:nvPr/>
          </p:nvSpPr>
          <p:spPr>
            <a:xfrm>
              <a:off x="4506248" y="5507947"/>
              <a:ext cx="4354285" cy="1028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259263" y="5794183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Resp.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4962" y="5589699"/>
              <a:ext cx="3755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Name: </a:t>
              </a:r>
              <a:r>
                <a:rPr lang="en-US" sz="2400" dirty="0">
                  <a:solidFill>
                    <a:schemeClr val="bg1"/>
                  </a:solidFill>
                </a:rPr>
                <a:t>129.10.116.51 </a:t>
              </a:r>
              <a:r>
                <a:rPr lang="en-US" sz="2400" dirty="0" smtClean="0">
                  <a:solidFill>
                    <a:schemeClr val="bg1"/>
                  </a:solidFill>
                </a:rPr>
                <a:t>Value: </a:t>
              </a:r>
              <a:r>
                <a:rPr lang="en-US" sz="2400" dirty="0" smtClean="0">
                  <a:solidFill>
                    <a:schemeClr val="bg1"/>
                  </a:solidFill>
                  <a:hlinkClick r:id="rId2" action="ppaction://hlinkfile"/>
                </a:rPr>
                <a:t>ccs.neu.edu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6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as Indirection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DNS gives us very powerful capabilities</a:t>
            </a:r>
          </a:p>
          <a:p>
            <a:pPr lvl="1"/>
            <a:r>
              <a:rPr lang="en-US" dirty="0" smtClean="0"/>
              <a:t>Not only easier for humans to reference machines!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Changing the IPs of machines becomes trivial</a:t>
            </a:r>
          </a:p>
          <a:p>
            <a:pPr lvl="1"/>
            <a:r>
              <a:rPr lang="en-US" dirty="0" smtClean="0"/>
              <a:t>e.g. you want to move your web server to a new host</a:t>
            </a:r>
          </a:p>
          <a:p>
            <a:pPr lvl="1"/>
            <a:r>
              <a:rPr lang="en-US" dirty="0" smtClean="0"/>
              <a:t>Just change the DNS record!</a:t>
            </a:r>
          </a:p>
        </p:txBody>
      </p:sp>
    </p:spTree>
    <p:extLst>
      <p:ext uri="{BB962C8B-B14F-4D97-AF65-F5344CB8AC3E}">
        <p14:creationId xmlns:p14="http://schemas.microsoft.com/office/powerpoint/2010/main" val="63702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 and Load Balancing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3998"/>
            <a:ext cx="8839200" cy="598714"/>
          </a:xfrm>
        </p:spPr>
        <p:txBody>
          <a:bodyPr/>
          <a:lstStyle/>
          <a:p>
            <a:r>
              <a:rPr lang="en-US" dirty="0" smtClean="0"/>
              <a:t>One machine can have many aliases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387" y="2407293"/>
            <a:ext cx="948757" cy="9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36733" y="2115270"/>
            <a:ext cx="1994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www.reddit.com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3240" y="2580692"/>
            <a:ext cx="2578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www.foursquare.com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73136" y="3059654"/>
            <a:ext cx="295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www.huffingtonpost.com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3231446" y="2315325"/>
            <a:ext cx="1090184" cy="20005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3231446" y="2780747"/>
            <a:ext cx="109018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</p:cNvCxnSpPr>
          <p:nvPr/>
        </p:nvCxnSpPr>
        <p:spPr>
          <a:xfrm flipV="1">
            <a:off x="3231446" y="3059654"/>
            <a:ext cx="1090184" cy="20005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11645" y="3070540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*.blogspot.com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11645" y="2092210"/>
            <a:ext cx="2534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christo.blogspot.com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311645" y="2578614"/>
            <a:ext cx="2393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sandi.blogspot.com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>
            <a:off x="5263144" y="2778669"/>
            <a:ext cx="1048501" cy="50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1"/>
          </p:cNvCxnSpPr>
          <p:nvPr/>
        </p:nvCxnSpPr>
        <p:spPr>
          <a:xfrm flipH="1">
            <a:off x="5263144" y="2292265"/>
            <a:ext cx="1048501" cy="2231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1"/>
          </p:cNvCxnSpPr>
          <p:nvPr/>
        </p:nvCxnSpPr>
        <p:spPr>
          <a:xfrm flipH="1" flipV="1">
            <a:off x="5263144" y="3059654"/>
            <a:ext cx="1048501" cy="21094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3"/>
          <p:cNvSpPr txBox="1">
            <a:spLocks/>
          </p:cNvSpPr>
          <p:nvPr/>
        </p:nvSpPr>
        <p:spPr>
          <a:xfrm>
            <a:off x="159514" y="3592279"/>
            <a:ext cx="8839200" cy="5987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One domain can map to multiple machines</a:t>
            </a:r>
            <a:endParaRPr lang="en-US" dirty="0"/>
          </a:p>
        </p:txBody>
      </p:sp>
      <p:pic>
        <p:nvPicPr>
          <p:cNvPr id="3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713" y="4145159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036083" y="5133353"/>
            <a:ext cx="2124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www.google.com</a:t>
            </a:r>
            <a:endParaRPr lang="en-US" sz="2000" dirty="0"/>
          </a:p>
        </p:txBody>
      </p:sp>
      <p:cxnSp>
        <p:nvCxnSpPr>
          <p:cNvPr id="40" name="Straight Arrow Connector 39"/>
          <p:cNvCxnSpPr>
            <a:stCxn id="39" idx="3"/>
            <a:endCxn id="59" idx="1"/>
          </p:cNvCxnSpPr>
          <p:nvPr/>
        </p:nvCxnSpPr>
        <p:spPr>
          <a:xfrm>
            <a:off x="4160640" y="5333408"/>
            <a:ext cx="2013716" cy="5401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3"/>
            <a:endCxn id="58" idx="1"/>
          </p:cNvCxnSpPr>
          <p:nvPr/>
        </p:nvCxnSpPr>
        <p:spPr>
          <a:xfrm flipV="1">
            <a:off x="4160640" y="4996895"/>
            <a:ext cx="2537966" cy="3365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3"/>
            <a:endCxn id="36" idx="1"/>
          </p:cNvCxnSpPr>
          <p:nvPr/>
        </p:nvCxnSpPr>
        <p:spPr>
          <a:xfrm flipV="1">
            <a:off x="4160640" y="4571027"/>
            <a:ext cx="1357073" cy="7623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3"/>
            <a:endCxn id="60" idx="1"/>
          </p:cNvCxnSpPr>
          <p:nvPr/>
        </p:nvCxnSpPr>
        <p:spPr>
          <a:xfrm>
            <a:off x="4160640" y="5333408"/>
            <a:ext cx="931205" cy="9660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606" y="4571027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356" y="5447696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845" y="5873564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06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35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Delivery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3074" name="Picture 2" descr="D:\Classes\CS 4700\assets\usashap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34" y="1536027"/>
            <a:ext cx="8251371" cy="525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Classes\CS 4700\assets\Netflix-icon-300x15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0" t="10621" r="6646" b="14574"/>
          <a:stretch/>
        </p:blipFill>
        <p:spPr bwMode="auto">
          <a:xfrm>
            <a:off x="1023224" y="2305474"/>
            <a:ext cx="1567543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94" y="2653817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Classes\CS 4700\assets\Netflix-icon-300x15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0" t="10621" r="6646" b="14574"/>
          <a:stretch/>
        </p:blipFill>
        <p:spPr bwMode="auto">
          <a:xfrm>
            <a:off x="7391382" y="4874504"/>
            <a:ext cx="1567543" cy="69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29" y="4275790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Classes\CS 4700\assets\User Coat Blue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151" y="2305474"/>
            <a:ext cx="920326" cy="9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D:\Classes\CS 4700\assets\User Coat Blue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26" y="4661741"/>
            <a:ext cx="920326" cy="9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38" y="3447059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892" y="3194283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eft-Right Arrow 14"/>
          <p:cNvSpPr/>
          <p:nvPr/>
        </p:nvSpPr>
        <p:spPr>
          <a:xfrm rot="4388538">
            <a:off x="599318" y="3808146"/>
            <a:ext cx="1037637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 rot="6498330">
            <a:off x="7181835" y="3528073"/>
            <a:ext cx="1037637" cy="4916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7506663">
            <a:off x="1731548" y="4447244"/>
            <a:ext cx="704121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9626370">
            <a:off x="6601662" y="2985589"/>
            <a:ext cx="810495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585607" y="4653788"/>
            <a:ext cx="4098226" cy="2072035"/>
            <a:chOff x="404487" y="3333623"/>
            <a:chExt cx="8274022" cy="1523216"/>
          </a:xfrm>
        </p:grpSpPr>
        <p:sp>
          <p:nvSpPr>
            <p:cNvPr id="20" name="Rectangle 19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404487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DNS responses may vary based on geography, ISP,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etc</a:t>
              </a:r>
              <a:endParaRPr lang="en-US" sz="32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7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667000"/>
            <a:ext cx="8338782" cy="3529084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Basics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Security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7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dirty="0" smtClean="0"/>
              <a:t>Without DNS…</a:t>
            </a:r>
          </a:p>
          <a:p>
            <a:pPr lvl="1"/>
            <a:r>
              <a:rPr lang="en-US" dirty="0" smtClean="0"/>
              <a:t>How could you get to any websites?</a:t>
            </a:r>
          </a:p>
          <a:p>
            <a:r>
              <a:rPr lang="en-US" dirty="0" smtClean="0"/>
              <a:t>You are your </a:t>
            </a:r>
            <a:r>
              <a:rPr lang="en-US" dirty="0" err="1" smtClean="0"/>
              <a:t>mailserver</a:t>
            </a:r>
            <a:endParaRPr lang="en-US" dirty="0" smtClean="0"/>
          </a:p>
          <a:p>
            <a:pPr lvl="1"/>
            <a:r>
              <a:rPr lang="en-US" dirty="0" smtClean="0"/>
              <a:t>When you sign up for websites, you use your email address</a:t>
            </a:r>
          </a:p>
          <a:p>
            <a:pPr lvl="1"/>
            <a:r>
              <a:rPr lang="en-US" dirty="0" smtClean="0"/>
              <a:t>What if someone hijacks the DNS for your mail server?</a:t>
            </a:r>
          </a:p>
          <a:p>
            <a:r>
              <a:rPr lang="en-US" dirty="0" smtClean="0"/>
              <a:t>DNS is the root of trust for the web</a:t>
            </a:r>
          </a:p>
          <a:p>
            <a:pPr lvl="1"/>
            <a:r>
              <a:rPr lang="en-US" dirty="0" smtClean="0"/>
              <a:t>When a user types </a:t>
            </a:r>
            <a:r>
              <a:rPr lang="en-US" dirty="0" smtClean="0">
                <a:hlinkClick r:id="rId2"/>
              </a:rPr>
              <a:t>www.bankofamerica.com</a:t>
            </a:r>
            <a:r>
              <a:rPr lang="en-US" dirty="0" smtClean="0"/>
              <a:t>, they expect to be taken to their bank’s website</a:t>
            </a:r>
          </a:p>
          <a:p>
            <a:pPr lvl="1"/>
            <a:r>
              <a:rPr lang="en-US" dirty="0" smtClean="0"/>
              <a:t>What if the DNS record is compromised?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4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Flood DNS servers with requests until they fail</a:t>
            </a:r>
          </a:p>
          <a:p>
            <a:r>
              <a:rPr lang="en-US" dirty="0" smtClean="0"/>
              <a:t>October 2002: massive </a:t>
            </a:r>
            <a:r>
              <a:rPr lang="en-US" dirty="0" err="1" smtClean="0"/>
              <a:t>DDoS</a:t>
            </a:r>
            <a:r>
              <a:rPr lang="en-US" dirty="0" smtClean="0"/>
              <a:t> against the root name servers</a:t>
            </a:r>
          </a:p>
          <a:p>
            <a:pPr lvl="1"/>
            <a:r>
              <a:rPr lang="en-US" dirty="0" smtClean="0"/>
              <a:t>What was the effect?</a:t>
            </a:r>
          </a:p>
          <a:p>
            <a:pPr lvl="1"/>
            <a:r>
              <a:rPr lang="en-US" dirty="0" smtClean="0"/>
              <a:t>… users didn’t even notice</a:t>
            </a:r>
          </a:p>
          <a:p>
            <a:pPr lvl="1"/>
            <a:r>
              <a:rPr lang="en-US" dirty="0" smtClean="0"/>
              <a:t>Root zone file is cached almost everywhere</a:t>
            </a:r>
          </a:p>
          <a:p>
            <a:r>
              <a:rPr lang="en-US" dirty="0" smtClean="0"/>
              <a:t>More targeted attacks can be effective</a:t>
            </a:r>
          </a:p>
          <a:p>
            <a:pPr lvl="1"/>
            <a:r>
              <a:rPr lang="en-US" dirty="0" smtClean="0"/>
              <a:t>Local DNS server </a:t>
            </a:r>
            <a:r>
              <a:rPr lang="en-US" dirty="0" smtClean="0">
                <a:sym typeface="Wingdings" pitchFamily="2" charset="2"/>
              </a:rPr>
              <a:t> cannot access DNS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Authoritative server  cannot access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2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Names and Addresses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Addresses, e.g. 129.10.117.100</a:t>
            </a:r>
          </a:p>
          <a:p>
            <a:pPr lvl="1"/>
            <a:r>
              <a:rPr lang="en-US" dirty="0" smtClean="0"/>
              <a:t>Computer usable labels for machines</a:t>
            </a:r>
          </a:p>
          <a:p>
            <a:pPr lvl="1"/>
            <a:r>
              <a:rPr lang="en-US" dirty="0" smtClean="0"/>
              <a:t>Conform to structure of the network</a:t>
            </a:r>
          </a:p>
          <a:p>
            <a:r>
              <a:rPr lang="en-US" dirty="0" smtClean="0"/>
              <a:t>Names, e.g. </a:t>
            </a:r>
            <a:r>
              <a:rPr lang="en-US" dirty="0" smtClean="0">
                <a:hlinkClick r:id="rId2"/>
              </a:rPr>
              <a:t>www.northeastern.edu</a:t>
            </a:r>
            <a:endParaRPr lang="en-US" dirty="0" smtClean="0"/>
          </a:p>
          <a:p>
            <a:pPr lvl="1"/>
            <a:r>
              <a:rPr lang="en-US" dirty="0" smtClean="0"/>
              <a:t>Human usable labels for machines</a:t>
            </a:r>
          </a:p>
          <a:p>
            <a:pPr lvl="1"/>
            <a:r>
              <a:rPr lang="en-US" dirty="0" smtClean="0"/>
              <a:t>Conform to organizational structure</a:t>
            </a:r>
          </a:p>
          <a:p>
            <a:r>
              <a:rPr lang="en-US" dirty="0" smtClean="0"/>
              <a:t>How do you map from one to the other?</a:t>
            </a:r>
          </a:p>
          <a:p>
            <a:pPr lvl="1"/>
            <a:r>
              <a:rPr lang="en-US" dirty="0" smtClean="0"/>
              <a:t>Domain Name System (DNS)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8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Hijacking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240950"/>
          </a:xfrm>
        </p:spPr>
        <p:txBody>
          <a:bodyPr/>
          <a:lstStyle/>
          <a:p>
            <a:r>
              <a:rPr lang="en-US" dirty="0" smtClean="0"/>
              <a:t>Infect their OS or browser with a virus/</a:t>
            </a:r>
            <a:r>
              <a:rPr lang="en-US" dirty="0" err="1" smtClean="0"/>
              <a:t>trojan</a:t>
            </a:r>
            <a:endParaRPr lang="en-US" dirty="0" smtClean="0"/>
          </a:p>
          <a:p>
            <a:pPr lvl="1"/>
            <a:r>
              <a:rPr lang="en-US" dirty="0" smtClean="0"/>
              <a:t>e.g. Many </a:t>
            </a:r>
            <a:r>
              <a:rPr lang="en-US" dirty="0" err="1" smtClean="0"/>
              <a:t>trojans</a:t>
            </a:r>
            <a:r>
              <a:rPr lang="en-US" dirty="0" smtClean="0"/>
              <a:t> change entries in /</a:t>
            </a:r>
            <a:r>
              <a:rPr lang="en-US" dirty="0" err="1" smtClean="0"/>
              <a:t>etc</a:t>
            </a:r>
            <a:r>
              <a:rPr lang="en-US" dirty="0" smtClean="0"/>
              <a:t>/hosts</a:t>
            </a:r>
          </a:p>
          <a:p>
            <a:pPr lvl="1"/>
            <a:r>
              <a:rPr lang="en-US" dirty="0" smtClean="0"/>
              <a:t>*.bankofamerica.com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evilbank.com</a:t>
            </a:r>
          </a:p>
          <a:p>
            <a:r>
              <a:rPr lang="en-US" dirty="0" smtClean="0"/>
              <a:t>Man-in-the-middle</a:t>
            </a:r>
            <a:endParaRPr lang="en-US" dirty="0"/>
          </a:p>
        </p:txBody>
      </p:sp>
      <p:pic>
        <p:nvPicPr>
          <p:cNvPr id="5" name="Picture 5" descr="D:\Classes\CS 4700\assets\User Coat Blue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20" y="3663327"/>
            <a:ext cx="920326" cy="9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350" y="365631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-Right Arrow 6"/>
          <p:cNvSpPr/>
          <p:nvPr/>
        </p:nvSpPr>
        <p:spPr>
          <a:xfrm>
            <a:off x="4907880" y="3874137"/>
            <a:ext cx="704121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D:\Classes\CS 4700\assets\devi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80" y="351389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eft-Right Arrow 9"/>
          <p:cNvSpPr/>
          <p:nvPr/>
        </p:nvSpPr>
        <p:spPr>
          <a:xfrm>
            <a:off x="2984559" y="3877643"/>
            <a:ext cx="704121" cy="49169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52398" y="4733090"/>
            <a:ext cx="8839200" cy="19616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Response Spoofing</a:t>
            </a:r>
          </a:p>
          <a:p>
            <a:pPr lvl="1"/>
            <a:r>
              <a:rPr lang="en-US" dirty="0" smtClean="0"/>
              <a:t>Eavesdrop on requests</a:t>
            </a:r>
          </a:p>
          <a:p>
            <a:pPr lvl="1"/>
            <a:r>
              <a:rPr lang="en-US" dirty="0" smtClean="0"/>
              <a:t>Outrace the servers response</a:t>
            </a:r>
          </a:p>
        </p:txBody>
      </p:sp>
    </p:spTree>
    <p:extLst>
      <p:ext uri="{BB962C8B-B14F-4D97-AF65-F5344CB8AC3E}">
        <p14:creationId xmlns:p14="http://schemas.microsoft.com/office/powerpoint/2010/main" val="4814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711441" y="263555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dns.bofa.com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Spoofing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4" y="4041886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52" y="163560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1110285" y="1739608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636897">
            <a:off x="911852" y="5265648"/>
            <a:ext cx="6530044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5" y="1573035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84577" y="3662400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123.45.67.89</a:t>
            </a:r>
            <a:endParaRPr lang="en-US" sz="2000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1059348" y="1750494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 flipH="1">
            <a:off x="653109" y="108544"/>
            <a:ext cx="3783812" cy="1005472"/>
            <a:chOff x="1219201" y="4876799"/>
            <a:chExt cx="521155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8422"/>
                <a:gd name="adj2" fmla="val 11517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sp>
        <p:nvSpPr>
          <p:cNvPr id="31" name="Right Arrow 30"/>
          <p:cNvSpPr/>
          <p:nvPr/>
        </p:nvSpPr>
        <p:spPr>
          <a:xfrm>
            <a:off x="1042372" y="4239153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0800000">
            <a:off x="940951" y="4239153"/>
            <a:ext cx="2912975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2051" name="Picture 3" descr="D:\Classes\CS 4700\assets\bank_of_americ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18869" r="2989" b="16108"/>
          <a:stretch/>
        </p:blipFill>
        <p:spPr bwMode="auto">
          <a:xfrm>
            <a:off x="7543800" y="1897932"/>
            <a:ext cx="1600200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Classes\CS 4700\assets\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212" y="2627251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Arrow 10"/>
          <p:cNvSpPr/>
          <p:nvPr/>
        </p:nvSpPr>
        <p:spPr>
          <a:xfrm rot="472089">
            <a:off x="1077063" y="2541418"/>
            <a:ext cx="6491101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52" y="3980670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767546" y="4980618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dns.evil.com</a:t>
            </a:r>
            <a:endParaRPr lang="en-US" sz="2000" dirty="0"/>
          </a:p>
        </p:txBody>
      </p:sp>
      <p:pic>
        <p:nvPicPr>
          <p:cNvPr id="9" name="Picture 2" descr="D:\Classes\CS 4700\assets\devil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26" y="3682643"/>
            <a:ext cx="718486" cy="71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7332115" y="6320379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66.66.66.93</a:t>
            </a:r>
            <a:endParaRPr lang="en-US" sz="2000" dirty="0"/>
          </a:p>
        </p:txBody>
      </p:sp>
      <p:pic>
        <p:nvPicPr>
          <p:cNvPr id="37" name="Picture 2" descr="D:\Classes\CS 4700\assets\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212" y="5285230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:\Classes\CS 4700\assets\devil-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233" y="4893621"/>
            <a:ext cx="718486" cy="71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/>
          <p:cNvGrpSpPr/>
          <p:nvPr/>
        </p:nvGrpSpPr>
        <p:grpSpPr>
          <a:xfrm flipH="1">
            <a:off x="4732399" y="370154"/>
            <a:ext cx="2599716" cy="743862"/>
            <a:chOff x="1219201" y="4876799"/>
            <a:chExt cx="5211555" cy="1384995"/>
          </a:xfrm>
        </p:grpSpPr>
        <p:sp>
          <p:nvSpPr>
            <p:cNvPr id="40" name="Rectangular Callout 39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51791"/>
                <a:gd name="adj2" fmla="val 140057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1" y="5140291"/>
              <a:ext cx="5181603" cy="72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123.45.67.89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663982" y="2644812"/>
            <a:ext cx="3783812" cy="1005472"/>
            <a:chOff x="1219201" y="4876799"/>
            <a:chExt cx="5211555" cy="1384995"/>
          </a:xfrm>
        </p:grpSpPr>
        <p:sp>
          <p:nvSpPr>
            <p:cNvPr id="43" name="Rectangular Callout 42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8422"/>
                <a:gd name="adj2" fmla="val 11517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779464" y="1114713"/>
            <a:ext cx="5905869" cy="1345095"/>
            <a:chOff x="404487" y="3333623"/>
            <a:chExt cx="8274022" cy="1523216"/>
          </a:xfrm>
        </p:grpSpPr>
        <p:sp>
          <p:nvSpPr>
            <p:cNvPr id="46" name="Rectangle 4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404487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How do you know that a given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name</a:t>
              </a:r>
              <a:r>
                <a:rPr lang="en-US" sz="3200" dirty="0" err="1" smtClean="0">
                  <a:solidFill>
                    <a:schemeClr val="bg1"/>
                  </a:solidFill>
                  <a:sym typeface="Wingdings" pitchFamily="2" charset="2"/>
                </a:rPr>
                <a:t>IP</a:t>
              </a:r>
              <a:r>
                <a:rPr lang="en-US" sz="3200" dirty="0" smtClean="0">
                  <a:solidFill>
                    <a:schemeClr val="bg1"/>
                  </a:solidFill>
                  <a:sym typeface="Wingdings" pitchFamily="2" charset="2"/>
                </a:rPr>
                <a:t> mapping is correct?</a:t>
              </a:r>
              <a:endParaRPr lang="en-US" sz="32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4747340" y="3201095"/>
            <a:ext cx="2584775" cy="746605"/>
            <a:chOff x="1219201" y="4876800"/>
            <a:chExt cx="5211555" cy="1384994"/>
          </a:xfrm>
        </p:grpSpPr>
        <p:sp>
          <p:nvSpPr>
            <p:cNvPr id="26" name="Rectangular Callout 25"/>
            <p:cNvSpPr/>
            <p:nvPr/>
          </p:nvSpPr>
          <p:spPr>
            <a:xfrm>
              <a:off x="1249152" y="4876800"/>
              <a:ext cx="5181604" cy="1384994"/>
            </a:xfrm>
            <a:prstGeom prst="wedgeRectCallout">
              <a:avLst>
                <a:gd name="adj1" fmla="val 47738"/>
                <a:gd name="adj2" fmla="val 101272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1" y="5098934"/>
              <a:ext cx="5181604" cy="72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66.66.66.93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84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8" grpId="0" animBg="1"/>
      <p:bldP spid="18" grpId="1" animBg="1"/>
      <p:bldP spid="31" grpId="0" animBg="1"/>
      <p:bldP spid="31" grpId="1" animBg="1"/>
      <p:bldP spid="32" grpId="0" animBg="1"/>
      <p:bldP spid="32" grpId="1" animBg="1"/>
      <p:bldP spid="11" grpId="0" animBg="1"/>
      <p:bldP spid="11" grpId="1" animBg="1"/>
      <p:bldP spid="35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Cache Poisoning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197" y="4495800"/>
            <a:ext cx="8138075" cy="2220686"/>
          </a:xfrm>
        </p:spPr>
        <p:txBody>
          <a:bodyPr/>
          <a:lstStyle/>
          <a:p>
            <a:r>
              <a:rPr lang="en-US" dirty="0" smtClean="0"/>
              <a:t>Until the TTL expires, all queries for </a:t>
            </a:r>
            <a:r>
              <a:rPr lang="en-US" dirty="0" err="1" smtClean="0"/>
              <a:t>BofA</a:t>
            </a:r>
            <a:r>
              <a:rPr lang="en-US" dirty="0" smtClean="0"/>
              <a:t> to dns.neu.edu will return poisoned result</a:t>
            </a:r>
          </a:p>
          <a:p>
            <a:r>
              <a:rPr lang="en-US" dirty="0" smtClean="0"/>
              <a:t>Much worse than spoofing/man-in-the-middle</a:t>
            </a:r>
          </a:p>
          <a:p>
            <a:pPr lvl="1"/>
            <a:r>
              <a:rPr lang="en-US" dirty="0" smtClean="0"/>
              <a:t>Whole ISPs can be impacted!</a:t>
            </a:r>
            <a:endParaRPr lang="en-US" dirty="0"/>
          </a:p>
        </p:txBody>
      </p:sp>
      <p:pic>
        <p:nvPicPr>
          <p:cNvPr id="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7" y="2472206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52" y="2047652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235" y="2047652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Classes\CS 4700\assets\devi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235" y="351388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549842">
            <a:off x="1006843" y="2000873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030449" y="2285992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5030449" y="2285992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2184652">
            <a:off x="4865900" y="3184489"/>
            <a:ext cx="3106413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1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5" y="1573035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217044" y="2962245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ns1.google.com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9268" y="3012979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dns.neu.edu</a:t>
            </a:r>
            <a:endParaRPr lang="en-US" sz="2000" dirty="0"/>
          </a:p>
        </p:txBody>
      </p:sp>
      <p:sp>
        <p:nvSpPr>
          <p:cNvPr id="18" name="Right Arrow 17"/>
          <p:cNvSpPr/>
          <p:nvPr/>
        </p:nvSpPr>
        <p:spPr>
          <a:xfrm rot="11283476">
            <a:off x="980984" y="1982332"/>
            <a:ext cx="28290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 flipH="1">
            <a:off x="653108" y="344044"/>
            <a:ext cx="3320144" cy="1005472"/>
            <a:chOff x="1219201" y="4876799"/>
            <a:chExt cx="5211555" cy="1384995"/>
          </a:xfrm>
        </p:grpSpPr>
        <p:sp>
          <p:nvSpPr>
            <p:cNvPr id="20" name="Rectangular Callout 19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7297"/>
                <a:gd name="adj2" fmla="val 83782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www.google.com?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 flipH="1">
            <a:off x="5499928" y="760506"/>
            <a:ext cx="3320144" cy="1005472"/>
            <a:chOff x="1219201" y="4876799"/>
            <a:chExt cx="5211555" cy="1384995"/>
          </a:xfrm>
        </p:grpSpPr>
        <p:sp>
          <p:nvSpPr>
            <p:cNvPr id="23" name="Rectangular Callout 22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-35804"/>
                <a:gd name="adj2" fmla="val 83782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www.google.com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= 74.125.131.26 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5556972" y="4893241"/>
            <a:ext cx="3320144" cy="1005473"/>
            <a:chOff x="1219201" y="4876798"/>
            <a:chExt cx="5211555" cy="1384996"/>
          </a:xfrm>
        </p:grpSpPr>
        <p:sp>
          <p:nvSpPr>
            <p:cNvPr id="26" name="Rectangular Callout 25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-33166"/>
                <a:gd name="adj2" fmla="val -97020"/>
              </a:avLst>
            </a:prstGeom>
            <a:solidFill>
              <a:schemeClr val="accent2"/>
            </a:solidFill>
            <a:ln w="381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1" y="4876798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bankofamerica.com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= 66.66.66.92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1116776" y="846780"/>
            <a:ext cx="3783812" cy="1005472"/>
            <a:chOff x="1219201" y="4876799"/>
            <a:chExt cx="521155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58839"/>
                <a:gd name="adj2" fmla="val 147658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sp>
        <p:nvSpPr>
          <p:cNvPr id="31" name="Right Arrow 30"/>
          <p:cNvSpPr/>
          <p:nvPr/>
        </p:nvSpPr>
        <p:spPr>
          <a:xfrm rot="21403608">
            <a:off x="1059349" y="2700042"/>
            <a:ext cx="2862967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0595456">
            <a:off x="999722" y="2704885"/>
            <a:ext cx="2912975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564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8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DNSSEC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Cryptographically sign critical resource records</a:t>
            </a:r>
          </a:p>
          <a:p>
            <a:pPr lvl="1"/>
            <a:r>
              <a:rPr lang="en-US" dirty="0" smtClean="0"/>
              <a:t>Resolver can verify the cryptographic signature</a:t>
            </a:r>
          </a:p>
          <a:p>
            <a:r>
              <a:rPr lang="en-US" dirty="0" smtClean="0"/>
              <a:t>Two new resource </a:t>
            </a:r>
            <a:r>
              <a:rPr lang="en-US" dirty="0" smtClean="0">
                <a:solidFill>
                  <a:schemeClr val="accent1"/>
                </a:solidFill>
              </a:rPr>
              <a:t>types</a:t>
            </a:r>
          </a:p>
          <a:p>
            <a:pPr lvl="1"/>
            <a:r>
              <a:rPr lang="en-US" dirty="0" smtClean="0"/>
              <a:t>Type = DNSKEY</a:t>
            </a:r>
          </a:p>
          <a:p>
            <a:pPr lvl="2"/>
            <a:r>
              <a:rPr lang="en-US" dirty="0" smtClean="0"/>
              <a:t>Name = Zone domain name</a:t>
            </a:r>
          </a:p>
          <a:p>
            <a:pPr lvl="2"/>
            <a:r>
              <a:rPr lang="en-US" dirty="0" smtClean="0"/>
              <a:t>Value = Public key for the zone</a:t>
            </a:r>
          </a:p>
          <a:p>
            <a:pPr lvl="1"/>
            <a:r>
              <a:rPr lang="en-US" dirty="0" smtClean="0"/>
              <a:t>Type = RRSIG</a:t>
            </a:r>
          </a:p>
          <a:p>
            <a:pPr lvl="2"/>
            <a:r>
              <a:rPr lang="en-US" dirty="0" smtClean="0"/>
              <a:t>Name = (type, name) tuple, i.e. the query itself</a:t>
            </a:r>
          </a:p>
          <a:p>
            <a:pPr lvl="2"/>
            <a:r>
              <a:rPr lang="en-US" dirty="0" smtClean="0"/>
              <a:t>Value = Cryptographic signature of the query results</a:t>
            </a:r>
          </a:p>
          <a:p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On the roots since July 2010</a:t>
            </a:r>
          </a:p>
          <a:p>
            <a:pPr lvl="1"/>
            <a:r>
              <a:rPr lang="en-US" dirty="0" err="1" smtClean="0"/>
              <a:t>Verisign</a:t>
            </a:r>
            <a:r>
              <a:rPr lang="en-US" dirty="0" smtClean="0"/>
              <a:t> enabled it on .com and </a:t>
            </a:r>
            <a:r>
              <a:rPr lang="en-US" dirty="0" err="1" smtClean="0"/>
              <a:t>.net</a:t>
            </a:r>
            <a:r>
              <a:rPr lang="en-US" dirty="0" smtClean="0"/>
              <a:t> in January 2011</a:t>
            </a:r>
          </a:p>
          <a:p>
            <a:pPr lvl="1"/>
            <a:r>
              <a:rPr lang="en-US" dirty="0" smtClean="0"/>
              <a:t>Comcast is the first major ISP to support it (January 2012)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5606143" y="3034808"/>
            <a:ext cx="3331028" cy="1005472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3" cy="1384995"/>
            </a:xfrm>
            <a:prstGeom prst="wedgeRectCallout">
              <a:avLst>
                <a:gd name="adj1" fmla="val 32846"/>
                <a:gd name="adj2" fmla="val 870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2" y="4876799"/>
              <a:ext cx="5181603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Prevents hijacking and spoofing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4767942" y="2532072"/>
            <a:ext cx="3788226" cy="1005472"/>
            <a:chOff x="1219201" y="4876799"/>
            <a:chExt cx="521155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47297"/>
                <a:gd name="adj2" fmla="val 8378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Creates a hierarchy of trust within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each zone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161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 Hierarchy of Trust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848" y="538325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685083">
            <a:off x="1033555" y="4924232"/>
            <a:ext cx="334469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D:\Pictures\Server_icons_lnx\Icons\128X128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89" y="4277739"/>
            <a:ext cx="851735" cy="85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74037" y="638320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dns.bofa.com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 flipH="1">
            <a:off x="118389" y="5751254"/>
            <a:ext cx="3629225" cy="1005472"/>
            <a:chOff x="1219201" y="4876799"/>
            <a:chExt cx="521155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49152" y="4876799"/>
              <a:ext cx="5181604" cy="1384995"/>
            </a:xfrm>
            <a:prstGeom prst="wedgeRectCallout">
              <a:avLst>
                <a:gd name="adj1" fmla="val 36355"/>
                <a:gd name="adj2" fmla="val -12192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1" y="4876799"/>
              <a:ext cx="5181604" cy="1314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Where is bankofamerica.com?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 flipH="1">
            <a:off x="5576402" y="5066049"/>
            <a:ext cx="3401150" cy="1393356"/>
            <a:chOff x="1219201" y="4876799"/>
            <a:chExt cx="5211555" cy="1429325"/>
          </a:xfrm>
        </p:grpSpPr>
        <p:sp>
          <p:nvSpPr>
            <p:cNvPr id="40" name="Rectangular Callout 39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63105"/>
                <a:gd name="adj2" fmla="val 783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1" y="4885376"/>
              <a:ext cx="5181603" cy="1420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IP: 123.45.67.89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Key: &lt;     &gt;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SIG: x9fnskflkalk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3074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341" y="5523424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848" y="348745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3988151" y="4487403"/>
            <a:ext cx="189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.com (</a:t>
            </a:r>
            <a:r>
              <a:rPr lang="en-US" sz="2000" dirty="0" err="1" smtClean="0"/>
              <a:t>Verisign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51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034" y="3459123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ight Arrow 51"/>
          <p:cNvSpPr/>
          <p:nvPr/>
        </p:nvSpPr>
        <p:spPr>
          <a:xfrm rot="20984107">
            <a:off x="1036451" y="4194205"/>
            <a:ext cx="3209069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34" y="1593332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3809673" y="2593280"/>
            <a:ext cx="2422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Root Zone (ICANN)</a:t>
            </a:r>
            <a:endParaRPr lang="en-US" sz="2000" dirty="0"/>
          </a:p>
        </p:txBody>
      </p:sp>
      <p:pic>
        <p:nvPicPr>
          <p:cNvPr id="56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920" y="1565000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ight Arrow 56"/>
          <p:cNvSpPr/>
          <p:nvPr/>
        </p:nvSpPr>
        <p:spPr>
          <a:xfrm rot="19558391">
            <a:off x="629422" y="3129749"/>
            <a:ext cx="404062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rved Down Arrow 13"/>
          <p:cNvSpPr/>
          <p:nvPr/>
        </p:nvSpPr>
        <p:spPr>
          <a:xfrm rot="5400000">
            <a:off x="5318807" y="2196729"/>
            <a:ext cx="1988495" cy="968828"/>
          </a:xfrm>
          <a:prstGeom prst="curvedDown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8" name="Picture 3" descr="D:\Pictures\Server_icons_lnx\Icons\128X128\data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704" y="5383255"/>
            <a:ext cx="927338" cy="9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4134998" y="6383203"/>
            <a:ext cx="160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dns.evil.com</a:t>
            </a:r>
            <a:endParaRPr lang="en-US" sz="2000" dirty="0"/>
          </a:p>
        </p:txBody>
      </p:sp>
      <p:grpSp>
        <p:nvGrpSpPr>
          <p:cNvPr id="60" name="Group 59"/>
          <p:cNvGrpSpPr/>
          <p:nvPr/>
        </p:nvGrpSpPr>
        <p:grpSpPr>
          <a:xfrm flipH="1">
            <a:off x="5581258" y="5066049"/>
            <a:ext cx="3401150" cy="1393356"/>
            <a:chOff x="1219201" y="4876799"/>
            <a:chExt cx="5211555" cy="1429325"/>
          </a:xfrm>
          <a:solidFill>
            <a:schemeClr val="accent2"/>
          </a:solidFill>
        </p:grpSpPr>
        <p:sp>
          <p:nvSpPr>
            <p:cNvPr id="61" name="Rectangular Callout 60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63105"/>
                <a:gd name="adj2" fmla="val 7830"/>
              </a:avLst>
            </a:prstGeom>
            <a:grpFill/>
            <a:ln w="381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19201" y="4885376"/>
              <a:ext cx="5181603" cy="14207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IP: 66.66.66.93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Key: &lt;     &gt;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SIG: 9na8x7040a3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63" name="Picture 2" descr="D:\Classes\CS 4700\assets\ke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197" y="5523424"/>
            <a:ext cx="486965" cy="48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D:\Classes\CS 4700\assets\devil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141" y="5058351"/>
            <a:ext cx="718486" cy="71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Bent Arrow 11"/>
          <p:cNvSpPr/>
          <p:nvPr/>
        </p:nvSpPr>
        <p:spPr>
          <a:xfrm rot="5400000">
            <a:off x="5999120" y="3523371"/>
            <a:ext cx="1791949" cy="2150421"/>
          </a:xfrm>
          <a:prstGeom prst="bentArrow">
            <a:avLst>
              <a:gd name="adj1" fmla="val 9813"/>
              <a:gd name="adj2" fmla="val 13458"/>
              <a:gd name="adj3" fmla="val 31682"/>
              <a:gd name="adj4" fmla="val 43750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7012362" y="3276209"/>
            <a:ext cx="1253189" cy="1349829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52" grpId="0" animBg="1"/>
      <p:bldP spid="57" grpId="0" animBg="1"/>
      <p:bldP spid="14" grpId="0" animBg="1"/>
      <p:bldP spid="59" grpId="0"/>
      <p:bldP spid="12" grpId="0" animBg="1"/>
      <p:bldP spid="2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Finder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September 2003: </a:t>
            </a:r>
            <a:r>
              <a:rPr lang="en-US" dirty="0" err="1" smtClean="0"/>
              <a:t>Verisign</a:t>
            </a:r>
            <a:r>
              <a:rPr lang="en-US" dirty="0" smtClean="0"/>
              <a:t> created DNS wildcards for *.com and *</a:t>
            </a:r>
            <a:r>
              <a:rPr lang="en-US" dirty="0" err="1" smtClean="0"/>
              <a:t>.net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Essentially, catch-all records for unknown domains</a:t>
            </a:r>
          </a:p>
          <a:p>
            <a:pPr lvl="1"/>
            <a:r>
              <a:rPr lang="en-US" dirty="0" smtClean="0"/>
              <a:t>Pointed to a search website run by </a:t>
            </a:r>
            <a:r>
              <a:rPr lang="en-US" dirty="0" err="1" smtClean="0"/>
              <a:t>Verisign</a:t>
            </a:r>
            <a:endParaRPr lang="en-US" dirty="0" smtClean="0"/>
          </a:p>
          <a:p>
            <a:pPr lvl="1"/>
            <a:r>
              <a:rPr lang="en-US" dirty="0" smtClean="0"/>
              <a:t>Search website was full of advertisements</a:t>
            </a:r>
          </a:p>
          <a:p>
            <a:r>
              <a:rPr lang="en-US" dirty="0" smtClean="0"/>
              <a:t>Extremely controversial move</a:t>
            </a:r>
          </a:p>
          <a:p>
            <a:pPr lvl="1"/>
            <a:r>
              <a:rPr lang="en-US" dirty="0" smtClean="0"/>
              <a:t>Is this DNS hijacking?</a:t>
            </a:r>
          </a:p>
          <a:p>
            <a:pPr lvl="1"/>
            <a:r>
              <a:rPr lang="en-US" dirty="0" smtClean="0"/>
              <a:t>Definitely abuse of trust by </a:t>
            </a:r>
            <a:r>
              <a:rPr lang="en-US" dirty="0" err="1" smtClean="0"/>
              <a:t>Verisign</a:t>
            </a:r>
            <a:endParaRPr lang="en-US" dirty="0" smtClean="0"/>
          </a:p>
          <a:p>
            <a:pPr lvl="1"/>
            <a:r>
              <a:rPr lang="en-US" dirty="0" smtClean="0"/>
              <a:t>Site Finder was quickly shut down, lawsuits ensued</a:t>
            </a:r>
            <a:endParaRPr lang="en-US" dirty="0"/>
          </a:p>
        </p:txBody>
      </p:sp>
      <p:pic>
        <p:nvPicPr>
          <p:cNvPr id="1026" name="Picture 2" descr="D:\Classes\CS 4700\assets\opend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5" y="2612572"/>
            <a:ext cx="7890227" cy="360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4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More to DNS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Caching: when, where, how much, etc.</a:t>
            </a:r>
          </a:p>
          <a:p>
            <a:r>
              <a:rPr lang="en-US" dirty="0" smtClean="0"/>
              <a:t>Other uses for DNS (i.e. DNS hacks)</a:t>
            </a:r>
          </a:p>
          <a:p>
            <a:pPr lvl="1"/>
            <a:r>
              <a:rPr lang="en-US" dirty="0" smtClean="0"/>
              <a:t>Content Delivery Networks (CDNs)</a:t>
            </a:r>
          </a:p>
          <a:p>
            <a:pPr lvl="1"/>
            <a:r>
              <a:rPr lang="en-US" dirty="0" smtClean="0"/>
              <a:t>Different types of DNS load balancing</a:t>
            </a:r>
          </a:p>
          <a:p>
            <a:pPr lvl="1"/>
            <a:r>
              <a:rPr lang="en-US" dirty="0" smtClean="0"/>
              <a:t>Dynamic DNS (e.g. for mobile hosts)</a:t>
            </a:r>
          </a:p>
          <a:p>
            <a:r>
              <a:rPr lang="en-US" dirty="0" smtClean="0"/>
              <a:t>DNS and botnets</a:t>
            </a:r>
          </a:p>
          <a:p>
            <a:r>
              <a:rPr lang="en-US" dirty="0" smtClean="0"/>
              <a:t>Politics and growth of the DNS system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New TLDs (.xxx, .biz), eliminating TLDs altogether</a:t>
            </a:r>
          </a:p>
          <a:p>
            <a:pPr lvl="1"/>
            <a:r>
              <a:rPr lang="en-US" dirty="0" smtClean="0"/>
              <a:t>Copyright, arbitration, squatting, typo-squatting</a:t>
            </a:r>
          </a:p>
        </p:txBody>
      </p:sp>
    </p:spTree>
    <p:extLst>
      <p:ext uri="{BB962C8B-B14F-4D97-AF65-F5344CB8AC3E}">
        <p14:creationId xmlns:p14="http://schemas.microsoft.com/office/powerpoint/2010/main" val="25443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DNS, all mappings were in </a:t>
            </a:r>
            <a:r>
              <a:rPr lang="en-US" i="1" dirty="0" smtClean="0"/>
              <a:t>hosts.txt</a:t>
            </a:r>
          </a:p>
          <a:p>
            <a:pPr lvl="1"/>
            <a:r>
              <a:rPr lang="en-US" i="1" dirty="0" smtClean="0"/>
              <a:t>/</a:t>
            </a:r>
            <a:r>
              <a:rPr lang="en-US" i="1" dirty="0" err="1" smtClean="0"/>
              <a:t>etc</a:t>
            </a:r>
            <a:r>
              <a:rPr lang="en-US" i="1" dirty="0" smtClean="0"/>
              <a:t>/hosts </a:t>
            </a:r>
            <a:r>
              <a:rPr lang="en-US" dirty="0" smtClean="0"/>
              <a:t>on Linux</a:t>
            </a:r>
          </a:p>
          <a:p>
            <a:pPr lvl="1"/>
            <a:r>
              <a:rPr lang="en-US" i="1" dirty="0"/>
              <a:t>C:\</a:t>
            </a:r>
            <a:r>
              <a:rPr lang="en-US" i="1" dirty="0" smtClean="0"/>
              <a:t>Windows\System32\drivers\etc\hosts </a:t>
            </a:r>
            <a:r>
              <a:rPr lang="en-US" dirty="0" smtClean="0"/>
              <a:t>on Windows</a:t>
            </a:r>
          </a:p>
          <a:p>
            <a:r>
              <a:rPr lang="en-US" dirty="0" smtClean="0"/>
              <a:t>Centralized, manual system</a:t>
            </a:r>
          </a:p>
          <a:p>
            <a:pPr lvl="1"/>
            <a:r>
              <a:rPr lang="en-US" dirty="0" smtClean="0"/>
              <a:t>Changes were submitted to SRI via email</a:t>
            </a:r>
          </a:p>
          <a:p>
            <a:pPr lvl="1"/>
            <a:r>
              <a:rPr lang="en-US" dirty="0" smtClean="0"/>
              <a:t>Machines periodically FTP new copies of </a:t>
            </a:r>
            <a:r>
              <a:rPr lang="en-US" i="1" dirty="0" smtClean="0"/>
              <a:t>hosts.txt</a:t>
            </a:r>
          </a:p>
          <a:p>
            <a:pPr lvl="1"/>
            <a:r>
              <a:rPr lang="en-US" dirty="0" smtClean="0"/>
              <a:t>Administrators could pick names at their discretion</a:t>
            </a:r>
          </a:p>
          <a:p>
            <a:pPr lvl="1"/>
            <a:r>
              <a:rPr lang="en-US" dirty="0" smtClean="0"/>
              <a:t>Any name was allowed</a:t>
            </a:r>
          </a:p>
          <a:p>
            <a:pPr lvl="2"/>
            <a:r>
              <a:rPr lang="en-US" dirty="0" err="1" smtClean="0"/>
              <a:t>christos_server_at_neu_pwns_joo_lol_kthxbye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DNS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Eventually, the </a:t>
            </a:r>
            <a:r>
              <a:rPr lang="en-US" i="1" dirty="0" smtClean="0"/>
              <a:t>hosts.txt</a:t>
            </a:r>
            <a:r>
              <a:rPr lang="en-US" dirty="0" smtClean="0"/>
              <a:t> system fell apart</a:t>
            </a:r>
          </a:p>
          <a:p>
            <a:pPr lvl="1"/>
            <a:r>
              <a:rPr lang="en-US" dirty="0" smtClean="0"/>
              <a:t>Not scalable, SRI couldn’t handle the load</a:t>
            </a:r>
          </a:p>
          <a:p>
            <a:pPr lvl="1"/>
            <a:r>
              <a:rPr lang="en-US" dirty="0" smtClean="0"/>
              <a:t>Hard to enforce uniqueness of names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MIT</a:t>
            </a:r>
          </a:p>
          <a:p>
            <a:pPr lvl="3"/>
            <a:r>
              <a:rPr lang="en-US" dirty="0" smtClean="0"/>
              <a:t>Massachusetts Institute of Technology?</a:t>
            </a:r>
          </a:p>
          <a:p>
            <a:pPr lvl="3"/>
            <a:r>
              <a:rPr lang="en-US" dirty="0" smtClean="0"/>
              <a:t>Melbourne Institute of Technology?</a:t>
            </a:r>
          </a:p>
          <a:p>
            <a:pPr lvl="1"/>
            <a:r>
              <a:rPr lang="en-US" dirty="0" smtClean="0"/>
              <a:t>Many machines had inaccurate copies of </a:t>
            </a:r>
            <a:r>
              <a:rPr lang="en-US" i="1" dirty="0" smtClean="0"/>
              <a:t>hosts.txt</a:t>
            </a:r>
          </a:p>
          <a:p>
            <a:r>
              <a:rPr lang="en-US" dirty="0" smtClean="0"/>
              <a:t>Thus, DNS was born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667000"/>
            <a:ext cx="8338782" cy="3529084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Basics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DNS Security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at a High-Level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Domain Name System</a:t>
            </a:r>
          </a:p>
          <a:p>
            <a:r>
              <a:rPr lang="en-US" dirty="0" smtClean="0"/>
              <a:t>Distributed database</a:t>
            </a:r>
          </a:p>
          <a:p>
            <a:pPr lvl="1"/>
            <a:r>
              <a:rPr lang="en-US" dirty="0" smtClean="0"/>
              <a:t>No centralization</a:t>
            </a:r>
          </a:p>
          <a:p>
            <a:r>
              <a:rPr lang="en-US" dirty="0" smtClean="0"/>
              <a:t>Simple client/server architecture</a:t>
            </a:r>
          </a:p>
          <a:p>
            <a:pPr lvl="1"/>
            <a:r>
              <a:rPr lang="en-US" dirty="0" smtClean="0"/>
              <a:t>UDP port 53, some implementations also use TCP</a:t>
            </a:r>
          </a:p>
          <a:p>
            <a:r>
              <a:rPr lang="en-US" dirty="0" smtClean="0"/>
              <a:t>Hierarchical namespace</a:t>
            </a:r>
          </a:p>
          <a:p>
            <a:pPr lvl="1"/>
            <a:r>
              <a:rPr lang="en-US" dirty="0" smtClean="0"/>
              <a:t>As opposed to original, flat namespace</a:t>
            </a:r>
          </a:p>
          <a:p>
            <a:pPr lvl="1"/>
            <a:r>
              <a:rPr lang="en-US" dirty="0" smtClean="0"/>
              <a:t>e.g. .com </a:t>
            </a:r>
            <a:r>
              <a:rPr lang="en-US" dirty="0" smtClean="0">
                <a:sym typeface="Wingdings" pitchFamily="2" charset="2"/>
              </a:rPr>
              <a:t> google.com  mail.google.com</a:t>
            </a:r>
          </a:p>
        </p:txBody>
      </p:sp>
    </p:spTree>
    <p:extLst>
      <p:ext uri="{BB962C8B-B14F-4D97-AF65-F5344CB8AC3E}">
        <p14:creationId xmlns:p14="http://schemas.microsoft.com/office/powerpoint/2010/main" val="21109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58886" y="3200402"/>
            <a:ext cx="5932714" cy="35705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Top Level Domains (TLDs) are at the top</a:t>
            </a:r>
          </a:p>
          <a:p>
            <a:r>
              <a:rPr lang="en-US" dirty="0" smtClean="0"/>
              <a:t>Maximum tree depth: 128</a:t>
            </a:r>
          </a:p>
          <a:p>
            <a:r>
              <a:rPr lang="en-US" dirty="0" smtClean="0"/>
              <a:t>Each Domain Name is a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edu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neu.edu  ccs.neu.edu  </a:t>
            </a:r>
            <a:r>
              <a:rPr lang="en-US" dirty="0" smtClean="0">
                <a:sym typeface="Wingdings" pitchFamily="2" charset="2"/>
                <a:hlinkClick r:id="rId2"/>
              </a:rPr>
              <a:t>www.ccs.neu.edu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Name collisions are avoided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neu.com vs. neu.edu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867" y="1524388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64237" y="256300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edu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32645" y="2563006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68380" y="2563006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gov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19155" y="2563006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67338" y="256300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7531" y="256300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1581" y="256300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0835" y="256300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122230" y="2563006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298" y="3542718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neu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84278" y="354271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89" y="466395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ccs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24997" y="466395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ece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52775" y="466395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husky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7819" y="5926701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35185" y="5926701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login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70920" y="592670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mail</a:t>
            </a:r>
            <a:endParaRPr lang="en-US" sz="2400" dirty="0"/>
          </a:p>
        </p:txBody>
      </p:sp>
      <p:cxnSp>
        <p:nvCxnSpPr>
          <p:cNvPr id="24" name="Straight Connector 23"/>
          <p:cNvCxnSpPr>
            <a:stCxn id="5" idx="2"/>
            <a:endCxn id="6" idx="0"/>
          </p:cNvCxnSpPr>
          <p:nvPr/>
        </p:nvCxnSpPr>
        <p:spPr>
          <a:xfrm flipH="1">
            <a:off x="1613852" y="1986053"/>
            <a:ext cx="276775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7" idx="0"/>
          </p:cNvCxnSpPr>
          <p:nvPr/>
        </p:nvCxnSpPr>
        <p:spPr>
          <a:xfrm flipH="1">
            <a:off x="2715924" y="1986053"/>
            <a:ext cx="1665686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8" idx="0"/>
          </p:cNvCxnSpPr>
          <p:nvPr/>
        </p:nvCxnSpPr>
        <p:spPr>
          <a:xfrm flipH="1">
            <a:off x="3809179" y="1986053"/>
            <a:ext cx="572431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2"/>
            <a:endCxn id="9" idx="0"/>
          </p:cNvCxnSpPr>
          <p:nvPr/>
        </p:nvCxnSpPr>
        <p:spPr>
          <a:xfrm>
            <a:off x="4381610" y="1986053"/>
            <a:ext cx="42704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0" idx="0"/>
          </p:cNvCxnSpPr>
          <p:nvPr/>
        </p:nvCxnSpPr>
        <p:spPr>
          <a:xfrm>
            <a:off x="4381610" y="1986053"/>
            <a:ext cx="140087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2"/>
            <a:endCxn id="11" idx="0"/>
          </p:cNvCxnSpPr>
          <p:nvPr/>
        </p:nvCxnSpPr>
        <p:spPr>
          <a:xfrm flipH="1">
            <a:off x="513865" y="1986053"/>
            <a:ext cx="3867745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2" idx="0"/>
          </p:cNvCxnSpPr>
          <p:nvPr/>
        </p:nvCxnSpPr>
        <p:spPr>
          <a:xfrm>
            <a:off x="4381610" y="1986053"/>
            <a:ext cx="237500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2"/>
            <a:endCxn id="13" idx="0"/>
          </p:cNvCxnSpPr>
          <p:nvPr/>
        </p:nvCxnSpPr>
        <p:spPr>
          <a:xfrm>
            <a:off x="4381610" y="1986053"/>
            <a:ext cx="3185334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2"/>
            <a:endCxn id="14" idx="0"/>
          </p:cNvCxnSpPr>
          <p:nvPr/>
        </p:nvCxnSpPr>
        <p:spPr>
          <a:xfrm>
            <a:off x="4381610" y="1986053"/>
            <a:ext cx="4080617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2"/>
            <a:endCxn id="15" idx="0"/>
          </p:cNvCxnSpPr>
          <p:nvPr/>
        </p:nvCxnSpPr>
        <p:spPr>
          <a:xfrm flipH="1">
            <a:off x="644913" y="3024671"/>
            <a:ext cx="968939" cy="518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" idx="2"/>
            <a:endCxn id="16" idx="0"/>
          </p:cNvCxnSpPr>
          <p:nvPr/>
        </p:nvCxnSpPr>
        <p:spPr>
          <a:xfrm>
            <a:off x="1613852" y="3024671"/>
            <a:ext cx="767944" cy="518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2"/>
            <a:endCxn id="17" idx="0"/>
          </p:cNvCxnSpPr>
          <p:nvPr/>
        </p:nvCxnSpPr>
        <p:spPr>
          <a:xfrm flipH="1">
            <a:off x="441955" y="4004383"/>
            <a:ext cx="202958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2"/>
            <a:endCxn id="18" idx="0"/>
          </p:cNvCxnSpPr>
          <p:nvPr/>
        </p:nvCxnSpPr>
        <p:spPr>
          <a:xfrm>
            <a:off x="644913" y="4004383"/>
            <a:ext cx="720883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5" idx="2"/>
            <a:endCxn id="19" idx="0"/>
          </p:cNvCxnSpPr>
          <p:nvPr/>
        </p:nvCxnSpPr>
        <p:spPr>
          <a:xfrm>
            <a:off x="644913" y="4004383"/>
            <a:ext cx="1802549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2"/>
            <a:endCxn id="20" idx="0"/>
          </p:cNvCxnSpPr>
          <p:nvPr/>
        </p:nvCxnSpPr>
        <p:spPr>
          <a:xfrm>
            <a:off x="441955" y="5125615"/>
            <a:ext cx="82424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7" idx="2"/>
            <a:endCxn id="21" idx="0"/>
          </p:cNvCxnSpPr>
          <p:nvPr/>
        </p:nvCxnSpPr>
        <p:spPr>
          <a:xfrm>
            <a:off x="441955" y="5125615"/>
            <a:ext cx="1111775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2"/>
            <a:endCxn id="22" idx="0"/>
          </p:cNvCxnSpPr>
          <p:nvPr/>
        </p:nvCxnSpPr>
        <p:spPr>
          <a:xfrm>
            <a:off x="441955" y="5125615"/>
            <a:ext cx="2204228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139714" y="2497689"/>
            <a:ext cx="86625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72950" y="5828998"/>
            <a:ext cx="830565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2996" y="4566247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283706" y="3445015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1269069" y="2495857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Administration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58886" y="3200402"/>
            <a:ext cx="5932714" cy="3570514"/>
          </a:xfrm>
        </p:spPr>
        <p:txBody>
          <a:bodyPr>
            <a:normAutofit/>
          </a:bodyPr>
          <a:lstStyle/>
          <a:p>
            <a:r>
              <a:rPr lang="en-US" dirty="0" smtClean="0"/>
              <a:t>Tree is divided into zones</a:t>
            </a:r>
          </a:p>
          <a:p>
            <a:pPr lvl="1"/>
            <a:r>
              <a:rPr lang="en-US" dirty="0" smtClean="0"/>
              <a:t>Each zone has an administrator</a:t>
            </a:r>
          </a:p>
          <a:p>
            <a:pPr lvl="1"/>
            <a:r>
              <a:rPr lang="en-US" dirty="0" smtClean="0"/>
              <a:t>Responsible for the part of the </a:t>
            </a:r>
            <a:r>
              <a:rPr lang="en-US" dirty="0" err="1" smtClean="0"/>
              <a:t>heirarchy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CCIS controls *.ccs.neu.edu</a:t>
            </a:r>
          </a:p>
          <a:p>
            <a:pPr lvl="1"/>
            <a:r>
              <a:rPr lang="en-US" dirty="0" smtClean="0"/>
              <a:t>NEU controls *.neu.edu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3867" y="156793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09807" y="260655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edu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78215" y="260655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3950" y="260655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gov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64725" y="260655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2908" y="260655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6570" y="260655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1581" y="260655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0835" y="26065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122230" y="260655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5298" y="358626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neu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2890" y="358626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89" y="4707494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ccs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7819" y="5970245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35185" y="5970245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login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70920" y="5970245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mail</a:t>
            </a:r>
            <a:endParaRPr lang="en-US" sz="2400" dirty="0"/>
          </a:p>
        </p:txBody>
      </p:sp>
      <p:cxnSp>
        <p:nvCxnSpPr>
          <p:cNvPr id="24" name="Straight Connector 23"/>
          <p:cNvCxnSpPr>
            <a:stCxn id="5" idx="2"/>
            <a:endCxn id="6" idx="0"/>
          </p:cNvCxnSpPr>
          <p:nvPr/>
        </p:nvCxnSpPr>
        <p:spPr>
          <a:xfrm flipH="1">
            <a:off x="1559422" y="2029597"/>
            <a:ext cx="282218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7" idx="0"/>
          </p:cNvCxnSpPr>
          <p:nvPr/>
        </p:nvCxnSpPr>
        <p:spPr>
          <a:xfrm flipH="1">
            <a:off x="2661494" y="2029597"/>
            <a:ext cx="1720116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8" idx="0"/>
          </p:cNvCxnSpPr>
          <p:nvPr/>
        </p:nvCxnSpPr>
        <p:spPr>
          <a:xfrm flipH="1">
            <a:off x="3754749" y="2029597"/>
            <a:ext cx="626861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2"/>
            <a:endCxn id="9" idx="0"/>
          </p:cNvCxnSpPr>
          <p:nvPr/>
        </p:nvCxnSpPr>
        <p:spPr>
          <a:xfrm>
            <a:off x="4381610" y="2029597"/>
            <a:ext cx="372618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0" idx="0"/>
          </p:cNvCxnSpPr>
          <p:nvPr/>
        </p:nvCxnSpPr>
        <p:spPr>
          <a:xfrm>
            <a:off x="4381610" y="2029597"/>
            <a:ext cx="134644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2"/>
            <a:endCxn id="11" idx="0"/>
          </p:cNvCxnSpPr>
          <p:nvPr/>
        </p:nvCxnSpPr>
        <p:spPr>
          <a:xfrm flipH="1">
            <a:off x="602904" y="2029597"/>
            <a:ext cx="3778706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2" idx="0"/>
          </p:cNvCxnSpPr>
          <p:nvPr/>
        </p:nvCxnSpPr>
        <p:spPr>
          <a:xfrm>
            <a:off x="4381610" y="2029597"/>
            <a:ext cx="2375009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2"/>
            <a:endCxn id="13" idx="0"/>
          </p:cNvCxnSpPr>
          <p:nvPr/>
        </p:nvCxnSpPr>
        <p:spPr>
          <a:xfrm>
            <a:off x="4381610" y="2029597"/>
            <a:ext cx="3185334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2"/>
            <a:endCxn id="14" idx="0"/>
          </p:cNvCxnSpPr>
          <p:nvPr/>
        </p:nvCxnSpPr>
        <p:spPr>
          <a:xfrm>
            <a:off x="4381610" y="2029597"/>
            <a:ext cx="4080617" cy="5769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2"/>
            <a:endCxn id="15" idx="0"/>
          </p:cNvCxnSpPr>
          <p:nvPr/>
        </p:nvCxnSpPr>
        <p:spPr>
          <a:xfrm flipH="1">
            <a:off x="644913" y="3068215"/>
            <a:ext cx="914509" cy="518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" idx="2"/>
            <a:endCxn id="16" idx="0"/>
          </p:cNvCxnSpPr>
          <p:nvPr/>
        </p:nvCxnSpPr>
        <p:spPr>
          <a:xfrm>
            <a:off x="1559422" y="3068215"/>
            <a:ext cx="190986" cy="5180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2"/>
            <a:endCxn id="17" idx="0"/>
          </p:cNvCxnSpPr>
          <p:nvPr/>
        </p:nvCxnSpPr>
        <p:spPr>
          <a:xfrm flipH="1">
            <a:off x="441955" y="4047927"/>
            <a:ext cx="202958" cy="65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2"/>
            <a:endCxn id="20" idx="0"/>
          </p:cNvCxnSpPr>
          <p:nvPr/>
        </p:nvCxnSpPr>
        <p:spPr>
          <a:xfrm>
            <a:off x="441955" y="5169159"/>
            <a:ext cx="82424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7" idx="2"/>
            <a:endCxn id="21" idx="0"/>
          </p:cNvCxnSpPr>
          <p:nvPr/>
        </p:nvCxnSpPr>
        <p:spPr>
          <a:xfrm>
            <a:off x="441955" y="5169159"/>
            <a:ext cx="1111775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2"/>
            <a:endCxn id="22" idx="0"/>
          </p:cNvCxnSpPr>
          <p:nvPr/>
        </p:nvCxnSpPr>
        <p:spPr>
          <a:xfrm>
            <a:off x="441955" y="5169159"/>
            <a:ext cx="2204228" cy="8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3777342" y="1578819"/>
            <a:ext cx="1230085" cy="45077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2996" y="4609791"/>
            <a:ext cx="2948450" cy="1910754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283706" y="3488559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1417336" y="3488559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6405114" y="2508847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215439" y="2507020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376554" y="2505193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4402723" y="2503366"/>
            <a:ext cx="703010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283706" y="2508847"/>
            <a:ext cx="3822547" cy="6570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flipH="1">
            <a:off x="5531071" y="1578819"/>
            <a:ext cx="1480586" cy="570006"/>
            <a:chOff x="1219200" y="4876799"/>
            <a:chExt cx="5181605" cy="1384995"/>
          </a:xfrm>
        </p:grpSpPr>
        <p:sp>
          <p:nvSpPr>
            <p:cNvPr id="59" name="Rectangular Callout 5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91902"/>
                <a:gd name="adj2" fmla="val -106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ICANN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997842" y="1606400"/>
            <a:ext cx="1698173" cy="570006"/>
            <a:chOff x="1219200" y="4876799"/>
            <a:chExt cx="5181605" cy="1384995"/>
          </a:xfrm>
        </p:grpSpPr>
        <p:sp>
          <p:nvSpPr>
            <p:cNvPr id="64" name="Rectangular Callout 63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4463"/>
                <a:gd name="adj2" fmla="val 12492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Verisign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714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65920</TotalTime>
  <Words>1731</Words>
  <Application>Microsoft Office PowerPoint</Application>
  <PresentationFormat>On-screen Show (4:3)</PresentationFormat>
  <Paragraphs>420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CS 4700 / CS 5700 Network Fundamentals</vt:lpstr>
      <vt:lpstr>Human Involvement</vt:lpstr>
      <vt:lpstr>Internet Names and Addresses</vt:lpstr>
      <vt:lpstr>History</vt:lpstr>
      <vt:lpstr>Towards DNS</vt:lpstr>
      <vt:lpstr>Outline</vt:lpstr>
      <vt:lpstr>DNS at a High-Level</vt:lpstr>
      <vt:lpstr>Naming Hierarchy</vt:lpstr>
      <vt:lpstr>Hierarchical Administration</vt:lpstr>
      <vt:lpstr>Server Hierarchy</vt:lpstr>
      <vt:lpstr>Root Name Servers</vt:lpstr>
      <vt:lpstr>Map of the Roots</vt:lpstr>
      <vt:lpstr>Local Name Servers</vt:lpstr>
      <vt:lpstr>Authoritative Name Servers</vt:lpstr>
      <vt:lpstr>Basic Domain Name Resolution</vt:lpstr>
      <vt:lpstr>Recursive DNS Query</vt:lpstr>
      <vt:lpstr>Iterated DNS query</vt:lpstr>
      <vt:lpstr>DNS Propagation</vt:lpstr>
      <vt:lpstr>Caching vs. Freshness</vt:lpstr>
      <vt:lpstr>DNS Resource Records</vt:lpstr>
      <vt:lpstr>DNS Types</vt:lpstr>
      <vt:lpstr>DNS Types, Continued</vt:lpstr>
      <vt:lpstr>Reverse Lookups</vt:lpstr>
      <vt:lpstr>DNS as Indirection Service</vt:lpstr>
      <vt:lpstr>Aliasing and Load Balancing</vt:lpstr>
      <vt:lpstr>Content Delivery Networks</vt:lpstr>
      <vt:lpstr>Outline</vt:lpstr>
      <vt:lpstr>The Importance of DNS</vt:lpstr>
      <vt:lpstr>Denial Of Service</vt:lpstr>
      <vt:lpstr>DNS Hijacking</vt:lpstr>
      <vt:lpstr>DNS Spoofing</vt:lpstr>
      <vt:lpstr>DNS Cache Poisoning</vt:lpstr>
      <vt:lpstr>Solution: DNSSEC</vt:lpstr>
      <vt:lpstr>DNSSEC Hierarchy of Trust</vt:lpstr>
      <vt:lpstr>Site Finder</vt:lpstr>
      <vt:lpstr>Much More to DNS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830</cp:revision>
  <cp:lastPrinted>2012-08-22T04:00:45Z</cp:lastPrinted>
  <dcterms:created xsi:type="dcterms:W3CDTF">2012-01-03T02:22:46Z</dcterms:created>
  <dcterms:modified xsi:type="dcterms:W3CDTF">2013-07-30T01:07:15Z</dcterms:modified>
</cp:coreProperties>
</file>