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04" r:id="rId1"/>
  </p:sldMasterIdLst>
  <p:notesMasterIdLst>
    <p:notesMasterId r:id="rId54"/>
  </p:notesMasterIdLst>
  <p:handoutMasterIdLst>
    <p:handoutMasterId r:id="rId55"/>
  </p:handoutMasterIdLst>
  <p:sldIdLst>
    <p:sldId id="388" r:id="rId2"/>
    <p:sldId id="392" r:id="rId3"/>
    <p:sldId id="393" r:id="rId4"/>
    <p:sldId id="402" r:id="rId5"/>
    <p:sldId id="406" r:id="rId6"/>
    <p:sldId id="394" r:id="rId7"/>
    <p:sldId id="390" r:id="rId8"/>
    <p:sldId id="391" r:id="rId9"/>
    <p:sldId id="398" r:id="rId10"/>
    <p:sldId id="399" r:id="rId11"/>
    <p:sldId id="400" r:id="rId12"/>
    <p:sldId id="401" r:id="rId13"/>
    <p:sldId id="403" r:id="rId14"/>
    <p:sldId id="404" r:id="rId15"/>
    <p:sldId id="405" r:id="rId16"/>
    <p:sldId id="408" r:id="rId17"/>
    <p:sldId id="395" r:id="rId18"/>
    <p:sldId id="409" r:id="rId19"/>
    <p:sldId id="410" r:id="rId20"/>
    <p:sldId id="407" r:id="rId21"/>
    <p:sldId id="411" r:id="rId22"/>
    <p:sldId id="412" r:id="rId23"/>
    <p:sldId id="413" r:id="rId24"/>
    <p:sldId id="414" r:id="rId25"/>
    <p:sldId id="415" r:id="rId26"/>
    <p:sldId id="416" r:id="rId27"/>
    <p:sldId id="417" r:id="rId28"/>
    <p:sldId id="418" r:id="rId29"/>
    <p:sldId id="419" r:id="rId30"/>
    <p:sldId id="396" r:id="rId31"/>
    <p:sldId id="420" r:id="rId32"/>
    <p:sldId id="423" r:id="rId33"/>
    <p:sldId id="430" r:id="rId34"/>
    <p:sldId id="424" r:id="rId35"/>
    <p:sldId id="429" r:id="rId36"/>
    <p:sldId id="436" r:id="rId37"/>
    <p:sldId id="397" r:id="rId38"/>
    <p:sldId id="428" r:id="rId39"/>
    <p:sldId id="421" r:id="rId40"/>
    <p:sldId id="431" r:id="rId41"/>
    <p:sldId id="434" r:id="rId42"/>
    <p:sldId id="427" r:id="rId43"/>
    <p:sldId id="439" r:id="rId44"/>
    <p:sldId id="438" r:id="rId45"/>
    <p:sldId id="425" r:id="rId46"/>
    <p:sldId id="433" r:id="rId47"/>
    <p:sldId id="443" r:id="rId48"/>
    <p:sldId id="426" r:id="rId49"/>
    <p:sldId id="432" r:id="rId50"/>
    <p:sldId id="442" r:id="rId51"/>
    <p:sldId id="440" r:id="rId52"/>
    <p:sldId id="441" r:id="rId53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1206C271-A17B-4745-8409-D19C184D271D}">
          <p14:sldIdLst>
            <p14:sldId id="388"/>
            <p14:sldId id="392"/>
            <p14:sldId id="393"/>
            <p14:sldId id="402"/>
            <p14:sldId id="406"/>
            <p14:sldId id="394"/>
            <p14:sldId id="390"/>
            <p14:sldId id="391"/>
            <p14:sldId id="398"/>
            <p14:sldId id="399"/>
            <p14:sldId id="400"/>
            <p14:sldId id="401"/>
            <p14:sldId id="403"/>
            <p14:sldId id="404"/>
            <p14:sldId id="405"/>
            <p14:sldId id="408"/>
            <p14:sldId id="395"/>
            <p14:sldId id="409"/>
            <p14:sldId id="410"/>
            <p14:sldId id="407"/>
            <p14:sldId id="411"/>
            <p14:sldId id="412"/>
            <p14:sldId id="413"/>
            <p14:sldId id="414"/>
            <p14:sldId id="415"/>
            <p14:sldId id="416"/>
            <p14:sldId id="417"/>
            <p14:sldId id="418"/>
            <p14:sldId id="419"/>
            <p14:sldId id="396"/>
            <p14:sldId id="420"/>
            <p14:sldId id="423"/>
            <p14:sldId id="430"/>
            <p14:sldId id="424"/>
            <p14:sldId id="429"/>
            <p14:sldId id="436"/>
            <p14:sldId id="397"/>
            <p14:sldId id="428"/>
            <p14:sldId id="421"/>
            <p14:sldId id="431"/>
            <p14:sldId id="434"/>
            <p14:sldId id="427"/>
            <p14:sldId id="439"/>
            <p14:sldId id="438"/>
            <p14:sldId id="425"/>
            <p14:sldId id="433"/>
            <p14:sldId id="443"/>
            <p14:sldId id="426"/>
            <p14:sldId id="432"/>
            <p14:sldId id="442"/>
            <p14:sldId id="440"/>
            <p14:sldId id="441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84" autoAdjust="0"/>
    <p:restoredTop sz="90232" autoAdjust="0"/>
  </p:normalViewPr>
  <p:slideViewPr>
    <p:cSldViewPr snapToGrid="0">
      <p:cViewPr>
        <p:scale>
          <a:sx n="70" d="100"/>
          <a:sy n="70" d="100"/>
        </p:scale>
        <p:origin x="-2718" y="-8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7" d="100"/>
          <a:sy n="57" d="100"/>
        </p:scale>
        <p:origin x="-2520" y="-96"/>
      </p:cViewPr>
      <p:guideLst>
        <p:guide orient="horz" pos="2928"/>
        <p:guide pos="216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r>
              <a:rPr lang="en-US" smtClean="0"/>
              <a:t>Christo Wilson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r>
              <a:rPr lang="en-US" smtClean="0"/>
              <a:t>8/22/2012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r>
              <a:rPr lang="en-US" smtClean="0"/>
              <a:t>Defense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03CF3CE8-99B9-4E0D-8156-BD8D62DE6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499058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r>
              <a:rPr lang="en-US" smtClean="0"/>
              <a:t>Christo Wilson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r>
              <a:rPr lang="en-US" smtClean="0"/>
              <a:t>8/22/2012</a:t>
            </a:r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r>
              <a:rPr lang="en-US" smtClean="0"/>
              <a:t>Defense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77FBF96E-C445-4FF1-86A3-96F5585B6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190809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BF96E-C445-4FF1-86A3-96F5585B6DBD}" type="slidenum">
              <a:rPr lang="en-US" smtClean="0"/>
              <a:t>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8/22/2012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Defense</a:t>
            </a:r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 smtClean="0"/>
              <a:t>Christo Wilson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6059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392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1256270"/>
            <a:ext cx="533400" cy="304800"/>
          </a:xfrm>
        </p:spPr>
        <p:txBody>
          <a:bodyPr/>
          <a:lstStyle>
            <a:lvl1pPr>
              <a:defRPr sz="1800">
                <a:solidFill>
                  <a:srgbClr val="FFFFFF"/>
                </a:solidFill>
              </a:defRPr>
            </a:lvl1pPr>
          </a:lstStyle>
          <a:p>
            <a:fld id="{283B9EA5-CE9A-4950-A80C-5ADF06B45B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8839200" cy="5105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2286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3048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3048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048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572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392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152400" y="1600200"/>
            <a:ext cx="8839200" cy="51054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-4634" y="1257917"/>
            <a:ext cx="595184" cy="260728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800" b="1">
                <a:solidFill>
                  <a:srgbClr val="FFFFFF"/>
                </a:solidFill>
              </a:defRPr>
            </a:lvl1pPr>
          </a:lstStyle>
          <a:p>
            <a:fld id="{283B9EA5-CE9A-4950-A80C-5ADF06B45B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5.png"/><Relationship Id="rId7" Type="http://schemas.openxmlformats.org/officeDocument/2006/relationships/image" Target="../media/image2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10" Type="http://schemas.openxmlformats.org/officeDocument/2006/relationships/image" Target="../media/image29.jpe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5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10" Type="http://schemas.openxmlformats.org/officeDocument/2006/relationships/image" Target="../media/image30.png"/><Relationship Id="rId4" Type="http://schemas.openxmlformats.org/officeDocument/2006/relationships/image" Target="../media/image23.png"/><Relationship Id="rId9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25.png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8.png"/><Relationship Id="rId7" Type="http://schemas.openxmlformats.org/officeDocument/2006/relationships/image" Target="../media/image1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31.png"/><Relationship Id="rId5" Type="http://schemas.openxmlformats.org/officeDocument/2006/relationships/image" Target="../media/image13.png"/><Relationship Id="rId10" Type="http://schemas.openxmlformats.org/officeDocument/2006/relationships/image" Target="../media/image15.png"/><Relationship Id="rId4" Type="http://schemas.openxmlformats.org/officeDocument/2006/relationships/image" Target="../media/image12.png"/><Relationship Id="rId9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5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9.png"/><Relationship Id="rId4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5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9.png"/><Relationship Id="rId4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5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9.png"/><Relationship Id="rId4" Type="http://schemas.openxmlformats.org/officeDocument/2006/relationships/image" Target="../media/image1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5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5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36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99" y="1143000"/>
            <a:ext cx="7395883" cy="1828800"/>
          </a:xfrm>
        </p:spPr>
        <p:txBody>
          <a:bodyPr>
            <a:normAutofit/>
          </a:bodyPr>
          <a:lstStyle/>
          <a:p>
            <a:r>
              <a:rPr lang="en-US" sz="6000" cap="none" dirty="0" smtClean="0"/>
              <a:t>CS 4700 / CS 5700</a:t>
            </a:r>
            <a:br>
              <a:rPr lang="en-US" sz="6000" cap="none" dirty="0" smtClean="0"/>
            </a:br>
            <a:r>
              <a:rPr lang="en-US" sz="4900" cap="none" dirty="0" smtClean="0"/>
              <a:t>Network Fundamentals</a:t>
            </a:r>
            <a:endParaRPr lang="en-US" sz="4900" cap="none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685799" y="3496235"/>
            <a:ext cx="6662784" cy="2133600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None/>
              <a:defRPr kumimoji="0" sz="26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smtClean="0">
                <a:solidFill>
                  <a:schemeClr val="tx1"/>
                </a:solidFill>
              </a:rPr>
              <a:t>Lecture 22: Anonymous Communications</a:t>
            </a:r>
          </a:p>
          <a:p>
            <a:r>
              <a:rPr lang="en-US" sz="3600" b="1" dirty="0" smtClean="0">
                <a:solidFill>
                  <a:schemeClr val="tx1"/>
                </a:solidFill>
              </a:rPr>
              <a:t>(Wave Hi to the NSA)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509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Classes\5700\assets\crow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8649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Definitions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t>11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8991600" cy="5105400"/>
          </a:xfrm>
        </p:spPr>
        <p:txBody>
          <a:bodyPr>
            <a:normAutofit/>
          </a:bodyPr>
          <a:lstStyle/>
          <a:p>
            <a:r>
              <a:rPr lang="en-US" dirty="0" err="1" smtClean="0"/>
              <a:t>Unlinkability</a:t>
            </a:r>
            <a:endParaRPr lang="en-US" dirty="0" smtClean="0"/>
          </a:p>
          <a:p>
            <a:pPr lvl="1"/>
            <a:r>
              <a:rPr lang="en-US" dirty="0" smtClean="0"/>
              <a:t>From the adversaries perspective, the inability the link two or more items of interest</a:t>
            </a:r>
          </a:p>
          <a:p>
            <a:pPr lvl="2"/>
            <a:r>
              <a:rPr lang="en-US" dirty="0" smtClean="0"/>
              <a:t>E.g. packets, events, people, actions, etc.</a:t>
            </a:r>
          </a:p>
          <a:p>
            <a:pPr lvl="1"/>
            <a:r>
              <a:rPr lang="en-US" dirty="0" smtClean="0"/>
              <a:t>Three parts:</a:t>
            </a:r>
          </a:p>
          <a:p>
            <a:pPr lvl="2"/>
            <a:r>
              <a:rPr lang="en-US" dirty="0" smtClean="0"/>
              <a:t>Sender anonymity (who sent this?)</a:t>
            </a:r>
          </a:p>
          <a:p>
            <a:pPr lvl="2"/>
            <a:r>
              <a:rPr lang="en-US" dirty="0" smtClean="0"/>
              <a:t>Receiver anonymity (who is the destination?)</a:t>
            </a:r>
          </a:p>
          <a:p>
            <a:pPr lvl="2"/>
            <a:r>
              <a:rPr lang="en-US" dirty="0" smtClean="0"/>
              <a:t>Relationship anonymity (are sender A and receiver B linked?)</a:t>
            </a:r>
          </a:p>
          <a:p>
            <a:r>
              <a:rPr lang="en-US" dirty="0" err="1" smtClean="0"/>
              <a:t>Unobservability</a:t>
            </a:r>
            <a:endParaRPr lang="en-US" dirty="0" smtClean="0"/>
          </a:p>
          <a:p>
            <a:pPr lvl="1"/>
            <a:r>
              <a:rPr lang="en-US" dirty="0" smtClean="0"/>
              <a:t>From the adversaries perspective, items of interest are indistinguishable from all other items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4371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Crypto (SSL)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5" name="Picture 6" descr="D:\Pictures\soft-scraps icons\User Coat Green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772" y="2064824"/>
            <a:ext cx="1008891" cy="1008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D:\Classes\5700\assets\w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1518" y="1554887"/>
            <a:ext cx="880470" cy="2028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Left-Right Arrow 5"/>
          <p:cNvSpPr/>
          <p:nvPr/>
        </p:nvSpPr>
        <p:spPr>
          <a:xfrm>
            <a:off x="1473958" y="1784524"/>
            <a:ext cx="6387152" cy="1504580"/>
          </a:xfrm>
          <a:prstGeom prst="leftRightArrow">
            <a:avLst>
              <a:gd name="adj1" fmla="val 50000"/>
              <a:gd name="adj2" fmla="val 57257"/>
            </a:avLst>
          </a:prstGeom>
          <a:solidFill>
            <a:schemeClr val="tx2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-Right Arrow 7"/>
          <p:cNvSpPr/>
          <p:nvPr/>
        </p:nvSpPr>
        <p:spPr>
          <a:xfrm>
            <a:off x="1746913" y="2123348"/>
            <a:ext cx="5800300" cy="85298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Data Traffic</a:t>
            </a:r>
            <a:endParaRPr lang="en-US" sz="2400" dirty="0"/>
          </a:p>
        </p:txBody>
      </p:sp>
      <p:pic>
        <p:nvPicPr>
          <p:cNvPr id="10" name="Picture 2" descr="D:\Classes\5700\assets\devil-ico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074" y="4256517"/>
            <a:ext cx="1326272" cy="1326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Pictures\soft-scraps icons\Lock Lock-0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4295">
            <a:off x="2027547" y="2615829"/>
            <a:ext cx="812044" cy="812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Pentagon 8"/>
          <p:cNvSpPr/>
          <p:nvPr/>
        </p:nvSpPr>
        <p:spPr>
          <a:xfrm rot="5400000">
            <a:off x="2385508" y="2865545"/>
            <a:ext cx="2374711" cy="212669"/>
          </a:xfrm>
          <a:prstGeom prst="homePlate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"/>
          </p:nvPr>
        </p:nvSpPr>
        <p:spPr>
          <a:xfrm>
            <a:off x="4294346" y="3684888"/>
            <a:ext cx="4683606" cy="2647673"/>
          </a:xfrm>
        </p:spPr>
        <p:txBody>
          <a:bodyPr/>
          <a:lstStyle/>
          <a:p>
            <a:r>
              <a:rPr lang="en-US" dirty="0" smtClean="0"/>
              <a:t>Content is unobservable</a:t>
            </a:r>
          </a:p>
          <a:p>
            <a:pPr lvl="1"/>
            <a:r>
              <a:rPr lang="en-US" dirty="0" smtClean="0"/>
              <a:t>Due to encryption</a:t>
            </a:r>
          </a:p>
          <a:p>
            <a:r>
              <a:rPr lang="en-US" dirty="0" smtClean="0"/>
              <a:t>Source and destination are trivially linkable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No anonymity!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75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Anonymizing Proxies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22351" y="4904008"/>
            <a:ext cx="2458703" cy="180605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Source is known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Destination anonymity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5" name="Picture 6" descr="D:\Pictures\soft-scraps icons\User Coat Green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772" y="1610918"/>
            <a:ext cx="849130" cy="849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D:\Classes\5700\assets\devil-ic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140" y="4963192"/>
            <a:ext cx="1326272" cy="1326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 14"/>
          <p:cNvGrpSpPr/>
          <p:nvPr/>
        </p:nvGrpSpPr>
        <p:grpSpPr>
          <a:xfrm>
            <a:off x="1160802" y="1830459"/>
            <a:ext cx="2773920" cy="677903"/>
            <a:chOff x="1160802" y="1830459"/>
            <a:chExt cx="2773920" cy="677903"/>
          </a:xfrm>
        </p:grpSpPr>
        <p:sp>
          <p:nvSpPr>
            <p:cNvPr id="8" name="Left-Right Arrow 7"/>
            <p:cNvSpPr/>
            <p:nvPr/>
          </p:nvSpPr>
          <p:spPr>
            <a:xfrm rot="687103">
              <a:off x="1160802" y="2067897"/>
              <a:ext cx="2773920" cy="440465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pic>
          <p:nvPicPr>
            <p:cNvPr id="10" name="Picture 3" descr="D:\Pictures\soft-scraps icons\Lock Lock-01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9079" y="1830459"/>
              <a:ext cx="528250" cy="5282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2" name="Picture 4" descr="D:\Classes\5700\assets\User Coat Red-0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772" y="2669278"/>
            <a:ext cx="849130" cy="849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 descr="D:\Classes\5700\assets\User Coat Blue-0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772" y="3782144"/>
            <a:ext cx="849130" cy="849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D:\Pictures\Server_icons_lnx\Icons\128X128\proxy_server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9034" y="2562944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667072" y="3806648"/>
            <a:ext cx="20649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HTTPS Proxy</a:t>
            </a:r>
            <a:endParaRPr lang="en-US" sz="2400" dirty="0"/>
          </a:p>
        </p:txBody>
      </p:sp>
      <p:pic>
        <p:nvPicPr>
          <p:cNvPr id="6147" name="Picture 3" descr="D:\Classes\5700\assets\social_google_box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7564" y="1560133"/>
            <a:ext cx="950699" cy="950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D:\Classes\5700\assets\amazon-1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505" y="2686165"/>
            <a:ext cx="972758" cy="972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t0ph3r\Desktop\res\facebook_icon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8137" y="3763250"/>
            <a:ext cx="1010126" cy="1010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oup 15"/>
          <p:cNvGrpSpPr/>
          <p:nvPr/>
        </p:nvGrpSpPr>
        <p:grpSpPr>
          <a:xfrm>
            <a:off x="1255075" y="2829718"/>
            <a:ext cx="2451958" cy="528250"/>
            <a:chOff x="1255075" y="2829718"/>
            <a:chExt cx="2451958" cy="528250"/>
          </a:xfrm>
        </p:grpSpPr>
        <p:sp>
          <p:nvSpPr>
            <p:cNvPr id="20" name="Left-Right Arrow 19"/>
            <p:cNvSpPr/>
            <p:nvPr/>
          </p:nvSpPr>
          <p:spPr>
            <a:xfrm>
              <a:off x="1255075" y="2902951"/>
              <a:ext cx="2451958" cy="440465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pic>
          <p:nvPicPr>
            <p:cNvPr id="21" name="Picture 3" descr="D:\Pictures\soft-scraps icons\Lock Lock-01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5453" y="2829718"/>
              <a:ext cx="528250" cy="5282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" name="Group 16"/>
          <p:cNvGrpSpPr/>
          <p:nvPr/>
        </p:nvGrpSpPr>
        <p:grpSpPr>
          <a:xfrm>
            <a:off x="1094094" y="3756671"/>
            <a:ext cx="2773920" cy="591589"/>
            <a:chOff x="1094094" y="3756671"/>
            <a:chExt cx="2773920" cy="591589"/>
          </a:xfrm>
        </p:grpSpPr>
        <p:sp>
          <p:nvSpPr>
            <p:cNvPr id="19" name="Left-Right Arrow 18"/>
            <p:cNvSpPr/>
            <p:nvPr/>
          </p:nvSpPr>
          <p:spPr>
            <a:xfrm rot="20753170">
              <a:off x="1094094" y="3756671"/>
              <a:ext cx="2773920" cy="440465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pic>
          <p:nvPicPr>
            <p:cNvPr id="22" name="Picture 3" descr="D:\Pictures\soft-scraps icons\Lock Lock-01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9079" y="3820010"/>
              <a:ext cx="528250" cy="5282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3" name="Left-Right Arrow 22"/>
          <p:cNvSpPr/>
          <p:nvPr/>
        </p:nvSpPr>
        <p:spPr>
          <a:xfrm>
            <a:off x="5509827" y="2952311"/>
            <a:ext cx="2351284" cy="44046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4" name="Left-Right Arrow 23"/>
          <p:cNvSpPr/>
          <p:nvPr/>
        </p:nvSpPr>
        <p:spPr>
          <a:xfrm rot="20753170">
            <a:off x="5319064" y="2076376"/>
            <a:ext cx="2660025" cy="44046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5" name="Left-Right Arrow 24"/>
          <p:cNvSpPr/>
          <p:nvPr/>
        </p:nvSpPr>
        <p:spPr>
          <a:xfrm rot="687103">
            <a:off x="5254774" y="3684790"/>
            <a:ext cx="2660027" cy="44046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1" name="Pentagon 10"/>
          <p:cNvSpPr/>
          <p:nvPr/>
        </p:nvSpPr>
        <p:spPr>
          <a:xfrm rot="5400000">
            <a:off x="1331086" y="3393003"/>
            <a:ext cx="2927709" cy="212669"/>
          </a:xfrm>
          <a:prstGeom prst="homePlate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Content Placeholder 3"/>
          <p:cNvSpPr txBox="1">
            <a:spLocks/>
          </p:cNvSpPr>
          <p:nvPr/>
        </p:nvSpPr>
        <p:spPr>
          <a:xfrm>
            <a:off x="6743352" y="4963192"/>
            <a:ext cx="2468888" cy="1806054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Destination is known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Source anonymity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30" name="Picture 2" descr="D:\Classes\5700\assets\devil-ic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043" y="4949544"/>
            <a:ext cx="1326272" cy="1326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Pentagon 30"/>
          <p:cNvSpPr/>
          <p:nvPr/>
        </p:nvSpPr>
        <p:spPr>
          <a:xfrm rot="5400000">
            <a:off x="4727989" y="3379355"/>
            <a:ext cx="2927709" cy="212669"/>
          </a:xfrm>
          <a:prstGeom prst="homePlate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2" descr="D:\Classes\5700\assets\devil-ic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6430" y="2510832"/>
            <a:ext cx="1326272" cy="1326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Content Placeholder 3"/>
          <p:cNvSpPr txBox="1">
            <a:spLocks/>
          </p:cNvSpPr>
          <p:nvPr/>
        </p:nvSpPr>
        <p:spPr>
          <a:xfrm>
            <a:off x="3085789" y="4206709"/>
            <a:ext cx="3025689" cy="709727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 smtClean="0">
                <a:solidFill>
                  <a:schemeClr val="accent2"/>
                </a:solidFill>
              </a:rPr>
              <a:t>No anonymity!</a:t>
            </a:r>
            <a:endParaRPr lang="en-US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039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4" grpId="1" uiExpand="1" build="p"/>
      <p:bldP spid="23" grpId="0" animBg="1"/>
      <p:bldP spid="24" grpId="0" animBg="1"/>
      <p:bldP spid="25" grpId="0" animBg="1"/>
      <p:bldP spid="11" grpId="0" animBg="1"/>
      <p:bldP spid="11" grpId="1" animBg="1"/>
      <p:bldP spid="29" grpId="0"/>
      <p:bldP spid="29" grpId="1"/>
      <p:bldP spid="31" grpId="0" animBg="1"/>
      <p:bldP spid="31" grpId="1" animBg="1"/>
      <p:bldP spid="3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Anonymizing VPNs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22351" y="4904008"/>
            <a:ext cx="2458703" cy="180605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Source is known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Destination anonymity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5" name="Picture 6" descr="D:\Pictures\soft-scraps icons\User Coat Green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772" y="1610918"/>
            <a:ext cx="849130" cy="849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D:\Classes\5700\assets\devil-ic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140" y="4963192"/>
            <a:ext cx="1326272" cy="1326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 14"/>
          <p:cNvGrpSpPr/>
          <p:nvPr/>
        </p:nvGrpSpPr>
        <p:grpSpPr>
          <a:xfrm>
            <a:off x="1160802" y="1830459"/>
            <a:ext cx="2773920" cy="677903"/>
            <a:chOff x="1160802" y="1830459"/>
            <a:chExt cx="2773920" cy="677903"/>
          </a:xfrm>
        </p:grpSpPr>
        <p:sp>
          <p:nvSpPr>
            <p:cNvPr id="8" name="Left-Right Arrow 7"/>
            <p:cNvSpPr/>
            <p:nvPr/>
          </p:nvSpPr>
          <p:spPr>
            <a:xfrm rot="687103">
              <a:off x="1160802" y="2067897"/>
              <a:ext cx="2773920" cy="440465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pic>
          <p:nvPicPr>
            <p:cNvPr id="10" name="Picture 3" descr="D:\Pictures\soft-scraps icons\Lock Lock-01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9079" y="1830459"/>
              <a:ext cx="528250" cy="5282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2" name="Picture 4" descr="D:\Classes\5700\assets\User Coat Red-0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772" y="2669278"/>
            <a:ext cx="849130" cy="849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 descr="D:\Classes\5700\assets\User Coat Blue-0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772" y="3782144"/>
            <a:ext cx="849130" cy="849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667072" y="3806648"/>
            <a:ext cx="21178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VPN Gateway</a:t>
            </a:r>
            <a:endParaRPr lang="en-US" sz="2400" dirty="0"/>
          </a:p>
        </p:txBody>
      </p:sp>
      <p:pic>
        <p:nvPicPr>
          <p:cNvPr id="6147" name="Picture 3" descr="D:\Classes\5700\assets\social_google_box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7564" y="1560133"/>
            <a:ext cx="950699" cy="950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D:\Classes\5700\assets\amazon-1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505" y="2686165"/>
            <a:ext cx="972758" cy="972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t0ph3r\Desktop\res\facebook_icon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8137" y="3763250"/>
            <a:ext cx="1010126" cy="1010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oup 15"/>
          <p:cNvGrpSpPr/>
          <p:nvPr/>
        </p:nvGrpSpPr>
        <p:grpSpPr>
          <a:xfrm>
            <a:off x="1255075" y="2829718"/>
            <a:ext cx="2451958" cy="528250"/>
            <a:chOff x="1255075" y="2829718"/>
            <a:chExt cx="2451958" cy="528250"/>
          </a:xfrm>
        </p:grpSpPr>
        <p:sp>
          <p:nvSpPr>
            <p:cNvPr id="20" name="Left-Right Arrow 19"/>
            <p:cNvSpPr/>
            <p:nvPr/>
          </p:nvSpPr>
          <p:spPr>
            <a:xfrm>
              <a:off x="1255075" y="2902951"/>
              <a:ext cx="2451958" cy="440465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pic>
          <p:nvPicPr>
            <p:cNvPr id="21" name="Picture 3" descr="D:\Pictures\soft-scraps icons\Lock Lock-01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5453" y="2829718"/>
              <a:ext cx="528250" cy="5282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" name="Group 16"/>
          <p:cNvGrpSpPr/>
          <p:nvPr/>
        </p:nvGrpSpPr>
        <p:grpSpPr>
          <a:xfrm>
            <a:off x="1094094" y="3756671"/>
            <a:ext cx="2773920" cy="591589"/>
            <a:chOff x="1094094" y="3756671"/>
            <a:chExt cx="2773920" cy="591589"/>
          </a:xfrm>
        </p:grpSpPr>
        <p:sp>
          <p:nvSpPr>
            <p:cNvPr id="19" name="Left-Right Arrow 18"/>
            <p:cNvSpPr/>
            <p:nvPr/>
          </p:nvSpPr>
          <p:spPr>
            <a:xfrm rot="20753170">
              <a:off x="1094094" y="3756671"/>
              <a:ext cx="2773920" cy="440465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pic>
          <p:nvPicPr>
            <p:cNvPr id="22" name="Picture 3" descr="D:\Pictures\soft-scraps icons\Lock Lock-01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9079" y="3820010"/>
              <a:ext cx="528250" cy="5282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3" name="Left-Right Arrow 22"/>
          <p:cNvSpPr/>
          <p:nvPr/>
        </p:nvSpPr>
        <p:spPr>
          <a:xfrm>
            <a:off x="5509827" y="2952311"/>
            <a:ext cx="2351284" cy="44046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4" name="Left-Right Arrow 23"/>
          <p:cNvSpPr/>
          <p:nvPr/>
        </p:nvSpPr>
        <p:spPr>
          <a:xfrm rot="20753170">
            <a:off x="5319064" y="2076376"/>
            <a:ext cx="2660025" cy="44046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5" name="Left-Right Arrow 24"/>
          <p:cNvSpPr/>
          <p:nvPr/>
        </p:nvSpPr>
        <p:spPr>
          <a:xfrm rot="687103">
            <a:off x="5254774" y="3684790"/>
            <a:ext cx="2660027" cy="44046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1" name="Pentagon 10"/>
          <p:cNvSpPr/>
          <p:nvPr/>
        </p:nvSpPr>
        <p:spPr>
          <a:xfrm rot="5400000">
            <a:off x="1331086" y="3393003"/>
            <a:ext cx="2927709" cy="212669"/>
          </a:xfrm>
          <a:prstGeom prst="homePlate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Content Placeholder 3"/>
          <p:cNvSpPr txBox="1">
            <a:spLocks/>
          </p:cNvSpPr>
          <p:nvPr/>
        </p:nvSpPr>
        <p:spPr>
          <a:xfrm>
            <a:off x="6743352" y="4963192"/>
            <a:ext cx="2468888" cy="1806054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Destination is known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Source anonymity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30" name="Picture 2" descr="D:\Classes\5700\assets\devil-ic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043" y="4949544"/>
            <a:ext cx="1326272" cy="1326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Pentagon 30"/>
          <p:cNvSpPr/>
          <p:nvPr/>
        </p:nvSpPr>
        <p:spPr>
          <a:xfrm rot="5400000">
            <a:off x="4727989" y="3379355"/>
            <a:ext cx="2927709" cy="212669"/>
          </a:xfrm>
          <a:prstGeom prst="homePlate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Content Placeholder 3"/>
          <p:cNvSpPr txBox="1">
            <a:spLocks/>
          </p:cNvSpPr>
          <p:nvPr/>
        </p:nvSpPr>
        <p:spPr>
          <a:xfrm>
            <a:off x="3085789" y="4206709"/>
            <a:ext cx="3025689" cy="709727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 smtClean="0">
                <a:solidFill>
                  <a:schemeClr val="accent2"/>
                </a:solidFill>
              </a:rPr>
              <a:t>No anonymity!</a:t>
            </a:r>
            <a:endParaRPr lang="en-US" b="1" dirty="0">
              <a:solidFill>
                <a:schemeClr val="accent2"/>
              </a:solidFill>
            </a:endParaRPr>
          </a:p>
        </p:txBody>
      </p:sp>
      <p:pic>
        <p:nvPicPr>
          <p:cNvPr id="7170" name="Picture 2" descr="D:\Pictures\Server_icons_lnx\Icons\128X128\firewall_server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0837" y="2533591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D:\Classes\5700\assets\devil-ic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0837" y="2509407"/>
            <a:ext cx="1326272" cy="1326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6946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11" grpId="0" animBg="1"/>
      <p:bldP spid="29" grpId="0"/>
      <p:bldP spid="31" grpId="0" animBg="1"/>
      <p:bldP spid="3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Content to </a:t>
            </a:r>
            <a:r>
              <a:rPr lang="en-US" dirty="0" err="1" smtClean="0"/>
              <a:t>Deanonymize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5" name="Picture 6" descr="D:\Pictures\soft-scraps icons\User Coat Green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772" y="1827056"/>
            <a:ext cx="849130" cy="849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 14"/>
          <p:cNvGrpSpPr/>
          <p:nvPr/>
        </p:nvGrpSpPr>
        <p:grpSpPr>
          <a:xfrm>
            <a:off x="1160802" y="1987496"/>
            <a:ext cx="2773920" cy="528250"/>
            <a:chOff x="1160802" y="1830459"/>
            <a:chExt cx="2773920" cy="528250"/>
          </a:xfrm>
        </p:grpSpPr>
        <p:sp>
          <p:nvSpPr>
            <p:cNvPr id="8" name="Left-Right Arrow 7"/>
            <p:cNvSpPr/>
            <p:nvPr/>
          </p:nvSpPr>
          <p:spPr>
            <a:xfrm>
              <a:off x="1160802" y="1874351"/>
              <a:ext cx="2773920" cy="440465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pic>
          <p:nvPicPr>
            <p:cNvPr id="10" name="Picture 3" descr="D:\Pictures\soft-scraps icons\Lock Lock-01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9079" y="1830459"/>
              <a:ext cx="528250" cy="5282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146" name="Picture 2" descr="D:\Pictures\Server_icons_lnx\Icons\128X128\proxy_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9034" y="1642021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566139" y="2862320"/>
            <a:ext cx="20649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HTTPS Proxy</a:t>
            </a:r>
            <a:endParaRPr lang="en-US" sz="2400" dirty="0"/>
          </a:p>
        </p:txBody>
      </p:sp>
      <p:pic>
        <p:nvPicPr>
          <p:cNvPr id="6147" name="Picture 3" descr="D:\Classes\5700\assets\social_google_box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7564" y="1776272"/>
            <a:ext cx="950699" cy="950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Left-Right Arrow 23"/>
          <p:cNvSpPr/>
          <p:nvPr/>
        </p:nvSpPr>
        <p:spPr>
          <a:xfrm>
            <a:off x="5317771" y="2031389"/>
            <a:ext cx="2660025" cy="44046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9" name="Content Placeholder 3"/>
          <p:cNvSpPr txBox="1">
            <a:spLocks/>
          </p:cNvSpPr>
          <p:nvPr/>
        </p:nvSpPr>
        <p:spPr>
          <a:xfrm>
            <a:off x="6061035" y="4164564"/>
            <a:ext cx="2897228" cy="64603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 smtClean="0">
                <a:solidFill>
                  <a:schemeClr val="accent2"/>
                </a:solidFill>
              </a:rPr>
              <a:t>No anonymity!</a:t>
            </a:r>
            <a:endParaRPr lang="en-US" b="1" dirty="0">
              <a:solidFill>
                <a:schemeClr val="accent2"/>
              </a:solidFill>
            </a:endParaRPr>
          </a:p>
        </p:txBody>
      </p:sp>
      <p:pic>
        <p:nvPicPr>
          <p:cNvPr id="30" name="Picture 2" descr="D:\Classes\5700\assets\devil-icon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5012" y="2862320"/>
            <a:ext cx="1326272" cy="1326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Pentagon 30"/>
          <p:cNvSpPr/>
          <p:nvPr/>
        </p:nvSpPr>
        <p:spPr>
          <a:xfrm rot="5400000">
            <a:off x="6354181" y="2239961"/>
            <a:ext cx="1035264" cy="212670"/>
          </a:xfrm>
          <a:prstGeom prst="homePlate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Group 33"/>
          <p:cNvGrpSpPr/>
          <p:nvPr/>
        </p:nvGrpSpPr>
        <p:grpSpPr>
          <a:xfrm flipH="1">
            <a:off x="255004" y="3405977"/>
            <a:ext cx="5709068" cy="1815883"/>
            <a:chOff x="1219200" y="4876799"/>
            <a:chExt cx="5181605" cy="1384995"/>
          </a:xfrm>
        </p:grpSpPr>
        <p:sp>
          <p:nvSpPr>
            <p:cNvPr id="35" name="Rectangular Callout 34"/>
            <p:cNvSpPr/>
            <p:nvPr/>
          </p:nvSpPr>
          <p:spPr>
            <a:xfrm>
              <a:off x="1219200" y="4876799"/>
              <a:ext cx="5181601" cy="1384995"/>
            </a:xfrm>
            <a:prstGeom prst="wedgeRectCallout">
              <a:avLst>
                <a:gd name="adj1" fmla="val 38611"/>
                <a:gd name="adj2" fmla="val -96190"/>
              </a:avLst>
            </a:prstGeom>
            <a:solidFill>
              <a:schemeClr val="accent1"/>
            </a:solidFill>
            <a:ln w="38100" cap="flat" cmpd="sng" algn="ctr">
              <a:solidFill>
                <a:schemeClr val="accent1">
                  <a:lumMod val="50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219204" y="4876799"/>
              <a:ext cx="5181601" cy="11641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marR="0" lvl="0" indent="-4572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Reading</a:t>
              </a:r>
              <a:r>
                <a:rPr kumimoji="0" lang="en-US" sz="2800" b="0" i="0" u="none" strike="noStrike" kern="0" cap="none" spc="0" normalizeH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 Gmail</a:t>
              </a:r>
            </a:p>
            <a:p>
              <a:pPr marL="457200" marR="0" lvl="0" indent="-4572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US" sz="2800" kern="0" baseline="0" dirty="0" smtClean="0">
                  <a:solidFill>
                    <a:sysClr val="window" lastClr="FFFFFF"/>
                  </a:solidFill>
                </a:rPr>
                <a:t>Looking up directions to home</a:t>
              </a:r>
            </a:p>
            <a:p>
              <a:pPr marL="457200" marR="0" lvl="0" indent="-4572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2800" b="0" i="0" u="none" strike="noStrike" kern="0" cap="none" spc="0" normalizeH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Updating your G+ profile</a:t>
              </a:r>
            </a:p>
            <a:p>
              <a:pPr marL="457200" marR="0" lvl="0" indent="-4572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US" sz="2800" kern="0" baseline="0" dirty="0" smtClean="0">
                  <a:solidFill>
                    <a:sysClr val="window" lastClr="FFFFFF"/>
                  </a:solidFill>
                </a:rPr>
                <a:t>Etc…</a:t>
              </a:r>
              <a:endPara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37" name="Content Placeholder 3"/>
          <p:cNvSpPr>
            <a:spLocks noGrp="1"/>
          </p:cNvSpPr>
          <p:nvPr>
            <p:ph sz="quarter" idx="1"/>
          </p:nvPr>
        </p:nvSpPr>
        <p:spPr>
          <a:xfrm>
            <a:off x="22351" y="5527343"/>
            <a:ext cx="8460562" cy="1182719"/>
          </a:xfrm>
        </p:spPr>
        <p:txBody>
          <a:bodyPr>
            <a:normAutofit/>
          </a:bodyPr>
          <a:lstStyle/>
          <a:p>
            <a:r>
              <a:rPr lang="en-US" dirty="0" smtClean="0"/>
              <a:t>Fact: the NSA leverages common cookies from ad networks, social networks, etc. to track users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729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7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To Protect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Personally Identifiable Information (PII)</a:t>
            </a:r>
          </a:p>
          <a:p>
            <a:pPr lvl="1"/>
            <a:r>
              <a:rPr lang="en-US" dirty="0" smtClean="0"/>
              <a:t>Name, address, phone number, etc.</a:t>
            </a:r>
          </a:p>
          <a:p>
            <a:r>
              <a:rPr lang="en-US" dirty="0" smtClean="0"/>
              <a:t>OS and browser information</a:t>
            </a:r>
          </a:p>
          <a:p>
            <a:pPr lvl="1"/>
            <a:r>
              <a:rPr lang="en-US" dirty="0" smtClean="0"/>
              <a:t>Cookies, etc.</a:t>
            </a:r>
          </a:p>
          <a:p>
            <a:r>
              <a:rPr lang="en-US" dirty="0" smtClean="0"/>
              <a:t>Language information</a:t>
            </a:r>
          </a:p>
          <a:p>
            <a:r>
              <a:rPr lang="en-US" dirty="0" smtClean="0"/>
              <a:t>IP address</a:t>
            </a:r>
          </a:p>
          <a:p>
            <a:r>
              <a:rPr lang="en-US" dirty="0" smtClean="0"/>
              <a:t>Amount of data sent and received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Traffic timing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646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0376" y="2388359"/>
            <a:ext cx="8338782" cy="3807725"/>
          </a:xfrm>
        </p:spPr>
        <p:txBody>
          <a:bodyPr>
            <a:noAutofit/>
          </a:bodyPr>
          <a:lstStyle/>
          <a:p>
            <a:pPr marL="571500" indent="-571500">
              <a:buFont typeface="Wingdings" pitchFamily="2" charset="2"/>
              <a:buChar char="q"/>
            </a:pPr>
            <a:r>
              <a:rPr lang="en-US" sz="4400" dirty="0"/>
              <a:t>Definitions and Examples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en-US" sz="4400" dirty="0"/>
              <a:t>Crowds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en-US" sz="4400" dirty="0" err="1"/>
              <a:t>Chaum</a:t>
            </a:r>
            <a:r>
              <a:rPr lang="en-US" sz="4400" dirty="0"/>
              <a:t> Mix / Mix Networks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en-US" sz="4400" dirty="0"/>
              <a:t>Tor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fld id="{283B9EA5-CE9A-4950-A80C-5ADF06B45BB8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942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Crypto Algorithms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t>18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Symmetric algorithms</a:t>
            </a:r>
          </a:p>
          <a:p>
            <a:pPr lvl="1"/>
            <a:r>
              <a:rPr lang="en-US" dirty="0" smtClean="0"/>
              <a:t>Conventional algorithms</a:t>
            </a:r>
          </a:p>
          <a:p>
            <a:pPr lvl="1"/>
            <a:r>
              <a:rPr lang="en-US" dirty="0" smtClean="0"/>
              <a:t>Encryption and decryption keys are the </a:t>
            </a:r>
            <a:r>
              <a:rPr lang="en-US" dirty="0" smtClean="0">
                <a:solidFill>
                  <a:schemeClr val="accent1"/>
                </a:solidFill>
              </a:rPr>
              <a:t>same</a:t>
            </a:r>
          </a:p>
          <a:p>
            <a:pPr lvl="1"/>
            <a:r>
              <a:rPr lang="en-US" dirty="0" smtClean="0"/>
              <a:t>Examples: DES, 3DES, AES, Blowfish</a:t>
            </a:r>
          </a:p>
          <a:p>
            <a:r>
              <a:rPr lang="en-US" dirty="0" smtClean="0"/>
              <a:t>Asymmetric algorithms</a:t>
            </a:r>
          </a:p>
          <a:p>
            <a:pPr lvl="1"/>
            <a:r>
              <a:rPr lang="en-US" dirty="0" smtClean="0"/>
              <a:t>Commonly known as Public Key algorithms</a:t>
            </a:r>
          </a:p>
          <a:p>
            <a:pPr lvl="1"/>
            <a:r>
              <a:rPr lang="en-US" dirty="0" smtClean="0"/>
              <a:t>Encryption key and decryption key are </a:t>
            </a:r>
            <a:r>
              <a:rPr lang="en-US" dirty="0" smtClean="0">
                <a:solidFill>
                  <a:schemeClr val="accent1"/>
                </a:solidFill>
              </a:rPr>
              <a:t>different</a:t>
            </a:r>
          </a:p>
          <a:p>
            <a:pPr lvl="1"/>
            <a:r>
              <a:rPr lang="en-US" dirty="0" smtClean="0"/>
              <a:t>Examples: </a:t>
            </a:r>
            <a:r>
              <a:rPr lang="en-US" dirty="0" err="1" smtClean="0"/>
              <a:t>Diffie</a:t>
            </a:r>
            <a:r>
              <a:rPr lang="en-US" dirty="0" smtClean="0"/>
              <a:t>-Hellman, RSA, Elliptic curve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04963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Symmetric Key Crypto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Let’s say we have a plaintext message </a:t>
            </a:r>
            <a:r>
              <a:rPr lang="en-US" i="1" dirty="0" smtClean="0"/>
              <a:t>M</a:t>
            </a:r>
          </a:p>
          <a:p>
            <a:pPr lvl="1"/>
            <a:r>
              <a:rPr lang="en-US" dirty="0" smtClean="0"/>
              <a:t>… a symmetric encryption algorithm </a:t>
            </a:r>
            <a:r>
              <a:rPr lang="en-US" i="1" dirty="0" smtClean="0"/>
              <a:t>E</a:t>
            </a:r>
          </a:p>
          <a:p>
            <a:pPr lvl="1"/>
            <a:r>
              <a:rPr lang="en-US" dirty="0" smtClean="0"/>
              <a:t>… and a key </a:t>
            </a:r>
            <a:r>
              <a:rPr lang="en-US" i="1" dirty="0" smtClean="0"/>
              <a:t>K</a:t>
            </a:r>
            <a:endParaRPr lang="en-US" dirty="0" smtClean="0"/>
          </a:p>
          <a:p>
            <a:pPr marL="45720" indent="0">
              <a:buNone/>
            </a:pPr>
            <a:endParaRPr lang="en-US" i="1" dirty="0" smtClean="0"/>
          </a:p>
          <a:p>
            <a:pPr marL="45720" indent="0" algn="ctr">
              <a:buNone/>
            </a:pPr>
            <a:r>
              <a:rPr lang="en-US" i="1" dirty="0" smtClean="0"/>
              <a:t>M </a:t>
            </a:r>
            <a:r>
              <a:rPr lang="en-US" i="1" dirty="0" smtClean="0">
                <a:sym typeface="Wingdings" panose="05000000000000000000" pitchFamily="2" charset="2"/>
              </a:rPr>
              <a:t> E(K, M) = C  E(K, C) = M</a:t>
            </a:r>
          </a:p>
          <a:p>
            <a:pPr marL="45720" indent="0">
              <a:buNone/>
            </a:pPr>
            <a:endParaRPr lang="en-US" i="1" dirty="0">
              <a:sym typeface="Wingdings" panose="05000000000000000000" pitchFamily="2" charset="2"/>
            </a:endParaRPr>
          </a:p>
          <a:p>
            <a:pPr marL="502920" indent="-457200"/>
            <a:r>
              <a:rPr lang="en-US" dirty="0" smtClean="0">
                <a:sym typeface="Wingdings" panose="05000000000000000000" pitchFamily="2" charset="2"/>
              </a:rPr>
              <a:t>Advantages:</a:t>
            </a:r>
          </a:p>
          <a:p>
            <a:pPr marL="822960" lvl="1" indent="-457200"/>
            <a:r>
              <a:rPr lang="en-US" dirty="0" smtClean="0">
                <a:sym typeface="Wingdings" panose="05000000000000000000" pitchFamily="2" charset="2"/>
              </a:rPr>
              <a:t>Fast and easy to use</a:t>
            </a:r>
          </a:p>
          <a:p>
            <a:pPr marL="502920" indent="-457200"/>
            <a:r>
              <a:rPr lang="en-US" dirty="0" smtClean="0">
                <a:sym typeface="Wingdings" panose="05000000000000000000" pitchFamily="2" charset="2"/>
              </a:rPr>
              <a:t>Disadvantages</a:t>
            </a:r>
          </a:p>
          <a:p>
            <a:pPr marL="822960" lvl="1" indent="-457200"/>
            <a:r>
              <a:rPr lang="en-US" dirty="0" smtClean="0">
                <a:sym typeface="Wingdings" panose="05000000000000000000" pitchFamily="2" charset="2"/>
              </a:rPr>
              <a:t>How to securely communicate the key?</a:t>
            </a:r>
            <a:endParaRPr lang="en-US" dirty="0" smtClean="0"/>
          </a:p>
          <a:p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 flipH="1">
            <a:off x="3613807" y="2853318"/>
            <a:ext cx="2330741" cy="502619"/>
            <a:chOff x="1219200" y="4876799"/>
            <a:chExt cx="5181605" cy="1384995"/>
          </a:xfrm>
        </p:grpSpPr>
        <p:sp>
          <p:nvSpPr>
            <p:cNvPr id="6" name="Rectangular Callout 5"/>
            <p:cNvSpPr/>
            <p:nvPr/>
          </p:nvSpPr>
          <p:spPr>
            <a:xfrm>
              <a:off x="1219200" y="4876799"/>
              <a:ext cx="5181601" cy="1384995"/>
            </a:xfrm>
            <a:prstGeom prst="wedgeRectCallout">
              <a:avLst>
                <a:gd name="adj1" fmla="val 3654"/>
                <a:gd name="adj2" fmla="val 103317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219204" y="4876799"/>
              <a:ext cx="5181601" cy="7595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Cyphertext</a:t>
              </a:r>
              <a:r>
                <a:rPr kumimoji="0" lang="en-US" sz="2800" b="0" i="0" u="none" strike="noStrike" kern="0" cap="none" spc="0" normalizeH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 </a:t>
              </a:r>
              <a:r>
                <a:rPr kumimoji="0" lang="en-US" sz="2800" b="0" i="1" u="none" strike="noStrike" kern="0" cap="none" spc="0" normalizeH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C</a:t>
              </a:r>
              <a:endParaRPr kumimoji="0" lang="en-US" sz="2800" b="0" i="1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 flipH="1">
            <a:off x="5106718" y="4425087"/>
            <a:ext cx="3805267" cy="1103670"/>
            <a:chOff x="1219200" y="4876799"/>
            <a:chExt cx="5181605" cy="1571613"/>
          </a:xfrm>
        </p:grpSpPr>
        <p:sp>
          <p:nvSpPr>
            <p:cNvPr id="9" name="Rectangular Callout 8"/>
            <p:cNvSpPr/>
            <p:nvPr/>
          </p:nvSpPr>
          <p:spPr>
            <a:xfrm>
              <a:off x="1219200" y="4876799"/>
              <a:ext cx="5181601" cy="1384995"/>
            </a:xfrm>
            <a:prstGeom prst="wedgeRectCallout">
              <a:avLst>
                <a:gd name="adj1" fmla="val 25532"/>
                <a:gd name="adj2" fmla="val -81905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219204" y="4876799"/>
              <a:ext cx="5181601" cy="15716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Symmetric</a:t>
              </a:r>
              <a:r>
                <a:rPr kumimoji="0" lang="en-US" sz="2800" b="0" i="0" u="none" strike="noStrike" kern="0" cap="none" spc="0" normalizeH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 encryption is reversible</a:t>
              </a:r>
              <a:endParaRPr kumimoji="0" lang="en-US" sz="2800" b="0" i="1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55543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283B9EA5-CE9A-4950-A80C-5ADF06B45BB8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1027" name="Picture 3" descr="D:\Classes\5700\assets\dogoninterne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037" y="-1"/>
            <a:ext cx="6117657" cy="6793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3340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 Key Crypto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t>20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Let’s say we have plaintext message </a:t>
            </a:r>
            <a:r>
              <a:rPr lang="en-US" i="1" dirty="0" smtClean="0"/>
              <a:t>M</a:t>
            </a:r>
            <a:endParaRPr lang="en-US" dirty="0" smtClean="0"/>
          </a:p>
          <a:p>
            <a:pPr lvl="1"/>
            <a:r>
              <a:rPr lang="en-US" dirty="0" smtClean="0"/>
              <a:t>… a public key algorithm </a:t>
            </a:r>
            <a:r>
              <a:rPr lang="en-US" i="1" dirty="0" smtClean="0"/>
              <a:t>F</a:t>
            </a:r>
            <a:endParaRPr lang="en-US" dirty="0" smtClean="0"/>
          </a:p>
          <a:p>
            <a:pPr lvl="1"/>
            <a:r>
              <a:rPr lang="en-US" dirty="0" smtClean="0"/>
              <a:t>… and two keys </a:t>
            </a:r>
            <a:r>
              <a:rPr lang="en-US" i="1" dirty="0" smtClean="0"/>
              <a:t>K</a:t>
            </a:r>
            <a:r>
              <a:rPr lang="en-US" i="1" baseline="-25000" dirty="0" smtClean="0"/>
              <a:t>P</a:t>
            </a:r>
            <a:r>
              <a:rPr lang="en-US" dirty="0" smtClean="0"/>
              <a:t> (public) and </a:t>
            </a:r>
            <a:r>
              <a:rPr lang="en-US" i="1" dirty="0" smtClean="0"/>
              <a:t>K</a:t>
            </a:r>
            <a:r>
              <a:rPr lang="en-US" i="1" baseline="-25000" dirty="0" smtClean="0"/>
              <a:t>S </a:t>
            </a:r>
            <a:r>
              <a:rPr lang="en-US" dirty="0" smtClean="0"/>
              <a:t>(private)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lvl="1" indent="0" algn="ctr">
              <a:spcBef>
                <a:spcPts val="700"/>
              </a:spcBef>
              <a:buClr>
                <a:schemeClr val="accent2"/>
              </a:buClr>
              <a:buSzPct val="60000"/>
              <a:buNone/>
            </a:pPr>
            <a:r>
              <a:rPr lang="en-US" i="1" dirty="0" smtClean="0"/>
              <a:t>M </a:t>
            </a:r>
            <a:r>
              <a:rPr lang="en-US" i="1" dirty="0" smtClean="0">
                <a:sym typeface="Wingdings" panose="05000000000000000000" pitchFamily="2" charset="2"/>
              </a:rPr>
              <a:t> F(</a:t>
            </a:r>
            <a:r>
              <a:rPr lang="en-US" i="1" dirty="0" smtClean="0"/>
              <a:t>K</a:t>
            </a:r>
            <a:r>
              <a:rPr lang="en-US" i="1" baseline="-25000" dirty="0" smtClean="0"/>
              <a:t>P</a:t>
            </a:r>
            <a:r>
              <a:rPr lang="en-US" i="1" dirty="0" smtClean="0"/>
              <a:t>, M) = C </a:t>
            </a:r>
            <a:r>
              <a:rPr lang="en-US" i="1" dirty="0" smtClean="0">
                <a:sym typeface="Wingdings" panose="05000000000000000000" pitchFamily="2" charset="2"/>
              </a:rPr>
              <a:t> F(</a:t>
            </a:r>
            <a:r>
              <a:rPr lang="en-US" i="1" dirty="0" smtClean="0"/>
              <a:t>K</a:t>
            </a:r>
            <a:r>
              <a:rPr lang="en-US" i="1" baseline="-25000" dirty="0" smtClean="0"/>
              <a:t>S</a:t>
            </a:r>
            <a:r>
              <a:rPr lang="en-US" i="1" dirty="0" smtClean="0">
                <a:sym typeface="Wingdings" panose="05000000000000000000" pitchFamily="2" charset="2"/>
              </a:rPr>
              <a:t>, C) = M</a:t>
            </a:r>
          </a:p>
          <a:p>
            <a:pPr marL="0" lvl="1" indent="0" algn="ctr">
              <a:spcBef>
                <a:spcPts val="700"/>
              </a:spcBef>
              <a:buClr>
                <a:schemeClr val="accent2"/>
              </a:buClr>
              <a:buSzPct val="60000"/>
              <a:buNone/>
            </a:pPr>
            <a:endParaRPr lang="en-US" i="1" dirty="0">
              <a:sym typeface="Wingdings" panose="05000000000000000000" pitchFamily="2" charset="2"/>
            </a:endParaRPr>
          </a:p>
          <a:p>
            <a:pPr marL="0" lvl="1" indent="0" algn="ctr">
              <a:spcBef>
                <a:spcPts val="700"/>
              </a:spcBef>
              <a:buClr>
                <a:schemeClr val="accent2"/>
              </a:buClr>
              <a:buSzPct val="60000"/>
              <a:buNone/>
            </a:pPr>
            <a:endParaRPr lang="en-US" i="1" dirty="0" smtClean="0">
              <a:sym typeface="Wingdings" panose="05000000000000000000" pitchFamily="2" charset="2"/>
            </a:endParaRPr>
          </a:p>
          <a:p>
            <a:pPr marL="0" lvl="1" indent="0" algn="ctr">
              <a:spcBef>
                <a:spcPts val="700"/>
              </a:spcBef>
              <a:buClr>
                <a:schemeClr val="accent2"/>
              </a:buClr>
              <a:buSzPct val="60000"/>
              <a:buNone/>
            </a:pPr>
            <a:endParaRPr lang="en-US" i="1" dirty="0">
              <a:sym typeface="Wingdings" panose="05000000000000000000" pitchFamily="2" charset="2"/>
            </a:endParaRPr>
          </a:p>
          <a:p>
            <a:pPr marL="0" lvl="1" indent="0" algn="ctr">
              <a:spcBef>
                <a:spcPts val="700"/>
              </a:spcBef>
              <a:buClr>
                <a:schemeClr val="accent2"/>
              </a:buClr>
              <a:buSzPct val="60000"/>
              <a:buNone/>
            </a:pPr>
            <a:r>
              <a:rPr lang="en-US" i="1" dirty="0"/>
              <a:t>M </a:t>
            </a:r>
            <a:r>
              <a:rPr lang="en-US" i="1" dirty="0">
                <a:sym typeface="Wingdings" panose="05000000000000000000" pitchFamily="2" charset="2"/>
              </a:rPr>
              <a:t> </a:t>
            </a:r>
            <a:r>
              <a:rPr lang="en-US" i="1" dirty="0" smtClean="0">
                <a:sym typeface="Wingdings" panose="05000000000000000000" pitchFamily="2" charset="2"/>
              </a:rPr>
              <a:t>F(</a:t>
            </a:r>
            <a:r>
              <a:rPr lang="en-US" i="1" dirty="0" smtClean="0"/>
              <a:t>K</a:t>
            </a:r>
            <a:r>
              <a:rPr lang="en-US" i="1" baseline="-25000" dirty="0" smtClean="0"/>
              <a:t>S</a:t>
            </a:r>
            <a:r>
              <a:rPr lang="en-US" i="1" dirty="0" smtClean="0"/>
              <a:t>, </a:t>
            </a:r>
            <a:r>
              <a:rPr lang="en-US" i="1" dirty="0"/>
              <a:t>M) = C </a:t>
            </a:r>
            <a:r>
              <a:rPr lang="en-US" i="1" dirty="0">
                <a:sym typeface="Wingdings" panose="05000000000000000000" pitchFamily="2" charset="2"/>
              </a:rPr>
              <a:t> </a:t>
            </a:r>
            <a:r>
              <a:rPr lang="en-US" i="1" dirty="0" smtClean="0">
                <a:sym typeface="Wingdings" panose="05000000000000000000" pitchFamily="2" charset="2"/>
              </a:rPr>
              <a:t>F(</a:t>
            </a:r>
            <a:r>
              <a:rPr lang="en-US" i="1" dirty="0" smtClean="0"/>
              <a:t>K</a:t>
            </a:r>
            <a:r>
              <a:rPr lang="en-US" i="1" baseline="-25000" dirty="0" smtClean="0"/>
              <a:t>P</a:t>
            </a:r>
            <a:r>
              <a:rPr lang="en-US" i="1" dirty="0" smtClean="0">
                <a:sym typeface="Wingdings" panose="05000000000000000000" pitchFamily="2" charset="2"/>
              </a:rPr>
              <a:t>, </a:t>
            </a:r>
            <a:r>
              <a:rPr lang="en-US" i="1" dirty="0">
                <a:sym typeface="Wingdings" panose="05000000000000000000" pitchFamily="2" charset="2"/>
              </a:rPr>
              <a:t>C) = M</a:t>
            </a:r>
            <a:endParaRPr lang="en-US" i="1" dirty="0"/>
          </a:p>
          <a:p>
            <a:pPr marL="0" lvl="1" indent="0" algn="ctr">
              <a:spcBef>
                <a:spcPts val="700"/>
              </a:spcBef>
              <a:buClr>
                <a:schemeClr val="accent2"/>
              </a:buClr>
              <a:buSzPct val="60000"/>
              <a:buNone/>
            </a:pPr>
            <a:endParaRPr lang="en-US" i="1" dirty="0"/>
          </a:p>
        </p:txBody>
      </p:sp>
      <p:grpSp>
        <p:nvGrpSpPr>
          <p:cNvPr id="7" name="Group 6"/>
          <p:cNvGrpSpPr/>
          <p:nvPr/>
        </p:nvGrpSpPr>
        <p:grpSpPr>
          <a:xfrm flipH="1">
            <a:off x="614152" y="3371937"/>
            <a:ext cx="4997925" cy="517678"/>
            <a:chOff x="1219205" y="4876799"/>
            <a:chExt cx="5224395" cy="1427285"/>
          </a:xfrm>
        </p:grpSpPr>
        <p:sp>
          <p:nvSpPr>
            <p:cNvPr id="8" name="Rectangular Callout 7"/>
            <p:cNvSpPr/>
            <p:nvPr/>
          </p:nvSpPr>
          <p:spPr>
            <a:xfrm>
              <a:off x="1261999" y="4876799"/>
              <a:ext cx="5181601" cy="1384997"/>
            </a:xfrm>
            <a:prstGeom prst="wedgeRectCallout">
              <a:avLst>
                <a:gd name="adj1" fmla="val -6514"/>
                <a:gd name="adj2" fmla="val 100600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219205" y="4876799"/>
              <a:ext cx="5181600" cy="14272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Encrypt with the public key…</a:t>
              </a:r>
              <a:endParaRPr kumimoji="0" lang="en-US" sz="2800" b="0" i="1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 flipH="1">
            <a:off x="3973775" y="4861818"/>
            <a:ext cx="4997925" cy="523220"/>
            <a:chOff x="1219205" y="4876799"/>
            <a:chExt cx="5224395" cy="1442565"/>
          </a:xfrm>
        </p:grpSpPr>
        <p:sp>
          <p:nvSpPr>
            <p:cNvPr id="11" name="Rectangular Callout 10"/>
            <p:cNvSpPr/>
            <p:nvPr/>
          </p:nvSpPr>
          <p:spPr>
            <a:xfrm>
              <a:off x="1261999" y="4876799"/>
              <a:ext cx="5181601" cy="1384997"/>
            </a:xfrm>
            <a:prstGeom prst="wedgeRectCallout">
              <a:avLst>
                <a:gd name="adj1" fmla="val 15787"/>
                <a:gd name="adj2" fmla="val -95012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219205" y="4876799"/>
              <a:ext cx="5181600" cy="1442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Decrypt with the private key</a:t>
              </a:r>
              <a:endParaRPr kumimoji="0" lang="en-US" sz="2800" b="0" i="1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15597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Left Arrow 20"/>
          <p:cNvSpPr/>
          <p:nvPr/>
        </p:nvSpPr>
        <p:spPr>
          <a:xfrm rot="169667">
            <a:off x="2548871" y="2584859"/>
            <a:ext cx="5129687" cy="33461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1433015" y="1746313"/>
            <a:ext cx="6250675" cy="4691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 Key Crypto in Action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52400" y="4926842"/>
            <a:ext cx="8839200" cy="1778758"/>
          </a:xfrm>
        </p:spPr>
        <p:txBody>
          <a:bodyPr>
            <a:normAutofit/>
          </a:bodyPr>
          <a:lstStyle/>
          <a:p>
            <a:r>
              <a:rPr lang="en-US" dirty="0" smtClean="0"/>
              <a:t>Safe to distribute the public key </a:t>
            </a:r>
            <a:r>
              <a:rPr lang="en-US" sz="3200" dirty="0" smtClean="0"/>
              <a:t>K</a:t>
            </a:r>
            <a:r>
              <a:rPr lang="en-US" sz="3200" baseline="-25000" dirty="0" smtClean="0"/>
              <a:t>P</a:t>
            </a:r>
          </a:p>
          <a:p>
            <a:pPr lvl="1"/>
            <a:r>
              <a:rPr lang="en-US" dirty="0" smtClean="0"/>
              <a:t>Can only decrypt with the private key </a:t>
            </a:r>
            <a:r>
              <a:rPr lang="en-US" sz="2400" dirty="0"/>
              <a:t>K</a:t>
            </a:r>
            <a:r>
              <a:rPr lang="en-US" sz="2400" baseline="-25000" dirty="0"/>
              <a:t>S</a:t>
            </a:r>
            <a:endParaRPr lang="en-US" dirty="0" smtClean="0"/>
          </a:p>
          <a:p>
            <a:pPr lvl="1"/>
            <a:r>
              <a:rPr lang="en-US" dirty="0" smtClean="0"/>
              <a:t>Computationally infeasible to derive </a:t>
            </a:r>
            <a:r>
              <a:rPr lang="en-US" sz="2800" dirty="0"/>
              <a:t>K</a:t>
            </a:r>
            <a:r>
              <a:rPr lang="en-US" sz="2800" baseline="-25000" dirty="0"/>
              <a:t>S </a:t>
            </a:r>
            <a:r>
              <a:rPr lang="en-US" dirty="0" smtClean="0"/>
              <a:t>from </a:t>
            </a:r>
            <a:r>
              <a:rPr lang="en-US" sz="2800" dirty="0" smtClean="0"/>
              <a:t>K</a:t>
            </a:r>
            <a:r>
              <a:rPr lang="en-US" sz="2800" baseline="-25000" dirty="0" smtClean="0"/>
              <a:t>P</a:t>
            </a:r>
            <a:endParaRPr lang="en-US" sz="2800" dirty="0"/>
          </a:p>
          <a:p>
            <a:pPr lvl="1"/>
            <a:endParaRPr lang="en-US" dirty="0"/>
          </a:p>
        </p:txBody>
      </p:sp>
      <p:pic>
        <p:nvPicPr>
          <p:cNvPr id="5" name="Picture 6" descr="D:\Pictures\soft-scraps icons\User Coat Green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788" y="1610918"/>
            <a:ext cx="849130" cy="849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Classes\5700\assets\devil-ic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9152" y="3084474"/>
            <a:ext cx="1118618" cy="1118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D:\Classes\5700\assets\Email-0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2040" y="2622875"/>
            <a:ext cx="784200" cy="78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D:\Classes\5700\assets\User Coat Blue-0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9575" y="1610918"/>
            <a:ext cx="849130" cy="849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59325" y="2553310"/>
            <a:ext cx="13700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&lt;K</a:t>
            </a:r>
            <a:r>
              <a:rPr lang="en-US" sz="2400" baseline="-25000" dirty="0" smtClean="0"/>
              <a:t>P</a:t>
            </a:r>
            <a:r>
              <a:rPr lang="en-US" sz="2400" dirty="0" smtClean="0"/>
              <a:t>, K</a:t>
            </a:r>
            <a:r>
              <a:rPr lang="en-US" sz="2400" baseline="-25000" dirty="0" smtClean="0"/>
              <a:t>S</a:t>
            </a:r>
            <a:r>
              <a:rPr lang="en-US" sz="2400" dirty="0" smtClean="0"/>
              <a:t>&gt;</a:t>
            </a:r>
            <a:endParaRPr lang="en-US" sz="2400" dirty="0"/>
          </a:p>
        </p:txBody>
      </p:sp>
      <p:sp>
        <p:nvSpPr>
          <p:cNvPr id="11" name="Pentagon 10"/>
          <p:cNvSpPr/>
          <p:nvPr/>
        </p:nvSpPr>
        <p:spPr>
          <a:xfrm rot="5400000">
            <a:off x="3690198" y="2246211"/>
            <a:ext cx="1463855" cy="212670"/>
          </a:xfrm>
          <a:prstGeom prst="homePlate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159072" y="4203092"/>
            <a:ext cx="5261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K</a:t>
            </a:r>
            <a:r>
              <a:rPr lang="en-US" sz="2400" baseline="-25000" dirty="0" smtClean="0"/>
              <a:t>P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7163855" y="2352546"/>
            <a:ext cx="5261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K</a:t>
            </a:r>
            <a:r>
              <a:rPr lang="en-US" sz="2400" baseline="-25000" dirty="0" smtClean="0"/>
              <a:t>P</a:t>
            </a:r>
            <a:endParaRPr lang="en-US" sz="2400" dirty="0"/>
          </a:p>
        </p:txBody>
      </p:sp>
      <p:pic>
        <p:nvPicPr>
          <p:cNvPr id="16" name="Picture 3" descr="D:\Pictures\soft-scraps icons\Lock Lock-0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4295">
            <a:off x="7689498" y="2898657"/>
            <a:ext cx="440195" cy="440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 descr="D:\Classes\5700\assets\Email-0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770" y="3887321"/>
            <a:ext cx="784200" cy="78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D:\Pictures\soft-scraps icons\Lock Lock-0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4295">
            <a:off x="4955228" y="4163103"/>
            <a:ext cx="440195" cy="440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D:\Classes\5700\assets\Email-0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7083" y="2293997"/>
            <a:ext cx="784200" cy="78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 descr="D:\Pictures\soft-scraps icons\Lock Lock-0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4295">
            <a:off x="1534541" y="2569779"/>
            <a:ext cx="440195" cy="440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&quot;No&quot; Symbol 21"/>
          <p:cNvSpPr/>
          <p:nvPr/>
        </p:nvSpPr>
        <p:spPr>
          <a:xfrm>
            <a:off x="5001185" y="3767924"/>
            <a:ext cx="976534" cy="976534"/>
          </a:xfrm>
          <a:prstGeom prst="noSmoking">
            <a:avLst>
              <a:gd name="adj" fmla="val 13955"/>
            </a:avLst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530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2" grpId="0" animBg="1"/>
      <p:bldP spid="12" grpId="1" animBg="1"/>
      <p:bldP spid="4" grpId="0" build="p"/>
      <p:bldP spid="14" grpId="0"/>
      <p:bldP spid="15" grpId="0"/>
      <p:bldP spid="2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Crowds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22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Key idea</a:t>
                </a:r>
              </a:p>
              <a:p>
                <a:pPr lvl="1"/>
                <a:r>
                  <a:rPr lang="en-US" dirty="0" smtClean="0"/>
                  <a:t>Users’ traffic blends into a crowd of users</a:t>
                </a:r>
              </a:p>
              <a:p>
                <a:pPr lvl="1"/>
                <a:r>
                  <a:rPr lang="en-US" dirty="0" smtClean="0"/>
                  <a:t>Eavesdroppers and end-hosts don’t know which user originated what traffic</a:t>
                </a:r>
              </a:p>
              <a:p>
                <a:r>
                  <a:rPr lang="en-US" dirty="0" smtClean="0"/>
                  <a:t>High-level implementation</a:t>
                </a:r>
              </a:p>
              <a:p>
                <a:pPr lvl="1"/>
                <a:r>
                  <a:rPr lang="en-US" dirty="0" smtClean="0"/>
                  <a:t>Every user runs a proxy on their system</a:t>
                </a:r>
              </a:p>
              <a:p>
                <a:pPr lvl="1"/>
                <a:r>
                  <a:rPr lang="en-US" dirty="0" smtClean="0"/>
                  <a:t>Proxy is called a </a:t>
                </a:r>
                <a:r>
                  <a:rPr lang="en-US" dirty="0" err="1" smtClean="0">
                    <a:solidFill>
                      <a:schemeClr val="accent1"/>
                    </a:solidFill>
                  </a:rPr>
                  <a:t>jondo</a:t>
                </a:r>
                <a:endParaRPr lang="en-US" dirty="0" smtClean="0">
                  <a:solidFill>
                    <a:schemeClr val="accent1"/>
                  </a:solidFill>
                </a:endParaRPr>
              </a:p>
              <a:p>
                <a:pPr lvl="2"/>
                <a:r>
                  <a:rPr lang="en-US" dirty="0" smtClean="0"/>
                  <a:t>From “John Doe,” i.e. an unknown person</a:t>
                </a:r>
              </a:p>
              <a:p>
                <a:pPr lvl="1"/>
                <a:r>
                  <a:rPr lang="en-US" dirty="0" smtClean="0"/>
                  <a:t>When a message is received, select </a:t>
                </a:r>
                <a:r>
                  <a:rPr lang="en-US" i="1" dirty="0" smtClean="0"/>
                  <a:t>x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𝜖</m:t>
                    </m:r>
                    <m:r>
                      <a:rPr lang="en-US" b="0" i="0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[0, 1]</a:t>
                </a:r>
                <a:endParaRPr lang="en-US" i="1" dirty="0" smtClean="0">
                  <a:latin typeface="Cambria Math"/>
                  <a:ea typeface="Cambria Math"/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If </a:t>
                </a:r>
                <a:r>
                  <a:rPr lang="en-US" i="1" dirty="0" smtClean="0"/>
                  <a:t>x </a:t>
                </a:r>
                <a:r>
                  <a:rPr lang="en-US" dirty="0" smtClean="0"/>
                  <a:t>&gt; </a:t>
                </a:r>
                <a:r>
                  <a:rPr lang="en-US" i="1" dirty="0" err="1" smtClean="0"/>
                  <a:t>p</a:t>
                </a:r>
                <a:r>
                  <a:rPr lang="en-US" i="1" baseline="-25000" dirty="0" err="1" smtClean="0"/>
                  <a:t>f</a:t>
                </a:r>
                <a:r>
                  <a:rPr lang="en-US" dirty="0" smtClean="0"/>
                  <a:t>: forward the message to a random </a:t>
                </a:r>
                <a:r>
                  <a:rPr lang="en-US" dirty="0" err="1" smtClean="0"/>
                  <a:t>jondo</a:t>
                </a:r>
                <a:endParaRPr lang="en-US" dirty="0" smtClean="0"/>
              </a:p>
              <a:p>
                <a:pPr lvl="2"/>
                <a:r>
                  <a:rPr lang="en-US" dirty="0" smtClean="0"/>
                  <a:t>Else: deliver the message to the actual receiver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345" t="-1195" b="-17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01170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 descr="D:\Classes\5700\assets\social_google_box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5458" y="5368785"/>
            <a:ext cx="950699" cy="950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Crowds Example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52400" y="5261699"/>
            <a:ext cx="6262545" cy="1492154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Links between users use public key crypto</a:t>
            </a:r>
          </a:p>
          <a:p>
            <a:r>
              <a:rPr lang="en-US" dirty="0" smtClean="0"/>
              <a:t>Users may appear on the path multiple times</a:t>
            </a:r>
            <a:endParaRPr lang="en-US" dirty="0"/>
          </a:p>
        </p:txBody>
      </p:sp>
      <p:pic>
        <p:nvPicPr>
          <p:cNvPr id="6" name="Picture 6" descr="D:\Pictures\soft-scraps icons\User Coat Green-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58" y="1847519"/>
            <a:ext cx="1008891" cy="1008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3" descr="D:\Pictures\soft-scraps icons\User Preppy Blue-0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6225" y="1864151"/>
            <a:ext cx="1008891" cy="1008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4" descr="D:\Pictures\soft-scraps icons\User Preppy Green-0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0592" y="2246389"/>
            <a:ext cx="1008891" cy="1008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7" descr="D:\Pictures\soft-scraps icons\User Administrator Blue-0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6054" y="1649677"/>
            <a:ext cx="1008891" cy="1008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D:\Pictures\soft-scraps icons\User Executive Blue-0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1625" y="1972183"/>
            <a:ext cx="1008891" cy="1008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6540725" y="6292188"/>
            <a:ext cx="24801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Final Destination</a:t>
            </a:r>
            <a:endParaRPr lang="en-US" sz="2400" dirty="0"/>
          </a:p>
        </p:txBody>
      </p:sp>
      <p:sp>
        <p:nvSpPr>
          <p:cNvPr id="19" name="Curved Down Arrow 18"/>
          <p:cNvSpPr/>
          <p:nvPr/>
        </p:nvSpPr>
        <p:spPr>
          <a:xfrm rot="10800000">
            <a:off x="1034003" y="2930680"/>
            <a:ext cx="2840582" cy="858107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Bent Arrow 21"/>
          <p:cNvSpPr/>
          <p:nvPr/>
        </p:nvSpPr>
        <p:spPr>
          <a:xfrm rot="5400000" flipH="1">
            <a:off x="2336286" y="2430462"/>
            <a:ext cx="1525642" cy="2596112"/>
          </a:xfrm>
          <a:prstGeom prst="bentArrow">
            <a:avLst>
              <a:gd name="adj1" fmla="val 13371"/>
              <a:gd name="adj2" fmla="val 14713"/>
              <a:gd name="adj3" fmla="val 17844"/>
              <a:gd name="adj4" fmla="val 383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Curved Up Arrow 22"/>
          <p:cNvSpPr/>
          <p:nvPr/>
        </p:nvSpPr>
        <p:spPr>
          <a:xfrm>
            <a:off x="559412" y="2981074"/>
            <a:ext cx="7696745" cy="1328326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8" descr="D:\Pictures\soft-scraps icons\User Administrator Green-01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163" y="3645237"/>
            <a:ext cx="1008891" cy="1008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D:\Pictures\soft-scraps icons\User Executive Green-01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2735" y="3203537"/>
            <a:ext cx="1008891" cy="1008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D:\Classes\5700\assets\User Coat Blue-01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62" y="3645237"/>
            <a:ext cx="1008891" cy="1008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D:\Classes\5700\assets\Email-01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6650" y="4216355"/>
            <a:ext cx="784200" cy="78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3" descr="D:\Classes\5700\assets\Email-01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4057" y="5059934"/>
            <a:ext cx="784200" cy="78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9802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00069 C 0.0191 0.00301 0.03819 0.00139 0.05781 -0.00139 C 0.06771 -0.00578 0.0776 -0.01018 0.08767 -0.01318 C 0.09305 -0.02058 0.10121 -0.02267 0.10851 -0.02521 C 0.11823 -0.02868 0.12726 -0.03654 0.1368 -0.04117 C 0.14114 -0.04649 0.14462 -0.04718 0.15035 -0.04903 C 0.1684 -0.06106 0.18559 -0.07401 0.2026 -0.08881 C 0.20486 -0.09089 0.20625 -0.09436 0.20851 -0.09667 C 0.21684 -0.10569 0.21649 -0.10245 0.22344 -0.11078 C 0.23785 -0.12789 0.22726 -0.11795 0.2368 -0.1265 C 0.24201 -0.13645 0.23837 -0.13113 0.24878 -0.14061 C 0.25434 -0.1457 0.26111 -0.15726 0.26528 -0.16443 C 0.26788 -0.16883 0.275 -0.18062 0.27708 -0.18617 C 0.27778 -0.18802 0.27778 -0.19033 0.27864 -0.19218 C 0.27986 -0.1945 0.28177 -0.19588 0.28316 -0.1982 C 0.28542 -0.2019 0.28715 -0.20606 0.28906 -0.20999 C 0.29271 -0.21716 0.29305 -0.22341 0.29809 -0.22988 C 0.29965 -0.23682 0.30243 -0.24283 0.30399 -0.24977 C 0.30451 -0.25254 0.30555 -0.25786 0.30555 -0.25786 " pathEditMode="relative" ptsTypes="ffffffffffffffffffA">
                                      <p:cBhvr>
                                        <p:cTn id="13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0556 -0.25763 C 0.30278 -0.24723 0.30122 -0.23682 0.29653 -0.2278 C 0.29253 -0.21046 0.28472 -0.19565 0.27118 -0.1901 C 0.26562 -0.18224 0.24792 -0.17276 0.23993 -0.16813 C 0.23785 -0.16698 0.23316 -0.16513 0.2309 -0.1642 C 0.22795 -0.16281 0.22205 -0.16027 0.22205 -0.16027 C 0.21701 -0.15356 0.21059 -0.1531 0.20399 -0.15033 C 0.19219 -0.13899 0.17187 -0.13622 0.15781 -0.13437 C 0.13889 -0.13506 0.11997 -0.13506 0.10104 -0.13622 C 0.09444 -0.13668 0.08941 -0.14015 0.08316 -0.14223 C 0.06545 -0.14801 0.04983 -0.15888 0.03247 -0.16605 C 0.02656 -0.17438 0.01719 -0.17392 0.01007 -0.18016 C 0.00295 -0.1864 -0.00226 -0.18872 -0.00938 -0.19404 C -0.01944 -0.20167 -0.02431 -0.21554 -0.03333 -0.22387 C -0.03438 -0.22572 -0.03559 -0.22757 -0.03628 -0.22965 C -0.03698 -0.2315 -0.03681 -0.23381 -0.03767 -0.23566 C -0.03924 -0.2389 -0.04184 -0.24098 -0.04375 -0.24376 C -0.04566 -0.25139 -0.04514 -0.24746 -0.04514 -0.25555 " pathEditMode="relative" ptsTypes="fffffffffffffffffA">
                                      <p:cBhvr>
                                        <p:cTn id="17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514 -0.25555 C -0.03056 -0.24584 -0.04514 -0.25787 -0.03768 -0.24561 C -0.03646 -0.24376 -0.03455 -0.2433 -0.03316 -0.24168 C -0.03056 -0.23867 -0.02847 -0.23451 -0.0257 -0.23173 C -0.01806 -0.22387 -0.01059 -0.21624 -0.0033 -0.20768 C -0.00122 -0.20514 0.00087 -0.20259 0.0026 -0.19982 C 0.00382 -0.19797 0.00434 -0.19542 0.00555 -0.19381 C 0.00677 -0.19219 0.00868 -0.19149 0.01007 -0.18987 C 0.01805 -0.18062 0.025 -0.16999 0.03403 -0.16212 C 0.03784 -0.15426 0.04635 -0.14524 0.0533 -0.14223 C 0.06163 -0.13506 0.06718 -0.12558 0.07725 -0.12234 C 0.0901 -0.11101 0.10451 -0.10454 0.11909 -0.09852 C 0.12413 -0.09159 0.12882 -0.0932 0.13541 -0.08858 C 0.15451 -0.07563 0.17708 -0.07077 0.19809 -0.06661 C 0.2059 -0.06337 0.21406 -0.06221 0.22205 -0.0606 C 0.24201 -0.05227 0.26389 -0.04926 0.28472 -0.04672 C 0.30312 -0.04094 0.32274 -0.04071 0.34149 -0.03886 C 0.36441 -0.03955 0.38715 -0.03955 0.40989 -0.04071 C 0.4283 -0.04163 0.44705 -0.05065 0.46528 -0.05273 C 0.47708 -0.05597 0.48923 -0.05666 0.50121 -0.05875 C 0.51284 -0.06083 0.52361 -0.06499 0.53541 -0.06661 C 0.55364 -0.07285 0.57291 -0.07401 0.59062 -0.08257 C 0.59618 -0.0895 0.60382 -0.08835 0.61007 -0.09436 C 0.6118 -0.09598 0.61284 -0.09875 0.61458 -0.10037 C 0.61597 -0.10153 0.61771 -0.10153 0.61909 -0.10246 C 0.62569 -0.10685 0.63142 -0.11124 0.63854 -0.11425 C 0.64392 -0.11934 0.64843 -0.12211 0.65486 -0.12419 C 0.6592 -0.13044 0.66528 -0.13159 0.67135 -0.13414 C 0.67569 -0.1383 0.68055 -0.13946 0.68472 -0.14408 C 0.68975 -0.14963 0.68837 -0.15287 0.69514 -0.15611 C 0.69635 -0.16097 0.70278 -0.17091 0.70555 -0.17392 C 0.70677 -0.1753 0.70868 -0.17507 0.71007 -0.176 C 0.71146 -0.17715 0.71319 -0.17831 0.71458 -0.17993 C 0.71771 -0.18363 0.7217 -0.18687 0.72361 -0.19196 C 0.72465 -0.1945 0.725 -0.19774 0.72656 -0.19982 C 0.7276 -0.20121 0.72951 -0.20121 0.73107 -0.2019 C 0.7342 -0.21462 0.73194 -0.21069 0.73541 -0.21578 " pathEditMode="relative" ptsTypes="ffffffffffffffffffffffffffffffffffffA">
                                      <p:cBhvr>
                                        <p:cTn id="21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3541 -0.21578 C 0.73802 -0.16929 0.73888 -0.12304 0.74288 -0.07655 C 0.74236 -0.06268 0.74236 -0.0488 0.74149 -0.03492 C 0.74027 -0.01434 0.73368 0.00693 0.72951 0.02682 C 0.72708 0.03792 0.72534 0.04903 0.72048 0.05874 C 0.71649 0.0747 0.7125 0.08811 0.70555 0.10245 C 0.70347 0.111 0.69982 0.11794 0.69513 0.12419 " pathEditMode="relative" ptsTypes="ffffffA">
                                      <p:cBhvr>
                                        <p:cTn id="25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1.84089E-6 C 0.0099 -0.00347 0.01042 -0.00948 0.01649 -0.01989 C 0.0191 -0.03122 0.02049 -0.04324 0.02691 -0.0518 C 0.02795 -0.0666 0.0276 -0.08325 0.03142 -0.09736 C 0.03264 -0.1073 0.03351 -0.11748 0.03576 -0.12719 C 0.03663 -0.13136 0.03889 -0.13922 0.03889 -0.13922 C 0.04219 -0.17298 0.04063 -0.15911 0.04323 -0.18108 C 0.04514 -0.21739 0.05573 -0.26688 0.04028 -0.29833 C 0.03785 -0.30897 0.03038 -0.31544 0.02396 -0.32215 C 0.0158 -0.33071 0.02622 -0.32076 0.01788 -0.3321 C 0.0151 -0.3358 0.01181 -0.33834 0.00903 -0.34204 C 0.00156 -0.33557 0.00052 -0.32308 -0.00747 -0.31614 C -0.01267 -0.3055 -0.01354 -0.30203 -0.0224 -0.29833 C -0.03403 -0.28792 -0.02795 -0.29186 -0.04028 -0.28631 C -0.04653 -0.28353 -0.05174 -0.27705 -0.05816 -0.27451 C -0.07049 -0.26272 -0.08385 -0.25624 -0.09705 -0.24653 C -0.10937 -0.23751 -0.09653 -0.24236 -0.10903 -0.23866 C -0.11615 -0.23219 -0.12465 -0.22826 -0.13281 -0.22479 C -0.13872 -0.21669 -0.13229 -0.22409 -0.14184 -0.21878 C -0.14358 -0.21785 -0.14479 -0.216 -0.14635 -0.21484 C -0.15556 -0.2086 -0.16962 -0.20791 -0.17917 -0.20675 C -0.18889 -0.20259 -0.20017 -0.20097 -0.21042 -0.19889 C -0.21875 -0.19495 -0.22691 -0.19426 -0.23576 -0.19287 C -0.26128 -0.18108 -0.28819 -0.17368 -0.31493 -0.16905 C -0.32726 -0.16327 -0.34219 -0.1635 -0.35521 -0.16119 C -0.38073 -0.1568 -0.40573 -0.14986 -0.43142 -0.14708 C -0.46406 -0.13691 -0.50087 -0.14731 -0.53437 -0.15124 C -0.54201 -0.15448 -0.55816 -0.15703 -0.55816 -0.15703 C -0.57101 -0.16304 -0.55035 -0.15402 -0.57917 -0.16119 C -0.58177 -0.16188 -0.58403 -0.16443 -0.58663 -0.16512 C -0.59045 -0.16628 -0.59444 -0.16628 -0.59844 -0.16697 C -0.60851 -0.1716 -0.61771 -0.17692 -0.6283 -0.179 C -0.63872 -0.18385 -0.62604 -0.17853 -0.64479 -0.18293 C -0.64826 -0.18385 -0.65174 -0.18594 -0.65521 -0.18686 C -0.67448 -0.19195 -0.69583 -0.19588 -0.71337 -0.20883 C -0.72066 -0.21415 -0.72726 -0.22109 -0.73437 -0.22664 C -0.73819 -0.22964 -0.74271 -0.23126 -0.74635 -0.23473 C -0.76476 -0.25138 -0.73455 -0.22363 -0.75521 -0.24468 C -0.75799 -0.24768 -0.76424 -0.25254 -0.76424 -0.25254 C -0.76788 -0.26017 -0.77326 -0.26364 -0.7776 -0.27035 C -0.78177 -0.27682 -0.78351 -0.2833 -0.78663 -0.29024 C -0.7908 -0.29949 -0.79479 -0.30527 -0.79705 -0.31614 C -0.79896 -0.33788 -0.8 -0.35245 -0.8 -0.37581 C -0.79219 -0.3691 -0.7967 -0.36817 -0.79253 -0.35985 C -0.78785 -0.3506 -0.78125 -0.3425 -0.77604 -0.33395 C -0.7717 -0.32678 -0.76858 -0.31938 -0.76267 -0.31429 C -0.75486 -0.29833 -0.7651 -0.31753 -0.75521 -0.30434 C -0.74983 -0.29717 -0.74635 -0.287 -0.74028 -0.28029 C -0.7349 -0.27451 -0.72778 -0.27497 -0.7224 -0.27035 C -0.7151 -0.26387 -0.70573 -0.26133 -0.69705 -0.25855 C -0.66424 -0.25971 -0.65156 -0.25925 -0.62535 -0.26457 C -0.61163 -0.27012 -0.59757 -0.27312 -0.58351 -0.27636 C -0.56979 -0.2796 -0.55712 -0.28445 -0.54323 -0.28631 C -0.53368 -0.29093 -0.52396 -0.29417 -0.51493 -0.30018 C -0.50625 -0.31244 -0.5184 -0.29671 -0.50747 -0.30619 C -0.50104 -0.31174 -0.49722 -0.321 -0.48958 -0.324 C -0.48281 -0.33371 -0.47448 -0.34112 -0.46858 -0.35198 C -0.4651 -0.35846 -0.46545 -0.36424 -0.46111 -0.36979 C -0.45851 -0.38112 -0.45365 -0.38945 -0.45365 -0.40171 C -0.4526 -0.35222 -0.45122 -0.33603 -0.45365 -0.29024 C -0.45417 -0.27937 -0.46233 -0.26295 -0.46719 -0.25462 C -0.47483 -0.24167 -0.4776 -0.23681 -0.48663 -0.22479 C -0.49462 -0.21415 -0.48368 -0.22317 -0.4941 -0.21276 C -0.50417 -0.20282 -0.51528 -0.19472 -0.52535 -0.18501 C -0.53247 -0.1783 -0.53906 -0.17206 -0.54774 -0.16905 C -0.55503 -0.16281 -0.56389 -0.15772 -0.5717 -0.1531 C -0.57604 -0.15055 -0.5809 -0.14986 -0.58507 -0.14708 C -0.60747 -0.13228 -0.63212 -0.12557 -0.65677 -0.12326 C -0.67222 -0.1184 -0.6901 -0.11517 -0.70451 -0.12534 " pathEditMode="relative" ptsTypes="ffffffffffffffffffffffffffffffffffffffffffffffffffffffffffffffffffffA">
                                      <p:cBhvr>
                                        <p:cTn id="54" dur="4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19" grpId="0" animBg="1"/>
      <p:bldP spid="22" grpId="0" animBg="1"/>
      <p:bldP spid="2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Anonymity in Crowds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38545" y="4475973"/>
            <a:ext cx="8159294" cy="250485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No source anonymity</a:t>
            </a:r>
          </a:p>
          <a:p>
            <a:pPr lvl="1"/>
            <a:r>
              <a:rPr lang="en-US" dirty="0" smtClean="0"/>
              <a:t>Target receives </a:t>
            </a:r>
            <a:r>
              <a:rPr lang="en-US" i="1" dirty="0"/>
              <a:t>m</a:t>
            </a:r>
            <a:r>
              <a:rPr lang="en-US" i="1" dirty="0" smtClean="0"/>
              <a:t> </a:t>
            </a:r>
            <a:r>
              <a:rPr lang="en-US" dirty="0" smtClean="0"/>
              <a:t>incoming messages (</a:t>
            </a:r>
            <a:r>
              <a:rPr lang="en-US" i="1" dirty="0"/>
              <a:t>m</a:t>
            </a:r>
            <a:r>
              <a:rPr lang="en-US" dirty="0" smtClean="0"/>
              <a:t> may = 0)</a:t>
            </a:r>
          </a:p>
          <a:p>
            <a:pPr lvl="1"/>
            <a:r>
              <a:rPr lang="en-US" dirty="0" smtClean="0"/>
              <a:t>Target sends </a:t>
            </a:r>
            <a:r>
              <a:rPr lang="en-US" i="1" dirty="0"/>
              <a:t>m</a:t>
            </a:r>
            <a:r>
              <a:rPr lang="en-US" i="1" dirty="0" smtClean="0"/>
              <a:t> + 1</a:t>
            </a:r>
            <a:r>
              <a:rPr lang="en-US" dirty="0" smtClean="0"/>
              <a:t> outgoing messages</a:t>
            </a:r>
          </a:p>
          <a:p>
            <a:pPr lvl="1"/>
            <a:r>
              <a:rPr lang="en-US" dirty="0" smtClean="0"/>
              <a:t>Thus, the target is sending something</a:t>
            </a:r>
          </a:p>
          <a:p>
            <a:r>
              <a:rPr lang="en-US" dirty="0" smtClean="0"/>
              <a:t>Destination anonymity is maintained</a:t>
            </a:r>
          </a:p>
          <a:p>
            <a:pPr lvl="1"/>
            <a:r>
              <a:rPr lang="en-US" dirty="0" smtClean="0"/>
              <a:t>If the source isn’t sending directly to the receiver</a:t>
            </a:r>
          </a:p>
        </p:txBody>
      </p:sp>
      <p:pic>
        <p:nvPicPr>
          <p:cNvPr id="5" name="Picture 3" descr="D:\Classes\5700\assets\social_google_box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3301" y="1650007"/>
            <a:ext cx="950699" cy="950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4" descr="D:\Pictures\soft-scraps icons\User Preppy Green-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1127" y="2465271"/>
            <a:ext cx="1008891" cy="1008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D:\Pictures\soft-scraps icons\User Executive Blue-0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9243" y="2465271"/>
            <a:ext cx="1008891" cy="1008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D:\Pictures\soft-scraps icons\User Administrator Green-0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5185" y="1591812"/>
            <a:ext cx="1008891" cy="1008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D:\Classes\5700\assets\User Coat Blue-0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69" y="1591815"/>
            <a:ext cx="1008891" cy="1008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Left-Right Arrow 9"/>
          <p:cNvSpPr/>
          <p:nvPr/>
        </p:nvSpPr>
        <p:spPr>
          <a:xfrm rot="1239958">
            <a:off x="1202481" y="2318527"/>
            <a:ext cx="1009934" cy="50444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-Right Arrow 10"/>
          <p:cNvSpPr/>
          <p:nvPr/>
        </p:nvSpPr>
        <p:spPr>
          <a:xfrm rot="1239958">
            <a:off x="5230598" y="2307150"/>
            <a:ext cx="1009934" cy="50444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-Right Arrow 11"/>
          <p:cNvSpPr/>
          <p:nvPr/>
        </p:nvSpPr>
        <p:spPr>
          <a:xfrm rot="20379200">
            <a:off x="3099061" y="2307149"/>
            <a:ext cx="1009934" cy="50444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eft-Right Arrow 12"/>
          <p:cNvSpPr/>
          <p:nvPr/>
        </p:nvSpPr>
        <p:spPr>
          <a:xfrm rot="20379200">
            <a:off x="7127176" y="2320671"/>
            <a:ext cx="1009934" cy="50444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D:\Classes\5700\assets\devil-icon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519" y="3234523"/>
            <a:ext cx="1118618" cy="1118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Pentagon 14"/>
          <p:cNvSpPr/>
          <p:nvPr/>
        </p:nvSpPr>
        <p:spPr>
          <a:xfrm rot="5400000">
            <a:off x="1081609" y="2502349"/>
            <a:ext cx="1251678" cy="212670"/>
          </a:xfrm>
          <a:prstGeom prst="homePlate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965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Anonymity in Crowds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52811" y="4653394"/>
            <a:ext cx="8677289" cy="2204605"/>
          </a:xfrm>
        </p:spPr>
        <p:txBody>
          <a:bodyPr>
            <a:normAutofit/>
          </a:bodyPr>
          <a:lstStyle/>
          <a:p>
            <a:r>
              <a:rPr lang="en-US" dirty="0" smtClean="0"/>
              <a:t>Source and destination are anonymous</a:t>
            </a:r>
          </a:p>
          <a:p>
            <a:pPr lvl="1"/>
            <a:r>
              <a:rPr lang="en-US" dirty="0" smtClean="0"/>
              <a:t>Source and destination are </a:t>
            </a:r>
            <a:r>
              <a:rPr lang="en-US" dirty="0" err="1" smtClean="0"/>
              <a:t>jondo</a:t>
            </a:r>
            <a:r>
              <a:rPr lang="en-US" dirty="0" smtClean="0"/>
              <a:t> proxies</a:t>
            </a:r>
          </a:p>
          <a:p>
            <a:pPr lvl="1"/>
            <a:r>
              <a:rPr lang="en-US" dirty="0" smtClean="0"/>
              <a:t>Destination is hidden by encryption</a:t>
            </a:r>
          </a:p>
        </p:txBody>
      </p:sp>
      <p:pic>
        <p:nvPicPr>
          <p:cNvPr id="5" name="Picture 3" descr="D:\Classes\5700\assets\social_google_box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3301" y="1650007"/>
            <a:ext cx="950699" cy="950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4" descr="D:\Pictures\soft-scraps icons\User Preppy Green-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1127" y="2465271"/>
            <a:ext cx="1008891" cy="1008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D:\Pictures\soft-scraps icons\User Executive Blue-0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9243" y="2465271"/>
            <a:ext cx="1008891" cy="1008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D:\Pictures\soft-scraps icons\User Administrator Green-0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5185" y="1591812"/>
            <a:ext cx="1008891" cy="1008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D:\Classes\5700\assets\User Coat Blue-0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69" y="1591815"/>
            <a:ext cx="1008891" cy="1008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Left-Right Arrow 9"/>
          <p:cNvSpPr/>
          <p:nvPr/>
        </p:nvSpPr>
        <p:spPr>
          <a:xfrm rot="1239958">
            <a:off x="1202481" y="2318527"/>
            <a:ext cx="1009934" cy="50444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-Right Arrow 10"/>
          <p:cNvSpPr/>
          <p:nvPr/>
        </p:nvSpPr>
        <p:spPr>
          <a:xfrm rot="1239958">
            <a:off x="5230598" y="2307150"/>
            <a:ext cx="1009934" cy="50444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-Right Arrow 11"/>
          <p:cNvSpPr/>
          <p:nvPr/>
        </p:nvSpPr>
        <p:spPr>
          <a:xfrm rot="20379200">
            <a:off x="3099061" y="2307149"/>
            <a:ext cx="1009934" cy="50444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eft-Right Arrow 12"/>
          <p:cNvSpPr/>
          <p:nvPr/>
        </p:nvSpPr>
        <p:spPr>
          <a:xfrm rot="20379200">
            <a:off x="7127176" y="2320671"/>
            <a:ext cx="1009934" cy="50444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2" descr="D:\Classes\5700\assets\devil-icon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3400" y="3233787"/>
            <a:ext cx="1118618" cy="1118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Pentagon 16"/>
          <p:cNvSpPr/>
          <p:nvPr/>
        </p:nvSpPr>
        <p:spPr>
          <a:xfrm rot="5400000">
            <a:off x="2978648" y="2488456"/>
            <a:ext cx="1251678" cy="212670"/>
          </a:xfrm>
          <a:prstGeom prst="homePlate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D:\Classes\5700\assets\devil-icon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8436" y="3233787"/>
            <a:ext cx="1118618" cy="1118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Pentagon 18"/>
          <p:cNvSpPr/>
          <p:nvPr/>
        </p:nvSpPr>
        <p:spPr>
          <a:xfrm rot="5400000">
            <a:off x="5033684" y="2488456"/>
            <a:ext cx="1251678" cy="212670"/>
          </a:xfrm>
          <a:prstGeom prst="homePlate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800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Anonymity in Crowds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52812" y="4339248"/>
            <a:ext cx="8854710" cy="2416394"/>
          </a:xfrm>
        </p:spPr>
        <p:txBody>
          <a:bodyPr>
            <a:normAutofit/>
          </a:bodyPr>
          <a:lstStyle/>
          <a:p>
            <a:r>
              <a:rPr lang="en-US" dirty="0" smtClean="0"/>
              <a:t>Destination is known</a:t>
            </a:r>
          </a:p>
          <a:p>
            <a:pPr lvl="1"/>
            <a:r>
              <a:rPr lang="en-US" dirty="0" smtClean="0"/>
              <a:t>Obviously</a:t>
            </a:r>
          </a:p>
          <a:p>
            <a:r>
              <a:rPr lang="en-US" dirty="0" smtClean="0"/>
              <a:t>Source is anonymous</a:t>
            </a:r>
          </a:p>
          <a:p>
            <a:pPr lvl="1"/>
            <a:r>
              <a:rPr lang="en-US" dirty="0" smtClean="0"/>
              <a:t>O(n) possible sources, where n is the number of </a:t>
            </a:r>
            <a:r>
              <a:rPr lang="en-US" dirty="0" err="1" smtClean="0"/>
              <a:t>jondos</a:t>
            </a:r>
            <a:endParaRPr lang="en-US" dirty="0" smtClean="0"/>
          </a:p>
          <a:p>
            <a:endParaRPr lang="en-US" dirty="0" smtClean="0"/>
          </a:p>
        </p:txBody>
      </p:sp>
      <p:pic>
        <p:nvPicPr>
          <p:cNvPr id="5" name="Picture 3" descr="D:\Classes\5700\assets\social_google_box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3301" y="1650007"/>
            <a:ext cx="950699" cy="950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4" descr="D:\Pictures\soft-scraps icons\User Preppy Green-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1127" y="2465271"/>
            <a:ext cx="1008891" cy="1008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D:\Pictures\soft-scraps icons\User Executive Blue-0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9243" y="2465271"/>
            <a:ext cx="1008891" cy="1008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D:\Pictures\soft-scraps icons\User Administrator Green-0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5185" y="1591812"/>
            <a:ext cx="1008891" cy="1008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D:\Classes\5700\assets\User Coat Blue-0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69" y="1591815"/>
            <a:ext cx="1008891" cy="1008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Left-Right Arrow 9"/>
          <p:cNvSpPr/>
          <p:nvPr/>
        </p:nvSpPr>
        <p:spPr>
          <a:xfrm rot="1239958">
            <a:off x="1202481" y="2318527"/>
            <a:ext cx="1009934" cy="50444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-Right Arrow 10"/>
          <p:cNvSpPr/>
          <p:nvPr/>
        </p:nvSpPr>
        <p:spPr>
          <a:xfrm rot="1239958">
            <a:off x="5230598" y="2307150"/>
            <a:ext cx="1009934" cy="50444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-Right Arrow 11"/>
          <p:cNvSpPr/>
          <p:nvPr/>
        </p:nvSpPr>
        <p:spPr>
          <a:xfrm rot="20379200">
            <a:off x="3099061" y="2307149"/>
            <a:ext cx="1009934" cy="50444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eft-Right Arrow 12"/>
          <p:cNvSpPr/>
          <p:nvPr/>
        </p:nvSpPr>
        <p:spPr>
          <a:xfrm rot="20379200">
            <a:off x="7127176" y="2320671"/>
            <a:ext cx="1009934" cy="50444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2" descr="D:\Classes\5700\assets\devil-icon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0188" y="3220630"/>
            <a:ext cx="1118618" cy="1118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Pentagon 20"/>
          <p:cNvSpPr/>
          <p:nvPr/>
        </p:nvSpPr>
        <p:spPr>
          <a:xfrm rot="5400000">
            <a:off x="7025436" y="2475299"/>
            <a:ext cx="1251678" cy="212670"/>
          </a:xfrm>
          <a:prstGeom prst="homePlate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" descr="D:\Classes\5700\assets\devil-icon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7112" y="1536948"/>
            <a:ext cx="1118618" cy="1118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2422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Anonymity in Crowds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52812" y="3589361"/>
            <a:ext cx="8854710" cy="3166281"/>
          </a:xfrm>
        </p:spPr>
        <p:txBody>
          <a:bodyPr>
            <a:normAutofit/>
          </a:bodyPr>
          <a:lstStyle/>
          <a:p>
            <a:r>
              <a:rPr lang="en-US" dirty="0" smtClean="0"/>
              <a:t>Destination is known</a:t>
            </a:r>
          </a:p>
          <a:p>
            <a:pPr lvl="1"/>
            <a:r>
              <a:rPr lang="en-US" dirty="0" smtClean="0"/>
              <a:t>Evil </a:t>
            </a:r>
            <a:r>
              <a:rPr lang="en-US" dirty="0" err="1" smtClean="0"/>
              <a:t>jondo</a:t>
            </a:r>
            <a:r>
              <a:rPr lang="en-US" dirty="0" smtClean="0"/>
              <a:t> is able to decrypt the message</a:t>
            </a:r>
          </a:p>
          <a:p>
            <a:r>
              <a:rPr lang="en-US" dirty="0" smtClean="0"/>
              <a:t>Source is somewhat anonymous</a:t>
            </a:r>
          </a:p>
          <a:p>
            <a:pPr lvl="1"/>
            <a:r>
              <a:rPr lang="en-US" dirty="0" smtClean="0"/>
              <a:t>Suppose there are </a:t>
            </a:r>
            <a:r>
              <a:rPr lang="en-US" i="1" dirty="0" smtClean="0"/>
              <a:t>c</a:t>
            </a:r>
            <a:r>
              <a:rPr lang="en-US" dirty="0" smtClean="0"/>
              <a:t> evil </a:t>
            </a:r>
            <a:r>
              <a:rPr lang="en-US" dirty="0" err="1"/>
              <a:t>jondos</a:t>
            </a:r>
            <a:r>
              <a:rPr lang="en-US" dirty="0"/>
              <a:t> in the </a:t>
            </a:r>
            <a:r>
              <a:rPr lang="en-US" dirty="0" smtClean="0"/>
              <a:t>system</a:t>
            </a:r>
          </a:p>
          <a:p>
            <a:pPr lvl="1"/>
            <a:r>
              <a:rPr lang="en-US" dirty="0" smtClean="0"/>
              <a:t>If </a:t>
            </a:r>
            <a:r>
              <a:rPr lang="en-US" i="1" dirty="0" err="1" smtClean="0"/>
              <a:t>p</a:t>
            </a:r>
            <a:r>
              <a:rPr lang="en-US" i="1" baseline="-25000" dirty="0" err="1" smtClean="0"/>
              <a:t>f</a:t>
            </a:r>
            <a:r>
              <a:rPr lang="en-US" i="1" dirty="0" smtClean="0"/>
              <a:t> </a:t>
            </a:r>
            <a:r>
              <a:rPr lang="en-US" dirty="0" smtClean="0"/>
              <a:t>&gt; 0.5, and </a:t>
            </a:r>
            <a:r>
              <a:rPr lang="en-US" i="1" dirty="0" smtClean="0"/>
              <a:t>n</a:t>
            </a:r>
            <a:r>
              <a:rPr lang="en-US" dirty="0" smtClean="0"/>
              <a:t> &gt; 3(</a:t>
            </a:r>
            <a:r>
              <a:rPr lang="en-US" i="1" dirty="0" smtClean="0"/>
              <a:t>c</a:t>
            </a:r>
            <a:r>
              <a:rPr lang="en-US" dirty="0" smtClean="0"/>
              <a:t> + 1), then the source cannot be inferred with probability &gt; 0.5</a:t>
            </a:r>
          </a:p>
        </p:txBody>
      </p:sp>
      <p:pic>
        <p:nvPicPr>
          <p:cNvPr id="5" name="Picture 3" descr="D:\Classes\5700\assets\social_google_box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3301" y="1650007"/>
            <a:ext cx="950699" cy="950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D:\Pictures\soft-scraps icons\User Administrator Green-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5185" y="1591812"/>
            <a:ext cx="1008891" cy="1008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D:\Classes\5700\assets\User Coat Blue-0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69" y="1591815"/>
            <a:ext cx="1008891" cy="1008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Left-Right Arrow 9"/>
          <p:cNvSpPr/>
          <p:nvPr/>
        </p:nvSpPr>
        <p:spPr>
          <a:xfrm rot="1239958">
            <a:off x="1202481" y="2318527"/>
            <a:ext cx="1009934" cy="50444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-Right Arrow 10"/>
          <p:cNvSpPr/>
          <p:nvPr/>
        </p:nvSpPr>
        <p:spPr>
          <a:xfrm rot="1239958">
            <a:off x="5230598" y="2307150"/>
            <a:ext cx="1009934" cy="50444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-Right Arrow 11"/>
          <p:cNvSpPr/>
          <p:nvPr/>
        </p:nvSpPr>
        <p:spPr>
          <a:xfrm rot="20379200">
            <a:off x="3099061" y="2307149"/>
            <a:ext cx="1009934" cy="50444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eft-Right Arrow 12"/>
          <p:cNvSpPr/>
          <p:nvPr/>
        </p:nvSpPr>
        <p:spPr>
          <a:xfrm rot="20379200">
            <a:off x="7127176" y="2320671"/>
            <a:ext cx="1009934" cy="50444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2" descr="D:\Classes\5700\assets\devil-ico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7033" y="2355544"/>
            <a:ext cx="1118618" cy="1118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D:\Classes\5700\assets\devil-ico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0668" y="2425647"/>
            <a:ext cx="1118618" cy="1118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7233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Implementation Details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Crowds requires a central server called a </a:t>
            </a:r>
            <a:r>
              <a:rPr lang="en-US" dirty="0" smtClean="0">
                <a:solidFill>
                  <a:schemeClr val="accent1"/>
                </a:solidFill>
              </a:rPr>
              <a:t>Blender</a:t>
            </a:r>
          </a:p>
          <a:p>
            <a:pPr lvl="1"/>
            <a:r>
              <a:rPr lang="en-US" dirty="0" smtClean="0"/>
              <a:t>Keep track of who is running </a:t>
            </a:r>
            <a:r>
              <a:rPr lang="en-US" dirty="0" err="1" smtClean="0"/>
              <a:t>jondos</a:t>
            </a:r>
            <a:endParaRPr lang="en-US" dirty="0" smtClean="0"/>
          </a:p>
          <a:p>
            <a:pPr lvl="2"/>
            <a:r>
              <a:rPr lang="en-US" dirty="0" smtClean="0"/>
              <a:t>Kind of like a BitTorrent tracker</a:t>
            </a:r>
          </a:p>
          <a:p>
            <a:pPr lvl="1"/>
            <a:r>
              <a:rPr lang="en-US" dirty="0" smtClean="0"/>
              <a:t>Broadcasts new </a:t>
            </a:r>
            <a:r>
              <a:rPr lang="en-US" dirty="0" err="1" smtClean="0"/>
              <a:t>jondos</a:t>
            </a:r>
            <a:r>
              <a:rPr lang="en-US" dirty="0" smtClean="0"/>
              <a:t> to existing </a:t>
            </a:r>
            <a:r>
              <a:rPr lang="en-US" dirty="0" err="1" smtClean="0"/>
              <a:t>jondos</a:t>
            </a:r>
            <a:endParaRPr lang="en-US" dirty="0" smtClean="0"/>
          </a:p>
          <a:p>
            <a:pPr lvl="1"/>
            <a:r>
              <a:rPr lang="en-US" dirty="0" smtClean="0"/>
              <a:t>Facilitates exchanges of public keys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5216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Crowds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good:</a:t>
            </a:r>
          </a:p>
          <a:p>
            <a:pPr lvl="1"/>
            <a:r>
              <a:rPr lang="en-US" dirty="0" smtClean="0"/>
              <a:t>Crowds has excellent scalability</a:t>
            </a:r>
          </a:p>
          <a:p>
            <a:pPr lvl="2"/>
            <a:r>
              <a:rPr lang="en-US" dirty="0" smtClean="0"/>
              <a:t>Each user helps forward messages and handle load</a:t>
            </a:r>
          </a:p>
          <a:p>
            <a:pPr lvl="2"/>
            <a:r>
              <a:rPr lang="en-US" dirty="0" smtClean="0"/>
              <a:t>More users = better anonymity for everyone</a:t>
            </a:r>
          </a:p>
          <a:p>
            <a:pPr lvl="1"/>
            <a:r>
              <a:rPr lang="en-US" dirty="0" smtClean="0"/>
              <a:t>Strong source anonymity guarantees</a:t>
            </a:r>
          </a:p>
          <a:p>
            <a:r>
              <a:rPr lang="en-US" dirty="0" smtClean="0"/>
              <a:t>The bad:</a:t>
            </a:r>
          </a:p>
          <a:p>
            <a:pPr lvl="1"/>
            <a:r>
              <a:rPr lang="en-US" dirty="0" smtClean="0"/>
              <a:t>Very weak destination anonymity</a:t>
            </a:r>
          </a:p>
          <a:p>
            <a:pPr lvl="2"/>
            <a:r>
              <a:rPr lang="en-US" dirty="0" smtClean="0"/>
              <a:t>Evil </a:t>
            </a:r>
            <a:r>
              <a:rPr lang="en-US" dirty="0" err="1" smtClean="0"/>
              <a:t>jondos</a:t>
            </a:r>
            <a:r>
              <a:rPr lang="en-US" dirty="0" smtClean="0"/>
              <a:t> can always see the destination</a:t>
            </a:r>
          </a:p>
          <a:p>
            <a:pPr lvl="1"/>
            <a:r>
              <a:rPr lang="en-US" dirty="0" smtClean="0"/>
              <a:t>Weak </a:t>
            </a:r>
            <a:r>
              <a:rPr lang="en-US" dirty="0" err="1" smtClean="0"/>
              <a:t>unlinkability</a:t>
            </a:r>
            <a:r>
              <a:rPr lang="en-US" dirty="0" smtClean="0"/>
              <a:t> guarantees</a:t>
            </a:r>
          </a:p>
        </p:txBody>
      </p:sp>
    </p:spTree>
    <p:extLst>
      <p:ext uri="{BB962C8B-B14F-4D97-AF65-F5344CB8AC3E}">
        <p14:creationId xmlns:p14="http://schemas.microsoft.com/office/powerpoint/2010/main" val="2746444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 Are Not Anonymous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Your IP address can be linked directly to you</a:t>
            </a:r>
          </a:p>
          <a:p>
            <a:pPr lvl="1"/>
            <a:r>
              <a:rPr lang="en-US" dirty="0" smtClean="0"/>
              <a:t>ISPs store communications records</a:t>
            </a:r>
          </a:p>
          <a:p>
            <a:pPr lvl="1"/>
            <a:r>
              <a:rPr lang="en-US" dirty="0" smtClean="0"/>
              <a:t>Usually for several years (Data Retention Laws)</a:t>
            </a:r>
          </a:p>
          <a:p>
            <a:pPr lvl="1"/>
            <a:r>
              <a:rPr lang="en-US" dirty="0" smtClean="0"/>
              <a:t>Law enforcement can subpoena these records</a:t>
            </a:r>
          </a:p>
          <a:p>
            <a:r>
              <a:rPr lang="en-US" dirty="0" smtClean="0"/>
              <a:t>Your browser is being tracked</a:t>
            </a:r>
          </a:p>
          <a:p>
            <a:pPr lvl="1"/>
            <a:r>
              <a:rPr lang="en-US" dirty="0" smtClean="0"/>
              <a:t>Cookies, Flash cookies, E-Tags, HTML5 Storage</a:t>
            </a:r>
          </a:p>
          <a:p>
            <a:pPr lvl="1"/>
            <a:r>
              <a:rPr lang="en-US" dirty="0" smtClean="0"/>
              <a:t>Browser fingerprinting</a:t>
            </a:r>
          </a:p>
          <a:p>
            <a:r>
              <a:rPr lang="en-US" dirty="0" smtClean="0"/>
              <a:t>Your activities can be used to identify you</a:t>
            </a:r>
          </a:p>
          <a:p>
            <a:pPr lvl="1"/>
            <a:r>
              <a:rPr lang="en-US" dirty="0" smtClean="0"/>
              <a:t>Unique websites and apps that you use</a:t>
            </a:r>
          </a:p>
          <a:p>
            <a:pPr lvl="1"/>
            <a:r>
              <a:rPr lang="en-US" dirty="0" smtClean="0"/>
              <a:t>Types of links that you click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9339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0376" y="2388359"/>
            <a:ext cx="8338782" cy="3807725"/>
          </a:xfrm>
        </p:spPr>
        <p:txBody>
          <a:bodyPr>
            <a:noAutofit/>
          </a:bodyPr>
          <a:lstStyle/>
          <a:p>
            <a:pPr marL="571500" indent="-571500">
              <a:buFont typeface="Wingdings" pitchFamily="2" charset="2"/>
              <a:buChar char="q"/>
            </a:pPr>
            <a:r>
              <a:rPr lang="en-US" sz="4400" dirty="0"/>
              <a:t>Definitions and Examples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en-US" sz="4400" dirty="0"/>
              <a:t>Crowds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en-US" sz="4400" dirty="0" err="1" smtClean="0"/>
              <a:t>Chaum</a:t>
            </a:r>
            <a:r>
              <a:rPr lang="en-US" sz="4400" dirty="0" smtClean="0"/>
              <a:t> </a:t>
            </a:r>
            <a:r>
              <a:rPr lang="en-US" sz="4400" dirty="0"/>
              <a:t>Mix / Mix Networks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en-US" sz="4400" dirty="0" smtClean="0"/>
              <a:t>Tor</a:t>
            </a:r>
            <a:endParaRPr lang="en-US" sz="44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fld id="{283B9EA5-CE9A-4950-A80C-5ADF06B45BB8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942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Mix Networks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t>31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 different approach to anonymity than Crowds</a:t>
            </a:r>
          </a:p>
          <a:p>
            <a:r>
              <a:rPr lang="en-US" dirty="0" smtClean="0"/>
              <a:t>Originally designed for anonymous email</a:t>
            </a:r>
          </a:p>
          <a:p>
            <a:pPr lvl="1"/>
            <a:r>
              <a:rPr lang="en-US" dirty="0" smtClean="0"/>
              <a:t>David </a:t>
            </a:r>
            <a:r>
              <a:rPr lang="en-US" dirty="0" err="1" smtClean="0"/>
              <a:t>Chaum</a:t>
            </a:r>
            <a:r>
              <a:rPr lang="en-US" dirty="0" smtClean="0"/>
              <a:t>, 1981</a:t>
            </a:r>
          </a:p>
          <a:p>
            <a:pPr lvl="1"/>
            <a:r>
              <a:rPr lang="en-US" dirty="0" smtClean="0"/>
              <a:t>Concept has since been generalized for TCP traffic</a:t>
            </a:r>
          </a:p>
          <a:p>
            <a:r>
              <a:rPr lang="en-US" dirty="0" smtClean="0"/>
              <a:t>Hugely influential ideas</a:t>
            </a:r>
          </a:p>
          <a:p>
            <a:pPr lvl="1"/>
            <a:r>
              <a:rPr lang="en-US" dirty="0"/>
              <a:t>Onion routing</a:t>
            </a:r>
          </a:p>
          <a:p>
            <a:pPr lvl="1"/>
            <a:r>
              <a:rPr lang="en-US" dirty="0" smtClean="0"/>
              <a:t>Traffic mixing</a:t>
            </a:r>
          </a:p>
          <a:p>
            <a:pPr lvl="1"/>
            <a:r>
              <a:rPr lang="en-US" dirty="0" smtClean="0"/>
              <a:t>Dummy traffic (a.k.a. cover traffic)</a:t>
            </a:r>
          </a:p>
        </p:txBody>
      </p:sp>
    </p:spTree>
    <p:extLst>
      <p:ext uri="{BB962C8B-B14F-4D97-AF65-F5344CB8AC3E}">
        <p14:creationId xmlns:p14="http://schemas.microsoft.com/office/powerpoint/2010/main" val="3689938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Mix Proxies and Onion Routing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52400" y="5589358"/>
            <a:ext cx="8839200" cy="1170833"/>
          </a:xfrm>
        </p:spPr>
        <p:txBody>
          <a:bodyPr>
            <a:normAutofit/>
          </a:bodyPr>
          <a:lstStyle/>
          <a:p>
            <a:r>
              <a:rPr lang="en-US" dirty="0" smtClean="0"/>
              <a:t>Mixes form a cascade of anonymous proxies</a:t>
            </a:r>
          </a:p>
          <a:p>
            <a:r>
              <a:rPr lang="en-US" dirty="0" smtClean="0"/>
              <a:t>All traffic is protected with layers of encryption</a:t>
            </a:r>
            <a:endParaRPr lang="en-US" dirty="0"/>
          </a:p>
        </p:txBody>
      </p:sp>
      <p:pic>
        <p:nvPicPr>
          <p:cNvPr id="5" name="Picture 5" descr="D:\Classes\5700\assets\User Coat Blue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973" y="1591815"/>
            <a:ext cx="714657" cy="714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D:\Classes\5700\assets\social_google_box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1923" y="4263958"/>
            <a:ext cx="746339" cy="746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D:\Pictures\Server_icons_lnx\Icons\128X128\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9305" y="1933302"/>
            <a:ext cx="851848" cy="851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:\Pictures\Server_icons_lnx\Icons\128X128\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7726" y="3245762"/>
            <a:ext cx="851848" cy="851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D:\Pictures\Server_icons_lnx\Icons\128X128\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3708" y="1646844"/>
            <a:ext cx="851848" cy="851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D:\Pictures\Server_icons_lnx\Icons\128X128\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632" y="3013895"/>
            <a:ext cx="851848" cy="851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D:\Pictures\Server_icons_lnx\Icons\128X128\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8625" y="2987183"/>
            <a:ext cx="851848" cy="851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D:\Pictures\Server_icons_lnx\Icons\128X128\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8876" y="1880548"/>
            <a:ext cx="851848" cy="851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D:\Pictures\Server_icons_lnx\Icons\128X128\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5544" y="3395890"/>
            <a:ext cx="851848" cy="851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D:\Pictures\Server_icons_lnx\Icons\128X128\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5928" y="2296249"/>
            <a:ext cx="851848" cy="851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 14"/>
          <p:cNvGrpSpPr/>
          <p:nvPr/>
        </p:nvGrpSpPr>
        <p:grpSpPr>
          <a:xfrm flipH="1">
            <a:off x="5773618" y="1202987"/>
            <a:ext cx="1067371" cy="523220"/>
            <a:chOff x="1219205" y="4876799"/>
            <a:chExt cx="5224395" cy="1442565"/>
          </a:xfrm>
        </p:grpSpPr>
        <p:sp>
          <p:nvSpPr>
            <p:cNvPr id="16" name="Rectangular Callout 15"/>
            <p:cNvSpPr/>
            <p:nvPr/>
          </p:nvSpPr>
          <p:spPr>
            <a:xfrm>
              <a:off x="1261999" y="4876799"/>
              <a:ext cx="5181601" cy="1384997"/>
            </a:xfrm>
            <a:prstGeom prst="wedgeRectCallout">
              <a:avLst>
                <a:gd name="adj1" fmla="val -6514"/>
                <a:gd name="adj2" fmla="val 100600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219205" y="4876799"/>
              <a:ext cx="5181600" cy="1442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Mix</a:t>
              </a:r>
              <a:endParaRPr kumimoji="0" lang="en-US" sz="2800" b="0" i="1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585989" y="3839031"/>
            <a:ext cx="11771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C00000"/>
                </a:solidFill>
              </a:rPr>
              <a:t>&lt;</a:t>
            </a:r>
            <a:r>
              <a:rPr lang="en-US" sz="2000" dirty="0" smtClean="0">
                <a:solidFill>
                  <a:srgbClr val="C00000"/>
                </a:solidFill>
              </a:rPr>
              <a:t>K</a:t>
            </a:r>
            <a:r>
              <a:rPr lang="en-US" sz="2000" baseline="-25000" dirty="0" smtClean="0">
                <a:solidFill>
                  <a:srgbClr val="C00000"/>
                </a:solidFill>
              </a:rPr>
              <a:t>P</a:t>
            </a:r>
            <a:r>
              <a:rPr lang="en-US" sz="2000" dirty="0" smtClean="0">
                <a:solidFill>
                  <a:srgbClr val="C00000"/>
                </a:solidFill>
              </a:rPr>
              <a:t>, K</a:t>
            </a:r>
            <a:r>
              <a:rPr lang="en-US" sz="2000" baseline="-25000" dirty="0" smtClean="0">
                <a:solidFill>
                  <a:srgbClr val="C00000"/>
                </a:solidFill>
              </a:rPr>
              <a:t>S</a:t>
            </a:r>
            <a:r>
              <a:rPr lang="en-US" sz="2000" dirty="0" smtClean="0">
                <a:solidFill>
                  <a:srgbClr val="C00000"/>
                </a:solidFill>
              </a:rPr>
              <a:t>&gt;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526669" y="2732396"/>
            <a:ext cx="11771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7030A0"/>
                </a:solidFill>
              </a:rPr>
              <a:t>&lt;</a:t>
            </a:r>
            <a:r>
              <a:rPr lang="en-US" sz="2000" dirty="0" smtClean="0">
                <a:solidFill>
                  <a:srgbClr val="7030A0"/>
                </a:solidFill>
              </a:rPr>
              <a:t>K</a:t>
            </a:r>
            <a:r>
              <a:rPr lang="en-US" sz="2000" baseline="-25000" dirty="0" smtClean="0">
                <a:solidFill>
                  <a:srgbClr val="7030A0"/>
                </a:solidFill>
              </a:rPr>
              <a:t>P</a:t>
            </a:r>
            <a:r>
              <a:rPr lang="en-US" sz="2000" dirty="0" smtClean="0">
                <a:solidFill>
                  <a:srgbClr val="7030A0"/>
                </a:solidFill>
              </a:rPr>
              <a:t>, K</a:t>
            </a:r>
            <a:r>
              <a:rPr lang="en-US" sz="2000" baseline="-25000" dirty="0" smtClean="0">
                <a:solidFill>
                  <a:srgbClr val="7030A0"/>
                </a:solidFill>
              </a:rPr>
              <a:t>S</a:t>
            </a:r>
            <a:r>
              <a:rPr lang="en-US" sz="2000" dirty="0" smtClean="0">
                <a:solidFill>
                  <a:srgbClr val="7030A0"/>
                </a:solidFill>
              </a:rPr>
              <a:t>&gt;</a:t>
            </a:r>
            <a:endParaRPr lang="en-US" sz="2000" dirty="0">
              <a:solidFill>
                <a:srgbClr val="7030A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085090" y="4036681"/>
            <a:ext cx="11771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2060"/>
                </a:solidFill>
              </a:rPr>
              <a:t>&lt;</a:t>
            </a:r>
            <a:r>
              <a:rPr lang="en-US" sz="2000" dirty="0" smtClean="0">
                <a:solidFill>
                  <a:srgbClr val="002060"/>
                </a:solidFill>
              </a:rPr>
              <a:t>K</a:t>
            </a:r>
            <a:r>
              <a:rPr lang="en-US" sz="2000" baseline="-25000" dirty="0" smtClean="0">
                <a:solidFill>
                  <a:srgbClr val="002060"/>
                </a:solidFill>
              </a:rPr>
              <a:t>P</a:t>
            </a:r>
            <a:r>
              <a:rPr lang="en-US" sz="2000" dirty="0" smtClean="0">
                <a:solidFill>
                  <a:srgbClr val="002060"/>
                </a:solidFill>
              </a:rPr>
              <a:t>, K</a:t>
            </a:r>
            <a:r>
              <a:rPr lang="en-US" sz="2000" baseline="-25000" dirty="0" smtClean="0">
                <a:solidFill>
                  <a:srgbClr val="002060"/>
                </a:solidFill>
              </a:rPr>
              <a:t>S</a:t>
            </a:r>
            <a:r>
              <a:rPr lang="en-US" sz="2000" dirty="0" smtClean="0">
                <a:solidFill>
                  <a:srgbClr val="002060"/>
                </a:solidFill>
              </a:rPr>
              <a:t>&gt;</a:t>
            </a: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063292" y="3095105"/>
            <a:ext cx="11771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70C0"/>
                </a:solidFill>
              </a:rPr>
              <a:t>&lt;</a:t>
            </a:r>
            <a:r>
              <a:rPr lang="en-US" sz="2000" dirty="0" smtClean="0">
                <a:solidFill>
                  <a:srgbClr val="0070C0"/>
                </a:solidFill>
              </a:rPr>
              <a:t>K</a:t>
            </a:r>
            <a:r>
              <a:rPr lang="en-US" sz="2000" baseline="-25000" dirty="0" smtClean="0">
                <a:solidFill>
                  <a:srgbClr val="0070C0"/>
                </a:solidFill>
              </a:rPr>
              <a:t>P</a:t>
            </a:r>
            <a:r>
              <a:rPr lang="en-US" sz="2000" dirty="0" smtClean="0">
                <a:solidFill>
                  <a:srgbClr val="0070C0"/>
                </a:solidFill>
              </a:rPr>
              <a:t>, K</a:t>
            </a:r>
            <a:r>
              <a:rPr lang="en-US" sz="2000" baseline="-25000" dirty="0" smtClean="0">
                <a:solidFill>
                  <a:srgbClr val="0070C0"/>
                </a:solidFill>
              </a:rPr>
              <a:t>S</a:t>
            </a:r>
            <a:r>
              <a:rPr lang="en-US" sz="2000" dirty="0" smtClean="0">
                <a:solidFill>
                  <a:srgbClr val="0070C0"/>
                </a:solidFill>
              </a:rPr>
              <a:t>&gt;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686996" y="3804424"/>
            <a:ext cx="11771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B050"/>
                </a:solidFill>
              </a:rPr>
              <a:t>&lt;</a:t>
            </a:r>
            <a:r>
              <a:rPr lang="en-US" sz="2000" dirty="0" smtClean="0">
                <a:solidFill>
                  <a:srgbClr val="00B050"/>
                </a:solidFill>
              </a:rPr>
              <a:t>K</a:t>
            </a:r>
            <a:r>
              <a:rPr lang="en-US" sz="2000" baseline="-25000" dirty="0" smtClean="0">
                <a:solidFill>
                  <a:srgbClr val="00B050"/>
                </a:solidFill>
              </a:rPr>
              <a:t>P</a:t>
            </a:r>
            <a:r>
              <a:rPr lang="en-US" sz="2000" dirty="0" smtClean="0">
                <a:solidFill>
                  <a:srgbClr val="00B050"/>
                </a:solidFill>
              </a:rPr>
              <a:t>, K</a:t>
            </a:r>
            <a:r>
              <a:rPr lang="en-US" sz="2000" baseline="-25000" dirty="0" smtClean="0">
                <a:solidFill>
                  <a:srgbClr val="00B050"/>
                </a:solidFill>
              </a:rPr>
              <a:t>S</a:t>
            </a:r>
            <a:r>
              <a:rPr lang="en-US" sz="2000" dirty="0" smtClean="0">
                <a:solidFill>
                  <a:srgbClr val="00B050"/>
                </a:solidFill>
              </a:rPr>
              <a:t>&gt;</a:t>
            </a:r>
            <a:endParaRPr lang="en-US" sz="2000" dirty="0">
              <a:solidFill>
                <a:srgbClr val="00B05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723115" y="2648248"/>
            <a:ext cx="11771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&lt;</a:t>
            </a:r>
            <a:r>
              <a:rPr lang="en-US" sz="2000" dirty="0" smtClean="0">
                <a:solidFill>
                  <a:srgbClr val="FF0000"/>
                </a:solidFill>
              </a:rPr>
              <a:t>K</a:t>
            </a:r>
            <a:r>
              <a:rPr lang="en-US" sz="2000" baseline="-25000" dirty="0" smtClean="0">
                <a:solidFill>
                  <a:srgbClr val="FF0000"/>
                </a:solidFill>
              </a:rPr>
              <a:t>P</a:t>
            </a:r>
            <a:r>
              <a:rPr lang="en-US" sz="2000" dirty="0" smtClean="0">
                <a:solidFill>
                  <a:srgbClr val="FF0000"/>
                </a:solidFill>
              </a:rPr>
              <a:t>, K</a:t>
            </a:r>
            <a:r>
              <a:rPr lang="en-US" sz="2000" baseline="-25000" dirty="0" smtClean="0">
                <a:solidFill>
                  <a:srgbClr val="FF0000"/>
                </a:solidFill>
              </a:rPr>
              <a:t>S</a:t>
            </a:r>
            <a:r>
              <a:rPr lang="en-US" sz="2000" dirty="0" smtClean="0">
                <a:solidFill>
                  <a:srgbClr val="FF0000"/>
                </a:solidFill>
              </a:rPr>
              <a:t>&gt;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212908" y="4186809"/>
            <a:ext cx="11771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C000"/>
                </a:solidFill>
              </a:rPr>
              <a:t>&lt;</a:t>
            </a:r>
            <a:r>
              <a:rPr lang="en-US" sz="2000" dirty="0" smtClean="0">
                <a:solidFill>
                  <a:srgbClr val="FFC000"/>
                </a:solidFill>
              </a:rPr>
              <a:t>K</a:t>
            </a:r>
            <a:r>
              <a:rPr lang="en-US" sz="2000" baseline="-25000" dirty="0" smtClean="0">
                <a:solidFill>
                  <a:srgbClr val="FFC000"/>
                </a:solidFill>
              </a:rPr>
              <a:t>P</a:t>
            </a:r>
            <a:r>
              <a:rPr lang="en-US" sz="2000" dirty="0" smtClean="0">
                <a:solidFill>
                  <a:srgbClr val="FFC000"/>
                </a:solidFill>
              </a:rPr>
              <a:t>, K</a:t>
            </a:r>
            <a:r>
              <a:rPr lang="en-US" sz="2000" baseline="-25000" dirty="0" smtClean="0">
                <a:solidFill>
                  <a:srgbClr val="FFC000"/>
                </a:solidFill>
              </a:rPr>
              <a:t>S</a:t>
            </a:r>
            <a:r>
              <a:rPr lang="en-US" sz="2000" dirty="0" smtClean="0">
                <a:solidFill>
                  <a:srgbClr val="FFC000"/>
                </a:solidFill>
              </a:rPr>
              <a:t>&gt;</a:t>
            </a:r>
            <a:endParaRPr lang="en-US" sz="2000" dirty="0">
              <a:solidFill>
                <a:srgbClr val="FFC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261072" y="2427466"/>
            <a:ext cx="11771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92D050"/>
                </a:solidFill>
              </a:rPr>
              <a:t>&lt;</a:t>
            </a:r>
            <a:r>
              <a:rPr lang="en-US" sz="2000" dirty="0" smtClean="0">
                <a:solidFill>
                  <a:srgbClr val="92D050"/>
                </a:solidFill>
              </a:rPr>
              <a:t>K</a:t>
            </a:r>
            <a:r>
              <a:rPr lang="en-US" sz="2000" baseline="-25000" dirty="0" smtClean="0">
                <a:solidFill>
                  <a:srgbClr val="92D050"/>
                </a:solidFill>
              </a:rPr>
              <a:t>P</a:t>
            </a:r>
            <a:r>
              <a:rPr lang="en-US" sz="2000" dirty="0" smtClean="0">
                <a:solidFill>
                  <a:srgbClr val="92D050"/>
                </a:solidFill>
              </a:rPr>
              <a:t>, K</a:t>
            </a:r>
            <a:r>
              <a:rPr lang="en-US" sz="2000" baseline="-25000" dirty="0" smtClean="0">
                <a:solidFill>
                  <a:srgbClr val="92D050"/>
                </a:solidFill>
              </a:rPr>
              <a:t>S</a:t>
            </a:r>
            <a:r>
              <a:rPr lang="en-US" sz="2000" dirty="0" smtClean="0">
                <a:solidFill>
                  <a:srgbClr val="92D050"/>
                </a:solidFill>
              </a:rPr>
              <a:t>&gt;</a:t>
            </a:r>
            <a:endParaRPr lang="en-US" sz="2000" dirty="0">
              <a:solidFill>
                <a:srgbClr val="92D050"/>
              </a:solidFill>
            </a:endParaRPr>
          </a:p>
        </p:txBody>
      </p:sp>
      <p:sp>
        <p:nvSpPr>
          <p:cNvPr id="18" name="Left-Right Arrow 17"/>
          <p:cNvSpPr/>
          <p:nvPr/>
        </p:nvSpPr>
        <p:spPr>
          <a:xfrm rot="423273">
            <a:off x="1259324" y="2095669"/>
            <a:ext cx="1431576" cy="27307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Left-Right Arrow 27"/>
          <p:cNvSpPr/>
          <p:nvPr/>
        </p:nvSpPr>
        <p:spPr>
          <a:xfrm rot="1325028">
            <a:off x="3449677" y="2735698"/>
            <a:ext cx="1431576" cy="27307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Left-Right Arrow 28"/>
          <p:cNvSpPr/>
          <p:nvPr/>
        </p:nvSpPr>
        <p:spPr>
          <a:xfrm rot="20648856">
            <a:off x="5709087" y="3083420"/>
            <a:ext cx="1583826" cy="26993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-8024" y="2359226"/>
            <a:ext cx="16326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[</a:t>
            </a:r>
            <a:r>
              <a:rPr lang="en-US" sz="2000" dirty="0" smtClean="0">
                <a:solidFill>
                  <a:srgbClr val="7030A0"/>
                </a:solidFill>
              </a:rPr>
              <a:t>K</a:t>
            </a:r>
            <a:r>
              <a:rPr lang="en-US" sz="2000" baseline="-25000" dirty="0" smtClean="0">
                <a:solidFill>
                  <a:srgbClr val="7030A0"/>
                </a:solidFill>
              </a:rPr>
              <a:t>P</a:t>
            </a:r>
            <a:r>
              <a:rPr lang="en-US" sz="2000" dirty="0" smtClean="0"/>
              <a:t> ,</a:t>
            </a:r>
            <a:r>
              <a:rPr lang="en-US" sz="2000" dirty="0" smtClean="0">
                <a:solidFill>
                  <a:srgbClr val="00B050"/>
                </a:solidFill>
              </a:rPr>
              <a:t> K</a:t>
            </a:r>
            <a:r>
              <a:rPr lang="en-US" sz="2000" baseline="-25000" dirty="0" smtClean="0">
                <a:solidFill>
                  <a:srgbClr val="00B050"/>
                </a:solidFill>
              </a:rPr>
              <a:t>P </a:t>
            </a:r>
            <a:r>
              <a:rPr lang="en-US" sz="2000" dirty="0" smtClean="0"/>
              <a:t>,</a:t>
            </a:r>
            <a:r>
              <a:rPr lang="en-US" sz="2000" baseline="-25000" dirty="0" smtClean="0">
                <a:solidFill>
                  <a:srgbClr val="00B050"/>
                </a:solidFill>
              </a:rPr>
              <a:t> </a:t>
            </a:r>
            <a:r>
              <a:rPr lang="en-US" sz="2000" dirty="0" smtClean="0">
                <a:solidFill>
                  <a:srgbClr val="00B0F0"/>
                </a:solidFill>
              </a:rPr>
              <a:t>K</a:t>
            </a:r>
            <a:r>
              <a:rPr lang="en-US" sz="2000" baseline="-25000" dirty="0" smtClean="0">
                <a:solidFill>
                  <a:srgbClr val="00B0F0"/>
                </a:solidFill>
              </a:rPr>
              <a:t>P</a:t>
            </a:r>
            <a:r>
              <a:rPr lang="en-US" sz="2000" dirty="0" smtClean="0"/>
              <a:t>]</a:t>
            </a:r>
            <a:endParaRPr lang="en-US" sz="2000" dirty="0"/>
          </a:p>
        </p:txBody>
      </p:sp>
      <p:grpSp>
        <p:nvGrpSpPr>
          <p:cNvPr id="36" name="Group 35"/>
          <p:cNvGrpSpPr/>
          <p:nvPr/>
        </p:nvGrpSpPr>
        <p:grpSpPr>
          <a:xfrm flipH="1">
            <a:off x="2597770" y="863915"/>
            <a:ext cx="2151758" cy="954107"/>
            <a:chOff x="1219205" y="4876799"/>
            <a:chExt cx="5224395" cy="1450076"/>
          </a:xfrm>
        </p:grpSpPr>
        <p:sp>
          <p:nvSpPr>
            <p:cNvPr id="37" name="Rectangular Callout 36"/>
            <p:cNvSpPr/>
            <p:nvPr/>
          </p:nvSpPr>
          <p:spPr>
            <a:xfrm>
              <a:off x="1261998" y="4876799"/>
              <a:ext cx="5181602" cy="1384997"/>
            </a:xfrm>
            <a:prstGeom prst="wedgeRectCallout">
              <a:avLst>
                <a:gd name="adj1" fmla="val -5235"/>
                <a:gd name="adj2" fmla="val 124562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219205" y="4876799"/>
              <a:ext cx="5181602" cy="14500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Encrypted Tunnels</a:t>
              </a:r>
              <a:endParaRPr kumimoji="0" lang="en-US" sz="2800" b="0" i="1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39" name="Up-Down Arrow 38"/>
          <p:cNvSpPr/>
          <p:nvPr/>
        </p:nvSpPr>
        <p:spPr>
          <a:xfrm rot="20195750">
            <a:off x="7906328" y="3445584"/>
            <a:ext cx="342893" cy="865969"/>
          </a:xfrm>
          <a:prstGeom prst="upDownArrow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" name="Group 40"/>
          <p:cNvGrpSpPr/>
          <p:nvPr/>
        </p:nvGrpSpPr>
        <p:grpSpPr>
          <a:xfrm flipH="1">
            <a:off x="5418160" y="4623479"/>
            <a:ext cx="2643124" cy="954107"/>
            <a:chOff x="1219205" y="4876799"/>
            <a:chExt cx="5224395" cy="1450076"/>
          </a:xfrm>
        </p:grpSpPr>
        <p:sp>
          <p:nvSpPr>
            <p:cNvPr id="42" name="Rectangular Callout 41"/>
            <p:cNvSpPr/>
            <p:nvPr/>
          </p:nvSpPr>
          <p:spPr>
            <a:xfrm>
              <a:off x="1261998" y="4876799"/>
              <a:ext cx="5181602" cy="1384997"/>
            </a:xfrm>
            <a:prstGeom prst="wedgeRectCallout">
              <a:avLst>
                <a:gd name="adj1" fmla="val -45843"/>
                <a:gd name="adj2" fmla="val -112064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219205" y="4876799"/>
              <a:ext cx="5181602" cy="14500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kern="0" dirty="0" smtClean="0">
                  <a:solidFill>
                    <a:sysClr val="window" lastClr="FFFFFF"/>
                  </a:solidFill>
                </a:rPr>
                <a:t>Non-encrypted data</a:t>
              </a:r>
              <a:endParaRPr kumimoji="0" lang="en-US" sz="2800" b="0" i="1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136425" y="4700422"/>
            <a:ext cx="33026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/>
              <a:t>E(</a:t>
            </a:r>
            <a:r>
              <a:rPr lang="en-US" sz="2000" i="1" dirty="0" smtClean="0">
                <a:solidFill>
                  <a:srgbClr val="7030A0"/>
                </a:solidFill>
              </a:rPr>
              <a:t>K</a:t>
            </a:r>
            <a:r>
              <a:rPr lang="en-US" sz="2000" i="1" baseline="-25000" dirty="0" smtClean="0">
                <a:solidFill>
                  <a:srgbClr val="7030A0"/>
                </a:solidFill>
              </a:rPr>
              <a:t>P </a:t>
            </a:r>
            <a:r>
              <a:rPr lang="en-US" sz="2000" i="1" dirty="0" smtClean="0"/>
              <a:t>, E(</a:t>
            </a:r>
            <a:r>
              <a:rPr lang="en-US" sz="2000" i="1" dirty="0" smtClean="0">
                <a:solidFill>
                  <a:srgbClr val="00B050"/>
                </a:solidFill>
              </a:rPr>
              <a:t>K</a:t>
            </a:r>
            <a:r>
              <a:rPr lang="en-US" sz="2000" i="1" baseline="-25000" dirty="0" smtClean="0">
                <a:solidFill>
                  <a:srgbClr val="00B050"/>
                </a:solidFill>
              </a:rPr>
              <a:t>P </a:t>
            </a:r>
            <a:r>
              <a:rPr lang="en-US" sz="2000" i="1" dirty="0" smtClean="0"/>
              <a:t>, E(</a:t>
            </a:r>
            <a:r>
              <a:rPr lang="en-US" sz="2000" i="1" dirty="0" smtClean="0">
                <a:solidFill>
                  <a:srgbClr val="00B0F0"/>
                </a:solidFill>
              </a:rPr>
              <a:t>K</a:t>
            </a:r>
            <a:r>
              <a:rPr lang="en-US" sz="2000" i="1" baseline="-25000" dirty="0" smtClean="0">
                <a:solidFill>
                  <a:srgbClr val="00B0F0"/>
                </a:solidFill>
              </a:rPr>
              <a:t>P </a:t>
            </a:r>
            <a:r>
              <a:rPr lang="en-US" sz="2000" i="1" dirty="0" smtClean="0"/>
              <a:t>, M))) = C</a:t>
            </a:r>
            <a:endParaRPr lang="en-US" sz="2000" i="1" dirty="0"/>
          </a:p>
        </p:txBody>
      </p:sp>
      <p:sp>
        <p:nvSpPr>
          <p:cNvPr id="35" name="Oval 34"/>
          <p:cNvSpPr/>
          <p:nvPr/>
        </p:nvSpPr>
        <p:spPr>
          <a:xfrm>
            <a:off x="222657" y="2820618"/>
            <a:ext cx="1176903" cy="1176903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278243" y="2876204"/>
            <a:ext cx="1065730" cy="106573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392066" y="2990027"/>
            <a:ext cx="838084" cy="838084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3" descr="D:\Classes\5700\assets\Email-0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558" y="3104519"/>
            <a:ext cx="609101" cy="609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1476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9.89824E-7 L 0.24774 -0.13367 " pathEditMode="relative" rAng="0" ptsTypes="AA">
                                      <p:cBhvr>
                                        <p:cTn id="61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78" y="-6684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9.89824E-7 L 0.2434 -0.13182 " pathEditMode="relative" rAng="0" ptsTypes="AA">
                                      <p:cBhvr>
                                        <p:cTn id="63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70" y="-6591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9.89824E-7 L 0.24618 -0.13159 " pathEditMode="relative" rAng="0" ptsTypes="AA">
                                      <p:cBhvr>
                                        <p:cTn id="65" dur="1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09" y="-6591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9.89824E-7 L 0.24479 -0.12974 " pathEditMode="relative" rAng="0" ptsTypes="AA">
                                      <p:cBhvr>
                                        <p:cTn id="67" dur="1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40" y="-64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xit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774 -0.13367 L 0.47447 -0.01896 " pathEditMode="relative" rAng="0" ptsTypes="AA">
                                      <p:cBhvr>
                                        <p:cTn id="76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37" y="5735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774 -0.13367 L 0.47465 -0.02081 " pathEditMode="relative" rAng="0" ptsTypes="AA">
                                      <p:cBhvr>
                                        <p:cTn id="78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37" y="5643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774 -0.13367 L 0.47309 -0.02081 " pathEditMode="relative" rAng="0" ptsTypes="AA">
                                      <p:cBhvr>
                                        <p:cTn id="80" dur="1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67" y="56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xit" presetSubtype="21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7447 -0.01896 L 0.74027 -0.09898 " pathEditMode="relative" rAng="0" ptsTypes="AA">
                                      <p:cBhvr>
                                        <p:cTn id="89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81" y="-4001"/>
                                    </p:animMotion>
                                  </p:childTnLst>
                                </p:cTn>
                              </p:par>
                              <p:par>
                                <p:cTn id="90" presetID="42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7447 -0.01896 L 0.74166 -0.10106 " pathEditMode="relative" rAng="0" ptsTypes="AA">
                                      <p:cBhvr>
                                        <p:cTn id="91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51" y="-41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6" presetClass="exit" presetSubtype="21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4027 -0.09898 L 0.85208 0.09528 " pathEditMode="relative" rAng="0" ptsTypes="AA">
                                      <p:cBhvr>
                                        <p:cTn id="104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90" y="9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18" grpId="0" animBg="1"/>
      <p:bldP spid="28" grpId="0" animBg="1"/>
      <p:bldP spid="29" grpId="0" animBg="1"/>
      <p:bldP spid="31" grpId="0"/>
      <p:bldP spid="39" grpId="0" animBg="1"/>
      <p:bldP spid="40" grpId="0"/>
      <p:bldP spid="35" grpId="0" animBg="1"/>
      <p:bldP spid="35" grpId="1" animBg="1"/>
      <p:bldP spid="35" grpId="2" animBg="1"/>
      <p:bldP spid="34" grpId="0" animBg="1"/>
      <p:bldP spid="34" grpId="1" animBg="1"/>
      <p:bldP spid="34" grpId="2" animBg="1"/>
      <p:bldP spid="34" grpId="3" animBg="1"/>
      <p:bldP spid="27" grpId="0" animBg="1"/>
      <p:bldP spid="27" grpId="1" animBg="1"/>
      <p:bldP spid="27" grpId="2" animBg="1"/>
      <p:bldP spid="27" grpId="3" animBg="1"/>
      <p:bldP spid="27" grpId="4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Straight Connector 27"/>
          <p:cNvCxnSpPr>
            <a:stCxn id="13" idx="2"/>
          </p:cNvCxnSpPr>
          <p:nvPr/>
        </p:nvCxnSpPr>
        <p:spPr>
          <a:xfrm flipH="1">
            <a:off x="3535336" y="3378044"/>
            <a:ext cx="1" cy="2326720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5140090" y="3364396"/>
            <a:ext cx="1" cy="2326720"/>
          </a:xfrm>
          <a:prstGeom prst="line">
            <a:avLst/>
          </a:prstGeom>
          <a:ln w="38100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6684562" y="3364396"/>
            <a:ext cx="1" cy="2326720"/>
          </a:xfrm>
          <a:prstGeom prst="line">
            <a:avLst/>
          </a:prstGeom>
          <a:ln w="38100">
            <a:solidFill>
              <a:schemeClr val="accent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6684563" y="4695961"/>
            <a:ext cx="1435859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6760475" y="4444475"/>
            <a:ext cx="1359947" cy="0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n 6"/>
          <p:cNvSpPr/>
          <p:nvPr/>
        </p:nvSpPr>
        <p:spPr>
          <a:xfrm rot="16200000">
            <a:off x="5385534" y="3598668"/>
            <a:ext cx="947808" cy="1910686"/>
          </a:xfrm>
          <a:prstGeom prst="can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an 5"/>
          <p:cNvSpPr/>
          <p:nvPr/>
        </p:nvSpPr>
        <p:spPr>
          <a:xfrm rot="16200000">
            <a:off x="3674801" y="3575709"/>
            <a:ext cx="1253035" cy="1910686"/>
          </a:xfrm>
          <a:prstGeom prst="can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View of Encrypted Paths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5" name="Can 4"/>
          <p:cNvSpPr/>
          <p:nvPr/>
        </p:nvSpPr>
        <p:spPr>
          <a:xfrm rot="16200000">
            <a:off x="1985748" y="3553958"/>
            <a:ext cx="1542196" cy="1910686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5" descr="D:\Classes\5700\assets\User Coat Blue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52" y="4267977"/>
            <a:ext cx="714657" cy="714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:\Classes\5700\assets\social_google_box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7457" y="4252135"/>
            <a:ext cx="746339" cy="746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val 9"/>
          <p:cNvSpPr/>
          <p:nvPr/>
        </p:nvSpPr>
        <p:spPr>
          <a:xfrm>
            <a:off x="1848502" y="3869134"/>
            <a:ext cx="293426" cy="1253036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879393" y="4106193"/>
            <a:ext cx="204348" cy="778918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" descr="D:\Pictures\Server_icons_lnx\Icons\128X128\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9413" y="2126086"/>
            <a:ext cx="851848" cy="851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946777" y="2977934"/>
            <a:ext cx="11771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1"/>
                </a:solidFill>
              </a:rPr>
              <a:t>&lt;</a:t>
            </a:r>
            <a:r>
              <a:rPr lang="en-US" sz="2000" dirty="0" smtClean="0">
                <a:solidFill>
                  <a:schemeClr val="accent1"/>
                </a:solidFill>
              </a:rPr>
              <a:t>K</a:t>
            </a:r>
            <a:r>
              <a:rPr lang="en-US" sz="2000" baseline="-25000" dirty="0" smtClean="0">
                <a:solidFill>
                  <a:schemeClr val="accent1"/>
                </a:solidFill>
              </a:rPr>
              <a:t>P</a:t>
            </a:r>
            <a:r>
              <a:rPr lang="en-US" sz="2000" dirty="0" smtClean="0">
                <a:solidFill>
                  <a:schemeClr val="accent1"/>
                </a:solidFill>
              </a:rPr>
              <a:t>, K</a:t>
            </a:r>
            <a:r>
              <a:rPr lang="en-US" sz="2000" baseline="-25000" dirty="0" smtClean="0">
                <a:solidFill>
                  <a:schemeClr val="accent1"/>
                </a:solidFill>
              </a:rPr>
              <a:t>S</a:t>
            </a:r>
            <a:r>
              <a:rPr lang="en-US" sz="2000" dirty="0" smtClean="0">
                <a:solidFill>
                  <a:schemeClr val="accent1"/>
                </a:solidFill>
              </a:rPr>
              <a:t>&gt;</a:t>
            </a:r>
            <a:endParaRPr lang="en-US" sz="2000" dirty="0">
              <a:solidFill>
                <a:schemeClr val="accent1"/>
              </a:solidFill>
            </a:endParaRPr>
          </a:p>
        </p:txBody>
      </p:sp>
      <p:pic>
        <p:nvPicPr>
          <p:cNvPr id="14" name="Picture 2" descr="D:\Pictures\Server_icons_lnx\Icons\128X128\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168" y="2112438"/>
            <a:ext cx="851848" cy="851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4551532" y="2964286"/>
            <a:ext cx="11771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2"/>
                </a:solidFill>
              </a:rPr>
              <a:t>&lt;</a:t>
            </a:r>
            <a:r>
              <a:rPr lang="en-US" sz="2000" dirty="0" smtClean="0">
                <a:solidFill>
                  <a:schemeClr val="accent2"/>
                </a:solidFill>
              </a:rPr>
              <a:t>K</a:t>
            </a:r>
            <a:r>
              <a:rPr lang="en-US" sz="2000" baseline="-25000" dirty="0" smtClean="0">
                <a:solidFill>
                  <a:schemeClr val="accent2"/>
                </a:solidFill>
              </a:rPr>
              <a:t>P</a:t>
            </a:r>
            <a:r>
              <a:rPr lang="en-US" sz="2000" dirty="0" smtClean="0">
                <a:solidFill>
                  <a:schemeClr val="accent2"/>
                </a:solidFill>
              </a:rPr>
              <a:t>, K</a:t>
            </a:r>
            <a:r>
              <a:rPr lang="en-US" sz="2000" baseline="-25000" dirty="0" smtClean="0">
                <a:solidFill>
                  <a:schemeClr val="accent2"/>
                </a:solidFill>
              </a:rPr>
              <a:t>S</a:t>
            </a:r>
            <a:r>
              <a:rPr lang="en-US" sz="2000" dirty="0" smtClean="0">
                <a:solidFill>
                  <a:schemeClr val="accent2"/>
                </a:solidFill>
              </a:rPr>
              <a:t>&gt;</a:t>
            </a:r>
            <a:endParaRPr lang="en-US" sz="2000" dirty="0">
              <a:solidFill>
                <a:schemeClr val="accent2"/>
              </a:solidFill>
            </a:endParaRPr>
          </a:p>
        </p:txBody>
      </p:sp>
      <p:pic>
        <p:nvPicPr>
          <p:cNvPr id="16" name="Picture 2" descr="D:\Pictures\Server_icons_lnx\Icons\128X128\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8639" y="2112438"/>
            <a:ext cx="851848" cy="851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6096003" y="2964286"/>
            <a:ext cx="11771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3"/>
                </a:solidFill>
              </a:rPr>
              <a:t>&lt;</a:t>
            </a:r>
            <a:r>
              <a:rPr lang="en-US" sz="2000" dirty="0" smtClean="0">
                <a:solidFill>
                  <a:schemeClr val="accent3"/>
                </a:solidFill>
              </a:rPr>
              <a:t>K</a:t>
            </a:r>
            <a:r>
              <a:rPr lang="en-US" sz="2000" baseline="-25000" dirty="0" smtClean="0">
                <a:solidFill>
                  <a:schemeClr val="accent3"/>
                </a:solidFill>
              </a:rPr>
              <a:t>P</a:t>
            </a:r>
            <a:r>
              <a:rPr lang="en-US" sz="2000" dirty="0" smtClean="0">
                <a:solidFill>
                  <a:schemeClr val="accent3"/>
                </a:solidFill>
              </a:rPr>
              <a:t>, K</a:t>
            </a:r>
            <a:r>
              <a:rPr lang="en-US" sz="2000" baseline="-25000" dirty="0" smtClean="0">
                <a:solidFill>
                  <a:schemeClr val="accent3"/>
                </a:solidFill>
              </a:rPr>
              <a:t>S</a:t>
            </a:r>
            <a:r>
              <a:rPr lang="en-US" sz="2000" dirty="0" smtClean="0">
                <a:solidFill>
                  <a:schemeClr val="accent3"/>
                </a:solidFill>
              </a:rPr>
              <a:t>&gt;</a:t>
            </a:r>
            <a:endParaRPr lang="en-US" sz="2000" dirty="0">
              <a:solidFill>
                <a:schemeClr val="accent3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1043866" y="4695961"/>
            <a:ext cx="937702" cy="0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1043866" y="4444475"/>
            <a:ext cx="937701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1020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Return Traffic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8839200" cy="2576015"/>
          </a:xfrm>
        </p:spPr>
        <p:txBody>
          <a:bodyPr/>
          <a:lstStyle/>
          <a:p>
            <a:r>
              <a:rPr lang="en-US" dirty="0" smtClean="0"/>
              <a:t>In a mix network, how can the destination respond to the sender?</a:t>
            </a:r>
          </a:p>
          <a:p>
            <a:r>
              <a:rPr lang="en-US" dirty="0" smtClean="0"/>
              <a:t>During path establishment, the sender places keys at each mix along the path</a:t>
            </a:r>
          </a:p>
          <a:p>
            <a:pPr lvl="1"/>
            <a:r>
              <a:rPr lang="en-US" dirty="0" smtClean="0"/>
              <a:t>Data is re-encrypted as it travels the reverse path</a:t>
            </a:r>
            <a:endParaRPr lang="en-US" dirty="0"/>
          </a:p>
        </p:txBody>
      </p:sp>
      <p:pic>
        <p:nvPicPr>
          <p:cNvPr id="5" name="Picture 5" descr="D:\Classes\5700\assets\User Coat Blue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71" y="4357236"/>
            <a:ext cx="714657" cy="714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D:\Classes\5700\assets\social_google_box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218" y="4341395"/>
            <a:ext cx="746339" cy="746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Pictures\Server_icons_lnx\Icons\128X128\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0165" y="4288640"/>
            <a:ext cx="851848" cy="851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:\Pictures\Server_icons_lnx\Icons\128X128\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9850" y="4288640"/>
            <a:ext cx="851848" cy="851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D:\Pictures\Server_icons_lnx\Icons\128X128\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9535" y="4288640"/>
            <a:ext cx="851848" cy="851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Left-Right Arrow 9"/>
          <p:cNvSpPr/>
          <p:nvPr/>
        </p:nvSpPr>
        <p:spPr>
          <a:xfrm>
            <a:off x="862441" y="4578027"/>
            <a:ext cx="1197724" cy="27307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Up-Down Arrow 12"/>
          <p:cNvSpPr/>
          <p:nvPr/>
        </p:nvSpPr>
        <p:spPr>
          <a:xfrm rot="16200000">
            <a:off x="7463854" y="4145555"/>
            <a:ext cx="342893" cy="1207835"/>
          </a:xfrm>
          <a:prstGeom prst="upDownArrow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Left-Right Arrow 13"/>
          <p:cNvSpPr/>
          <p:nvPr/>
        </p:nvSpPr>
        <p:spPr>
          <a:xfrm>
            <a:off x="2912013" y="4613683"/>
            <a:ext cx="1197724" cy="27307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Left-Right Arrow 14"/>
          <p:cNvSpPr/>
          <p:nvPr/>
        </p:nvSpPr>
        <p:spPr>
          <a:xfrm>
            <a:off x="4971698" y="4613683"/>
            <a:ext cx="1197724" cy="27307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32093" y="5140488"/>
            <a:ext cx="13292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&lt;</a:t>
            </a:r>
            <a:r>
              <a:rPr lang="en-US" dirty="0" smtClean="0">
                <a:solidFill>
                  <a:schemeClr val="accent2"/>
                </a:solidFill>
              </a:rPr>
              <a:t>K</a:t>
            </a:r>
            <a:r>
              <a:rPr lang="en-US" baseline="-25000" dirty="0" smtClean="0">
                <a:solidFill>
                  <a:schemeClr val="accent2"/>
                </a:solidFill>
              </a:rPr>
              <a:t>P1</a:t>
            </a:r>
            <a:r>
              <a:rPr lang="en-US" dirty="0" smtClean="0">
                <a:solidFill>
                  <a:schemeClr val="accent2"/>
                </a:solidFill>
              </a:rPr>
              <a:t> , K</a:t>
            </a:r>
            <a:r>
              <a:rPr lang="en-US" baseline="-25000" dirty="0" smtClean="0">
                <a:solidFill>
                  <a:schemeClr val="accent2"/>
                </a:solidFill>
              </a:rPr>
              <a:t>S1</a:t>
            </a:r>
            <a:r>
              <a:rPr lang="en-US" dirty="0" smtClean="0">
                <a:solidFill>
                  <a:schemeClr val="accent2"/>
                </a:solidFill>
              </a:rPr>
              <a:t>&gt;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2093" y="5455899"/>
            <a:ext cx="13292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3"/>
                </a:solidFill>
              </a:rPr>
              <a:t>&lt;</a:t>
            </a:r>
            <a:r>
              <a:rPr lang="en-US" dirty="0" smtClean="0">
                <a:solidFill>
                  <a:schemeClr val="accent3"/>
                </a:solidFill>
              </a:rPr>
              <a:t>K</a:t>
            </a:r>
            <a:r>
              <a:rPr lang="en-US" baseline="-25000" dirty="0" smtClean="0">
                <a:solidFill>
                  <a:schemeClr val="accent3"/>
                </a:solidFill>
              </a:rPr>
              <a:t>P2</a:t>
            </a:r>
            <a:r>
              <a:rPr lang="en-US" dirty="0" smtClean="0">
                <a:solidFill>
                  <a:schemeClr val="accent3"/>
                </a:solidFill>
              </a:rPr>
              <a:t> , K</a:t>
            </a:r>
            <a:r>
              <a:rPr lang="en-US" baseline="-25000" dirty="0" smtClean="0">
                <a:solidFill>
                  <a:schemeClr val="accent3"/>
                </a:solidFill>
              </a:rPr>
              <a:t>S2</a:t>
            </a:r>
            <a:r>
              <a:rPr lang="en-US" dirty="0" smtClean="0">
                <a:solidFill>
                  <a:schemeClr val="accent3"/>
                </a:solidFill>
              </a:rPr>
              <a:t>&gt;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32093" y="5772825"/>
            <a:ext cx="13292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&lt;</a:t>
            </a:r>
            <a:r>
              <a:rPr lang="en-US" dirty="0" smtClean="0">
                <a:solidFill>
                  <a:schemeClr val="accent4"/>
                </a:solidFill>
              </a:rPr>
              <a:t>K</a:t>
            </a:r>
            <a:r>
              <a:rPr lang="en-US" baseline="-25000" dirty="0" smtClean="0">
                <a:solidFill>
                  <a:schemeClr val="accent4"/>
                </a:solidFill>
              </a:rPr>
              <a:t>P3</a:t>
            </a:r>
            <a:r>
              <a:rPr lang="en-US" dirty="0" smtClean="0">
                <a:solidFill>
                  <a:schemeClr val="accent4"/>
                </a:solidFill>
              </a:rPr>
              <a:t> , K</a:t>
            </a:r>
            <a:r>
              <a:rPr lang="en-US" baseline="-25000" dirty="0" smtClean="0">
                <a:solidFill>
                  <a:schemeClr val="accent4"/>
                </a:solidFill>
              </a:rPr>
              <a:t>S3</a:t>
            </a:r>
            <a:r>
              <a:rPr lang="en-US" dirty="0" smtClean="0">
                <a:solidFill>
                  <a:schemeClr val="accent4"/>
                </a:solidFill>
              </a:rPr>
              <a:t>&gt;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23036" y="5149418"/>
            <a:ext cx="526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K</a:t>
            </a:r>
            <a:r>
              <a:rPr lang="en-US" baseline="-25000" dirty="0" smtClean="0">
                <a:solidFill>
                  <a:schemeClr val="accent2"/>
                </a:solidFill>
              </a:rPr>
              <a:t>P1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282721" y="5140400"/>
            <a:ext cx="526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3"/>
                </a:solidFill>
              </a:rPr>
              <a:t>K</a:t>
            </a:r>
            <a:r>
              <a:rPr lang="en-US" baseline="-25000" dirty="0" smtClean="0">
                <a:solidFill>
                  <a:schemeClr val="accent3"/>
                </a:solidFill>
              </a:rPr>
              <a:t>P2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342406" y="5112687"/>
            <a:ext cx="526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4"/>
                </a:solidFill>
              </a:rPr>
              <a:t>K</a:t>
            </a:r>
            <a:r>
              <a:rPr lang="en-US" baseline="-25000" dirty="0" smtClean="0">
                <a:solidFill>
                  <a:schemeClr val="accent4"/>
                </a:solidFill>
              </a:rPr>
              <a:t>P3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1897637" y="5553704"/>
            <a:ext cx="1176903" cy="117690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4012909" y="5609292"/>
            <a:ext cx="1065730" cy="106573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6179535" y="5723115"/>
            <a:ext cx="838084" cy="83808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3" descr="D:\Classes\5700\assets\Email-0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218" y="5837606"/>
            <a:ext cx="609101" cy="609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853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358E-6 L -0.21355 -0.00046 " pathEditMode="relative" rAng="0" ptsTypes="AA">
                                      <p:cBhvr>
                                        <p:cTn id="13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77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1355 -0.00046 L -0.43143 -0.00115 " pathEditMode="relative" rAng="0" ptsTypes="AA">
                                      <p:cBhvr>
                                        <p:cTn id="21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03" y="-46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7 -0.00047 L -0.2217 -0.00093 " pathEditMode="relative" rAng="0" ptsTypes="AA">
                                      <p:cBhvr>
                                        <p:cTn id="23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42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3143 -0.00115 L -0.66129 -0.00162 " pathEditMode="relative" rAng="0" ptsTypes="AA">
                                      <p:cBhvr>
                                        <p:cTn id="31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93" y="-23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1875 -0.00115 L -0.44722 -0.00185 " pathEditMode="relative" rAng="0" ptsTypes="AA">
                                      <p:cBhvr>
                                        <p:cTn id="33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24" y="-46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9 -0.00116 L -0.2224 -0.00162 " pathEditMode="relative" rAng="0" ptsTypes="AA">
                                      <p:cBhvr>
                                        <p:cTn id="35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24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50"/>
                            </p:stCondLst>
                            <p:childTnLst>
                              <p:par>
                                <p:cTn id="3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6129 -0.00162 L -0.84792 -0.00416 " pathEditMode="relative" rAng="0" ptsTypes="AA">
                                      <p:cBhvr>
                                        <p:cTn id="43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40" y="-139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4861 -0.00162 L -0.63524 -0.00208 " pathEditMode="relative" rAng="0" ptsTypes="AA">
                                      <p:cBhvr>
                                        <p:cTn id="45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40" y="-23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396 -0.00162 L -0.41198 -0.00208 " pathEditMode="relative" rAng="0" ptsTypes="AA">
                                      <p:cBhvr>
                                        <p:cTn id="47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10" y="-23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22 -0.00162 L -0.18698 -0.00208 " pathEditMode="relative" rAng="0" ptsTypes="AA">
                                      <p:cBhvr>
                                        <p:cTn id="49" dur="1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10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250"/>
                            </p:stCondLst>
                            <p:childTnLst>
                              <p:par>
                                <p:cTn id="51" presetID="16" presetClass="exit" presetSubtype="21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750"/>
                            </p:stCondLst>
                            <p:childTnLst>
                              <p:par>
                                <p:cTn id="55" presetID="16" presetClass="exit" presetSubtype="21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250"/>
                            </p:stCondLst>
                            <p:childTnLst>
                              <p:par>
                                <p:cTn id="59" presetID="16" presetClass="exit" presetSubtype="21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22" grpId="2" animBg="1"/>
      <p:bldP spid="23" grpId="0" animBg="1"/>
      <p:bldP spid="23" grpId="1" animBg="1"/>
      <p:bldP spid="23" grpId="2" animBg="1"/>
      <p:bldP spid="23" grpId="3" animBg="1"/>
      <p:bldP spid="24" grpId="0" animBg="1"/>
      <p:bldP spid="24" grpId="1" animBg="1"/>
      <p:bldP spid="24" grpId="2" animBg="1"/>
      <p:bldP spid="24" grpId="3" animBg="1"/>
      <p:bldP spid="24" grpId="4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Oval 58"/>
          <p:cNvSpPr/>
          <p:nvPr/>
        </p:nvSpPr>
        <p:spPr>
          <a:xfrm>
            <a:off x="5903916" y="3877944"/>
            <a:ext cx="1229353" cy="1229353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Traffic Mixing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29568" y="1690512"/>
            <a:ext cx="3164381" cy="501508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Hinders timing attacks</a:t>
            </a:r>
          </a:p>
          <a:p>
            <a:pPr lvl="1"/>
            <a:r>
              <a:rPr lang="en-US" sz="2100" dirty="0"/>
              <a:t>Messages may be artificially delayed</a:t>
            </a:r>
          </a:p>
          <a:p>
            <a:pPr lvl="1"/>
            <a:r>
              <a:rPr lang="en-US" sz="2100" dirty="0" smtClean="0"/>
              <a:t>Temporal correlation is warped</a:t>
            </a:r>
          </a:p>
          <a:p>
            <a:r>
              <a:rPr lang="en-US" sz="2400" dirty="0" smtClean="0"/>
              <a:t>Problems:</a:t>
            </a:r>
          </a:p>
          <a:p>
            <a:pPr lvl="1"/>
            <a:r>
              <a:rPr lang="en-US" sz="2100" dirty="0" smtClean="0"/>
              <a:t>Requires lots of traffic</a:t>
            </a:r>
          </a:p>
          <a:p>
            <a:pPr lvl="1"/>
            <a:r>
              <a:rPr lang="en-US" sz="2100" dirty="0" smtClean="0"/>
              <a:t>Adds latency to network flows</a:t>
            </a:r>
            <a:endParaRPr lang="en-US" sz="2100" dirty="0"/>
          </a:p>
        </p:txBody>
      </p:sp>
      <p:pic>
        <p:nvPicPr>
          <p:cNvPr id="5" name="Picture 5" descr="D:\Classes\5700\assets\User Coat Blue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2568" y="3198159"/>
            <a:ext cx="714657" cy="714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Pictures\Server_icons_lnx\Icons\128X128\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3985" y="4085202"/>
            <a:ext cx="851848" cy="851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2" descr="D:\Pictures\soft-scraps icons\User Executive Red-0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6781" y="3946182"/>
            <a:ext cx="668224" cy="668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5" descr="D:\Pictures\soft-scraps icons\User Preppy Red-0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6781" y="4650306"/>
            <a:ext cx="668224" cy="668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D:\Pictures\soft-scraps icons\User Administrator Green-0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6781" y="5382709"/>
            <a:ext cx="668224" cy="668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3" name="Group 62"/>
          <p:cNvGrpSpPr/>
          <p:nvPr/>
        </p:nvGrpSpPr>
        <p:grpSpPr>
          <a:xfrm>
            <a:off x="4165091" y="3520613"/>
            <a:ext cx="1652075" cy="605674"/>
            <a:chOff x="4165091" y="3520613"/>
            <a:chExt cx="1652075" cy="605674"/>
          </a:xfrm>
        </p:grpSpPr>
        <p:cxnSp>
          <p:nvCxnSpPr>
            <p:cNvPr id="14" name="Straight Arrow Connector 13"/>
            <p:cNvCxnSpPr/>
            <p:nvPr/>
          </p:nvCxnSpPr>
          <p:spPr>
            <a:xfrm>
              <a:off x="4165091" y="3520613"/>
              <a:ext cx="1652075" cy="543717"/>
            </a:xfrm>
            <a:prstGeom prst="straightConnector1">
              <a:avLst/>
            </a:prstGeom>
            <a:ln w="5715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5172680" y="3664622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1</a:t>
              </a:r>
              <a:endParaRPr lang="en-US" sz="2400" b="1" dirty="0"/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4061479" y="4369130"/>
            <a:ext cx="1755687" cy="615288"/>
            <a:chOff x="4061479" y="4369130"/>
            <a:chExt cx="1755687" cy="615288"/>
          </a:xfrm>
        </p:grpSpPr>
        <p:cxnSp>
          <p:nvCxnSpPr>
            <p:cNvPr id="18" name="Straight Arrow Connector 17"/>
            <p:cNvCxnSpPr/>
            <p:nvPr/>
          </p:nvCxnSpPr>
          <p:spPr>
            <a:xfrm flipV="1">
              <a:off x="4061479" y="4369130"/>
              <a:ext cx="1755687" cy="615288"/>
            </a:xfrm>
            <a:prstGeom prst="straightConnector1">
              <a:avLst/>
            </a:prstGeom>
            <a:ln w="57150">
              <a:solidFill>
                <a:schemeClr val="accent5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4939322" y="4369130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2</a:t>
              </a:r>
              <a:endParaRPr lang="en-US" sz="2400" b="1" dirty="0"/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4061479" y="4614406"/>
            <a:ext cx="1755687" cy="1102415"/>
            <a:chOff x="4061479" y="4614406"/>
            <a:chExt cx="1755687" cy="1102415"/>
          </a:xfrm>
        </p:grpSpPr>
        <p:cxnSp>
          <p:nvCxnSpPr>
            <p:cNvPr id="21" name="Straight Arrow Connector 20"/>
            <p:cNvCxnSpPr/>
            <p:nvPr/>
          </p:nvCxnSpPr>
          <p:spPr>
            <a:xfrm flipV="1">
              <a:off x="4061479" y="4614406"/>
              <a:ext cx="1755687" cy="1102415"/>
            </a:xfrm>
            <a:prstGeom prst="straightConnector1">
              <a:avLst/>
            </a:prstGeom>
            <a:ln w="57150">
              <a:solidFill>
                <a:schemeClr val="accent3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>
              <a:off x="4634940" y="4984418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3</a:t>
              </a:r>
              <a:endParaRPr lang="en-US" sz="2400" b="1" dirty="0"/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4165091" y="3985897"/>
            <a:ext cx="1652075" cy="461665"/>
            <a:chOff x="4165091" y="3985897"/>
            <a:chExt cx="1652075" cy="461665"/>
          </a:xfrm>
        </p:grpSpPr>
        <p:cxnSp>
          <p:nvCxnSpPr>
            <p:cNvPr id="15" name="Straight Arrow Connector 14"/>
            <p:cNvCxnSpPr/>
            <p:nvPr/>
          </p:nvCxnSpPr>
          <p:spPr>
            <a:xfrm>
              <a:off x="4165091" y="4216730"/>
              <a:ext cx="1652075" cy="0"/>
            </a:xfrm>
            <a:prstGeom prst="straightConnector1">
              <a:avLst/>
            </a:prstGeom>
            <a:ln w="57150">
              <a:solidFill>
                <a:schemeClr val="accent2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4278752" y="3985897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4</a:t>
              </a:r>
              <a:endParaRPr lang="en-US" sz="2400" b="1" dirty="0"/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4172634" y="2998104"/>
            <a:ext cx="16369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/>
              <a:t>Arrival Order</a:t>
            </a:r>
            <a:endParaRPr lang="en-US" sz="2000" u="sng" dirty="0"/>
          </a:p>
        </p:txBody>
      </p:sp>
      <p:grpSp>
        <p:nvGrpSpPr>
          <p:cNvPr id="67" name="Group 66"/>
          <p:cNvGrpSpPr/>
          <p:nvPr/>
        </p:nvGrpSpPr>
        <p:grpSpPr>
          <a:xfrm>
            <a:off x="7236681" y="3520613"/>
            <a:ext cx="1739859" cy="732299"/>
            <a:chOff x="7236681" y="3520613"/>
            <a:chExt cx="1739859" cy="732299"/>
          </a:xfrm>
        </p:grpSpPr>
        <p:cxnSp>
          <p:nvCxnSpPr>
            <p:cNvPr id="40" name="Straight Arrow Connector 39"/>
            <p:cNvCxnSpPr/>
            <p:nvPr/>
          </p:nvCxnSpPr>
          <p:spPr>
            <a:xfrm flipV="1">
              <a:off x="7236681" y="3520613"/>
              <a:ext cx="1739859" cy="667320"/>
            </a:xfrm>
            <a:prstGeom prst="straightConnector1">
              <a:avLst/>
            </a:prstGeom>
            <a:ln w="57150">
              <a:solidFill>
                <a:schemeClr val="accent2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/>
          </p:nvSpPr>
          <p:spPr>
            <a:xfrm>
              <a:off x="7284449" y="3791247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1</a:t>
              </a:r>
              <a:endParaRPr lang="en-US" sz="2400" b="1" dirty="0"/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7283174" y="4049461"/>
            <a:ext cx="1693366" cy="461665"/>
            <a:chOff x="7283174" y="4049461"/>
            <a:chExt cx="1693366" cy="461665"/>
          </a:xfrm>
        </p:grpSpPr>
        <p:cxnSp>
          <p:nvCxnSpPr>
            <p:cNvPr id="41" name="Straight Arrow Connector 40"/>
            <p:cNvCxnSpPr/>
            <p:nvPr/>
          </p:nvCxnSpPr>
          <p:spPr>
            <a:xfrm flipV="1">
              <a:off x="7283174" y="4187933"/>
              <a:ext cx="1693366" cy="140391"/>
            </a:xfrm>
            <a:prstGeom prst="straightConnector1">
              <a:avLst/>
            </a:prstGeom>
            <a:ln w="57150">
              <a:solidFill>
                <a:schemeClr val="accent5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/>
            <p:cNvSpPr txBox="1"/>
            <p:nvPr/>
          </p:nvSpPr>
          <p:spPr>
            <a:xfrm>
              <a:off x="7626918" y="4049461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2</a:t>
              </a:r>
              <a:endParaRPr lang="en-US" sz="2400" b="1" dirty="0"/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7236682" y="4419829"/>
            <a:ext cx="1739858" cy="461665"/>
            <a:chOff x="7236682" y="4419829"/>
            <a:chExt cx="1739858" cy="461665"/>
          </a:xfrm>
        </p:grpSpPr>
        <p:cxnSp>
          <p:nvCxnSpPr>
            <p:cNvPr id="39" name="Straight Arrow Connector 38"/>
            <p:cNvCxnSpPr/>
            <p:nvPr/>
          </p:nvCxnSpPr>
          <p:spPr>
            <a:xfrm>
              <a:off x="7236682" y="4492621"/>
              <a:ext cx="1739858" cy="309377"/>
            </a:xfrm>
            <a:prstGeom prst="straightConnector1">
              <a:avLst/>
            </a:prstGeom>
            <a:ln w="5715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/>
            <p:cNvSpPr txBox="1"/>
            <p:nvPr/>
          </p:nvSpPr>
          <p:spPr>
            <a:xfrm>
              <a:off x="7951763" y="4419829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3</a:t>
              </a:r>
              <a:endParaRPr lang="en-US" sz="2400" b="1" dirty="0"/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7236681" y="4676774"/>
            <a:ext cx="1550089" cy="971345"/>
            <a:chOff x="7236681" y="4676774"/>
            <a:chExt cx="1550089" cy="971345"/>
          </a:xfrm>
        </p:grpSpPr>
        <p:cxnSp>
          <p:nvCxnSpPr>
            <p:cNvPr id="42" name="Straight Arrow Connector 41"/>
            <p:cNvCxnSpPr/>
            <p:nvPr/>
          </p:nvCxnSpPr>
          <p:spPr>
            <a:xfrm>
              <a:off x="7236681" y="4676774"/>
              <a:ext cx="1550089" cy="971345"/>
            </a:xfrm>
            <a:prstGeom prst="straightConnector1">
              <a:avLst/>
            </a:prstGeom>
            <a:ln w="57150">
              <a:solidFill>
                <a:schemeClr val="accent3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/>
            <p:cNvSpPr txBox="1"/>
            <p:nvPr/>
          </p:nvSpPr>
          <p:spPr>
            <a:xfrm>
              <a:off x="8129857" y="5141721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4</a:t>
              </a:r>
              <a:endParaRPr lang="en-US" sz="2400" b="1" dirty="0"/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7133269" y="3011974"/>
            <a:ext cx="1508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/>
              <a:t>Send Order</a:t>
            </a:r>
            <a:endParaRPr lang="en-US" sz="2000" u="sng" dirty="0"/>
          </a:p>
        </p:txBody>
      </p:sp>
      <p:pic>
        <p:nvPicPr>
          <p:cNvPr id="56" name="Picture 2" descr="D:\Classes\5700\assets\devil-icon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4651" y="5603386"/>
            <a:ext cx="1118618" cy="1118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Pentagon 57"/>
          <p:cNvSpPr/>
          <p:nvPr/>
        </p:nvSpPr>
        <p:spPr>
          <a:xfrm rot="5400000">
            <a:off x="6263880" y="5207675"/>
            <a:ext cx="476407" cy="212670"/>
          </a:xfrm>
          <a:prstGeom prst="homePlate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0" name="Group 59"/>
          <p:cNvGrpSpPr/>
          <p:nvPr/>
        </p:nvGrpSpPr>
        <p:grpSpPr>
          <a:xfrm flipH="1">
            <a:off x="4027018" y="109182"/>
            <a:ext cx="4580538" cy="2318566"/>
            <a:chOff x="1219200" y="4876798"/>
            <a:chExt cx="5181605" cy="1384996"/>
          </a:xfrm>
        </p:grpSpPr>
        <p:sp>
          <p:nvSpPr>
            <p:cNvPr id="61" name="Rectangular Callout 60"/>
            <p:cNvSpPr/>
            <p:nvPr/>
          </p:nvSpPr>
          <p:spPr>
            <a:xfrm>
              <a:off x="1219200" y="4876799"/>
              <a:ext cx="5181600" cy="1384995"/>
            </a:xfrm>
            <a:prstGeom prst="wedgeRectCallout">
              <a:avLst>
                <a:gd name="adj1" fmla="val -3963"/>
                <a:gd name="adj2" fmla="val 126751"/>
              </a:avLst>
            </a:prstGeom>
            <a:solidFill>
              <a:schemeClr val="accent1"/>
            </a:solidFill>
            <a:ln w="38100" cap="flat" cmpd="sng" algn="ctr">
              <a:solidFill>
                <a:schemeClr val="accent1">
                  <a:lumMod val="50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1219205" y="4876798"/>
              <a:ext cx="5181600" cy="1342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marR="0" lvl="0" indent="-4572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US" sz="2800" kern="0" dirty="0" smtClean="0">
                  <a:solidFill>
                    <a:sysClr val="window" lastClr="FFFFFF"/>
                  </a:solidFill>
                </a:rPr>
                <a:t>Mix collects messages for </a:t>
              </a:r>
              <a:r>
                <a:rPr lang="en-US" sz="2800" i="1" kern="0" dirty="0" smtClean="0">
                  <a:solidFill>
                    <a:sysClr val="window" lastClr="FFFFFF"/>
                  </a:solidFill>
                </a:rPr>
                <a:t>t </a:t>
              </a:r>
              <a:r>
                <a:rPr lang="en-US" sz="2800" kern="0" dirty="0" smtClean="0">
                  <a:solidFill>
                    <a:sysClr val="window" lastClr="FFFFFF"/>
                  </a:solidFill>
                </a:rPr>
                <a:t>seconds</a:t>
              </a:r>
            </a:p>
            <a:p>
              <a:pPr marL="457200" marR="0" lvl="0" indent="-4572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US" sz="2800" kern="0" dirty="0" smtClean="0">
                  <a:solidFill>
                    <a:sysClr val="window" lastClr="FFFFFF"/>
                  </a:solidFill>
                </a:rPr>
                <a:t>Messages are randomly shuffled and sent in a different order</a:t>
              </a:r>
              <a:endParaRPr kumimoji="0" lang="en-US" sz="2800" b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52190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Dummy / Cover Traffic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8839200" cy="1156648"/>
          </a:xfrm>
        </p:spPr>
        <p:txBody>
          <a:bodyPr/>
          <a:lstStyle/>
          <a:p>
            <a:r>
              <a:rPr lang="en-US" dirty="0" smtClean="0"/>
              <a:t>Simple idea:</a:t>
            </a:r>
          </a:p>
          <a:p>
            <a:pPr lvl="1"/>
            <a:r>
              <a:rPr lang="en-US" dirty="0" smtClean="0"/>
              <a:t>Send useless traffic to help obfuscate real traffic</a:t>
            </a:r>
            <a:endParaRPr lang="en-US" dirty="0"/>
          </a:p>
        </p:txBody>
      </p:sp>
      <p:pic>
        <p:nvPicPr>
          <p:cNvPr id="5" name="Picture 5" descr="D:\Classes\5700\assets\User Coat Blue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71" y="4357236"/>
            <a:ext cx="714657" cy="714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D:\Classes\5700\assets\social_google_box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218" y="4341395"/>
            <a:ext cx="746339" cy="746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Pictures\Server_icons_lnx\Icons\128X128\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0165" y="4288640"/>
            <a:ext cx="851848" cy="851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:\Pictures\Server_icons_lnx\Icons\128X128\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9850" y="4288640"/>
            <a:ext cx="851848" cy="851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D:\Pictures\Server_icons_lnx\Icons\128X128\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9535" y="4288640"/>
            <a:ext cx="851848" cy="851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D:\Pictures\Server_icons_lnx\Icons\128X128\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0165" y="2994377"/>
            <a:ext cx="851848" cy="851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D:\Pictures\Server_icons_lnx\Icons\128X128\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9850" y="2994377"/>
            <a:ext cx="851848" cy="851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D:\Pictures\Server_icons_lnx\Icons\128X128\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9535" y="2994377"/>
            <a:ext cx="851848" cy="851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D:\Pictures\Server_icons_lnx\Icons\128X128\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0165" y="5562430"/>
            <a:ext cx="851848" cy="851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D:\Pictures\Server_icons_lnx\Icons\128X128\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9850" y="5562430"/>
            <a:ext cx="851848" cy="851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D:\Pictures\Server_icons_lnx\Icons\128X128\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9535" y="5562430"/>
            <a:ext cx="851848" cy="851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Straight Arrow Connector 16"/>
          <p:cNvCxnSpPr>
            <a:endCxn id="10" idx="1"/>
          </p:cNvCxnSpPr>
          <p:nvPr/>
        </p:nvCxnSpPr>
        <p:spPr>
          <a:xfrm flipV="1">
            <a:off x="968991" y="3420301"/>
            <a:ext cx="1091174" cy="1294263"/>
          </a:xfrm>
          <a:prstGeom prst="straightConnector1">
            <a:avLst/>
          </a:prstGeom>
          <a:ln w="762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0" idx="3"/>
            <a:endCxn id="14" idx="1"/>
          </p:cNvCxnSpPr>
          <p:nvPr/>
        </p:nvCxnSpPr>
        <p:spPr>
          <a:xfrm>
            <a:off x="2912013" y="3420301"/>
            <a:ext cx="1207837" cy="2568053"/>
          </a:xfrm>
          <a:prstGeom prst="straightConnector1">
            <a:avLst/>
          </a:prstGeom>
          <a:ln w="762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4" idx="3"/>
            <a:endCxn id="9" idx="1"/>
          </p:cNvCxnSpPr>
          <p:nvPr/>
        </p:nvCxnSpPr>
        <p:spPr>
          <a:xfrm flipV="1">
            <a:off x="4971698" y="4714564"/>
            <a:ext cx="1207837" cy="1273790"/>
          </a:xfrm>
          <a:prstGeom prst="straightConnector1">
            <a:avLst/>
          </a:prstGeom>
          <a:ln w="762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9" idx="3"/>
            <a:endCxn id="6" idx="1"/>
          </p:cNvCxnSpPr>
          <p:nvPr/>
        </p:nvCxnSpPr>
        <p:spPr>
          <a:xfrm>
            <a:off x="7031383" y="4714564"/>
            <a:ext cx="1207835" cy="1"/>
          </a:xfrm>
          <a:prstGeom prst="straightConnector1">
            <a:avLst/>
          </a:prstGeom>
          <a:ln w="762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endCxn id="7" idx="1"/>
          </p:cNvCxnSpPr>
          <p:nvPr/>
        </p:nvCxnSpPr>
        <p:spPr>
          <a:xfrm flipV="1">
            <a:off x="968991" y="4714564"/>
            <a:ext cx="1091174" cy="1"/>
          </a:xfrm>
          <a:prstGeom prst="straightConnector1">
            <a:avLst/>
          </a:prstGeom>
          <a:ln w="57150">
            <a:solidFill>
              <a:schemeClr val="accent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endCxn id="13" idx="1"/>
          </p:cNvCxnSpPr>
          <p:nvPr/>
        </p:nvCxnSpPr>
        <p:spPr>
          <a:xfrm>
            <a:off x="968991" y="4714565"/>
            <a:ext cx="1091174" cy="1273789"/>
          </a:xfrm>
          <a:prstGeom prst="straightConnector1">
            <a:avLst/>
          </a:prstGeom>
          <a:ln w="57150">
            <a:solidFill>
              <a:schemeClr val="accent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7" idx="3"/>
            <a:endCxn id="11" idx="1"/>
          </p:cNvCxnSpPr>
          <p:nvPr/>
        </p:nvCxnSpPr>
        <p:spPr>
          <a:xfrm flipV="1">
            <a:off x="2912013" y="3420301"/>
            <a:ext cx="1207837" cy="1294263"/>
          </a:xfrm>
          <a:prstGeom prst="straightConnector1">
            <a:avLst/>
          </a:prstGeom>
          <a:ln w="57150">
            <a:solidFill>
              <a:schemeClr val="accent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3" idx="3"/>
            <a:endCxn id="14" idx="1"/>
          </p:cNvCxnSpPr>
          <p:nvPr/>
        </p:nvCxnSpPr>
        <p:spPr>
          <a:xfrm>
            <a:off x="2912013" y="5988354"/>
            <a:ext cx="1207837" cy="0"/>
          </a:xfrm>
          <a:prstGeom prst="straightConnector1">
            <a:avLst/>
          </a:prstGeom>
          <a:ln w="57150">
            <a:solidFill>
              <a:schemeClr val="accent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11" idx="3"/>
            <a:endCxn id="12" idx="1"/>
          </p:cNvCxnSpPr>
          <p:nvPr/>
        </p:nvCxnSpPr>
        <p:spPr>
          <a:xfrm>
            <a:off x="4971698" y="3420301"/>
            <a:ext cx="1207837" cy="0"/>
          </a:xfrm>
          <a:prstGeom prst="straightConnector1">
            <a:avLst/>
          </a:prstGeom>
          <a:ln w="57150">
            <a:solidFill>
              <a:schemeClr val="accent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14" idx="3"/>
            <a:endCxn id="15" idx="1"/>
          </p:cNvCxnSpPr>
          <p:nvPr/>
        </p:nvCxnSpPr>
        <p:spPr>
          <a:xfrm>
            <a:off x="4971698" y="5988354"/>
            <a:ext cx="1207837" cy="0"/>
          </a:xfrm>
          <a:prstGeom prst="straightConnector1">
            <a:avLst/>
          </a:prstGeom>
          <a:ln w="57150">
            <a:solidFill>
              <a:schemeClr val="accent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&quot;No&quot; Symbol 36"/>
          <p:cNvSpPr/>
          <p:nvPr/>
        </p:nvSpPr>
        <p:spPr>
          <a:xfrm>
            <a:off x="6699771" y="3325988"/>
            <a:ext cx="663223" cy="663223"/>
          </a:xfrm>
          <a:prstGeom prst="noSmoking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8" name="&quot;No&quot; Symbol 37"/>
          <p:cNvSpPr/>
          <p:nvPr/>
        </p:nvSpPr>
        <p:spPr>
          <a:xfrm>
            <a:off x="6699771" y="5917672"/>
            <a:ext cx="663223" cy="663223"/>
          </a:xfrm>
          <a:prstGeom prst="noSmoking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550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0376" y="2388359"/>
            <a:ext cx="8338782" cy="3807725"/>
          </a:xfrm>
        </p:spPr>
        <p:txBody>
          <a:bodyPr>
            <a:noAutofit/>
          </a:bodyPr>
          <a:lstStyle/>
          <a:p>
            <a:pPr marL="571500" indent="-571500">
              <a:buFont typeface="Wingdings" pitchFamily="2" charset="2"/>
              <a:buChar char="q"/>
            </a:pPr>
            <a:r>
              <a:rPr lang="en-US" sz="4400" dirty="0"/>
              <a:t>Definitions and Examples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en-US" sz="4400" dirty="0"/>
              <a:t>Crowds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en-US" sz="4400" dirty="0" err="1"/>
              <a:t>Chaum</a:t>
            </a:r>
            <a:r>
              <a:rPr lang="en-US" sz="4400" dirty="0"/>
              <a:t> Mix / Mix Networks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en-US" sz="4400" dirty="0"/>
              <a:t>Tor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fld id="{283B9EA5-CE9A-4950-A80C-5ADF06B45BB8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942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Tor: The 2</a:t>
            </a:r>
            <a:r>
              <a:rPr lang="en-US" baseline="30000" dirty="0" smtClean="0"/>
              <a:t>nd</a:t>
            </a:r>
            <a:r>
              <a:rPr lang="en-US" dirty="0" smtClean="0"/>
              <a:t> Generation Onion Router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t>38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Basic design: a mix network with improvements</a:t>
            </a:r>
          </a:p>
          <a:p>
            <a:pPr lvl="1"/>
            <a:r>
              <a:rPr lang="en-US" dirty="0" smtClean="0"/>
              <a:t>Perfect forward secrecy</a:t>
            </a:r>
          </a:p>
          <a:p>
            <a:pPr lvl="1"/>
            <a:r>
              <a:rPr lang="en-US" dirty="0" smtClean="0"/>
              <a:t>Introduces </a:t>
            </a:r>
            <a:r>
              <a:rPr lang="en-US" dirty="0" smtClean="0">
                <a:solidFill>
                  <a:schemeClr val="accent1"/>
                </a:solidFill>
              </a:rPr>
              <a:t>guards</a:t>
            </a:r>
            <a:r>
              <a:rPr lang="en-US" dirty="0" smtClean="0"/>
              <a:t> to improve source anonymity</a:t>
            </a:r>
          </a:p>
          <a:p>
            <a:pPr lvl="1"/>
            <a:r>
              <a:rPr lang="en-US" dirty="0" smtClean="0"/>
              <a:t>Takes bandwidth into account when selecting </a:t>
            </a:r>
            <a:r>
              <a:rPr lang="en-US" dirty="0" smtClean="0">
                <a:solidFill>
                  <a:schemeClr val="accent1"/>
                </a:solidFill>
              </a:rPr>
              <a:t>relays</a:t>
            </a:r>
          </a:p>
          <a:p>
            <a:pPr lvl="2"/>
            <a:r>
              <a:rPr lang="en-US" dirty="0" smtClean="0"/>
              <a:t>Mixes in Tor are called relays</a:t>
            </a:r>
          </a:p>
          <a:p>
            <a:pPr lvl="1"/>
            <a:r>
              <a:rPr lang="en-US" dirty="0" smtClean="0"/>
              <a:t>Introduces </a:t>
            </a:r>
            <a:r>
              <a:rPr lang="en-US" dirty="0" smtClean="0">
                <a:solidFill>
                  <a:schemeClr val="accent1"/>
                </a:solidFill>
              </a:rPr>
              <a:t>hidden services</a:t>
            </a:r>
          </a:p>
          <a:p>
            <a:pPr lvl="2"/>
            <a:r>
              <a:rPr lang="en-US" dirty="0" smtClean="0"/>
              <a:t>Servers that are only accessible via the Tor overlay</a:t>
            </a:r>
            <a:endParaRPr lang="en-US" dirty="0"/>
          </a:p>
        </p:txBody>
      </p:sp>
      <p:pic>
        <p:nvPicPr>
          <p:cNvPr id="7" name="Picture 3" descr="D:\Classes\5700\assets\Torprojec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6638" y="4872253"/>
            <a:ext cx="2474793" cy="1856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776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Deployment and Statistics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t>39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Largest, most well deployed anonymity preserving service on the Internet</a:t>
            </a:r>
          </a:p>
          <a:p>
            <a:pPr lvl="1"/>
            <a:r>
              <a:rPr lang="en-US" dirty="0" smtClean="0"/>
              <a:t>Publicly available since 2002</a:t>
            </a:r>
          </a:p>
          <a:p>
            <a:pPr lvl="1"/>
            <a:r>
              <a:rPr lang="en-US" dirty="0" smtClean="0"/>
              <a:t>Continues to be developed and improved</a:t>
            </a:r>
          </a:p>
          <a:p>
            <a:r>
              <a:rPr lang="en-US" dirty="0" smtClean="0"/>
              <a:t>Currently, ~5000 Tor relays around the world</a:t>
            </a:r>
          </a:p>
          <a:p>
            <a:pPr lvl="1"/>
            <a:r>
              <a:rPr lang="en-US" dirty="0" smtClean="0"/>
              <a:t>All relays are run by volunteers</a:t>
            </a:r>
          </a:p>
          <a:p>
            <a:pPr lvl="1"/>
            <a:r>
              <a:rPr lang="en-US" dirty="0" smtClean="0"/>
              <a:t>It is suspected that some are controlled by intelligence agencies</a:t>
            </a:r>
          </a:p>
          <a:p>
            <a:r>
              <a:rPr lang="en-US" dirty="0" smtClean="0"/>
              <a:t>500K – 900K daily users</a:t>
            </a:r>
          </a:p>
          <a:p>
            <a:pPr lvl="1"/>
            <a:r>
              <a:rPr lang="en-US" dirty="0" smtClean="0"/>
              <a:t>Numbers are likely larger now, thanks to Snowden</a:t>
            </a:r>
          </a:p>
          <a:p>
            <a:endParaRPr lang="en-US" dirty="0" smtClean="0"/>
          </a:p>
        </p:txBody>
      </p:sp>
      <p:pic>
        <p:nvPicPr>
          <p:cNvPr id="7" name="Picture 3" descr="D:\Classes\5700\assets\Torprojec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224" y="95536"/>
            <a:ext cx="1484147" cy="1113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8425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Wiretapping is Ubiquitous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Wireless traffic can be trivially intercepted</a:t>
            </a:r>
          </a:p>
          <a:p>
            <a:pPr lvl="1"/>
            <a:r>
              <a:rPr lang="en-US" dirty="0" err="1" smtClean="0"/>
              <a:t>Airsnort</a:t>
            </a:r>
            <a:r>
              <a:rPr lang="en-US" dirty="0" smtClean="0"/>
              <a:t>, </a:t>
            </a:r>
            <a:r>
              <a:rPr lang="en-US" dirty="0" err="1" smtClean="0"/>
              <a:t>Firesheep</a:t>
            </a:r>
            <a:r>
              <a:rPr lang="en-US" dirty="0" smtClean="0"/>
              <a:t>, etc.</a:t>
            </a:r>
          </a:p>
          <a:p>
            <a:pPr lvl="1"/>
            <a:r>
              <a:rPr lang="en-US" dirty="0" err="1" smtClean="0"/>
              <a:t>Wifi</a:t>
            </a:r>
            <a:r>
              <a:rPr lang="en-US" dirty="0" smtClean="0"/>
              <a:t> and Cellular traffic!</a:t>
            </a:r>
          </a:p>
          <a:p>
            <a:pPr lvl="1"/>
            <a:r>
              <a:rPr lang="en-US" dirty="0" smtClean="0"/>
              <a:t>Encryption helps, if it’s strong</a:t>
            </a:r>
          </a:p>
          <a:p>
            <a:pPr lvl="2"/>
            <a:r>
              <a:rPr lang="en-US" dirty="0" smtClean="0"/>
              <a:t>WEP and WPA are both vulnerable!</a:t>
            </a:r>
          </a:p>
          <a:p>
            <a:r>
              <a:rPr lang="en-US" dirty="0" smtClean="0"/>
              <a:t>Tier 1 ASs and IXPs are compromised</a:t>
            </a:r>
          </a:p>
          <a:p>
            <a:pPr lvl="1"/>
            <a:r>
              <a:rPr lang="en-US" dirty="0" smtClean="0"/>
              <a:t>NSA, GCHQ, “5 Eyes”</a:t>
            </a:r>
          </a:p>
          <a:p>
            <a:pPr lvl="1"/>
            <a:r>
              <a:rPr lang="en-US" dirty="0" smtClean="0"/>
              <a:t>~1% of all Internet traffic</a:t>
            </a:r>
          </a:p>
          <a:p>
            <a:pPr lvl="1"/>
            <a:r>
              <a:rPr lang="en-US" dirty="0" smtClean="0"/>
              <a:t>Focus on </a:t>
            </a:r>
            <a:r>
              <a:rPr lang="en-US" dirty="0" smtClean="0">
                <a:solidFill>
                  <a:schemeClr val="accent1"/>
                </a:solidFill>
              </a:rPr>
              <a:t>encrypted</a:t>
            </a:r>
            <a:r>
              <a:rPr lang="en-US" dirty="0" smtClean="0"/>
              <a:t> traffic</a:t>
            </a:r>
            <a:endParaRPr lang="en-US" dirty="0"/>
          </a:p>
        </p:txBody>
      </p:sp>
      <p:pic>
        <p:nvPicPr>
          <p:cNvPr id="5123" name="Picture 3" descr="D:\Classes\5700\assets\Edward-Snowden-00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96" r="18108"/>
          <a:stretch/>
        </p:blipFill>
        <p:spPr bwMode="auto">
          <a:xfrm>
            <a:off x="6424001" y="4515313"/>
            <a:ext cx="2406101" cy="2231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4862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Celebrities Use Tor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40</a:t>
            </a:fld>
            <a:endParaRPr lang="en-US" dirty="0"/>
          </a:p>
        </p:txBody>
      </p:sp>
      <p:pic>
        <p:nvPicPr>
          <p:cNvPr id="5" name="Content Placeholder 10"/>
          <p:cNvPicPr>
            <a:picLocks noGrp="1" noChangeAspect="1"/>
          </p:cNvPicPr>
          <p:nvPr/>
        </p:nvPicPr>
        <p:blipFill>
          <a:blip r:embed="rId2"/>
          <a:srcRect t="16393" b="16393"/>
          <a:stretch>
            <a:fillRect/>
          </a:stretch>
        </p:blipFill>
        <p:spPr>
          <a:xfrm>
            <a:off x="2482769" y="2302085"/>
            <a:ext cx="4044950" cy="3591311"/>
          </a:xfrm>
          <a:prstGeom prst="rect">
            <a:avLst/>
          </a:prstGeom>
        </p:spPr>
      </p:pic>
      <p:sp>
        <p:nvSpPr>
          <p:cNvPr id="6" name="Left Arrow 5"/>
          <p:cNvSpPr/>
          <p:nvPr/>
        </p:nvSpPr>
        <p:spPr>
          <a:xfrm rot="20633745">
            <a:off x="6497818" y="4804014"/>
            <a:ext cx="1569493" cy="107817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3" descr="D:\Classes\5700\assets\Torprojec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224" y="95536"/>
            <a:ext cx="1484147" cy="1113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981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You Use Tor?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t>41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9144000" cy="51054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Download, install, and execute the Tor client</a:t>
            </a:r>
          </a:p>
          <a:p>
            <a:pPr marL="834390" lvl="1" indent="-514350"/>
            <a:r>
              <a:rPr lang="en-US" dirty="0" smtClean="0"/>
              <a:t>The client acts as a SOCKS proxy</a:t>
            </a:r>
          </a:p>
          <a:p>
            <a:pPr marL="834390" lvl="1" indent="-514350"/>
            <a:r>
              <a:rPr lang="en-US" dirty="0" smtClean="0"/>
              <a:t>The client builds and maintains </a:t>
            </a:r>
            <a:r>
              <a:rPr lang="en-US" dirty="0" smtClean="0">
                <a:solidFill>
                  <a:schemeClr val="accent1"/>
                </a:solidFill>
              </a:rPr>
              <a:t>circuits</a:t>
            </a:r>
            <a:r>
              <a:rPr lang="en-US" dirty="0" smtClean="0"/>
              <a:t> of relays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Configure your browser to use the Tor client as a proxy</a:t>
            </a:r>
          </a:p>
          <a:p>
            <a:pPr marL="834390" lvl="1" indent="-514350"/>
            <a:r>
              <a:rPr lang="en-US" dirty="0" smtClean="0"/>
              <a:t>Any app that supports SOCKS proxies will work with Tor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All traffic from the browser will now be routed through the Tor overlay</a:t>
            </a:r>
          </a:p>
        </p:txBody>
      </p:sp>
      <p:pic>
        <p:nvPicPr>
          <p:cNvPr id="9219" name="Picture 3" descr="D:\Classes\5700\assets\Torprojec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224" y="95536"/>
            <a:ext cx="1484147" cy="1113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2098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Selecting Relays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t>42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52399" y="1600200"/>
            <a:ext cx="8890971" cy="5257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How do clients locate the Tor relays?</a:t>
            </a:r>
          </a:p>
          <a:p>
            <a:r>
              <a:rPr lang="en-US" dirty="0" smtClean="0"/>
              <a:t>Tor Consensus File</a:t>
            </a:r>
          </a:p>
          <a:p>
            <a:pPr lvl="1"/>
            <a:r>
              <a:rPr lang="en-US" dirty="0" smtClean="0"/>
              <a:t>Hosted by trusted </a:t>
            </a:r>
            <a:r>
              <a:rPr lang="en-US" dirty="0" smtClean="0">
                <a:solidFill>
                  <a:schemeClr val="accent1"/>
                </a:solidFill>
              </a:rPr>
              <a:t>directory</a:t>
            </a:r>
            <a:r>
              <a:rPr lang="en-US" dirty="0" smtClean="0"/>
              <a:t> servers</a:t>
            </a:r>
          </a:p>
          <a:p>
            <a:pPr lvl="1"/>
            <a:r>
              <a:rPr lang="en-US" dirty="0" smtClean="0"/>
              <a:t>Lists all known relays</a:t>
            </a:r>
          </a:p>
          <a:p>
            <a:pPr lvl="2"/>
            <a:r>
              <a:rPr lang="en-US" dirty="0" smtClean="0"/>
              <a:t>IP address, uptime, measured bandwidth, etc.</a:t>
            </a:r>
          </a:p>
          <a:p>
            <a:r>
              <a:rPr lang="en-US" dirty="0" smtClean="0"/>
              <a:t>Not all relays are created equal</a:t>
            </a:r>
          </a:p>
          <a:p>
            <a:pPr lvl="1"/>
            <a:r>
              <a:rPr lang="en-US" dirty="0" smtClean="0"/>
              <a:t>Entry/guard and exit relays are specially labelled</a:t>
            </a:r>
          </a:p>
          <a:p>
            <a:pPr lvl="1"/>
            <a:r>
              <a:rPr lang="en-US" dirty="0" smtClean="0"/>
              <a:t>Why?</a:t>
            </a:r>
          </a:p>
          <a:p>
            <a:r>
              <a:rPr lang="en-US" dirty="0" smtClean="0"/>
              <a:t>Tor does not select relays randomly</a:t>
            </a:r>
          </a:p>
          <a:p>
            <a:pPr lvl="1"/>
            <a:r>
              <a:rPr lang="en-US" dirty="0" smtClean="0"/>
              <a:t>Chance of selection is proportional to bandwidth</a:t>
            </a:r>
          </a:p>
          <a:p>
            <a:pPr lvl="1"/>
            <a:r>
              <a:rPr lang="en-US" dirty="0" smtClean="0"/>
              <a:t>Why? Is this a good idea?</a:t>
            </a:r>
          </a:p>
        </p:txBody>
      </p:sp>
      <p:pic>
        <p:nvPicPr>
          <p:cNvPr id="9219" name="Picture 3" descr="D:\Classes\5700\assets\Torprojec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224" y="95536"/>
            <a:ext cx="1484147" cy="1113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96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Attacks Against Tor Circuits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25103" y="5131558"/>
            <a:ext cx="8927041" cy="1726442"/>
          </a:xfrm>
        </p:spPr>
        <p:txBody>
          <a:bodyPr>
            <a:normAutofit/>
          </a:bodyPr>
          <a:lstStyle/>
          <a:p>
            <a:r>
              <a:rPr lang="en-US" dirty="0" smtClean="0"/>
              <a:t>Tor users can choose any number of relays</a:t>
            </a:r>
          </a:p>
          <a:p>
            <a:pPr lvl="1"/>
            <a:r>
              <a:rPr lang="en-US" dirty="0" smtClean="0"/>
              <a:t>Default configuration is 3</a:t>
            </a:r>
          </a:p>
          <a:p>
            <a:pPr lvl="1"/>
            <a:r>
              <a:rPr lang="en-US" dirty="0" smtClean="0"/>
              <a:t>Why would higher or lower number be better or worse?</a:t>
            </a:r>
          </a:p>
        </p:txBody>
      </p:sp>
      <p:pic>
        <p:nvPicPr>
          <p:cNvPr id="5" name="Picture 3" descr="D:\Classes\5700\assets\Torprojec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224" y="95536"/>
            <a:ext cx="1484147" cy="1113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D:\Classes\5700\assets\User Coat Blue-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41" y="3314776"/>
            <a:ext cx="714657" cy="714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D:\Classes\5700\assets\social_google_box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6788" y="3298935"/>
            <a:ext cx="746339" cy="746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:\Pictures\Server_icons_lnx\Icons\128X128\serve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735" y="3246180"/>
            <a:ext cx="851848" cy="851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D:\Pictures\Server_icons_lnx\Icons\128X128\serve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7420" y="3246180"/>
            <a:ext cx="851848" cy="851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D:\Pictures\Server_icons_lnx\Icons\128X128\serve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7105" y="3246180"/>
            <a:ext cx="851848" cy="851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Left-Right Arrow 10"/>
          <p:cNvSpPr/>
          <p:nvPr/>
        </p:nvSpPr>
        <p:spPr>
          <a:xfrm>
            <a:off x="930011" y="3535567"/>
            <a:ext cx="1197724" cy="27307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p-Down Arrow 11"/>
          <p:cNvSpPr/>
          <p:nvPr/>
        </p:nvSpPr>
        <p:spPr>
          <a:xfrm rot="16200000">
            <a:off x="7531424" y="3103095"/>
            <a:ext cx="342893" cy="1207835"/>
          </a:xfrm>
          <a:prstGeom prst="upDownArrow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eft-Right Arrow 12"/>
          <p:cNvSpPr/>
          <p:nvPr/>
        </p:nvSpPr>
        <p:spPr>
          <a:xfrm>
            <a:off x="2979583" y="3571223"/>
            <a:ext cx="1197724" cy="27307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Left-Right Arrow 13"/>
          <p:cNvSpPr/>
          <p:nvPr/>
        </p:nvSpPr>
        <p:spPr>
          <a:xfrm>
            <a:off x="5039268" y="3571223"/>
            <a:ext cx="1197724" cy="27307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105459" y="4252870"/>
            <a:ext cx="8964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Entry/</a:t>
            </a:r>
          </a:p>
          <a:p>
            <a:pPr algn="ctr"/>
            <a:r>
              <a:rPr lang="en-US" sz="2000" dirty="0" smtClean="0"/>
              <a:t>Guard</a:t>
            </a:r>
            <a:endParaRPr lang="en-US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4142703" y="4253346"/>
            <a:ext cx="9412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Middle</a:t>
            </a:r>
            <a:endParaRPr lang="en-US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6366695" y="4274068"/>
            <a:ext cx="6126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Exit</a:t>
            </a:r>
            <a:endParaRPr lang="en-US" sz="2000" dirty="0"/>
          </a:p>
        </p:txBody>
      </p:sp>
      <p:grpSp>
        <p:nvGrpSpPr>
          <p:cNvPr id="19" name="Group 18"/>
          <p:cNvGrpSpPr/>
          <p:nvPr/>
        </p:nvGrpSpPr>
        <p:grpSpPr>
          <a:xfrm flipH="1">
            <a:off x="632572" y="1755335"/>
            <a:ext cx="2945774" cy="966609"/>
            <a:chOff x="1219200" y="4876799"/>
            <a:chExt cx="5181605" cy="1384995"/>
          </a:xfrm>
          <a:solidFill>
            <a:schemeClr val="accent3"/>
          </a:solidFill>
        </p:grpSpPr>
        <p:sp>
          <p:nvSpPr>
            <p:cNvPr id="20" name="Rectangular Callout 19"/>
            <p:cNvSpPr/>
            <p:nvPr/>
          </p:nvSpPr>
          <p:spPr>
            <a:xfrm>
              <a:off x="1219200" y="4876799"/>
              <a:ext cx="5181600" cy="1384995"/>
            </a:xfrm>
            <a:prstGeom prst="wedgeRectCallout">
              <a:avLst>
                <a:gd name="adj1" fmla="val -8730"/>
                <a:gd name="adj2" fmla="val 92022"/>
              </a:avLst>
            </a:prstGeom>
            <a:grpFill/>
            <a:ln w="38100" cap="flat" cmpd="sng" algn="ctr">
              <a:solidFill>
                <a:schemeClr val="accent3">
                  <a:lumMod val="50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219205" y="4876799"/>
              <a:ext cx="5181600" cy="136708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kern="0" dirty="0" smtClean="0">
                  <a:solidFill>
                    <a:sysClr val="window" lastClr="FFFFFF"/>
                  </a:solidFill>
                </a:rPr>
                <a:t>Source: known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Dest</a:t>
              </a:r>
              <a:r>
                <a:rPr kumimoji="0" lang="en-US" sz="2800" b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:</a:t>
              </a:r>
              <a:r>
                <a:rPr kumimoji="0" lang="en-US" sz="2800" b="0" u="none" strike="noStrike" kern="0" cap="none" spc="0" normalizeH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 unknown</a:t>
              </a:r>
              <a:endParaRPr kumimoji="0" lang="en-US" sz="2800" b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 flipH="1">
            <a:off x="2645184" y="1755333"/>
            <a:ext cx="3084471" cy="966610"/>
            <a:chOff x="1219200" y="4876798"/>
            <a:chExt cx="5181605" cy="1384996"/>
          </a:xfrm>
        </p:grpSpPr>
        <p:sp>
          <p:nvSpPr>
            <p:cNvPr id="28" name="Rectangular Callout 27"/>
            <p:cNvSpPr/>
            <p:nvPr/>
          </p:nvSpPr>
          <p:spPr>
            <a:xfrm>
              <a:off x="1219200" y="4876799"/>
              <a:ext cx="5181600" cy="1384995"/>
            </a:xfrm>
            <a:prstGeom prst="wedgeRectCallout">
              <a:avLst>
                <a:gd name="adj1" fmla="val -8730"/>
                <a:gd name="adj2" fmla="val 92022"/>
              </a:avLst>
            </a:prstGeom>
            <a:solidFill>
              <a:schemeClr val="accent1"/>
            </a:solidFill>
            <a:ln w="38100" cap="flat" cmpd="sng" algn="ctr">
              <a:solidFill>
                <a:schemeClr val="accent1">
                  <a:lumMod val="50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219205" y="4876798"/>
              <a:ext cx="5181600" cy="1367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kern="0" dirty="0" smtClean="0">
                  <a:solidFill>
                    <a:sysClr val="window" lastClr="FFFFFF"/>
                  </a:solidFill>
                </a:rPr>
                <a:t>Source: unknown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Dest</a:t>
              </a:r>
              <a:r>
                <a:rPr kumimoji="0" lang="en-US" sz="2800" b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: unknown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 flipH="1">
            <a:off x="4893808" y="1755335"/>
            <a:ext cx="2945774" cy="966609"/>
            <a:chOff x="1219200" y="4876799"/>
            <a:chExt cx="5181605" cy="1384995"/>
          </a:xfrm>
          <a:solidFill>
            <a:schemeClr val="accent3"/>
          </a:solidFill>
        </p:grpSpPr>
        <p:sp>
          <p:nvSpPr>
            <p:cNvPr id="34" name="Rectangular Callout 33"/>
            <p:cNvSpPr/>
            <p:nvPr/>
          </p:nvSpPr>
          <p:spPr>
            <a:xfrm>
              <a:off x="1219200" y="4876799"/>
              <a:ext cx="5181600" cy="1384995"/>
            </a:xfrm>
            <a:prstGeom prst="wedgeRectCallout">
              <a:avLst>
                <a:gd name="adj1" fmla="val -8730"/>
                <a:gd name="adj2" fmla="val 92022"/>
              </a:avLst>
            </a:prstGeom>
            <a:grpFill/>
            <a:ln w="38100" cap="flat" cmpd="sng" algn="ctr">
              <a:solidFill>
                <a:schemeClr val="accent3">
                  <a:lumMod val="50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219205" y="4876799"/>
              <a:ext cx="5181600" cy="136708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kern="0" dirty="0" smtClean="0">
                  <a:solidFill>
                    <a:sysClr val="window" lastClr="FFFFFF"/>
                  </a:solidFill>
                </a:rPr>
                <a:t>Source: unknown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Dest</a:t>
              </a:r>
              <a:r>
                <a:rPr kumimoji="0" lang="en-US" sz="2800" b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:</a:t>
              </a:r>
              <a:r>
                <a:rPr kumimoji="0" lang="en-US" sz="2800" b="0" u="none" strike="noStrike" kern="0" cap="none" spc="0" normalizeH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 known</a:t>
              </a:r>
              <a:endParaRPr kumimoji="0" lang="en-US" sz="2800" b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 flipH="1">
            <a:off x="3147310" y="1749083"/>
            <a:ext cx="2932068" cy="966610"/>
            <a:chOff x="1219200" y="4876798"/>
            <a:chExt cx="5181605" cy="1384996"/>
          </a:xfrm>
        </p:grpSpPr>
        <p:sp>
          <p:nvSpPr>
            <p:cNvPr id="37" name="Rectangular Callout 36"/>
            <p:cNvSpPr/>
            <p:nvPr/>
          </p:nvSpPr>
          <p:spPr>
            <a:xfrm>
              <a:off x="1219200" y="4876799"/>
              <a:ext cx="5181600" cy="1384995"/>
            </a:xfrm>
            <a:prstGeom prst="wedgeRectCallout">
              <a:avLst>
                <a:gd name="adj1" fmla="val -2213"/>
                <a:gd name="adj2" fmla="val 45429"/>
              </a:avLst>
            </a:prstGeom>
            <a:solidFill>
              <a:schemeClr val="accent2"/>
            </a:solidFill>
            <a:ln w="38100" cap="flat" cmpd="sng" algn="ctr">
              <a:solidFill>
                <a:schemeClr val="accent2">
                  <a:lumMod val="50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219205" y="4876798"/>
              <a:ext cx="5181600" cy="1367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kern="0" dirty="0" smtClean="0">
                  <a:solidFill>
                    <a:sysClr val="window" lastClr="FFFFFF"/>
                  </a:solidFill>
                </a:rPr>
                <a:t>Source: known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Dest</a:t>
              </a:r>
              <a:r>
                <a:rPr kumimoji="0" lang="en-US" sz="2800" b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: known</a:t>
              </a:r>
            </a:p>
          </p:txBody>
        </p:sp>
      </p:grpSp>
      <p:pic>
        <p:nvPicPr>
          <p:cNvPr id="39" name="Picture 2" descr="D:\Classes\5700\assets\Tor_logo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8222" y="3475816"/>
            <a:ext cx="447098" cy="657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D:\Classes\5700\assets\Tor_logo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2703" y="3440104"/>
            <a:ext cx="447098" cy="657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D:\Classes\5700\assets\Tor_logo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2400" y="3440104"/>
            <a:ext cx="447098" cy="657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D:\Classes\5700\assets\devil-icon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4351" y="3131134"/>
            <a:ext cx="1118618" cy="1118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D:\Classes\5700\assets\devil-icon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4036" y="3155450"/>
            <a:ext cx="1118618" cy="1118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D:\Classes\5700\assets\devil-icon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777" y="3215963"/>
            <a:ext cx="1118618" cy="1118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5538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Predecessor Attack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Assumptions:</a:t>
            </a:r>
          </a:p>
          <a:p>
            <a:pPr lvl="1"/>
            <a:r>
              <a:rPr lang="en-US" i="1" dirty="0" smtClean="0"/>
              <a:t>N</a:t>
            </a:r>
            <a:r>
              <a:rPr lang="en-US" dirty="0" smtClean="0"/>
              <a:t> total relays</a:t>
            </a:r>
          </a:p>
          <a:p>
            <a:pPr lvl="1"/>
            <a:r>
              <a:rPr lang="en-US" i="1" dirty="0" smtClean="0"/>
              <a:t>M</a:t>
            </a:r>
            <a:r>
              <a:rPr lang="en-US" dirty="0" smtClean="0"/>
              <a:t> of which are controlled by an attacker</a:t>
            </a:r>
          </a:p>
          <a:p>
            <a:r>
              <a:rPr lang="en-US" dirty="0" smtClean="0"/>
              <a:t>Attacker goal: control the first and last relay</a:t>
            </a:r>
          </a:p>
          <a:p>
            <a:pPr lvl="1"/>
            <a:r>
              <a:rPr lang="en-US" dirty="0" smtClean="0"/>
              <a:t>M/N chance for first relay</a:t>
            </a:r>
          </a:p>
          <a:p>
            <a:pPr lvl="1"/>
            <a:r>
              <a:rPr lang="en-US" dirty="0" smtClean="0"/>
              <a:t>(M-1)/(N-1) chance for the last relay</a:t>
            </a:r>
          </a:p>
          <a:p>
            <a:pPr lvl="1"/>
            <a:r>
              <a:rPr lang="en-US" dirty="0" smtClean="0"/>
              <a:t>Roughly (M/N)</a:t>
            </a:r>
            <a:r>
              <a:rPr lang="en-US" baseline="30000" dirty="0" smtClean="0"/>
              <a:t>2 </a:t>
            </a:r>
            <a:r>
              <a:rPr lang="en-US" dirty="0" smtClean="0"/>
              <a:t>chance overall, </a:t>
            </a:r>
            <a:r>
              <a:rPr lang="en-US" dirty="0" smtClean="0">
                <a:solidFill>
                  <a:schemeClr val="accent1"/>
                </a:solidFill>
              </a:rPr>
              <a:t>for a single circuit</a:t>
            </a:r>
          </a:p>
          <a:p>
            <a:r>
              <a:rPr lang="en-US" dirty="0" smtClean="0"/>
              <a:t>However, client periodically builds new circuits</a:t>
            </a:r>
          </a:p>
          <a:p>
            <a:pPr lvl="1"/>
            <a:r>
              <a:rPr lang="en-US" dirty="0" smtClean="0"/>
              <a:t>Over time, the chances for the attacker to be in the correct positions improves!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 flipH="1">
            <a:off x="1023578" y="2251880"/>
            <a:ext cx="7438015" cy="2320118"/>
            <a:chOff x="1219200" y="4876799"/>
            <a:chExt cx="5181600" cy="1384995"/>
          </a:xfrm>
        </p:grpSpPr>
        <p:sp>
          <p:nvSpPr>
            <p:cNvPr id="6" name="Rectangular Callout 5"/>
            <p:cNvSpPr/>
            <p:nvPr/>
          </p:nvSpPr>
          <p:spPr>
            <a:xfrm>
              <a:off x="1219200" y="4876799"/>
              <a:ext cx="5181600" cy="1384995"/>
            </a:xfrm>
            <a:prstGeom prst="wedgeRectCallout">
              <a:avLst>
                <a:gd name="adj1" fmla="val -2213"/>
                <a:gd name="adj2" fmla="val 45429"/>
              </a:avLst>
            </a:prstGeom>
            <a:solidFill>
              <a:schemeClr val="accent2"/>
            </a:solidFill>
            <a:ln w="38100" cap="flat" cmpd="sng" algn="ctr">
              <a:solidFill>
                <a:schemeClr val="accent2">
                  <a:lumMod val="50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371321" y="5007150"/>
              <a:ext cx="4896385" cy="1083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marR="0" lvl="0" indent="-4572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2800" b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This</a:t>
              </a:r>
              <a:r>
                <a:rPr kumimoji="0" lang="en-US" sz="2800" b="0" u="none" strike="noStrike" kern="0" cap="none" spc="0" normalizeH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 is the predecessor attack</a:t>
              </a:r>
            </a:p>
            <a:p>
              <a:pPr marL="457200" marR="0" lvl="0" indent="-4572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US" sz="2800" kern="0" noProof="0" dirty="0" smtClean="0">
                  <a:solidFill>
                    <a:sysClr val="window" lastClr="FFFFFF"/>
                  </a:solidFill>
                </a:rPr>
                <a:t>Attacker controls the first and last relay</a:t>
              </a:r>
            </a:p>
            <a:p>
              <a:pPr marL="457200" marR="0" lvl="0" indent="-4572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2800" b="0" u="none" strike="noStrike" kern="0" cap="none" spc="0" normalizeH="0" baseline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Probability</a:t>
              </a:r>
              <a:r>
                <a:rPr kumimoji="0" lang="en-US" sz="2800" b="0" u="none" strike="noStrike" kern="0" cap="none" spc="0" normalizeH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 of being in the right positions increases over time</a:t>
              </a:r>
              <a:endParaRPr kumimoji="0" lang="en-US" sz="2800" b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26791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Guard Relays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t>45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9144000" cy="5257800"/>
          </a:xfrm>
        </p:spPr>
        <p:txBody>
          <a:bodyPr>
            <a:normAutofit/>
          </a:bodyPr>
          <a:lstStyle/>
          <a:p>
            <a:r>
              <a:rPr lang="en-US" dirty="0"/>
              <a:t>Guard relays help prevent attackers from becoming the first relay</a:t>
            </a:r>
          </a:p>
          <a:p>
            <a:pPr lvl="1"/>
            <a:r>
              <a:rPr lang="en-US" dirty="0" smtClean="0"/>
              <a:t>Tor </a:t>
            </a:r>
            <a:r>
              <a:rPr lang="en-US" dirty="0"/>
              <a:t>selects 3 guard relays and uses them for 3 months</a:t>
            </a:r>
          </a:p>
          <a:p>
            <a:pPr lvl="1"/>
            <a:r>
              <a:rPr lang="en-US" dirty="0"/>
              <a:t>After 3 months, 3 new guards are selected</a:t>
            </a:r>
          </a:p>
          <a:p>
            <a:r>
              <a:rPr lang="en-US" dirty="0" smtClean="0"/>
              <a:t>Only relays that:</a:t>
            </a:r>
          </a:p>
          <a:p>
            <a:pPr lvl="1"/>
            <a:r>
              <a:rPr lang="en-US" dirty="0" smtClean="0"/>
              <a:t>Have long and consistent uptimes…</a:t>
            </a:r>
          </a:p>
          <a:p>
            <a:pPr lvl="1"/>
            <a:r>
              <a:rPr lang="en-US" dirty="0" smtClean="0"/>
              <a:t>Have high bandwidth…</a:t>
            </a:r>
          </a:p>
          <a:p>
            <a:pPr lvl="1"/>
            <a:r>
              <a:rPr lang="en-US" dirty="0" smtClean="0"/>
              <a:t>And are manually vetted may become guards</a:t>
            </a:r>
          </a:p>
          <a:p>
            <a:r>
              <a:rPr lang="en-US" dirty="0" smtClean="0"/>
              <a:t>Problem: what happens if you choose an evil guard?</a:t>
            </a:r>
          </a:p>
          <a:p>
            <a:pPr lvl="1"/>
            <a:r>
              <a:rPr lang="en-US" dirty="0" smtClean="0"/>
              <a:t>M/N chance of full compromise</a:t>
            </a:r>
          </a:p>
        </p:txBody>
      </p:sp>
      <p:pic>
        <p:nvPicPr>
          <p:cNvPr id="5" name="Picture 3" descr="D:\Classes\5700\assets\Torprojec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224" y="95536"/>
            <a:ext cx="1484147" cy="1113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9154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Hidden Services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52400" y="1514901"/>
            <a:ext cx="8839200" cy="534309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Tor is very good at hiding the source of traffic</a:t>
            </a:r>
          </a:p>
          <a:p>
            <a:pPr lvl="1"/>
            <a:r>
              <a:rPr lang="en-US" dirty="0" smtClean="0"/>
              <a:t>But the destination is often an exposed website</a:t>
            </a:r>
          </a:p>
          <a:p>
            <a:r>
              <a:rPr lang="en-US" dirty="0" smtClean="0"/>
              <a:t>What if we want to run an anonymous service?</a:t>
            </a:r>
          </a:p>
          <a:p>
            <a:pPr lvl="1"/>
            <a:r>
              <a:rPr lang="en-US" dirty="0" smtClean="0"/>
              <a:t>i.e. a website, where nobody knows the IP address?</a:t>
            </a:r>
          </a:p>
          <a:p>
            <a:r>
              <a:rPr lang="en-US" dirty="0" smtClean="0"/>
              <a:t>Tor supports Hidden Services</a:t>
            </a:r>
          </a:p>
          <a:p>
            <a:pPr lvl="1"/>
            <a:r>
              <a:rPr lang="en-US" dirty="0" smtClean="0"/>
              <a:t>Allows you to run a server and have people connect</a:t>
            </a:r>
          </a:p>
          <a:p>
            <a:pPr lvl="1"/>
            <a:r>
              <a:rPr lang="en-US" dirty="0" smtClean="0"/>
              <a:t>… without disclosing the IP or DNS name</a:t>
            </a:r>
          </a:p>
          <a:p>
            <a:r>
              <a:rPr lang="en-US" dirty="0" smtClean="0"/>
              <a:t>Many hidden services</a:t>
            </a:r>
          </a:p>
          <a:p>
            <a:pPr lvl="1"/>
            <a:r>
              <a:rPr lang="en-US" dirty="0" smtClean="0"/>
              <a:t>Tor Mail, Tor Char</a:t>
            </a:r>
          </a:p>
          <a:p>
            <a:pPr lvl="1"/>
            <a:r>
              <a:rPr lang="en-US" dirty="0" err="1" smtClean="0"/>
              <a:t>DuckDuckGo</a:t>
            </a:r>
            <a:endParaRPr lang="en-US" dirty="0" smtClean="0"/>
          </a:p>
          <a:p>
            <a:pPr lvl="1"/>
            <a:r>
              <a:rPr lang="en-US" dirty="0" err="1" smtClean="0"/>
              <a:t>Wikileaks</a:t>
            </a:r>
            <a:endParaRPr lang="en-US" dirty="0" smtClean="0"/>
          </a:p>
        </p:txBody>
      </p:sp>
      <p:pic>
        <p:nvPicPr>
          <p:cNvPr id="5" name="Picture 3" descr="D:\Classes\5700\assets\Torprojec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224" y="95536"/>
            <a:ext cx="1484147" cy="1113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3"/>
          <p:cNvSpPr txBox="1">
            <a:spLocks/>
          </p:cNvSpPr>
          <p:nvPr/>
        </p:nvSpPr>
        <p:spPr>
          <a:xfrm>
            <a:off x="3862316" y="5349922"/>
            <a:ext cx="3794078" cy="105087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 smtClean="0"/>
              <a:t>The Pirate Bay</a:t>
            </a:r>
          </a:p>
          <a:p>
            <a:pPr lvl="1"/>
            <a:r>
              <a:rPr lang="en-US" dirty="0" smtClean="0"/>
              <a:t>Silk Road (2.0)</a:t>
            </a:r>
          </a:p>
        </p:txBody>
      </p:sp>
    </p:spTree>
    <p:extLst>
      <p:ext uri="{BB962C8B-B14F-4D97-AF65-F5344CB8AC3E}">
        <p14:creationId xmlns:p14="http://schemas.microsoft.com/office/powerpoint/2010/main" val="2221886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/>
          <p:cNvSpPr txBox="1"/>
          <p:nvPr/>
        </p:nvSpPr>
        <p:spPr>
          <a:xfrm>
            <a:off x="2659272" y="1665800"/>
            <a:ext cx="43011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u="sng" dirty="0" smtClean="0"/>
              <a:t>https://go2ndkjdf8whfanf4o.onion</a:t>
            </a:r>
            <a:endParaRPr lang="en-US" sz="2000" b="1" u="sng" dirty="0"/>
          </a:p>
        </p:txBody>
      </p:sp>
      <p:sp>
        <p:nvSpPr>
          <p:cNvPr id="44" name="Oval 43"/>
          <p:cNvSpPr/>
          <p:nvPr/>
        </p:nvSpPr>
        <p:spPr>
          <a:xfrm>
            <a:off x="5026183" y="3357242"/>
            <a:ext cx="979209" cy="979209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4320257" y="2207079"/>
            <a:ext cx="979209" cy="979209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Hidden Service Example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36803" y="5868538"/>
            <a:ext cx="8839200" cy="95989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Onion URL is a hash, allows any Tor user to find the introduction points</a:t>
            </a:r>
            <a:endParaRPr lang="en-US" dirty="0"/>
          </a:p>
        </p:txBody>
      </p:sp>
      <p:pic>
        <p:nvPicPr>
          <p:cNvPr id="5" name="Picture 3" descr="D:\Classes\5700\assets\Torprojec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224" y="95536"/>
            <a:ext cx="1484147" cy="1113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D:\Classes\5700\assets\User Coat Blue-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778" y="2719563"/>
            <a:ext cx="714657" cy="714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D:\Pictures\Server_icons_lnx\Icons\128X128\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4686" y="2586934"/>
            <a:ext cx="851848" cy="851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D:\Pictures\Server_icons_lnx\Icons\128X128\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566" y="2275667"/>
            <a:ext cx="851848" cy="851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D:\Pictures\Server_icons_lnx\Icons\128X128\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5" y="2297547"/>
            <a:ext cx="851848" cy="851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Left-Right Arrow 11"/>
          <p:cNvSpPr/>
          <p:nvPr/>
        </p:nvSpPr>
        <p:spPr>
          <a:xfrm rot="1970188">
            <a:off x="838435" y="3394827"/>
            <a:ext cx="857845" cy="25785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Up-Down Arrow 12"/>
          <p:cNvSpPr/>
          <p:nvPr/>
        </p:nvSpPr>
        <p:spPr>
          <a:xfrm rot="16759542">
            <a:off x="7360879" y="2383567"/>
            <a:ext cx="342893" cy="1207835"/>
          </a:xfrm>
          <a:prstGeom prst="upDownArrow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Left-Right Arrow 14"/>
          <p:cNvSpPr/>
          <p:nvPr/>
        </p:nvSpPr>
        <p:spPr>
          <a:xfrm rot="1573725">
            <a:off x="2320553" y="4431958"/>
            <a:ext cx="598862" cy="27307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2" descr="D:\Classes\5700\assets\Tor_logo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5173" y="2816570"/>
            <a:ext cx="447098" cy="657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D:\Classes\5700\assets\Tor_logo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4849" y="2469591"/>
            <a:ext cx="447098" cy="657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D:\Classes\5700\assets\Tor_logo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7460" y="2491471"/>
            <a:ext cx="447098" cy="657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D:\Pictures\Server_icons_lnx\Icons\128X128\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663" y="2275319"/>
            <a:ext cx="851848" cy="851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D:\Classes\5700\assets\Tor_logo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9150" y="2504955"/>
            <a:ext cx="447098" cy="657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D:\Pictures\Server_icons_lnx\Icons\128X128\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4756" y="4739433"/>
            <a:ext cx="851848" cy="851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D:\Classes\5700\assets\Tor_logo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5243" y="4969069"/>
            <a:ext cx="447098" cy="657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D:\Pictures\Server_icons_lnx\Icons\128X128\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8423" y="3910527"/>
            <a:ext cx="851848" cy="851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D:\Classes\5700\assets\Tor_logo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8910" y="4140163"/>
            <a:ext cx="447098" cy="657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D:\Pictures\Server_icons_lnx\Icons\128X128\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0317" y="3408346"/>
            <a:ext cx="851848" cy="851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D:\Classes\5700\assets\Tor_logo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804" y="3637982"/>
            <a:ext cx="447098" cy="657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D:\Pictures\Server_icons_lnx\Icons\128X128\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3845" y="3869982"/>
            <a:ext cx="851848" cy="851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D:\Classes\5700\assets\Tor_logo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4332" y="4099618"/>
            <a:ext cx="447098" cy="657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Pictures\Server_icons_lnx\Icons\128X128\black_server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0837" y="2879399"/>
            <a:ext cx="815166" cy="815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993493" y="2168541"/>
            <a:ext cx="10406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Hidden</a:t>
            </a:r>
          </a:p>
          <a:p>
            <a:pPr algn="ctr"/>
            <a:r>
              <a:rPr lang="en-US" sz="2000" dirty="0" smtClean="0"/>
              <a:t>Service</a:t>
            </a:r>
            <a:endParaRPr lang="en-US" sz="2000" dirty="0"/>
          </a:p>
        </p:txBody>
      </p:sp>
      <p:sp>
        <p:nvSpPr>
          <p:cNvPr id="37" name="Up-Down Arrow 36"/>
          <p:cNvSpPr/>
          <p:nvPr/>
        </p:nvSpPr>
        <p:spPr>
          <a:xfrm rot="14157603">
            <a:off x="7712483" y="3256922"/>
            <a:ext cx="342893" cy="930528"/>
          </a:xfrm>
          <a:prstGeom prst="upDownArrow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Up-Down Arrow 37"/>
          <p:cNvSpPr/>
          <p:nvPr/>
        </p:nvSpPr>
        <p:spPr>
          <a:xfrm rot="18023515">
            <a:off x="6172701" y="3740905"/>
            <a:ext cx="342893" cy="739150"/>
          </a:xfrm>
          <a:prstGeom prst="upDownArrow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Up-Down Arrow 38"/>
          <p:cNvSpPr/>
          <p:nvPr/>
        </p:nvSpPr>
        <p:spPr>
          <a:xfrm rot="16200000">
            <a:off x="5472890" y="2287249"/>
            <a:ext cx="342893" cy="778304"/>
          </a:xfrm>
          <a:prstGeom prst="upDownArrow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0" name="Group 39"/>
          <p:cNvGrpSpPr/>
          <p:nvPr/>
        </p:nvGrpSpPr>
        <p:grpSpPr>
          <a:xfrm flipH="1">
            <a:off x="3628624" y="725341"/>
            <a:ext cx="2063294" cy="966610"/>
            <a:chOff x="1219200" y="4876798"/>
            <a:chExt cx="5181605" cy="1384996"/>
          </a:xfrm>
        </p:grpSpPr>
        <p:sp>
          <p:nvSpPr>
            <p:cNvPr id="41" name="Rectangular Callout 40"/>
            <p:cNvSpPr/>
            <p:nvPr/>
          </p:nvSpPr>
          <p:spPr>
            <a:xfrm>
              <a:off x="1219200" y="4876799"/>
              <a:ext cx="5181600" cy="1384995"/>
            </a:xfrm>
            <a:prstGeom prst="wedgeRectCallout">
              <a:avLst>
                <a:gd name="adj1" fmla="val -8730"/>
                <a:gd name="adj2" fmla="val 92022"/>
              </a:avLst>
            </a:prstGeom>
            <a:solidFill>
              <a:schemeClr val="accent3"/>
            </a:solidFill>
            <a:ln w="38100" cap="flat" cmpd="sng" algn="ctr">
              <a:solidFill>
                <a:schemeClr val="accent3">
                  <a:lumMod val="50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219205" y="4876798"/>
              <a:ext cx="5181600" cy="1367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kern="0" dirty="0" smtClean="0">
                  <a:solidFill>
                    <a:sysClr val="window" lastClr="FFFFFF"/>
                  </a:solidFill>
                </a:rPr>
                <a:t>Introduction Points</a:t>
              </a:r>
              <a:endParaRPr kumimoji="0" lang="en-US" sz="2800" b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46" name="Picture 2" descr="D:\Pictures\Server_icons_lnx\Icons\128X128\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0369" y="4721830"/>
            <a:ext cx="851848" cy="851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D:\Classes\5700\assets\Tor_logo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0856" y="4951466"/>
            <a:ext cx="447098" cy="657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D:\Pictures\Server_icons_lnx\Icons\128X128\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909" y="3652683"/>
            <a:ext cx="851848" cy="851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2" descr="D:\Classes\5700\assets\Tor_logo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3396" y="3882319"/>
            <a:ext cx="447098" cy="657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Left-Up Arrow 42"/>
          <p:cNvSpPr/>
          <p:nvPr/>
        </p:nvSpPr>
        <p:spPr>
          <a:xfrm>
            <a:off x="6092217" y="3775619"/>
            <a:ext cx="2683293" cy="1683485"/>
          </a:xfrm>
          <a:prstGeom prst="leftUpArrow">
            <a:avLst>
              <a:gd name="adj1" fmla="val 8782"/>
              <a:gd name="adj2" fmla="val 11362"/>
              <a:gd name="adj3" fmla="val 1173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Left-Right Arrow 50"/>
          <p:cNvSpPr/>
          <p:nvPr/>
        </p:nvSpPr>
        <p:spPr>
          <a:xfrm rot="21410273">
            <a:off x="3659890" y="4956732"/>
            <a:ext cx="1542680" cy="38204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2" name="Picture 3" descr="D:\Classes\5700\assets\Email-0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884" y="3104519"/>
            <a:ext cx="609101" cy="609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3" name="Group 52"/>
          <p:cNvGrpSpPr/>
          <p:nvPr/>
        </p:nvGrpSpPr>
        <p:grpSpPr>
          <a:xfrm flipH="1">
            <a:off x="235709" y="4721830"/>
            <a:ext cx="2249047" cy="966610"/>
            <a:chOff x="1219200" y="4876798"/>
            <a:chExt cx="5181605" cy="1384996"/>
          </a:xfrm>
        </p:grpSpPr>
        <p:sp>
          <p:nvSpPr>
            <p:cNvPr id="54" name="Rectangular Callout 53"/>
            <p:cNvSpPr/>
            <p:nvPr/>
          </p:nvSpPr>
          <p:spPr>
            <a:xfrm>
              <a:off x="1219200" y="4876799"/>
              <a:ext cx="5181600" cy="1384995"/>
            </a:xfrm>
            <a:prstGeom prst="wedgeRectCallout">
              <a:avLst>
                <a:gd name="adj1" fmla="val -66378"/>
                <a:gd name="adj2" fmla="val -12460"/>
              </a:avLst>
            </a:prstGeom>
            <a:solidFill>
              <a:schemeClr val="accent1"/>
            </a:solidFill>
            <a:ln w="38100" cap="flat" cmpd="sng" algn="ctr">
              <a:solidFill>
                <a:schemeClr val="accent1">
                  <a:lumMod val="50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1219205" y="4876798"/>
              <a:ext cx="5181600" cy="1367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kern="0" dirty="0" smtClean="0">
                  <a:solidFill>
                    <a:sysClr val="window" lastClr="FFFFFF"/>
                  </a:solidFill>
                </a:rPr>
                <a:t>Rendezvous Point</a:t>
              </a:r>
              <a:endParaRPr kumimoji="0" lang="en-US" sz="2800" b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2415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6 -2.39593E-6 C 0.01162 -0.00277 0.02621 -0.00647 0.03732 -0.01202 C 0.04756 -0.01711 0.05659 -0.02544 0.06718 -0.02983 C 0.06978 -0.03214 0.07187 -0.03561 0.07465 -0.03792 C 0.07742 -0.04001 0.0809 -0.03977 0.08367 -0.04186 C 0.09253 -0.04833 0.09357 -0.05064 0.10312 -0.05365 C 0.10867 -0.05897 0.11492 -0.06174 0.121 -0.06568 C 0.1276 -0.07007 0.13315 -0.07516 0.14044 -0.0777 C 0.14669 -0.08325 0.15069 -0.08372 0.15833 -0.08557 C 0.17621 -0.08418 0.18801 -0.0821 0.20451 -0.0777 C 0.2085 -0.07655 0.21405 -0.07631 0.21787 -0.07354 C 0.23697 -0.06059 0.25468 -0.04718 0.27621 -0.04186 C 0.28367 -0.04255 0.29114 -0.04232 0.2986 -0.04371 C 0.30485 -0.04486 0.31162 -0.05018 0.31805 -0.0518 C 0.3302 -0.05504 0.35017 -0.05689 0.36128 -0.0636 C 0.37274 -0.07053 0.37083 -0.07123 0.38072 -0.07562 C 0.38558 -0.07793 0.39079 -0.07886 0.39565 -0.08163 C 0.40069 -0.08464 0.40103 -0.08603 0.40607 -0.08765 C 0.41215 -0.08973 0.41805 -0.09088 0.42395 -0.09343 C 0.43454 -0.10337 0.42673 -0.09736 0.45069 -0.10152 C 0.47395 -0.10569 0.49583 -0.10638 0.51944 -0.10754 C 0.52499 -0.10846 0.53037 -0.11147 0.53593 -0.11147 C 0.54965 -0.11147 0.56006 -0.10962 0.57326 -0.10754 C 0.58697 -0.10083 0.60346 -0.10222 0.61787 -0.09944 C 0.62499 -0.09644 0.63159 -0.09482 0.63888 -0.09343 C 0.64774 -0.08973 0.65694 -0.08903 0.66579 -0.08557 C 0.6743 -0.0821 0.68246 -0.07816 0.69114 -0.07562 C 0.7026 -0.06799 0.71596 -0.06568 0.72846 -0.0636 C 0.73992 -0.05897 0.72655 -0.06383 0.75086 -0.05966 C 0.7644 -0.05735 0.7776 -0.05018 0.79114 -0.04787 C 0.79826 -0.04463 0.80451 -0.04024 0.81197 -0.03792 C 0.81666 -0.03376 0.82065 -0.03307 0.82551 -0.02983 C 0.83593 -0.02266 0.82395 -0.02844 0.83437 -0.02405 C 0.83836 -0.0185 0.84149 -0.01942 0.84635 -0.01595 C 0.84947 -0.01364 0.85537 -0.00809 0.85537 -0.00809 C 0.86162 0.00463 0.85867 0.00047 0.86267 0.00579 " pathEditMode="relative" ptsTypes="fffffffffffffffffffffffffffffffffffA">
                                      <p:cBhvr>
                                        <p:cTn id="69" dur="1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44" grpId="0" animBg="1"/>
      <p:bldP spid="35" grpId="0" animBg="1"/>
      <p:bldP spid="4" grpId="0" build="p"/>
      <p:bldP spid="12" grpId="0" animBg="1"/>
      <p:bldP spid="13" grpId="0" animBg="1"/>
      <p:bldP spid="15" grpId="0" animBg="1"/>
      <p:bldP spid="37" grpId="0" animBg="1"/>
      <p:bldP spid="38" grpId="0" animBg="1"/>
      <p:bldP spid="39" grpId="0" animBg="1"/>
      <p:bldP spid="43" grpId="0" animBg="1"/>
      <p:bldP spid="51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Perfect Forward Secrecy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48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In traditional mix networks, all traffic is encrypted using public/private </a:t>
            </a:r>
            <a:r>
              <a:rPr lang="en-US" dirty="0" err="1" smtClean="0"/>
              <a:t>keypairs</a:t>
            </a:r>
            <a:endParaRPr lang="en-US" dirty="0" smtClean="0"/>
          </a:p>
          <a:p>
            <a:r>
              <a:rPr lang="en-US" dirty="0" smtClean="0"/>
              <a:t>Problem: what happens if a private key is stolen?</a:t>
            </a:r>
          </a:p>
          <a:p>
            <a:pPr lvl="1"/>
            <a:r>
              <a:rPr lang="en-US" dirty="0" smtClean="0"/>
              <a:t>All </a:t>
            </a:r>
            <a:r>
              <a:rPr lang="en-US" dirty="0" smtClean="0">
                <a:solidFill>
                  <a:schemeClr val="accent1"/>
                </a:solidFill>
              </a:rPr>
              <a:t>future</a:t>
            </a:r>
            <a:r>
              <a:rPr lang="en-US" dirty="0" smtClean="0"/>
              <a:t> traffic can be observed and decrypted</a:t>
            </a:r>
          </a:p>
          <a:p>
            <a:pPr lvl="1"/>
            <a:r>
              <a:rPr lang="en-US" dirty="0" smtClean="0"/>
              <a:t>If </a:t>
            </a:r>
            <a:r>
              <a:rPr lang="en-US" dirty="0" smtClean="0">
                <a:solidFill>
                  <a:schemeClr val="accent1"/>
                </a:solidFill>
              </a:rPr>
              <a:t>past</a:t>
            </a:r>
            <a:r>
              <a:rPr lang="en-US" dirty="0" smtClean="0"/>
              <a:t> traffic has been logged, it can also be decrypted</a:t>
            </a:r>
          </a:p>
          <a:p>
            <a:r>
              <a:rPr lang="en-US" dirty="0" smtClean="0"/>
              <a:t>Tor implements Perfect Forward Secrecy (PFC)</a:t>
            </a:r>
          </a:p>
          <a:p>
            <a:pPr lvl="1"/>
            <a:r>
              <a:rPr lang="en-US" dirty="0" smtClean="0"/>
              <a:t>The client negotiates a new public key pair with each relay</a:t>
            </a:r>
          </a:p>
          <a:p>
            <a:pPr lvl="1"/>
            <a:r>
              <a:rPr lang="en-US" dirty="0" smtClean="0"/>
              <a:t>Original </a:t>
            </a:r>
            <a:r>
              <a:rPr lang="en-US" dirty="0" err="1" smtClean="0"/>
              <a:t>keypairs</a:t>
            </a:r>
            <a:r>
              <a:rPr lang="en-US" dirty="0" smtClean="0"/>
              <a:t> are only used for signatures</a:t>
            </a:r>
          </a:p>
          <a:p>
            <a:pPr lvl="2"/>
            <a:r>
              <a:rPr lang="en-US" dirty="0" smtClean="0"/>
              <a:t>i.e. to verify the authenticity of messages</a:t>
            </a:r>
          </a:p>
        </p:txBody>
      </p:sp>
      <p:pic>
        <p:nvPicPr>
          <p:cNvPr id="5" name="Picture 3" descr="D:\Classes\5700\assets\Torprojec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224" y="95536"/>
            <a:ext cx="1484147" cy="1113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 flipH="1">
            <a:off x="1009921" y="1705969"/>
            <a:ext cx="7438015" cy="2320118"/>
            <a:chOff x="1219200" y="4876799"/>
            <a:chExt cx="5181600" cy="1384995"/>
          </a:xfrm>
        </p:grpSpPr>
        <p:sp>
          <p:nvSpPr>
            <p:cNvPr id="7" name="Rectangular Callout 6"/>
            <p:cNvSpPr/>
            <p:nvPr/>
          </p:nvSpPr>
          <p:spPr>
            <a:xfrm>
              <a:off x="1219200" y="4876799"/>
              <a:ext cx="5181600" cy="1384995"/>
            </a:xfrm>
            <a:prstGeom prst="wedgeRectCallout">
              <a:avLst>
                <a:gd name="adj1" fmla="val -2213"/>
                <a:gd name="adj2" fmla="val 45429"/>
              </a:avLst>
            </a:prstGeom>
            <a:solidFill>
              <a:schemeClr val="accent2"/>
            </a:solidFill>
            <a:ln w="38100" cap="flat" cmpd="sng" algn="ctr">
              <a:solidFill>
                <a:schemeClr val="accent2">
                  <a:lumMod val="50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371321" y="5007150"/>
              <a:ext cx="4896385" cy="1083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marR="0" lvl="0" indent="-4572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2800" b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An</a:t>
              </a:r>
              <a:r>
                <a:rPr kumimoji="0" lang="en-US" sz="2800" b="0" u="none" strike="noStrike" kern="0" cap="none" spc="0" normalizeH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 attacker who compromises a private key can still eavesdrop on future traffic</a:t>
              </a:r>
            </a:p>
            <a:p>
              <a:pPr marL="457200" marR="0" lvl="0" indent="-4572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US" sz="2800" kern="0" baseline="0" dirty="0" smtClean="0">
                  <a:solidFill>
                    <a:sysClr val="window" lastClr="FFFFFF"/>
                  </a:solidFill>
                </a:rPr>
                <a:t>… but past traffic is encrypted with </a:t>
              </a:r>
              <a:r>
                <a:rPr lang="en-US" sz="2800" kern="0" baseline="0" dirty="0" smtClean="0">
                  <a:solidFill>
                    <a:schemeClr val="accent1"/>
                  </a:solidFill>
                </a:rPr>
                <a:t>ephemeral</a:t>
              </a:r>
              <a:r>
                <a:rPr lang="en-US" sz="2800" kern="0" baseline="0" dirty="0" smtClean="0">
                  <a:solidFill>
                    <a:sysClr val="window" lastClr="FFFFFF"/>
                  </a:solidFill>
                </a:rPr>
                <a:t> </a:t>
              </a:r>
              <a:r>
                <a:rPr lang="en-US" sz="2800" kern="0" baseline="0" dirty="0" err="1" smtClean="0">
                  <a:solidFill>
                    <a:sysClr val="window" lastClr="FFFFFF"/>
                  </a:solidFill>
                </a:rPr>
                <a:t>keypairs</a:t>
              </a:r>
              <a:r>
                <a:rPr lang="en-US" sz="2800" kern="0" baseline="0" dirty="0" smtClean="0">
                  <a:solidFill>
                    <a:sysClr val="window" lastClr="FFFFFF"/>
                  </a:solidFill>
                </a:rPr>
                <a:t> that are not stored</a:t>
              </a:r>
              <a:endParaRPr kumimoji="0" lang="en-US" sz="2800" b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59646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Tor Bridges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49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Anyone can look up the IP addresses of Tor relays</a:t>
            </a:r>
          </a:p>
          <a:p>
            <a:pPr lvl="1"/>
            <a:r>
              <a:rPr lang="en-US" dirty="0" smtClean="0"/>
              <a:t>Public information in the consensus file</a:t>
            </a:r>
          </a:p>
          <a:p>
            <a:r>
              <a:rPr lang="en-US" dirty="0" smtClean="0"/>
              <a:t>Many countries block traffic to these IPs</a:t>
            </a:r>
          </a:p>
          <a:p>
            <a:pPr lvl="1"/>
            <a:r>
              <a:rPr lang="en-US" dirty="0" smtClean="0"/>
              <a:t>Essentially a denial-of-service against Tor</a:t>
            </a:r>
          </a:p>
          <a:p>
            <a:r>
              <a:rPr lang="en-US" dirty="0" smtClean="0"/>
              <a:t>Solution: Tor Bridges</a:t>
            </a:r>
          </a:p>
          <a:p>
            <a:pPr lvl="1"/>
            <a:r>
              <a:rPr lang="en-US" dirty="0" smtClean="0"/>
              <a:t>Essentially, Tor proxies that are not publicly known</a:t>
            </a:r>
          </a:p>
          <a:p>
            <a:pPr lvl="1"/>
            <a:r>
              <a:rPr lang="en-US" dirty="0" smtClean="0"/>
              <a:t>Used to connect clients in censored areas to the rest of the Tor network</a:t>
            </a:r>
          </a:p>
          <a:p>
            <a:r>
              <a:rPr lang="en-US" dirty="0" smtClean="0"/>
              <a:t>Tor maintains bridges in many countries</a:t>
            </a:r>
          </a:p>
        </p:txBody>
      </p:sp>
      <p:pic>
        <p:nvPicPr>
          <p:cNvPr id="5" name="Picture 3" descr="D:\Classes\5700\assets\Torprojec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224" y="95536"/>
            <a:ext cx="1484147" cy="1113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3255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Uses Anonymity Systems?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t>5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“If you’re not doing anything wrong, you shouldn’t have anything to hide.”</a:t>
            </a:r>
          </a:p>
          <a:p>
            <a:pPr lvl="1"/>
            <a:r>
              <a:rPr lang="en-US" dirty="0" smtClean="0"/>
              <a:t>Implies that anonymous communication is for criminals</a:t>
            </a:r>
          </a:p>
          <a:p>
            <a:r>
              <a:rPr lang="en-US" dirty="0" smtClean="0"/>
              <a:t>The truth: who uses Tor?</a:t>
            </a:r>
          </a:p>
          <a:p>
            <a:pPr lvl="1"/>
            <a:r>
              <a:rPr lang="en-US" dirty="0" smtClean="0"/>
              <a:t>Journalists</a:t>
            </a:r>
          </a:p>
          <a:p>
            <a:pPr lvl="1"/>
            <a:r>
              <a:rPr lang="en-US" dirty="0" smtClean="0"/>
              <a:t>Law enforcement</a:t>
            </a:r>
          </a:p>
          <a:p>
            <a:pPr lvl="1"/>
            <a:r>
              <a:rPr lang="en-US" dirty="0" smtClean="0"/>
              <a:t>Human rights activists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Normal people</a:t>
            </a:r>
          </a:p>
          <a:p>
            <a:r>
              <a:rPr lang="en-US" dirty="0" smtClean="0"/>
              <a:t>Fact: Tor was/is developed by the Navy</a:t>
            </a:r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3935100" y="3581397"/>
            <a:ext cx="5795749" cy="1754875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 smtClean="0"/>
              <a:t>Business executives</a:t>
            </a:r>
          </a:p>
          <a:p>
            <a:pPr lvl="1"/>
            <a:r>
              <a:rPr lang="en-US" dirty="0" smtClean="0"/>
              <a:t>Military/intelligence personnel</a:t>
            </a:r>
          </a:p>
          <a:p>
            <a:pPr lvl="1"/>
            <a:r>
              <a:rPr lang="en-US" dirty="0" smtClean="0"/>
              <a:t>Abuse victims</a:t>
            </a:r>
          </a:p>
        </p:txBody>
      </p:sp>
    </p:spTree>
    <p:extLst>
      <p:ext uri="{BB962C8B-B14F-4D97-AF65-F5344CB8AC3E}">
        <p14:creationId xmlns:p14="http://schemas.microsoft.com/office/powerpoint/2010/main" val="1262577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Obfuscating Tor Traffic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50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Bridges alone may be insufficient to get around all types of censorship</a:t>
            </a:r>
          </a:p>
          <a:p>
            <a:pPr lvl="1"/>
            <a:r>
              <a:rPr lang="en-US" dirty="0" smtClean="0"/>
              <a:t>DPI can be used to locate and drop Tor frames</a:t>
            </a:r>
          </a:p>
          <a:p>
            <a:pPr lvl="1"/>
            <a:r>
              <a:rPr lang="en-US" dirty="0" smtClean="0"/>
              <a:t>Iran blocked all encrypted packets for some time</a:t>
            </a:r>
          </a:p>
          <a:p>
            <a:r>
              <a:rPr lang="en-US" dirty="0" smtClean="0"/>
              <a:t>Tor adopts a pluggable transport design</a:t>
            </a:r>
          </a:p>
          <a:p>
            <a:pPr lvl="1"/>
            <a:r>
              <a:rPr lang="en-US" dirty="0" smtClean="0"/>
              <a:t>Tor traffic is forwarded to an obfuscation program</a:t>
            </a:r>
          </a:p>
          <a:p>
            <a:pPr lvl="1"/>
            <a:r>
              <a:rPr lang="en-US" dirty="0" smtClean="0"/>
              <a:t>Obfuscator transforms the Tor traffic to look like some other protocol</a:t>
            </a:r>
          </a:p>
          <a:p>
            <a:pPr lvl="2"/>
            <a:r>
              <a:rPr lang="en-US" dirty="0" smtClean="0"/>
              <a:t>BitTorrent, HTTP, streaming audio, etc.</a:t>
            </a:r>
          </a:p>
          <a:p>
            <a:pPr lvl="1"/>
            <a:r>
              <a:rPr lang="en-US" dirty="0" err="1" smtClean="0"/>
              <a:t>Deobfuscator</a:t>
            </a:r>
            <a:r>
              <a:rPr lang="en-US" dirty="0" smtClean="0"/>
              <a:t> on the receiver side extracts the Tor data from the encoding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7300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51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Presented a brief overview of popular anonymity systems</a:t>
            </a:r>
          </a:p>
          <a:p>
            <a:pPr lvl="1"/>
            <a:r>
              <a:rPr lang="en-US" dirty="0" smtClean="0"/>
              <a:t>How do they work?</a:t>
            </a:r>
          </a:p>
          <a:p>
            <a:pPr lvl="1"/>
            <a:r>
              <a:rPr lang="en-US" dirty="0" smtClean="0"/>
              <a:t>What are the anonymity guarantees?</a:t>
            </a:r>
          </a:p>
          <a:p>
            <a:r>
              <a:rPr lang="en-US" smtClean="0"/>
              <a:t>Introduced Tor</a:t>
            </a:r>
            <a:endParaRPr lang="en-US" dirty="0" smtClean="0"/>
          </a:p>
          <a:p>
            <a:r>
              <a:rPr lang="en-US" dirty="0" smtClean="0"/>
              <a:t>Lots more work in anonymous communications</a:t>
            </a:r>
          </a:p>
          <a:p>
            <a:pPr lvl="1"/>
            <a:r>
              <a:rPr lang="en-US" dirty="0" smtClean="0"/>
              <a:t>Dozens of other proposed systems</a:t>
            </a:r>
          </a:p>
          <a:p>
            <a:pPr lvl="2"/>
            <a:r>
              <a:rPr lang="en-US" dirty="0" smtClean="0"/>
              <a:t>Tarzan, </a:t>
            </a:r>
            <a:r>
              <a:rPr lang="en-US" dirty="0" err="1" smtClean="0"/>
              <a:t>Bluemoon</a:t>
            </a:r>
            <a:r>
              <a:rPr lang="en-US" dirty="0" smtClean="0"/>
              <a:t>, etc.</a:t>
            </a:r>
          </a:p>
          <a:p>
            <a:pPr lvl="1"/>
            <a:r>
              <a:rPr lang="en-US" dirty="0" smtClean="0"/>
              <a:t>Many offer much stronger anonymity than Tor</a:t>
            </a:r>
          </a:p>
          <a:p>
            <a:pPr lvl="1"/>
            <a:r>
              <a:rPr lang="en-US" dirty="0" smtClean="0"/>
              <a:t>… however, performance is often a problem</a:t>
            </a:r>
          </a:p>
        </p:txBody>
      </p:sp>
    </p:spTree>
    <p:extLst>
      <p:ext uri="{BB962C8B-B14F-4D97-AF65-F5344CB8AC3E}">
        <p14:creationId xmlns:p14="http://schemas.microsoft.com/office/powerpoint/2010/main" val="2858644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Anonymous P2P Networks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52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Goal: enable censorship resistant, anonymous communication and file storage</a:t>
            </a:r>
          </a:p>
          <a:p>
            <a:pPr lvl="1"/>
            <a:r>
              <a:rPr lang="en-US" dirty="0" smtClean="0"/>
              <a:t>Content is generated anonymously</a:t>
            </a:r>
          </a:p>
          <a:p>
            <a:pPr lvl="1"/>
            <a:r>
              <a:rPr lang="en-US" dirty="0" smtClean="0"/>
              <a:t>Content is stored anonymously</a:t>
            </a:r>
          </a:p>
          <a:p>
            <a:pPr lvl="1"/>
            <a:r>
              <a:rPr lang="en-US" dirty="0" smtClean="0"/>
              <a:t>Content is highly distributed and replicated, making it difficult to destroy</a:t>
            </a:r>
          </a:p>
          <a:p>
            <a:r>
              <a:rPr lang="en-US" dirty="0" smtClean="0"/>
              <a:t>Examples</a:t>
            </a:r>
          </a:p>
          <a:p>
            <a:pPr lvl="1"/>
            <a:r>
              <a:rPr lang="en-US" dirty="0" err="1" smtClean="0"/>
              <a:t>FreeNet</a:t>
            </a:r>
            <a:endParaRPr lang="en-US" dirty="0" smtClean="0"/>
          </a:p>
          <a:p>
            <a:pPr lvl="1"/>
            <a:r>
              <a:rPr lang="en-US" dirty="0" err="1" smtClean="0"/>
              <a:t>GNUnet</a:t>
            </a:r>
            <a:endParaRPr lang="en-US" dirty="0" smtClean="0"/>
          </a:p>
        </p:txBody>
      </p:sp>
      <p:pic>
        <p:nvPicPr>
          <p:cNvPr id="10242" name="Picture 2" descr="D:\Classes\5700\assets\293px-GNUnet_logo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8494" y="5436197"/>
            <a:ext cx="1245334" cy="1287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D:\Classes\5700\assets\79px-Freenet_logo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0985" y="4645809"/>
            <a:ext cx="1100351" cy="738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2692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 We Want Anonymity?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88392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To protect privacy</a:t>
            </a:r>
          </a:p>
          <a:p>
            <a:pPr lvl="1"/>
            <a:r>
              <a:rPr lang="en-US" dirty="0" smtClean="0"/>
              <a:t>Avoid tracking by advertising companies</a:t>
            </a:r>
          </a:p>
          <a:p>
            <a:pPr lvl="1"/>
            <a:r>
              <a:rPr lang="en-US" dirty="0" smtClean="0"/>
              <a:t>Viewing sensitive content</a:t>
            </a:r>
          </a:p>
          <a:p>
            <a:pPr lvl="2"/>
            <a:r>
              <a:rPr lang="en-US" dirty="0" smtClean="0"/>
              <a:t>Information on medical conditions</a:t>
            </a:r>
          </a:p>
          <a:p>
            <a:pPr lvl="2"/>
            <a:r>
              <a:rPr lang="en-US" dirty="0" smtClean="0"/>
              <a:t>Advice on bankruptcy</a:t>
            </a:r>
          </a:p>
          <a:p>
            <a:r>
              <a:rPr lang="en-US" dirty="0" smtClean="0"/>
              <a:t>Protection from prosecution</a:t>
            </a:r>
          </a:p>
          <a:p>
            <a:pPr lvl="1"/>
            <a:r>
              <a:rPr lang="en-US" dirty="0" smtClean="0"/>
              <a:t>Not every country guarantees free speech</a:t>
            </a:r>
          </a:p>
          <a:p>
            <a:pPr lvl="1"/>
            <a:r>
              <a:rPr lang="en-US" dirty="0" smtClean="0"/>
              <a:t>Downloading copyrighted material</a:t>
            </a:r>
          </a:p>
          <a:p>
            <a:r>
              <a:rPr lang="en-US" dirty="0" smtClean="0"/>
              <a:t>To prevent chilling-effects</a:t>
            </a:r>
          </a:p>
          <a:p>
            <a:pPr lvl="1"/>
            <a:r>
              <a:rPr lang="en-US" dirty="0" smtClean="0"/>
              <a:t>It’s easier to voice unpopular or controversial opinions if you are anonymous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7286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Anonymity Layer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452884" y="1600200"/>
            <a:ext cx="5538716" cy="5105400"/>
          </a:xfrm>
        </p:spPr>
        <p:txBody>
          <a:bodyPr/>
          <a:lstStyle/>
          <a:p>
            <a:r>
              <a:rPr lang="en-US" dirty="0" smtClean="0"/>
              <a:t>Function:</a:t>
            </a:r>
          </a:p>
          <a:p>
            <a:pPr lvl="1"/>
            <a:r>
              <a:rPr lang="en-US" dirty="0" smtClean="0"/>
              <a:t>Hide the source, destination, and content of Internet flows from eavesdroppers </a:t>
            </a:r>
          </a:p>
          <a:p>
            <a:r>
              <a:rPr lang="en-US" dirty="0" smtClean="0"/>
              <a:t>Key challenge:</a:t>
            </a:r>
          </a:p>
          <a:p>
            <a:pPr lvl="1"/>
            <a:r>
              <a:rPr lang="en-US" dirty="0" smtClean="0"/>
              <a:t>Defining and quantifying anonymity</a:t>
            </a:r>
          </a:p>
          <a:p>
            <a:pPr lvl="1"/>
            <a:r>
              <a:rPr lang="en-US" dirty="0" smtClean="0"/>
              <a:t>Building systems that are resilient to </a:t>
            </a:r>
            <a:r>
              <a:rPr lang="en-US" dirty="0" err="1" smtClean="0"/>
              <a:t>deanonymization</a:t>
            </a:r>
            <a:endParaRPr lang="en-US" dirty="0" smtClean="0"/>
          </a:p>
          <a:p>
            <a:pPr lvl="1"/>
            <a:r>
              <a:rPr lang="en-US" dirty="0" smtClean="0"/>
              <a:t>Maintaining performance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70798" y="1651482"/>
            <a:ext cx="2242663" cy="573177"/>
          </a:xfrm>
          <a:prstGeom prst="rect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925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Application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70536" y="3236846"/>
            <a:ext cx="2242654" cy="573177"/>
          </a:xfrm>
          <a:prstGeom prst="rect">
            <a:avLst/>
          </a:prstGeom>
          <a:solidFill>
            <a:srgbClr val="00206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85000"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Presentation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270667" y="3810023"/>
            <a:ext cx="2242654" cy="573177"/>
          </a:xfrm>
          <a:prstGeom prst="rect">
            <a:avLst/>
          </a:prstGeom>
          <a:solidFill>
            <a:srgbClr val="0070C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Session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270667" y="4383200"/>
            <a:ext cx="2242654" cy="573177"/>
          </a:xfrm>
          <a:prstGeom prst="rect">
            <a:avLst/>
          </a:prstGeom>
          <a:solidFill>
            <a:srgbClr val="00B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Transport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270667" y="4956377"/>
            <a:ext cx="2242654" cy="573177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Network</a:t>
            </a: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270667" y="5534111"/>
            <a:ext cx="2242654" cy="573177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Data Link</a:t>
            </a: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270798" y="6107288"/>
            <a:ext cx="2242654" cy="573177"/>
          </a:xfrm>
          <a:prstGeom prst="rect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Physical</a:t>
            </a:r>
          </a:p>
        </p:txBody>
      </p:sp>
      <p:sp>
        <p:nvSpPr>
          <p:cNvPr id="20" name="Left Brace 19"/>
          <p:cNvSpPr/>
          <p:nvPr/>
        </p:nvSpPr>
        <p:spPr>
          <a:xfrm>
            <a:off x="2647665" y="1869744"/>
            <a:ext cx="559559" cy="4653886"/>
          </a:xfrm>
          <a:prstGeom prst="leftBrace">
            <a:avLst>
              <a:gd name="adj1" fmla="val 8333"/>
              <a:gd name="adj2" fmla="val 18159"/>
            </a:avLst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270798" y="2420322"/>
            <a:ext cx="2242663" cy="573177"/>
          </a:xfrm>
          <a:prstGeom prst="rect">
            <a:avLst/>
          </a:prstGeom>
          <a:solidFill>
            <a:schemeClr val="tx1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2800" dirty="0" smtClean="0">
                <a:solidFill>
                  <a:schemeClr val="bg1"/>
                </a:solidFill>
              </a:rPr>
              <a:t>Anonymity</a:t>
            </a:r>
          </a:p>
        </p:txBody>
      </p:sp>
    </p:spTree>
    <p:extLst>
      <p:ext uri="{BB962C8B-B14F-4D97-AF65-F5344CB8AC3E}">
        <p14:creationId xmlns:p14="http://schemas.microsoft.com/office/powerpoint/2010/main" val="693795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0376" y="2388359"/>
            <a:ext cx="8338782" cy="3807725"/>
          </a:xfrm>
        </p:spPr>
        <p:txBody>
          <a:bodyPr>
            <a:noAutofit/>
          </a:bodyPr>
          <a:lstStyle/>
          <a:p>
            <a:pPr marL="571500" indent="-571500">
              <a:buFont typeface="Wingdings" pitchFamily="2" charset="2"/>
              <a:buChar char="q"/>
            </a:pPr>
            <a:r>
              <a:rPr lang="en-US" sz="4400" dirty="0"/>
              <a:t>Definitions and Examples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en-US" sz="4400" dirty="0"/>
              <a:t>Crowds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en-US" sz="4400" dirty="0" err="1"/>
              <a:t>Chaum</a:t>
            </a:r>
            <a:r>
              <a:rPr lang="en-US" sz="4400" dirty="0"/>
              <a:t> Mix / Mix Networks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en-US" sz="4400" dirty="0"/>
              <a:t>Tor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fld id="{283B9EA5-CE9A-4950-A80C-5ADF06B45BB8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28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Quantifying Anonymity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t>9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8839200" cy="1265830"/>
          </a:xfrm>
        </p:spPr>
        <p:txBody>
          <a:bodyPr/>
          <a:lstStyle/>
          <a:p>
            <a:r>
              <a:rPr lang="en-US" dirty="0" smtClean="0"/>
              <a:t>How can we calculate how anonymous we are?</a:t>
            </a:r>
          </a:p>
          <a:p>
            <a:pPr lvl="1"/>
            <a:r>
              <a:rPr lang="en-US" b="1" dirty="0" smtClean="0"/>
              <a:t>Anonymity Sets</a:t>
            </a:r>
            <a:endParaRPr lang="en-US" b="1" dirty="0"/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168320" y="6155140"/>
            <a:ext cx="8839200" cy="616489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Larger anonymity set = stronger anonymity</a:t>
            </a:r>
            <a:endParaRPr lang="en-US" b="1" dirty="0"/>
          </a:p>
        </p:txBody>
      </p:sp>
      <p:pic>
        <p:nvPicPr>
          <p:cNvPr id="3074" name="Picture 2" descr="D:\Classes\5700\assets\devil-ic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0553" y="4808039"/>
            <a:ext cx="1326272" cy="1326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Classes\5700\assets\Email-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2080" y="5036967"/>
            <a:ext cx="888052" cy="888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/>
          <p:cNvGrpSpPr/>
          <p:nvPr/>
        </p:nvGrpSpPr>
        <p:grpSpPr>
          <a:xfrm flipH="1">
            <a:off x="4951287" y="4970912"/>
            <a:ext cx="2691457" cy="954107"/>
            <a:chOff x="1219200" y="4876799"/>
            <a:chExt cx="5181605" cy="1384995"/>
          </a:xfrm>
        </p:grpSpPr>
        <p:sp>
          <p:nvSpPr>
            <p:cNvPr id="14" name="Rectangular Callout 13"/>
            <p:cNvSpPr/>
            <p:nvPr/>
          </p:nvSpPr>
          <p:spPr>
            <a:xfrm>
              <a:off x="1219200" y="4876799"/>
              <a:ext cx="5181601" cy="1384995"/>
            </a:xfrm>
            <a:prstGeom prst="wedgeRectCallout">
              <a:avLst>
                <a:gd name="adj1" fmla="val 62523"/>
                <a:gd name="adj2" fmla="val -6243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219204" y="4876799"/>
              <a:ext cx="5181601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Who sent this message?</a:t>
              </a:r>
            </a:p>
          </p:txBody>
        </p:sp>
      </p:grpSp>
      <p:sp>
        <p:nvSpPr>
          <p:cNvPr id="8" name="Rounded Rectangle 7"/>
          <p:cNvSpPr/>
          <p:nvPr/>
        </p:nvSpPr>
        <p:spPr>
          <a:xfrm>
            <a:off x="168320" y="2729553"/>
            <a:ext cx="8839200" cy="1856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725070" y="2729554"/>
            <a:ext cx="37257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Suspects (Anonymity Set)</a:t>
            </a:r>
            <a:endParaRPr lang="en-US" sz="2400" dirty="0"/>
          </a:p>
        </p:txBody>
      </p:sp>
      <p:pic>
        <p:nvPicPr>
          <p:cNvPr id="3076" name="Picture 4" descr="D:\Classes\5700\assets\User Coat Red-0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179" y="2856410"/>
            <a:ext cx="1008891" cy="1008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D:\Pictures\soft-scraps icons\User Coat Green-0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898" y="2960386"/>
            <a:ext cx="1008891" cy="1008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D:\Pictures\soft-scraps icons\User Administrator Green-0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1459" y="2856410"/>
            <a:ext cx="1008891" cy="1008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D:\Pictures\soft-scraps icons\User Executive Green-0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6971" y="3124161"/>
            <a:ext cx="1008891" cy="1008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D:\Pictures\soft-scraps icons\User Executive Red-01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8119" y="3124162"/>
            <a:ext cx="1008891" cy="1008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5" name="Picture 13" descr="D:\Pictures\soft-scraps icons\User Preppy Blue-01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395" y="3124160"/>
            <a:ext cx="1008891" cy="1008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D:\Pictures\soft-scraps icons\User Preppy Green-01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1661" y="3464831"/>
            <a:ext cx="1008891" cy="1008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7" name="Picture 15" descr="D:\Pictures\soft-scraps icons\User Preppy Red-01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0992" y="3464831"/>
            <a:ext cx="1008891" cy="1008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D:\Classes\5700\assets\User Coat Blue-01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765" y="3464831"/>
            <a:ext cx="1008891" cy="1008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D:\Pictures\soft-scraps icons\User Executive Blue-01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1289" y="3464830"/>
            <a:ext cx="1008891" cy="1008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D:\Pictures\soft-scraps icons\User Administrator Red-01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7014" y="3464831"/>
            <a:ext cx="1008891" cy="1008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D:\Pictures\soft-scraps icons\User Administrator Blue-01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4162" y="3464829"/>
            <a:ext cx="1008891" cy="1008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0914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66128</TotalTime>
  <Words>2337</Words>
  <Application>Microsoft Office PowerPoint</Application>
  <PresentationFormat>On-screen Show (4:3)</PresentationFormat>
  <Paragraphs>489</Paragraphs>
  <Slides>52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3" baseType="lpstr">
      <vt:lpstr>Median</vt:lpstr>
      <vt:lpstr>CS 4700 / CS 5700 Network Fundamentals</vt:lpstr>
      <vt:lpstr>PowerPoint Presentation</vt:lpstr>
      <vt:lpstr>You Are Not Anonymous</vt:lpstr>
      <vt:lpstr>Wiretapping is Ubiquitous</vt:lpstr>
      <vt:lpstr>Who Uses Anonymity Systems?</vt:lpstr>
      <vt:lpstr>Why Do We Want Anonymity?</vt:lpstr>
      <vt:lpstr>Anonymity Layer</vt:lpstr>
      <vt:lpstr>Outline</vt:lpstr>
      <vt:lpstr>Quantifying Anonymity</vt:lpstr>
      <vt:lpstr>PowerPoint Presentation</vt:lpstr>
      <vt:lpstr>Other Definitions</vt:lpstr>
      <vt:lpstr>Crypto (SSL)</vt:lpstr>
      <vt:lpstr>Anonymizing Proxies</vt:lpstr>
      <vt:lpstr>Anonymizing VPNs</vt:lpstr>
      <vt:lpstr>Using Content to Deanonymize</vt:lpstr>
      <vt:lpstr>Data To Protect</vt:lpstr>
      <vt:lpstr>Outline</vt:lpstr>
      <vt:lpstr>Crypto Algorithms</vt:lpstr>
      <vt:lpstr>Symmetric Key Crypto</vt:lpstr>
      <vt:lpstr>Public Key Crypto</vt:lpstr>
      <vt:lpstr>Public Key Crypto in Action</vt:lpstr>
      <vt:lpstr>Crowds</vt:lpstr>
      <vt:lpstr>Crowds Example</vt:lpstr>
      <vt:lpstr>Anonymity in Crowds</vt:lpstr>
      <vt:lpstr>Anonymity in Crowds</vt:lpstr>
      <vt:lpstr>Anonymity in Crowds</vt:lpstr>
      <vt:lpstr>Anonymity in Crowds</vt:lpstr>
      <vt:lpstr>Other Implementation Details</vt:lpstr>
      <vt:lpstr>Summary of Crowds</vt:lpstr>
      <vt:lpstr>Outline</vt:lpstr>
      <vt:lpstr>Mix Networks</vt:lpstr>
      <vt:lpstr>Mix Proxies and Onion Routing</vt:lpstr>
      <vt:lpstr>Another View of Encrypted Paths</vt:lpstr>
      <vt:lpstr>Return Traffic</vt:lpstr>
      <vt:lpstr>Traffic Mixing</vt:lpstr>
      <vt:lpstr>Dummy / Cover Traffic</vt:lpstr>
      <vt:lpstr>Outline</vt:lpstr>
      <vt:lpstr>Tor: The 2nd Generation Onion Router</vt:lpstr>
      <vt:lpstr>Deployment and Statistics</vt:lpstr>
      <vt:lpstr>Celebrities Use Tor</vt:lpstr>
      <vt:lpstr>How Do You Use Tor?</vt:lpstr>
      <vt:lpstr>Selecting Relays</vt:lpstr>
      <vt:lpstr>Attacks Against Tor Circuits</vt:lpstr>
      <vt:lpstr>Predecessor Attack</vt:lpstr>
      <vt:lpstr>Guard Relays</vt:lpstr>
      <vt:lpstr>Hidden Services</vt:lpstr>
      <vt:lpstr>Hidden Service Example</vt:lpstr>
      <vt:lpstr>Perfect Forward Secrecy</vt:lpstr>
      <vt:lpstr>Tor Bridges</vt:lpstr>
      <vt:lpstr>Obfuscating Tor Traffic</vt:lpstr>
      <vt:lpstr>Conclusions</vt:lpstr>
      <vt:lpstr>Anonymous P2P Networks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Christo Wilson</dc:creator>
  <cp:lastModifiedBy>bowlinearl@live.com</cp:lastModifiedBy>
  <cp:revision>856</cp:revision>
  <cp:lastPrinted>2012-08-22T04:00:45Z</cp:lastPrinted>
  <dcterms:created xsi:type="dcterms:W3CDTF">2012-01-03T02:22:46Z</dcterms:created>
  <dcterms:modified xsi:type="dcterms:W3CDTF">2013-12-05T02:10:44Z</dcterms:modified>
</cp:coreProperties>
</file>