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sldIdLst>
    <p:sldId id="256" r:id="rId2"/>
    <p:sldId id="336" r:id="rId3"/>
    <p:sldId id="383" r:id="rId4"/>
    <p:sldId id="384" r:id="rId5"/>
    <p:sldId id="385" r:id="rId6"/>
    <p:sldId id="386" r:id="rId7"/>
    <p:sldId id="258" r:id="rId8"/>
    <p:sldId id="373" r:id="rId9"/>
    <p:sldId id="338" r:id="rId10"/>
    <p:sldId id="339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2" r:id="rId19"/>
    <p:sldId id="337" r:id="rId20"/>
    <p:sldId id="381" r:id="rId21"/>
    <p:sldId id="340" r:id="rId22"/>
    <p:sldId id="387" r:id="rId23"/>
    <p:sldId id="388" r:id="rId24"/>
    <p:sldId id="389" r:id="rId25"/>
    <p:sldId id="390" r:id="rId26"/>
    <p:sldId id="391" r:id="rId27"/>
    <p:sldId id="394" r:id="rId28"/>
    <p:sldId id="395" r:id="rId29"/>
    <p:sldId id="397" r:id="rId30"/>
    <p:sldId id="341" r:id="rId31"/>
    <p:sldId id="392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93" r:id="rId43"/>
    <p:sldId id="342" r:id="rId44"/>
    <p:sldId id="398" r:id="rId45"/>
    <p:sldId id="399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401" r:id="rId63"/>
    <p:sldId id="402" r:id="rId64"/>
    <p:sldId id="403" r:id="rId65"/>
    <p:sldId id="343" r:id="rId66"/>
    <p:sldId id="404" r:id="rId67"/>
    <p:sldId id="407" r:id="rId68"/>
    <p:sldId id="405" r:id="rId69"/>
    <p:sldId id="406" r:id="rId70"/>
    <p:sldId id="408" r:id="rId71"/>
    <p:sldId id="409" r:id="rId72"/>
    <p:sldId id="410" r:id="rId73"/>
    <p:sldId id="425" r:id="rId74"/>
    <p:sldId id="411" r:id="rId75"/>
    <p:sldId id="413" r:id="rId76"/>
    <p:sldId id="414" r:id="rId77"/>
    <p:sldId id="415" r:id="rId78"/>
    <p:sldId id="416" r:id="rId79"/>
    <p:sldId id="417" r:id="rId80"/>
    <p:sldId id="421" r:id="rId81"/>
    <p:sldId id="422" r:id="rId82"/>
    <p:sldId id="424" r:id="rId83"/>
    <p:sldId id="412" r:id="rId84"/>
    <p:sldId id="344" r:id="rId85"/>
    <p:sldId id="345" r:id="rId86"/>
    <p:sldId id="420" r:id="rId87"/>
    <p:sldId id="418" r:id="rId88"/>
    <p:sldId id="419" r:id="rId89"/>
    <p:sldId id="335" r:id="rId90"/>
    <p:sldId id="423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FCFCFC"/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5" autoAdjust="0"/>
    <p:restoredTop sz="87011" autoAdjust="0"/>
  </p:normalViewPr>
  <p:slideViewPr>
    <p:cSldViewPr snapToGrid="0">
      <p:cViewPr varScale="1">
        <p:scale>
          <a:sx n="48" d="100"/>
          <a:sy n="48" d="100"/>
        </p:scale>
        <p:origin x="41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0B35F-2635-4F8F-9051-2B1A318D39F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632587F-1A59-4B58-8F39-3F88332608F5}">
      <dgm:prSet phldrT="[Text]"/>
      <dgm:spPr/>
      <dgm:t>
        <a:bodyPr/>
        <a:lstStyle/>
        <a:p>
          <a:r>
            <a:rPr lang="en-US" dirty="0" smtClean="0"/>
            <a:t>Botnets</a:t>
          </a:r>
          <a:endParaRPr lang="en-US" dirty="0"/>
        </a:p>
      </dgm:t>
    </dgm:pt>
    <dgm:pt modelId="{8E780597-A9D7-4E6A-B969-7F37A974753C}" type="parTrans" cxnId="{E50FB978-B72E-4ADD-B08D-9D1C5B9112CA}">
      <dgm:prSet/>
      <dgm:spPr/>
      <dgm:t>
        <a:bodyPr/>
        <a:lstStyle/>
        <a:p>
          <a:endParaRPr lang="en-US"/>
        </a:p>
      </dgm:t>
    </dgm:pt>
    <dgm:pt modelId="{BAFC8618-BD8D-4D8C-BB34-17C52689EDA4}" type="sibTrans" cxnId="{E50FB978-B72E-4ADD-B08D-9D1C5B9112CA}">
      <dgm:prSet/>
      <dgm:spPr/>
      <dgm:t>
        <a:bodyPr/>
        <a:lstStyle/>
        <a:p>
          <a:endParaRPr lang="en-US"/>
        </a:p>
      </dgm:t>
    </dgm:pt>
    <dgm:pt modelId="{6F06AC04-9C84-4A47-BFDD-AE87232D1106}">
      <dgm:prSet phldrT="[Text]"/>
      <dgm:spPr/>
      <dgm:t>
        <a:bodyPr/>
        <a:lstStyle/>
        <a:p>
          <a:r>
            <a:rPr lang="en-US" dirty="0" smtClean="0"/>
            <a:t>Credit Card and Bank Account Theft</a:t>
          </a:r>
          <a:endParaRPr lang="en-US" dirty="0"/>
        </a:p>
      </dgm:t>
    </dgm:pt>
    <dgm:pt modelId="{5E7D7A7B-2ADD-469E-B0F8-D565F03F46F9}" type="parTrans" cxnId="{6955F1D0-FCF9-4D8D-BAD2-2E27D171F963}">
      <dgm:prSet/>
      <dgm:spPr/>
      <dgm:t>
        <a:bodyPr/>
        <a:lstStyle/>
        <a:p>
          <a:endParaRPr lang="en-US"/>
        </a:p>
      </dgm:t>
    </dgm:pt>
    <dgm:pt modelId="{33C404C4-6211-4C8B-9140-D0533EAFE621}" type="sibTrans" cxnId="{6955F1D0-FCF9-4D8D-BAD2-2E27D171F963}">
      <dgm:prSet/>
      <dgm:spPr/>
      <dgm:t>
        <a:bodyPr/>
        <a:lstStyle/>
        <a:p>
          <a:endParaRPr lang="en-US"/>
        </a:p>
      </dgm:t>
    </dgm:pt>
    <dgm:pt modelId="{4F920927-1A73-470C-97F0-75ABFA67423F}">
      <dgm:prSet phldrT="[Text]"/>
      <dgm:spPr/>
      <dgm:t>
        <a:bodyPr/>
        <a:lstStyle/>
        <a:p>
          <a:r>
            <a:rPr lang="en-US" dirty="0" smtClean="0"/>
            <a:t>Carders and Cashiers</a:t>
          </a:r>
          <a:endParaRPr lang="en-US" dirty="0"/>
        </a:p>
      </dgm:t>
    </dgm:pt>
    <dgm:pt modelId="{4B2D1F3B-F359-4548-91E0-0C2AC7CCD7A1}" type="parTrans" cxnId="{82B5D393-E6BA-4C99-82EC-CE197264E0FD}">
      <dgm:prSet/>
      <dgm:spPr/>
      <dgm:t>
        <a:bodyPr/>
        <a:lstStyle/>
        <a:p>
          <a:endParaRPr lang="en-US"/>
        </a:p>
      </dgm:t>
    </dgm:pt>
    <dgm:pt modelId="{79406963-93E8-4610-9E27-FEFF794E3AB0}" type="sibTrans" cxnId="{82B5D393-E6BA-4C99-82EC-CE197264E0FD}">
      <dgm:prSet/>
      <dgm:spPr/>
      <dgm:t>
        <a:bodyPr/>
        <a:lstStyle/>
        <a:p>
          <a:endParaRPr lang="en-US"/>
        </a:p>
      </dgm:t>
    </dgm:pt>
    <dgm:pt modelId="{426355DA-85B0-49DB-B723-939237685E7C}">
      <dgm:prSet phldrT="[Text]"/>
      <dgm:spPr/>
      <dgm:t>
        <a:bodyPr/>
        <a:lstStyle/>
        <a:p>
          <a:r>
            <a:rPr lang="en-US" dirty="0" err="1" smtClean="0"/>
            <a:t>DDoS</a:t>
          </a:r>
          <a:r>
            <a:rPr lang="en-US" dirty="0" smtClean="0"/>
            <a:t> and Ransomware Extortion</a:t>
          </a:r>
        </a:p>
      </dgm:t>
    </dgm:pt>
    <dgm:pt modelId="{05039FCC-4F08-4EEE-ACAE-BAC85EFDD1D7}" type="parTrans" cxnId="{EEE27B68-13C0-4E69-9E3D-E81F26365082}">
      <dgm:prSet/>
      <dgm:spPr/>
      <dgm:t>
        <a:bodyPr/>
        <a:lstStyle/>
        <a:p>
          <a:endParaRPr lang="en-US"/>
        </a:p>
      </dgm:t>
    </dgm:pt>
    <dgm:pt modelId="{C7DCF50B-90BE-4C41-AAFB-5990C2737070}" type="sibTrans" cxnId="{EEE27B68-13C0-4E69-9E3D-E81F26365082}">
      <dgm:prSet/>
      <dgm:spPr/>
      <dgm:t>
        <a:bodyPr/>
        <a:lstStyle/>
        <a:p>
          <a:endParaRPr lang="en-US"/>
        </a:p>
      </dgm:t>
    </dgm:pt>
    <dgm:pt modelId="{E7A2329C-33B3-4A00-B3C5-3989B6BC236E}">
      <dgm:prSet phldrT="[Text]"/>
      <dgm:spPr/>
      <dgm:t>
        <a:bodyPr/>
        <a:lstStyle/>
        <a:p>
          <a:r>
            <a:rPr lang="en-US" dirty="0" smtClean="0"/>
            <a:t>Click Fraud and Ad Injection</a:t>
          </a:r>
        </a:p>
      </dgm:t>
    </dgm:pt>
    <dgm:pt modelId="{4BCFECE5-1455-439D-B007-378A0F6A8A1B}" type="parTrans" cxnId="{8DE28B22-15BF-45A2-BEC8-F9F96533889F}">
      <dgm:prSet/>
      <dgm:spPr/>
      <dgm:t>
        <a:bodyPr/>
        <a:lstStyle/>
        <a:p>
          <a:endParaRPr lang="en-US"/>
        </a:p>
      </dgm:t>
    </dgm:pt>
    <dgm:pt modelId="{73789E8F-164F-43F2-8CD6-04F95819DB9D}" type="sibTrans" cxnId="{8DE28B22-15BF-45A2-BEC8-F9F96533889F}">
      <dgm:prSet/>
      <dgm:spPr/>
      <dgm:t>
        <a:bodyPr/>
        <a:lstStyle/>
        <a:p>
          <a:endParaRPr lang="en-US"/>
        </a:p>
      </dgm:t>
    </dgm:pt>
    <dgm:pt modelId="{03A48CFA-6496-41BF-A746-80A181C3C3DE}">
      <dgm:prSet phldrT="[Text]"/>
      <dgm:spPr/>
      <dgm:t>
        <a:bodyPr/>
        <a:lstStyle/>
        <a:p>
          <a:r>
            <a:rPr lang="en-US" dirty="0" smtClean="0"/>
            <a:t>Spam</a:t>
          </a:r>
        </a:p>
      </dgm:t>
    </dgm:pt>
    <dgm:pt modelId="{72633D96-4A27-4E50-A39C-37AB41EEA9FE}" type="parTrans" cxnId="{C81AFF4B-9D0E-40B1-8E5B-30F389DDAD49}">
      <dgm:prSet/>
      <dgm:spPr/>
      <dgm:t>
        <a:bodyPr/>
        <a:lstStyle/>
        <a:p>
          <a:endParaRPr lang="en-US"/>
        </a:p>
      </dgm:t>
    </dgm:pt>
    <dgm:pt modelId="{8E5E1350-FE66-4F91-840A-B3A1E5069B7E}" type="sibTrans" cxnId="{C81AFF4B-9D0E-40B1-8E5B-30F389DDAD49}">
      <dgm:prSet/>
      <dgm:spPr/>
      <dgm:t>
        <a:bodyPr/>
        <a:lstStyle/>
        <a:p>
          <a:endParaRPr lang="en-US"/>
        </a:p>
      </dgm:t>
    </dgm:pt>
    <dgm:pt modelId="{45F34A96-294F-4F91-858C-0CCFEC2CFF6B}">
      <dgm:prSet phldrT="[Text]"/>
      <dgm:spPr/>
      <dgm:t>
        <a:bodyPr/>
        <a:lstStyle/>
        <a:p>
          <a:r>
            <a:rPr lang="en-US" dirty="0" smtClean="0"/>
            <a:t>Bitcoin Mining</a:t>
          </a:r>
        </a:p>
      </dgm:t>
    </dgm:pt>
    <dgm:pt modelId="{E3BBBB2C-8F74-4541-A78F-D9AB9652D44B}" type="parTrans" cxnId="{BC699438-0C3B-47B3-AEEF-4B3B9C697BED}">
      <dgm:prSet/>
      <dgm:spPr/>
      <dgm:t>
        <a:bodyPr/>
        <a:lstStyle/>
        <a:p>
          <a:endParaRPr lang="en-US"/>
        </a:p>
      </dgm:t>
    </dgm:pt>
    <dgm:pt modelId="{3AD622BB-3D20-4961-90A9-7E3A3EAB1155}" type="sibTrans" cxnId="{BC699438-0C3B-47B3-AEEF-4B3B9C697BED}">
      <dgm:prSet/>
      <dgm:spPr/>
      <dgm:t>
        <a:bodyPr/>
        <a:lstStyle/>
        <a:p>
          <a:endParaRPr lang="en-US"/>
        </a:p>
      </dgm:t>
    </dgm:pt>
    <dgm:pt modelId="{7DDC277E-B076-411B-8CA1-36A8A6D3C591}">
      <dgm:prSet/>
      <dgm:spPr/>
      <dgm:t>
        <a:bodyPr/>
        <a:lstStyle/>
        <a:p>
          <a:r>
            <a:rPr lang="en-US" dirty="0" smtClean="0"/>
            <a:t>Pay-per-Install and Exploit-as-a-Service</a:t>
          </a:r>
          <a:endParaRPr lang="en-US" dirty="0"/>
        </a:p>
      </dgm:t>
    </dgm:pt>
    <dgm:pt modelId="{FDA95DFF-6A67-4C92-A605-9CA7D8E779DD}" type="parTrans" cxnId="{2BE94F80-B7FC-401D-AC86-6411105EA24C}">
      <dgm:prSet/>
      <dgm:spPr/>
      <dgm:t>
        <a:bodyPr/>
        <a:lstStyle/>
        <a:p>
          <a:endParaRPr lang="en-US"/>
        </a:p>
      </dgm:t>
    </dgm:pt>
    <dgm:pt modelId="{C6982BAB-102E-401F-BE0F-67BC4734D1B8}" type="sibTrans" cxnId="{2BE94F80-B7FC-401D-AC86-6411105EA24C}">
      <dgm:prSet/>
      <dgm:spPr/>
      <dgm:t>
        <a:bodyPr/>
        <a:lstStyle/>
        <a:p>
          <a:endParaRPr lang="en-US"/>
        </a:p>
      </dgm:t>
    </dgm:pt>
    <dgm:pt modelId="{C92294B8-F12A-42FD-B72C-42C2FDCD2D8E}">
      <dgm:prSet/>
      <dgm:spPr/>
      <dgm:t>
        <a:bodyPr/>
        <a:lstStyle/>
        <a:p>
          <a:r>
            <a:rPr lang="en-US" dirty="0" smtClean="0"/>
            <a:t>Phishing</a:t>
          </a:r>
          <a:endParaRPr lang="en-US" dirty="0"/>
        </a:p>
      </dgm:t>
    </dgm:pt>
    <dgm:pt modelId="{80A49C2A-5C20-42BB-A1DC-6558C20289C2}" type="parTrans" cxnId="{300F84A7-6FDC-427E-9649-2E614B2A1266}">
      <dgm:prSet/>
      <dgm:spPr/>
      <dgm:t>
        <a:bodyPr/>
        <a:lstStyle/>
        <a:p>
          <a:endParaRPr lang="en-US"/>
        </a:p>
      </dgm:t>
    </dgm:pt>
    <dgm:pt modelId="{611D77A5-92DE-47E3-878A-892C64739260}" type="sibTrans" cxnId="{300F84A7-6FDC-427E-9649-2E614B2A1266}">
      <dgm:prSet/>
      <dgm:spPr/>
      <dgm:t>
        <a:bodyPr/>
        <a:lstStyle/>
        <a:p>
          <a:endParaRPr lang="en-US"/>
        </a:p>
      </dgm:t>
    </dgm:pt>
    <dgm:pt modelId="{3CB81644-432E-42AF-ABA9-71ABDDE58956}">
      <dgm:prSet/>
      <dgm:spPr/>
      <dgm:t>
        <a:bodyPr/>
        <a:lstStyle/>
        <a:p>
          <a:r>
            <a:rPr lang="en-US" dirty="0" smtClean="0"/>
            <a:t>Counterfeit Goods</a:t>
          </a:r>
          <a:endParaRPr lang="en-US" dirty="0"/>
        </a:p>
      </dgm:t>
    </dgm:pt>
    <dgm:pt modelId="{95C1DC5D-E737-4A41-83F0-AD800A95D9F5}" type="parTrans" cxnId="{FCFD1F00-69B0-4BBB-AC3F-C6E2A9364DB0}">
      <dgm:prSet/>
      <dgm:spPr/>
      <dgm:t>
        <a:bodyPr/>
        <a:lstStyle/>
        <a:p>
          <a:endParaRPr lang="en-US"/>
        </a:p>
      </dgm:t>
    </dgm:pt>
    <dgm:pt modelId="{87368739-70E0-48CC-B078-DBA02B966C38}" type="sibTrans" cxnId="{FCFD1F00-69B0-4BBB-AC3F-C6E2A9364DB0}">
      <dgm:prSet/>
      <dgm:spPr/>
      <dgm:t>
        <a:bodyPr/>
        <a:lstStyle/>
        <a:p>
          <a:endParaRPr lang="en-US"/>
        </a:p>
      </dgm:t>
    </dgm:pt>
    <dgm:pt modelId="{934DA221-5443-497E-A4E4-A348E6ACDDB7}">
      <dgm:prSet/>
      <dgm:spPr/>
      <dgm:t>
        <a:bodyPr/>
        <a:lstStyle/>
        <a:p>
          <a:r>
            <a:rPr lang="en-US" dirty="0" smtClean="0"/>
            <a:t>Malware Attachments</a:t>
          </a:r>
          <a:endParaRPr lang="en-US" dirty="0"/>
        </a:p>
      </dgm:t>
    </dgm:pt>
    <dgm:pt modelId="{37AAF2A0-4D79-4496-8E06-D2AF95C6A459}" type="parTrans" cxnId="{E7DA6F74-E0A4-4C91-906F-78261B5CC048}">
      <dgm:prSet/>
      <dgm:spPr/>
      <dgm:t>
        <a:bodyPr/>
        <a:lstStyle/>
        <a:p>
          <a:endParaRPr lang="en-US"/>
        </a:p>
      </dgm:t>
    </dgm:pt>
    <dgm:pt modelId="{A4D10C71-FE60-4F42-8EF6-606461EE738A}" type="sibTrans" cxnId="{E7DA6F74-E0A4-4C91-906F-78261B5CC048}">
      <dgm:prSet/>
      <dgm:spPr/>
      <dgm:t>
        <a:bodyPr/>
        <a:lstStyle/>
        <a:p>
          <a:endParaRPr lang="en-US"/>
        </a:p>
      </dgm:t>
    </dgm:pt>
    <dgm:pt modelId="{06972473-63C5-472F-8F19-A41060A212F6}" type="pres">
      <dgm:prSet presAssocID="{A220B35F-2635-4F8F-9051-2B1A318D39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7A6648D-0EFF-4365-8D16-F45C6DA98551}" type="pres">
      <dgm:prSet presAssocID="{7DDC277E-B076-411B-8CA1-36A8A6D3C591}" presName="hierRoot1" presStyleCnt="0"/>
      <dgm:spPr/>
    </dgm:pt>
    <dgm:pt modelId="{DA0FD597-683F-45E4-A0CA-E8522C03C8B7}" type="pres">
      <dgm:prSet presAssocID="{7DDC277E-B076-411B-8CA1-36A8A6D3C591}" presName="composite" presStyleCnt="0"/>
      <dgm:spPr/>
    </dgm:pt>
    <dgm:pt modelId="{4877C697-A23C-40D9-A3BC-8AEC786D3675}" type="pres">
      <dgm:prSet presAssocID="{7DDC277E-B076-411B-8CA1-36A8A6D3C591}" presName="background" presStyleLbl="node0" presStyleIdx="0" presStyleCnt="1"/>
      <dgm:spPr/>
    </dgm:pt>
    <dgm:pt modelId="{B9538761-7FD5-4077-8FC2-8222F2EBB255}" type="pres">
      <dgm:prSet presAssocID="{7DDC277E-B076-411B-8CA1-36A8A6D3C591}" presName="text" presStyleLbl="fgAcc0" presStyleIdx="0" presStyleCnt="1" custScaleX="144487" custLinFactX="100000" custLinFactNeighborX="123262" custLinFactNeighborY="-250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ED2B88-63A2-4466-85BB-3EAB8C8E6B73}" type="pres">
      <dgm:prSet presAssocID="{7DDC277E-B076-411B-8CA1-36A8A6D3C591}" presName="hierChild2" presStyleCnt="0"/>
      <dgm:spPr/>
    </dgm:pt>
    <dgm:pt modelId="{61E09D05-DEB3-4959-A5A6-723D18536CB3}" type="pres">
      <dgm:prSet presAssocID="{8E780597-A9D7-4E6A-B969-7F37A974753C}" presName="Name10" presStyleLbl="parChTrans1D2" presStyleIdx="0" presStyleCnt="1"/>
      <dgm:spPr/>
      <dgm:t>
        <a:bodyPr/>
        <a:lstStyle/>
        <a:p>
          <a:endParaRPr lang="en-US"/>
        </a:p>
      </dgm:t>
    </dgm:pt>
    <dgm:pt modelId="{BF4A4764-DEC1-4932-8B6B-70C04A973671}" type="pres">
      <dgm:prSet presAssocID="{B632587F-1A59-4B58-8F39-3F88332608F5}" presName="hierRoot2" presStyleCnt="0"/>
      <dgm:spPr/>
    </dgm:pt>
    <dgm:pt modelId="{8483E4C7-D29C-494B-9D34-F2487CED55AD}" type="pres">
      <dgm:prSet presAssocID="{B632587F-1A59-4B58-8F39-3F88332608F5}" presName="composite2" presStyleCnt="0"/>
      <dgm:spPr/>
    </dgm:pt>
    <dgm:pt modelId="{3C9CAFA0-B3BC-4E51-BE90-3F42B326FDDB}" type="pres">
      <dgm:prSet presAssocID="{B632587F-1A59-4B58-8F39-3F88332608F5}" presName="background2" presStyleLbl="node2" presStyleIdx="0" presStyleCnt="1"/>
      <dgm:spPr/>
    </dgm:pt>
    <dgm:pt modelId="{83892B44-6CCF-45E5-ADAD-511162BA07D8}" type="pres">
      <dgm:prSet presAssocID="{B632587F-1A59-4B58-8F39-3F88332608F5}" presName="text2" presStyleLbl="fgAcc2" presStyleIdx="0" presStyleCnt="1" custLinFactX="100000" custLinFactNeighborX="122245" custLinFactNeighborY="-320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58087C-7F40-44B9-9A4D-A3A6E7DC7AD0}" type="pres">
      <dgm:prSet presAssocID="{B632587F-1A59-4B58-8F39-3F88332608F5}" presName="hierChild3" presStyleCnt="0"/>
      <dgm:spPr/>
    </dgm:pt>
    <dgm:pt modelId="{FAEB7323-3735-4A70-9856-8D0EBF8FBAD8}" type="pres">
      <dgm:prSet presAssocID="{5E7D7A7B-2ADD-469E-B0F8-D565F03F46F9}" presName="Name17" presStyleLbl="parChTrans1D3" presStyleIdx="0" presStyleCnt="5"/>
      <dgm:spPr/>
      <dgm:t>
        <a:bodyPr/>
        <a:lstStyle/>
        <a:p>
          <a:endParaRPr lang="en-US"/>
        </a:p>
      </dgm:t>
    </dgm:pt>
    <dgm:pt modelId="{D0E793C7-3D0C-42C6-88BC-99136CFE7429}" type="pres">
      <dgm:prSet presAssocID="{6F06AC04-9C84-4A47-BFDD-AE87232D1106}" presName="hierRoot3" presStyleCnt="0"/>
      <dgm:spPr/>
    </dgm:pt>
    <dgm:pt modelId="{5AD75674-B04C-40A0-AC90-4D4E7C271CB8}" type="pres">
      <dgm:prSet presAssocID="{6F06AC04-9C84-4A47-BFDD-AE87232D1106}" presName="composite3" presStyleCnt="0"/>
      <dgm:spPr/>
    </dgm:pt>
    <dgm:pt modelId="{ABD27712-6ED5-481C-A232-4DBB03F39611}" type="pres">
      <dgm:prSet presAssocID="{6F06AC04-9C84-4A47-BFDD-AE87232D1106}" presName="background3" presStyleLbl="node3" presStyleIdx="0" presStyleCnt="5"/>
      <dgm:spPr/>
    </dgm:pt>
    <dgm:pt modelId="{B4D56982-F47A-4674-91F2-0766FF9A9AD1}" type="pres">
      <dgm:prSet presAssocID="{6F06AC04-9C84-4A47-BFDD-AE87232D1106}" presName="text3" presStyleLbl="fgAcc3" presStyleIdx="0" presStyleCnt="5" custLinFactNeighborY="-22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D5A283-3059-4892-8668-01A88FB3F2FC}" type="pres">
      <dgm:prSet presAssocID="{6F06AC04-9C84-4A47-BFDD-AE87232D1106}" presName="hierChild4" presStyleCnt="0"/>
      <dgm:spPr/>
    </dgm:pt>
    <dgm:pt modelId="{DD159A7B-5084-481D-94B7-435977B6A330}" type="pres">
      <dgm:prSet presAssocID="{4B2D1F3B-F359-4548-91E0-0C2AC7CCD7A1}" presName="Name23" presStyleLbl="parChTrans1D4" presStyleIdx="0" presStyleCnt="4"/>
      <dgm:spPr/>
      <dgm:t>
        <a:bodyPr/>
        <a:lstStyle/>
        <a:p>
          <a:endParaRPr lang="en-US"/>
        </a:p>
      </dgm:t>
    </dgm:pt>
    <dgm:pt modelId="{7B3C408C-5608-4831-B12C-A33DEC51656E}" type="pres">
      <dgm:prSet presAssocID="{4F920927-1A73-470C-97F0-75ABFA67423F}" presName="hierRoot4" presStyleCnt="0"/>
      <dgm:spPr/>
    </dgm:pt>
    <dgm:pt modelId="{14EE185D-BE9C-4424-99AD-D11C8BEE0D95}" type="pres">
      <dgm:prSet presAssocID="{4F920927-1A73-470C-97F0-75ABFA67423F}" presName="composite4" presStyleCnt="0"/>
      <dgm:spPr/>
    </dgm:pt>
    <dgm:pt modelId="{0ABA8841-2E13-4EE7-9600-D939414EE2BC}" type="pres">
      <dgm:prSet presAssocID="{4F920927-1A73-470C-97F0-75ABFA67423F}" presName="background4" presStyleLbl="node4" presStyleIdx="0" presStyleCnt="4"/>
      <dgm:spPr/>
    </dgm:pt>
    <dgm:pt modelId="{0997F7E9-9C03-4C4C-9760-95BB29039A01}" type="pres">
      <dgm:prSet presAssocID="{4F920927-1A73-470C-97F0-75ABFA67423F}" presName="text4" presStyleLbl="fgAcc4" presStyleIdx="0" presStyleCnt="4" custLinFactNeighborY="-21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CB2E3D-83C7-464A-BD86-88D0DE5EC0B9}" type="pres">
      <dgm:prSet presAssocID="{4F920927-1A73-470C-97F0-75ABFA67423F}" presName="hierChild5" presStyleCnt="0"/>
      <dgm:spPr/>
    </dgm:pt>
    <dgm:pt modelId="{9C77B872-0508-40FE-9598-384E3ADA25EC}" type="pres">
      <dgm:prSet presAssocID="{05039FCC-4F08-4EEE-ACAE-BAC85EFDD1D7}" presName="Name17" presStyleLbl="parChTrans1D3" presStyleIdx="1" presStyleCnt="5"/>
      <dgm:spPr/>
      <dgm:t>
        <a:bodyPr/>
        <a:lstStyle/>
        <a:p>
          <a:endParaRPr lang="en-US"/>
        </a:p>
      </dgm:t>
    </dgm:pt>
    <dgm:pt modelId="{96C520EB-2753-46AD-B105-A7C8E6A4B54D}" type="pres">
      <dgm:prSet presAssocID="{426355DA-85B0-49DB-B723-939237685E7C}" presName="hierRoot3" presStyleCnt="0"/>
      <dgm:spPr/>
    </dgm:pt>
    <dgm:pt modelId="{ECF9502B-FE11-4ED7-B2DB-6EF5904838DE}" type="pres">
      <dgm:prSet presAssocID="{426355DA-85B0-49DB-B723-939237685E7C}" presName="composite3" presStyleCnt="0"/>
      <dgm:spPr/>
    </dgm:pt>
    <dgm:pt modelId="{9CA67CCC-1784-42FE-845F-2DC16907EBFD}" type="pres">
      <dgm:prSet presAssocID="{426355DA-85B0-49DB-B723-939237685E7C}" presName="background3" presStyleLbl="node3" presStyleIdx="1" presStyleCnt="5"/>
      <dgm:spPr/>
    </dgm:pt>
    <dgm:pt modelId="{058862DF-3D8C-4E4D-8D94-83843F4AF8AD}" type="pres">
      <dgm:prSet presAssocID="{426355DA-85B0-49DB-B723-939237685E7C}" presName="text3" presStyleLbl="fgAcc3" presStyleIdx="1" presStyleCnt="5" custLinFactNeighborY="-22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A0641F-C7A1-46E7-BDEA-4886ED9C7D2E}" type="pres">
      <dgm:prSet presAssocID="{426355DA-85B0-49DB-B723-939237685E7C}" presName="hierChild4" presStyleCnt="0"/>
      <dgm:spPr/>
    </dgm:pt>
    <dgm:pt modelId="{F19EF800-86AE-41CB-A88A-5B9FBDFC2FA8}" type="pres">
      <dgm:prSet presAssocID="{4BCFECE5-1455-439D-B007-378A0F6A8A1B}" presName="Name17" presStyleLbl="parChTrans1D3" presStyleIdx="2" presStyleCnt="5"/>
      <dgm:spPr/>
      <dgm:t>
        <a:bodyPr/>
        <a:lstStyle/>
        <a:p>
          <a:endParaRPr lang="en-US"/>
        </a:p>
      </dgm:t>
    </dgm:pt>
    <dgm:pt modelId="{E38CB629-5627-4FEC-8B47-699F24A2CB90}" type="pres">
      <dgm:prSet presAssocID="{E7A2329C-33B3-4A00-B3C5-3989B6BC236E}" presName="hierRoot3" presStyleCnt="0"/>
      <dgm:spPr/>
    </dgm:pt>
    <dgm:pt modelId="{89D9BAA4-A721-4A94-BC09-88FE4957DBF6}" type="pres">
      <dgm:prSet presAssocID="{E7A2329C-33B3-4A00-B3C5-3989B6BC236E}" presName="composite3" presStyleCnt="0"/>
      <dgm:spPr/>
    </dgm:pt>
    <dgm:pt modelId="{39019329-7EB4-4DE7-81EE-8AE782692B83}" type="pres">
      <dgm:prSet presAssocID="{E7A2329C-33B3-4A00-B3C5-3989B6BC236E}" presName="background3" presStyleLbl="node3" presStyleIdx="2" presStyleCnt="5"/>
      <dgm:spPr/>
    </dgm:pt>
    <dgm:pt modelId="{8167E90C-25AB-4A98-A0F2-D0485F39F5C9}" type="pres">
      <dgm:prSet presAssocID="{E7A2329C-33B3-4A00-B3C5-3989B6BC236E}" presName="text3" presStyleLbl="fgAcc3" presStyleIdx="2" presStyleCnt="5" custLinFactNeighborY="-22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1FCF04-E208-4A06-8F09-E7BC99FA6196}" type="pres">
      <dgm:prSet presAssocID="{E7A2329C-33B3-4A00-B3C5-3989B6BC236E}" presName="hierChild4" presStyleCnt="0"/>
      <dgm:spPr/>
    </dgm:pt>
    <dgm:pt modelId="{2A660244-75C3-406F-9619-E3BEF3D37D58}" type="pres">
      <dgm:prSet presAssocID="{72633D96-4A27-4E50-A39C-37AB41EEA9FE}" presName="Name17" presStyleLbl="parChTrans1D3" presStyleIdx="3" presStyleCnt="5"/>
      <dgm:spPr/>
      <dgm:t>
        <a:bodyPr/>
        <a:lstStyle/>
        <a:p>
          <a:endParaRPr lang="en-US"/>
        </a:p>
      </dgm:t>
    </dgm:pt>
    <dgm:pt modelId="{A28EA0EF-6FC9-4A0F-B7E8-C4313396061D}" type="pres">
      <dgm:prSet presAssocID="{03A48CFA-6496-41BF-A746-80A181C3C3DE}" presName="hierRoot3" presStyleCnt="0"/>
      <dgm:spPr/>
    </dgm:pt>
    <dgm:pt modelId="{8CE3B408-4C3D-40E4-816D-5EC950A7D03F}" type="pres">
      <dgm:prSet presAssocID="{03A48CFA-6496-41BF-A746-80A181C3C3DE}" presName="composite3" presStyleCnt="0"/>
      <dgm:spPr/>
    </dgm:pt>
    <dgm:pt modelId="{65F51A0A-242E-43F7-AEE7-0B5DE6D07BBC}" type="pres">
      <dgm:prSet presAssocID="{03A48CFA-6496-41BF-A746-80A181C3C3DE}" presName="background3" presStyleLbl="node3" presStyleIdx="3" presStyleCnt="5"/>
      <dgm:spPr/>
    </dgm:pt>
    <dgm:pt modelId="{486CEE27-FFCA-497A-8FAA-7719A42FA8AB}" type="pres">
      <dgm:prSet presAssocID="{03A48CFA-6496-41BF-A746-80A181C3C3DE}" presName="text3" presStyleLbl="fgAcc3" presStyleIdx="3" presStyleCnt="5" custLinFactNeighborY="-22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9EFACB-0FBA-4EB9-8519-D8CB1F8DA6FA}" type="pres">
      <dgm:prSet presAssocID="{03A48CFA-6496-41BF-A746-80A181C3C3DE}" presName="hierChild4" presStyleCnt="0"/>
      <dgm:spPr/>
    </dgm:pt>
    <dgm:pt modelId="{73DC0BED-9251-4B5C-8191-EE587DFF262E}" type="pres">
      <dgm:prSet presAssocID="{80A49C2A-5C20-42BB-A1DC-6558C20289C2}" presName="Name23" presStyleLbl="parChTrans1D4" presStyleIdx="1" presStyleCnt="4"/>
      <dgm:spPr/>
      <dgm:t>
        <a:bodyPr/>
        <a:lstStyle/>
        <a:p>
          <a:endParaRPr lang="en-US"/>
        </a:p>
      </dgm:t>
    </dgm:pt>
    <dgm:pt modelId="{85CE7EBA-A70E-4C09-B045-A49F4EE7818F}" type="pres">
      <dgm:prSet presAssocID="{C92294B8-F12A-42FD-B72C-42C2FDCD2D8E}" presName="hierRoot4" presStyleCnt="0"/>
      <dgm:spPr/>
    </dgm:pt>
    <dgm:pt modelId="{63907A6F-E632-45E0-BF5C-1787833BE2FE}" type="pres">
      <dgm:prSet presAssocID="{C92294B8-F12A-42FD-B72C-42C2FDCD2D8E}" presName="composite4" presStyleCnt="0"/>
      <dgm:spPr/>
    </dgm:pt>
    <dgm:pt modelId="{47F209D6-A50F-4593-8101-495466DA161C}" type="pres">
      <dgm:prSet presAssocID="{C92294B8-F12A-42FD-B72C-42C2FDCD2D8E}" presName="background4" presStyleLbl="node4" presStyleIdx="1" presStyleCnt="4"/>
      <dgm:spPr/>
    </dgm:pt>
    <dgm:pt modelId="{98617AD6-2A5A-4CC4-817B-C33D1FB1B247}" type="pres">
      <dgm:prSet presAssocID="{C92294B8-F12A-42FD-B72C-42C2FDCD2D8E}" presName="text4" presStyleLbl="fgAcc4" presStyleIdx="1" presStyleCnt="4" custLinFactNeighborY="-20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FEA90B-B9F0-4838-A33A-C2D7921EB239}" type="pres">
      <dgm:prSet presAssocID="{C92294B8-F12A-42FD-B72C-42C2FDCD2D8E}" presName="hierChild5" presStyleCnt="0"/>
      <dgm:spPr/>
    </dgm:pt>
    <dgm:pt modelId="{AC97DC07-675E-4CF3-9913-C7CB3E6FE0DB}" type="pres">
      <dgm:prSet presAssocID="{95C1DC5D-E737-4A41-83F0-AD800A95D9F5}" presName="Name23" presStyleLbl="parChTrans1D4" presStyleIdx="2" presStyleCnt="4"/>
      <dgm:spPr/>
      <dgm:t>
        <a:bodyPr/>
        <a:lstStyle/>
        <a:p>
          <a:endParaRPr lang="en-US"/>
        </a:p>
      </dgm:t>
    </dgm:pt>
    <dgm:pt modelId="{079BF440-650D-4823-B2D6-4DF79A303EB7}" type="pres">
      <dgm:prSet presAssocID="{3CB81644-432E-42AF-ABA9-71ABDDE58956}" presName="hierRoot4" presStyleCnt="0"/>
      <dgm:spPr/>
    </dgm:pt>
    <dgm:pt modelId="{26B98B58-CCA1-49D4-A030-D5CDC237226A}" type="pres">
      <dgm:prSet presAssocID="{3CB81644-432E-42AF-ABA9-71ABDDE58956}" presName="composite4" presStyleCnt="0"/>
      <dgm:spPr/>
    </dgm:pt>
    <dgm:pt modelId="{4F3658AF-6F52-4172-B81C-592F00EDFFF5}" type="pres">
      <dgm:prSet presAssocID="{3CB81644-432E-42AF-ABA9-71ABDDE58956}" presName="background4" presStyleLbl="node4" presStyleIdx="2" presStyleCnt="4"/>
      <dgm:spPr/>
    </dgm:pt>
    <dgm:pt modelId="{769CFD7A-F5DE-46F5-9CC2-F86EEF9DC6D8}" type="pres">
      <dgm:prSet presAssocID="{3CB81644-432E-42AF-ABA9-71ABDDE58956}" presName="text4" presStyleLbl="fgAcc4" presStyleIdx="2" presStyleCnt="4" custLinFactNeighborY="-20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0F370F-4960-4A7F-8CDD-3F645777D926}" type="pres">
      <dgm:prSet presAssocID="{3CB81644-432E-42AF-ABA9-71ABDDE58956}" presName="hierChild5" presStyleCnt="0"/>
      <dgm:spPr/>
    </dgm:pt>
    <dgm:pt modelId="{DCB922D2-A971-46B6-8A66-A63871EC5D71}" type="pres">
      <dgm:prSet presAssocID="{37AAF2A0-4D79-4496-8E06-D2AF95C6A459}" presName="Name23" presStyleLbl="parChTrans1D4" presStyleIdx="3" presStyleCnt="4"/>
      <dgm:spPr/>
      <dgm:t>
        <a:bodyPr/>
        <a:lstStyle/>
        <a:p>
          <a:endParaRPr lang="en-US"/>
        </a:p>
      </dgm:t>
    </dgm:pt>
    <dgm:pt modelId="{1BE63070-B619-415B-AE72-C4895210C2ED}" type="pres">
      <dgm:prSet presAssocID="{934DA221-5443-497E-A4E4-A348E6ACDDB7}" presName="hierRoot4" presStyleCnt="0"/>
      <dgm:spPr/>
    </dgm:pt>
    <dgm:pt modelId="{2CDC735E-3F1A-4A75-90D7-4773653B5E0B}" type="pres">
      <dgm:prSet presAssocID="{934DA221-5443-497E-A4E4-A348E6ACDDB7}" presName="composite4" presStyleCnt="0"/>
      <dgm:spPr/>
    </dgm:pt>
    <dgm:pt modelId="{0F54FE08-C494-4F47-82B7-FE51BDB88D1B}" type="pres">
      <dgm:prSet presAssocID="{934DA221-5443-497E-A4E4-A348E6ACDDB7}" presName="background4" presStyleLbl="node4" presStyleIdx="3" presStyleCnt="4"/>
      <dgm:spPr/>
    </dgm:pt>
    <dgm:pt modelId="{D7493045-F4D0-49BB-8749-0235A8D3915E}" type="pres">
      <dgm:prSet presAssocID="{934DA221-5443-497E-A4E4-A348E6ACDDB7}" presName="text4" presStyleLbl="fgAcc4" presStyleIdx="3" presStyleCnt="4" custLinFactNeighborY="-20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2E629-8E7C-4C02-A214-F4E36EE87E99}" type="pres">
      <dgm:prSet presAssocID="{934DA221-5443-497E-A4E4-A348E6ACDDB7}" presName="hierChild5" presStyleCnt="0"/>
      <dgm:spPr/>
    </dgm:pt>
    <dgm:pt modelId="{32EFD88E-DE81-4381-B205-CBE7918F2CE5}" type="pres">
      <dgm:prSet presAssocID="{E3BBBB2C-8F74-4541-A78F-D9AB9652D44B}" presName="Name17" presStyleLbl="parChTrans1D3" presStyleIdx="4" presStyleCnt="5"/>
      <dgm:spPr/>
      <dgm:t>
        <a:bodyPr/>
        <a:lstStyle/>
        <a:p>
          <a:endParaRPr lang="en-US"/>
        </a:p>
      </dgm:t>
    </dgm:pt>
    <dgm:pt modelId="{198C794C-B56F-44BB-86AE-3D8E8DCA0B05}" type="pres">
      <dgm:prSet presAssocID="{45F34A96-294F-4F91-858C-0CCFEC2CFF6B}" presName="hierRoot3" presStyleCnt="0"/>
      <dgm:spPr/>
    </dgm:pt>
    <dgm:pt modelId="{19EC154C-71D4-48EA-BBE2-E21096B50AFF}" type="pres">
      <dgm:prSet presAssocID="{45F34A96-294F-4F91-858C-0CCFEC2CFF6B}" presName="composite3" presStyleCnt="0"/>
      <dgm:spPr/>
    </dgm:pt>
    <dgm:pt modelId="{BF8B932F-4D22-4640-AACA-B8161E323214}" type="pres">
      <dgm:prSet presAssocID="{45F34A96-294F-4F91-858C-0CCFEC2CFF6B}" presName="background3" presStyleLbl="node3" presStyleIdx="4" presStyleCnt="5"/>
      <dgm:spPr/>
    </dgm:pt>
    <dgm:pt modelId="{A3508BC1-7878-47B0-8798-90E3DFC2E606}" type="pres">
      <dgm:prSet presAssocID="{45F34A96-294F-4F91-858C-0CCFEC2CFF6B}" presName="text3" presStyleLbl="fgAcc3" presStyleIdx="4" presStyleCnt="5" custLinFactNeighborY="-229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ED010D-8600-4E52-90A3-DBDA231D7F55}" type="pres">
      <dgm:prSet presAssocID="{45F34A96-294F-4F91-858C-0CCFEC2CFF6B}" presName="hierChild4" presStyleCnt="0"/>
      <dgm:spPr/>
    </dgm:pt>
  </dgm:ptLst>
  <dgm:cxnLst>
    <dgm:cxn modelId="{CADEAC51-2CD6-4A52-8ED5-8C03784D5E6F}" type="presOf" srcId="{5E7D7A7B-2ADD-469E-B0F8-D565F03F46F9}" destId="{FAEB7323-3735-4A70-9856-8D0EBF8FBAD8}" srcOrd="0" destOrd="0" presId="urn:microsoft.com/office/officeart/2005/8/layout/hierarchy1"/>
    <dgm:cxn modelId="{83CB79F8-D765-49FC-AD54-6A34817664DB}" type="presOf" srcId="{934DA221-5443-497E-A4E4-A348E6ACDDB7}" destId="{D7493045-F4D0-49BB-8749-0235A8D3915E}" srcOrd="0" destOrd="0" presId="urn:microsoft.com/office/officeart/2005/8/layout/hierarchy1"/>
    <dgm:cxn modelId="{300F84A7-6FDC-427E-9649-2E614B2A1266}" srcId="{03A48CFA-6496-41BF-A746-80A181C3C3DE}" destId="{C92294B8-F12A-42FD-B72C-42C2FDCD2D8E}" srcOrd="0" destOrd="0" parTransId="{80A49C2A-5C20-42BB-A1DC-6558C20289C2}" sibTransId="{611D77A5-92DE-47E3-878A-892C64739260}"/>
    <dgm:cxn modelId="{C81AFF4B-9D0E-40B1-8E5B-30F389DDAD49}" srcId="{B632587F-1A59-4B58-8F39-3F88332608F5}" destId="{03A48CFA-6496-41BF-A746-80A181C3C3DE}" srcOrd="3" destOrd="0" parTransId="{72633D96-4A27-4E50-A39C-37AB41EEA9FE}" sibTransId="{8E5E1350-FE66-4F91-840A-B3A1E5069B7E}"/>
    <dgm:cxn modelId="{D2EE0912-0A68-4293-ADB1-032331F12B8F}" type="presOf" srcId="{95C1DC5D-E737-4A41-83F0-AD800A95D9F5}" destId="{AC97DC07-675E-4CF3-9913-C7CB3E6FE0DB}" srcOrd="0" destOrd="0" presId="urn:microsoft.com/office/officeart/2005/8/layout/hierarchy1"/>
    <dgm:cxn modelId="{34F63EB9-9CD5-4AF2-8DD6-4F1BFAC5091B}" type="presOf" srcId="{72633D96-4A27-4E50-A39C-37AB41EEA9FE}" destId="{2A660244-75C3-406F-9619-E3BEF3D37D58}" srcOrd="0" destOrd="0" presId="urn:microsoft.com/office/officeart/2005/8/layout/hierarchy1"/>
    <dgm:cxn modelId="{7D0307F4-5420-4605-A853-77976F864B36}" type="presOf" srcId="{4F920927-1A73-470C-97F0-75ABFA67423F}" destId="{0997F7E9-9C03-4C4C-9760-95BB29039A01}" srcOrd="0" destOrd="0" presId="urn:microsoft.com/office/officeart/2005/8/layout/hierarchy1"/>
    <dgm:cxn modelId="{2BE94F80-B7FC-401D-AC86-6411105EA24C}" srcId="{A220B35F-2635-4F8F-9051-2B1A318D39FF}" destId="{7DDC277E-B076-411B-8CA1-36A8A6D3C591}" srcOrd="0" destOrd="0" parTransId="{FDA95DFF-6A67-4C92-A605-9CA7D8E779DD}" sibTransId="{C6982BAB-102E-401F-BE0F-67BC4734D1B8}"/>
    <dgm:cxn modelId="{D2F72430-6D1E-446E-8465-FA31647FBEC0}" type="presOf" srcId="{A220B35F-2635-4F8F-9051-2B1A318D39FF}" destId="{06972473-63C5-472F-8F19-A41060A212F6}" srcOrd="0" destOrd="0" presId="urn:microsoft.com/office/officeart/2005/8/layout/hierarchy1"/>
    <dgm:cxn modelId="{4E2E2566-3BB5-4D49-8139-835CB536BD9D}" type="presOf" srcId="{3CB81644-432E-42AF-ABA9-71ABDDE58956}" destId="{769CFD7A-F5DE-46F5-9CC2-F86EEF9DC6D8}" srcOrd="0" destOrd="0" presId="urn:microsoft.com/office/officeart/2005/8/layout/hierarchy1"/>
    <dgm:cxn modelId="{D7263A41-534F-42F2-BFB4-66E741DDFD5F}" type="presOf" srcId="{E3BBBB2C-8F74-4541-A78F-D9AB9652D44B}" destId="{32EFD88E-DE81-4381-B205-CBE7918F2CE5}" srcOrd="0" destOrd="0" presId="urn:microsoft.com/office/officeart/2005/8/layout/hierarchy1"/>
    <dgm:cxn modelId="{6955F1D0-FCF9-4D8D-BAD2-2E27D171F963}" srcId="{B632587F-1A59-4B58-8F39-3F88332608F5}" destId="{6F06AC04-9C84-4A47-BFDD-AE87232D1106}" srcOrd="0" destOrd="0" parTransId="{5E7D7A7B-2ADD-469E-B0F8-D565F03F46F9}" sibTransId="{33C404C4-6211-4C8B-9140-D0533EAFE621}"/>
    <dgm:cxn modelId="{DEF1E47D-2A51-4E5B-8377-103520051C6A}" type="presOf" srcId="{37AAF2A0-4D79-4496-8E06-D2AF95C6A459}" destId="{DCB922D2-A971-46B6-8A66-A63871EC5D71}" srcOrd="0" destOrd="0" presId="urn:microsoft.com/office/officeart/2005/8/layout/hierarchy1"/>
    <dgm:cxn modelId="{17F9451F-2676-4399-A5CC-2B16BC20EDD4}" type="presOf" srcId="{8E780597-A9D7-4E6A-B969-7F37A974753C}" destId="{61E09D05-DEB3-4959-A5A6-723D18536CB3}" srcOrd="0" destOrd="0" presId="urn:microsoft.com/office/officeart/2005/8/layout/hierarchy1"/>
    <dgm:cxn modelId="{BC699438-0C3B-47B3-AEEF-4B3B9C697BED}" srcId="{B632587F-1A59-4B58-8F39-3F88332608F5}" destId="{45F34A96-294F-4F91-858C-0CCFEC2CFF6B}" srcOrd="4" destOrd="0" parTransId="{E3BBBB2C-8F74-4541-A78F-D9AB9652D44B}" sibTransId="{3AD622BB-3D20-4961-90A9-7E3A3EAB1155}"/>
    <dgm:cxn modelId="{E50FB978-B72E-4ADD-B08D-9D1C5B9112CA}" srcId="{7DDC277E-B076-411B-8CA1-36A8A6D3C591}" destId="{B632587F-1A59-4B58-8F39-3F88332608F5}" srcOrd="0" destOrd="0" parTransId="{8E780597-A9D7-4E6A-B969-7F37A974753C}" sibTransId="{BAFC8618-BD8D-4D8C-BB34-17C52689EDA4}"/>
    <dgm:cxn modelId="{E7DA6F74-E0A4-4C91-906F-78261B5CC048}" srcId="{03A48CFA-6496-41BF-A746-80A181C3C3DE}" destId="{934DA221-5443-497E-A4E4-A348E6ACDDB7}" srcOrd="2" destOrd="0" parTransId="{37AAF2A0-4D79-4496-8E06-D2AF95C6A459}" sibTransId="{A4D10C71-FE60-4F42-8EF6-606461EE738A}"/>
    <dgm:cxn modelId="{8DE28B22-15BF-45A2-BEC8-F9F96533889F}" srcId="{B632587F-1A59-4B58-8F39-3F88332608F5}" destId="{E7A2329C-33B3-4A00-B3C5-3989B6BC236E}" srcOrd="2" destOrd="0" parTransId="{4BCFECE5-1455-439D-B007-378A0F6A8A1B}" sibTransId="{73789E8F-164F-43F2-8CD6-04F95819DB9D}"/>
    <dgm:cxn modelId="{C10FD36B-8E6F-47C6-AFBD-06D4BEAD8E5C}" type="presOf" srcId="{4BCFECE5-1455-439D-B007-378A0F6A8A1B}" destId="{F19EF800-86AE-41CB-A88A-5B9FBDFC2FA8}" srcOrd="0" destOrd="0" presId="urn:microsoft.com/office/officeart/2005/8/layout/hierarchy1"/>
    <dgm:cxn modelId="{138BF7E4-21DD-4099-A463-1F2A580E1C4F}" type="presOf" srcId="{6F06AC04-9C84-4A47-BFDD-AE87232D1106}" destId="{B4D56982-F47A-4674-91F2-0766FF9A9AD1}" srcOrd="0" destOrd="0" presId="urn:microsoft.com/office/officeart/2005/8/layout/hierarchy1"/>
    <dgm:cxn modelId="{844CB447-E011-438D-ABAD-93E8970FD33A}" type="presOf" srcId="{E7A2329C-33B3-4A00-B3C5-3989B6BC236E}" destId="{8167E90C-25AB-4A98-A0F2-D0485F39F5C9}" srcOrd="0" destOrd="0" presId="urn:microsoft.com/office/officeart/2005/8/layout/hierarchy1"/>
    <dgm:cxn modelId="{D69588E0-AEAF-49E9-8EF4-E24286232D5C}" type="presOf" srcId="{426355DA-85B0-49DB-B723-939237685E7C}" destId="{058862DF-3D8C-4E4D-8D94-83843F4AF8AD}" srcOrd="0" destOrd="0" presId="urn:microsoft.com/office/officeart/2005/8/layout/hierarchy1"/>
    <dgm:cxn modelId="{8CC2D1B8-5872-4735-83B3-8A150DA7C5A7}" type="presOf" srcId="{05039FCC-4F08-4EEE-ACAE-BAC85EFDD1D7}" destId="{9C77B872-0508-40FE-9598-384E3ADA25EC}" srcOrd="0" destOrd="0" presId="urn:microsoft.com/office/officeart/2005/8/layout/hierarchy1"/>
    <dgm:cxn modelId="{1FD173A3-544E-4C02-AF30-4CE583721394}" type="presOf" srcId="{7DDC277E-B076-411B-8CA1-36A8A6D3C591}" destId="{B9538761-7FD5-4077-8FC2-8222F2EBB255}" srcOrd="0" destOrd="0" presId="urn:microsoft.com/office/officeart/2005/8/layout/hierarchy1"/>
    <dgm:cxn modelId="{FCFD1F00-69B0-4BBB-AC3F-C6E2A9364DB0}" srcId="{03A48CFA-6496-41BF-A746-80A181C3C3DE}" destId="{3CB81644-432E-42AF-ABA9-71ABDDE58956}" srcOrd="1" destOrd="0" parTransId="{95C1DC5D-E737-4A41-83F0-AD800A95D9F5}" sibTransId="{87368739-70E0-48CC-B078-DBA02B966C38}"/>
    <dgm:cxn modelId="{78FDE67A-2DF2-430E-8884-702AB9E9F8C2}" type="presOf" srcId="{4B2D1F3B-F359-4548-91E0-0C2AC7CCD7A1}" destId="{DD159A7B-5084-481D-94B7-435977B6A330}" srcOrd="0" destOrd="0" presId="urn:microsoft.com/office/officeart/2005/8/layout/hierarchy1"/>
    <dgm:cxn modelId="{4F685A32-AFFC-40EE-B4D4-F0A3A32BD9FC}" type="presOf" srcId="{B632587F-1A59-4B58-8F39-3F88332608F5}" destId="{83892B44-6CCF-45E5-ADAD-511162BA07D8}" srcOrd="0" destOrd="0" presId="urn:microsoft.com/office/officeart/2005/8/layout/hierarchy1"/>
    <dgm:cxn modelId="{E114C896-4AAB-436C-A39A-60AD63DD022C}" type="presOf" srcId="{03A48CFA-6496-41BF-A746-80A181C3C3DE}" destId="{486CEE27-FFCA-497A-8FAA-7719A42FA8AB}" srcOrd="0" destOrd="0" presId="urn:microsoft.com/office/officeart/2005/8/layout/hierarchy1"/>
    <dgm:cxn modelId="{EEE27B68-13C0-4E69-9E3D-E81F26365082}" srcId="{B632587F-1A59-4B58-8F39-3F88332608F5}" destId="{426355DA-85B0-49DB-B723-939237685E7C}" srcOrd="1" destOrd="0" parTransId="{05039FCC-4F08-4EEE-ACAE-BAC85EFDD1D7}" sibTransId="{C7DCF50B-90BE-4C41-AAFB-5990C2737070}"/>
    <dgm:cxn modelId="{82B5D393-E6BA-4C99-82EC-CE197264E0FD}" srcId="{6F06AC04-9C84-4A47-BFDD-AE87232D1106}" destId="{4F920927-1A73-470C-97F0-75ABFA67423F}" srcOrd="0" destOrd="0" parTransId="{4B2D1F3B-F359-4548-91E0-0C2AC7CCD7A1}" sibTransId="{79406963-93E8-4610-9E27-FEFF794E3AB0}"/>
    <dgm:cxn modelId="{8F96D7E4-E200-4777-8278-8D231D401030}" type="presOf" srcId="{C92294B8-F12A-42FD-B72C-42C2FDCD2D8E}" destId="{98617AD6-2A5A-4CC4-817B-C33D1FB1B247}" srcOrd="0" destOrd="0" presId="urn:microsoft.com/office/officeart/2005/8/layout/hierarchy1"/>
    <dgm:cxn modelId="{6CD49695-F454-4F78-9B4C-26A8F409F7B2}" type="presOf" srcId="{80A49C2A-5C20-42BB-A1DC-6558C20289C2}" destId="{73DC0BED-9251-4B5C-8191-EE587DFF262E}" srcOrd="0" destOrd="0" presId="urn:microsoft.com/office/officeart/2005/8/layout/hierarchy1"/>
    <dgm:cxn modelId="{1FA8F6AB-EB60-482E-8732-6FAD08B7F0BB}" type="presOf" srcId="{45F34A96-294F-4F91-858C-0CCFEC2CFF6B}" destId="{A3508BC1-7878-47B0-8798-90E3DFC2E606}" srcOrd="0" destOrd="0" presId="urn:microsoft.com/office/officeart/2005/8/layout/hierarchy1"/>
    <dgm:cxn modelId="{439CC73D-EE8A-4C69-BBE9-28D79007596D}" type="presParOf" srcId="{06972473-63C5-472F-8F19-A41060A212F6}" destId="{77A6648D-0EFF-4365-8D16-F45C6DA98551}" srcOrd="0" destOrd="0" presId="urn:microsoft.com/office/officeart/2005/8/layout/hierarchy1"/>
    <dgm:cxn modelId="{919349CD-6CF1-410F-8A49-F4910F043097}" type="presParOf" srcId="{77A6648D-0EFF-4365-8D16-F45C6DA98551}" destId="{DA0FD597-683F-45E4-A0CA-E8522C03C8B7}" srcOrd="0" destOrd="0" presId="urn:microsoft.com/office/officeart/2005/8/layout/hierarchy1"/>
    <dgm:cxn modelId="{E17FA093-C69E-4FC2-8EBC-928BB98A4AEC}" type="presParOf" srcId="{DA0FD597-683F-45E4-A0CA-E8522C03C8B7}" destId="{4877C697-A23C-40D9-A3BC-8AEC786D3675}" srcOrd="0" destOrd="0" presId="urn:microsoft.com/office/officeart/2005/8/layout/hierarchy1"/>
    <dgm:cxn modelId="{B44A67C2-9021-4D6E-BD86-90473CBC38A8}" type="presParOf" srcId="{DA0FD597-683F-45E4-A0CA-E8522C03C8B7}" destId="{B9538761-7FD5-4077-8FC2-8222F2EBB255}" srcOrd="1" destOrd="0" presId="urn:microsoft.com/office/officeart/2005/8/layout/hierarchy1"/>
    <dgm:cxn modelId="{5ADB0092-A5F2-4B80-B2DE-135BDA26A134}" type="presParOf" srcId="{77A6648D-0EFF-4365-8D16-F45C6DA98551}" destId="{4BED2B88-63A2-4466-85BB-3EAB8C8E6B73}" srcOrd="1" destOrd="0" presId="urn:microsoft.com/office/officeart/2005/8/layout/hierarchy1"/>
    <dgm:cxn modelId="{BEFE1224-2483-4E8F-A3AE-09346991CE8D}" type="presParOf" srcId="{4BED2B88-63A2-4466-85BB-3EAB8C8E6B73}" destId="{61E09D05-DEB3-4959-A5A6-723D18536CB3}" srcOrd="0" destOrd="0" presId="urn:microsoft.com/office/officeart/2005/8/layout/hierarchy1"/>
    <dgm:cxn modelId="{0C2A1ECD-035D-408B-9B88-56286AA2D6A1}" type="presParOf" srcId="{4BED2B88-63A2-4466-85BB-3EAB8C8E6B73}" destId="{BF4A4764-DEC1-4932-8B6B-70C04A973671}" srcOrd="1" destOrd="0" presId="urn:microsoft.com/office/officeart/2005/8/layout/hierarchy1"/>
    <dgm:cxn modelId="{BD8D782E-D1E3-423C-9089-B53DA83ECFA7}" type="presParOf" srcId="{BF4A4764-DEC1-4932-8B6B-70C04A973671}" destId="{8483E4C7-D29C-494B-9D34-F2487CED55AD}" srcOrd="0" destOrd="0" presId="urn:microsoft.com/office/officeart/2005/8/layout/hierarchy1"/>
    <dgm:cxn modelId="{752B5B0C-A9C9-4A2E-93C1-9E9E847B59EB}" type="presParOf" srcId="{8483E4C7-D29C-494B-9D34-F2487CED55AD}" destId="{3C9CAFA0-B3BC-4E51-BE90-3F42B326FDDB}" srcOrd="0" destOrd="0" presId="urn:microsoft.com/office/officeart/2005/8/layout/hierarchy1"/>
    <dgm:cxn modelId="{2D4F8294-04EF-48FD-B248-4DD7B13CEF2F}" type="presParOf" srcId="{8483E4C7-D29C-494B-9D34-F2487CED55AD}" destId="{83892B44-6CCF-45E5-ADAD-511162BA07D8}" srcOrd="1" destOrd="0" presId="urn:microsoft.com/office/officeart/2005/8/layout/hierarchy1"/>
    <dgm:cxn modelId="{63F42E96-B6ED-4614-917A-4E70AB64FA4E}" type="presParOf" srcId="{BF4A4764-DEC1-4932-8B6B-70C04A973671}" destId="{8D58087C-7F40-44B9-9A4D-A3A6E7DC7AD0}" srcOrd="1" destOrd="0" presId="urn:microsoft.com/office/officeart/2005/8/layout/hierarchy1"/>
    <dgm:cxn modelId="{8ECBEFF8-B458-436C-A5BA-13496D971BED}" type="presParOf" srcId="{8D58087C-7F40-44B9-9A4D-A3A6E7DC7AD0}" destId="{FAEB7323-3735-4A70-9856-8D0EBF8FBAD8}" srcOrd="0" destOrd="0" presId="urn:microsoft.com/office/officeart/2005/8/layout/hierarchy1"/>
    <dgm:cxn modelId="{64EB828F-ECCB-48C5-B66D-56F78B87B2B9}" type="presParOf" srcId="{8D58087C-7F40-44B9-9A4D-A3A6E7DC7AD0}" destId="{D0E793C7-3D0C-42C6-88BC-99136CFE7429}" srcOrd="1" destOrd="0" presId="urn:microsoft.com/office/officeart/2005/8/layout/hierarchy1"/>
    <dgm:cxn modelId="{05E0DCE1-5E6C-4169-BF95-B28F2A788C59}" type="presParOf" srcId="{D0E793C7-3D0C-42C6-88BC-99136CFE7429}" destId="{5AD75674-B04C-40A0-AC90-4D4E7C271CB8}" srcOrd="0" destOrd="0" presId="urn:microsoft.com/office/officeart/2005/8/layout/hierarchy1"/>
    <dgm:cxn modelId="{A0B52450-F753-4B8F-A57F-7C5356BFB19B}" type="presParOf" srcId="{5AD75674-B04C-40A0-AC90-4D4E7C271CB8}" destId="{ABD27712-6ED5-481C-A232-4DBB03F39611}" srcOrd="0" destOrd="0" presId="urn:microsoft.com/office/officeart/2005/8/layout/hierarchy1"/>
    <dgm:cxn modelId="{EA4B961B-4B53-4031-86B6-2F04D37967E8}" type="presParOf" srcId="{5AD75674-B04C-40A0-AC90-4D4E7C271CB8}" destId="{B4D56982-F47A-4674-91F2-0766FF9A9AD1}" srcOrd="1" destOrd="0" presId="urn:microsoft.com/office/officeart/2005/8/layout/hierarchy1"/>
    <dgm:cxn modelId="{827A825A-725C-4066-9EA4-441172634587}" type="presParOf" srcId="{D0E793C7-3D0C-42C6-88BC-99136CFE7429}" destId="{5CD5A283-3059-4892-8668-01A88FB3F2FC}" srcOrd="1" destOrd="0" presId="urn:microsoft.com/office/officeart/2005/8/layout/hierarchy1"/>
    <dgm:cxn modelId="{B0D37A71-9DC8-491E-8990-87834A3E2E55}" type="presParOf" srcId="{5CD5A283-3059-4892-8668-01A88FB3F2FC}" destId="{DD159A7B-5084-481D-94B7-435977B6A330}" srcOrd="0" destOrd="0" presId="urn:microsoft.com/office/officeart/2005/8/layout/hierarchy1"/>
    <dgm:cxn modelId="{4D860F89-7612-4AE4-8686-E7D4FA4FDDA2}" type="presParOf" srcId="{5CD5A283-3059-4892-8668-01A88FB3F2FC}" destId="{7B3C408C-5608-4831-B12C-A33DEC51656E}" srcOrd="1" destOrd="0" presId="urn:microsoft.com/office/officeart/2005/8/layout/hierarchy1"/>
    <dgm:cxn modelId="{C7EE04BB-C89F-432E-A23B-494A3E1BC027}" type="presParOf" srcId="{7B3C408C-5608-4831-B12C-A33DEC51656E}" destId="{14EE185D-BE9C-4424-99AD-D11C8BEE0D95}" srcOrd="0" destOrd="0" presId="urn:microsoft.com/office/officeart/2005/8/layout/hierarchy1"/>
    <dgm:cxn modelId="{FAC52B58-E7CF-48DF-A13A-C8E0A0450A09}" type="presParOf" srcId="{14EE185D-BE9C-4424-99AD-D11C8BEE0D95}" destId="{0ABA8841-2E13-4EE7-9600-D939414EE2BC}" srcOrd="0" destOrd="0" presId="urn:microsoft.com/office/officeart/2005/8/layout/hierarchy1"/>
    <dgm:cxn modelId="{D52DD77C-36E8-4ABA-91AA-01178B16FDB7}" type="presParOf" srcId="{14EE185D-BE9C-4424-99AD-D11C8BEE0D95}" destId="{0997F7E9-9C03-4C4C-9760-95BB29039A01}" srcOrd="1" destOrd="0" presId="urn:microsoft.com/office/officeart/2005/8/layout/hierarchy1"/>
    <dgm:cxn modelId="{3960D20E-2341-4D5D-B5F6-112A2F8F7151}" type="presParOf" srcId="{7B3C408C-5608-4831-B12C-A33DEC51656E}" destId="{F8CB2E3D-83C7-464A-BD86-88D0DE5EC0B9}" srcOrd="1" destOrd="0" presId="urn:microsoft.com/office/officeart/2005/8/layout/hierarchy1"/>
    <dgm:cxn modelId="{3FB12C14-6B66-463C-A22D-65E149D7DD15}" type="presParOf" srcId="{8D58087C-7F40-44B9-9A4D-A3A6E7DC7AD0}" destId="{9C77B872-0508-40FE-9598-384E3ADA25EC}" srcOrd="2" destOrd="0" presId="urn:microsoft.com/office/officeart/2005/8/layout/hierarchy1"/>
    <dgm:cxn modelId="{11508EF3-BC10-4755-827D-0F2D03FFC4FD}" type="presParOf" srcId="{8D58087C-7F40-44B9-9A4D-A3A6E7DC7AD0}" destId="{96C520EB-2753-46AD-B105-A7C8E6A4B54D}" srcOrd="3" destOrd="0" presId="urn:microsoft.com/office/officeart/2005/8/layout/hierarchy1"/>
    <dgm:cxn modelId="{C2D5EA96-DA7D-4D6A-9293-9FD784581D50}" type="presParOf" srcId="{96C520EB-2753-46AD-B105-A7C8E6A4B54D}" destId="{ECF9502B-FE11-4ED7-B2DB-6EF5904838DE}" srcOrd="0" destOrd="0" presId="urn:microsoft.com/office/officeart/2005/8/layout/hierarchy1"/>
    <dgm:cxn modelId="{BDFED53A-5171-4070-8E7F-1B895528E9A4}" type="presParOf" srcId="{ECF9502B-FE11-4ED7-B2DB-6EF5904838DE}" destId="{9CA67CCC-1784-42FE-845F-2DC16907EBFD}" srcOrd="0" destOrd="0" presId="urn:microsoft.com/office/officeart/2005/8/layout/hierarchy1"/>
    <dgm:cxn modelId="{6BF579B9-83A8-411A-9223-FBB6C7ACB6F9}" type="presParOf" srcId="{ECF9502B-FE11-4ED7-B2DB-6EF5904838DE}" destId="{058862DF-3D8C-4E4D-8D94-83843F4AF8AD}" srcOrd="1" destOrd="0" presId="urn:microsoft.com/office/officeart/2005/8/layout/hierarchy1"/>
    <dgm:cxn modelId="{7798FED8-215B-4496-9EEF-C4DBD9CF9BB6}" type="presParOf" srcId="{96C520EB-2753-46AD-B105-A7C8E6A4B54D}" destId="{24A0641F-C7A1-46E7-BDEA-4886ED9C7D2E}" srcOrd="1" destOrd="0" presId="urn:microsoft.com/office/officeart/2005/8/layout/hierarchy1"/>
    <dgm:cxn modelId="{57579C3F-6012-4BB8-B776-3590B12914CF}" type="presParOf" srcId="{8D58087C-7F40-44B9-9A4D-A3A6E7DC7AD0}" destId="{F19EF800-86AE-41CB-A88A-5B9FBDFC2FA8}" srcOrd="4" destOrd="0" presId="urn:microsoft.com/office/officeart/2005/8/layout/hierarchy1"/>
    <dgm:cxn modelId="{345D8319-FC41-4FB0-AA58-4B00F129E2EE}" type="presParOf" srcId="{8D58087C-7F40-44B9-9A4D-A3A6E7DC7AD0}" destId="{E38CB629-5627-4FEC-8B47-699F24A2CB90}" srcOrd="5" destOrd="0" presId="urn:microsoft.com/office/officeart/2005/8/layout/hierarchy1"/>
    <dgm:cxn modelId="{F3DD797E-4D9A-43B7-9367-55E205D7E278}" type="presParOf" srcId="{E38CB629-5627-4FEC-8B47-699F24A2CB90}" destId="{89D9BAA4-A721-4A94-BC09-88FE4957DBF6}" srcOrd="0" destOrd="0" presId="urn:microsoft.com/office/officeart/2005/8/layout/hierarchy1"/>
    <dgm:cxn modelId="{AD4FAA09-BAD3-4369-BBEB-1D68B0795776}" type="presParOf" srcId="{89D9BAA4-A721-4A94-BC09-88FE4957DBF6}" destId="{39019329-7EB4-4DE7-81EE-8AE782692B83}" srcOrd="0" destOrd="0" presId="urn:microsoft.com/office/officeart/2005/8/layout/hierarchy1"/>
    <dgm:cxn modelId="{C1D48412-E61C-4215-8F13-DADE5021BAA6}" type="presParOf" srcId="{89D9BAA4-A721-4A94-BC09-88FE4957DBF6}" destId="{8167E90C-25AB-4A98-A0F2-D0485F39F5C9}" srcOrd="1" destOrd="0" presId="urn:microsoft.com/office/officeart/2005/8/layout/hierarchy1"/>
    <dgm:cxn modelId="{E53CD208-646E-4890-93EB-79F64F5BF487}" type="presParOf" srcId="{E38CB629-5627-4FEC-8B47-699F24A2CB90}" destId="{AC1FCF04-E208-4A06-8F09-E7BC99FA6196}" srcOrd="1" destOrd="0" presId="urn:microsoft.com/office/officeart/2005/8/layout/hierarchy1"/>
    <dgm:cxn modelId="{144B3E4D-D8C5-4F2E-852A-F1447FC3076F}" type="presParOf" srcId="{8D58087C-7F40-44B9-9A4D-A3A6E7DC7AD0}" destId="{2A660244-75C3-406F-9619-E3BEF3D37D58}" srcOrd="6" destOrd="0" presId="urn:microsoft.com/office/officeart/2005/8/layout/hierarchy1"/>
    <dgm:cxn modelId="{3CC09036-0062-4E2B-9305-50EA4E5C2EC0}" type="presParOf" srcId="{8D58087C-7F40-44B9-9A4D-A3A6E7DC7AD0}" destId="{A28EA0EF-6FC9-4A0F-B7E8-C4313396061D}" srcOrd="7" destOrd="0" presId="urn:microsoft.com/office/officeart/2005/8/layout/hierarchy1"/>
    <dgm:cxn modelId="{97651A9A-6A58-4BA4-8A05-D53CF181845B}" type="presParOf" srcId="{A28EA0EF-6FC9-4A0F-B7E8-C4313396061D}" destId="{8CE3B408-4C3D-40E4-816D-5EC950A7D03F}" srcOrd="0" destOrd="0" presId="urn:microsoft.com/office/officeart/2005/8/layout/hierarchy1"/>
    <dgm:cxn modelId="{EBBEE592-5AC3-43CB-806B-280B3214F8DA}" type="presParOf" srcId="{8CE3B408-4C3D-40E4-816D-5EC950A7D03F}" destId="{65F51A0A-242E-43F7-AEE7-0B5DE6D07BBC}" srcOrd="0" destOrd="0" presId="urn:microsoft.com/office/officeart/2005/8/layout/hierarchy1"/>
    <dgm:cxn modelId="{E7923285-05DD-49EB-A5A0-BACE9D6FD133}" type="presParOf" srcId="{8CE3B408-4C3D-40E4-816D-5EC950A7D03F}" destId="{486CEE27-FFCA-497A-8FAA-7719A42FA8AB}" srcOrd="1" destOrd="0" presId="urn:microsoft.com/office/officeart/2005/8/layout/hierarchy1"/>
    <dgm:cxn modelId="{017B4269-BF3B-4A24-8761-1FE5BB5C81B8}" type="presParOf" srcId="{A28EA0EF-6FC9-4A0F-B7E8-C4313396061D}" destId="{939EFACB-0FBA-4EB9-8519-D8CB1F8DA6FA}" srcOrd="1" destOrd="0" presId="urn:microsoft.com/office/officeart/2005/8/layout/hierarchy1"/>
    <dgm:cxn modelId="{11D72253-0C2A-40AC-95C1-CCBC395BBDBA}" type="presParOf" srcId="{939EFACB-0FBA-4EB9-8519-D8CB1F8DA6FA}" destId="{73DC0BED-9251-4B5C-8191-EE587DFF262E}" srcOrd="0" destOrd="0" presId="urn:microsoft.com/office/officeart/2005/8/layout/hierarchy1"/>
    <dgm:cxn modelId="{B27D62B8-2314-4352-946C-5E65B61D6C7B}" type="presParOf" srcId="{939EFACB-0FBA-4EB9-8519-D8CB1F8DA6FA}" destId="{85CE7EBA-A70E-4C09-B045-A49F4EE7818F}" srcOrd="1" destOrd="0" presId="urn:microsoft.com/office/officeart/2005/8/layout/hierarchy1"/>
    <dgm:cxn modelId="{0F47BEF5-C37A-4FE2-9D0F-E3EE2C593ADF}" type="presParOf" srcId="{85CE7EBA-A70E-4C09-B045-A49F4EE7818F}" destId="{63907A6F-E632-45E0-BF5C-1787833BE2FE}" srcOrd="0" destOrd="0" presId="urn:microsoft.com/office/officeart/2005/8/layout/hierarchy1"/>
    <dgm:cxn modelId="{61522E5E-3CA9-482D-90A2-7740F27FD0B4}" type="presParOf" srcId="{63907A6F-E632-45E0-BF5C-1787833BE2FE}" destId="{47F209D6-A50F-4593-8101-495466DA161C}" srcOrd="0" destOrd="0" presId="urn:microsoft.com/office/officeart/2005/8/layout/hierarchy1"/>
    <dgm:cxn modelId="{D062B96C-8BCA-4C80-9B31-B6B751F00AF0}" type="presParOf" srcId="{63907A6F-E632-45E0-BF5C-1787833BE2FE}" destId="{98617AD6-2A5A-4CC4-817B-C33D1FB1B247}" srcOrd="1" destOrd="0" presId="urn:microsoft.com/office/officeart/2005/8/layout/hierarchy1"/>
    <dgm:cxn modelId="{FA50AAB1-B0F3-4A40-8652-E2D5DC281CDF}" type="presParOf" srcId="{85CE7EBA-A70E-4C09-B045-A49F4EE7818F}" destId="{44FEA90B-B9F0-4838-A33A-C2D7921EB239}" srcOrd="1" destOrd="0" presId="urn:microsoft.com/office/officeart/2005/8/layout/hierarchy1"/>
    <dgm:cxn modelId="{DFA8415E-C1D5-470C-8F00-09CB10E70A1E}" type="presParOf" srcId="{939EFACB-0FBA-4EB9-8519-D8CB1F8DA6FA}" destId="{AC97DC07-675E-4CF3-9913-C7CB3E6FE0DB}" srcOrd="2" destOrd="0" presId="urn:microsoft.com/office/officeart/2005/8/layout/hierarchy1"/>
    <dgm:cxn modelId="{F88AEC0C-CEA3-48A3-8F37-19C2E3E31789}" type="presParOf" srcId="{939EFACB-0FBA-4EB9-8519-D8CB1F8DA6FA}" destId="{079BF440-650D-4823-B2D6-4DF79A303EB7}" srcOrd="3" destOrd="0" presId="urn:microsoft.com/office/officeart/2005/8/layout/hierarchy1"/>
    <dgm:cxn modelId="{69394EBC-ED4E-49BC-B921-421712A7DADB}" type="presParOf" srcId="{079BF440-650D-4823-B2D6-4DF79A303EB7}" destId="{26B98B58-CCA1-49D4-A030-D5CDC237226A}" srcOrd="0" destOrd="0" presId="urn:microsoft.com/office/officeart/2005/8/layout/hierarchy1"/>
    <dgm:cxn modelId="{7AE5D89F-9354-4AD4-BB16-AF08EE4CDFCD}" type="presParOf" srcId="{26B98B58-CCA1-49D4-A030-D5CDC237226A}" destId="{4F3658AF-6F52-4172-B81C-592F00EDFFF5}" srcOrd="0" destOrd="0" presId="urn:microsoft.com/office/officeart/2005/8/layout/hierarchy1"/>
    <dgm:cxn modelId="{8C86406A-79FB-44EC-9662-F79FD7686B30}" type="presParOf" srcId="{26B98B58-CCA1-49D4-A030-D5CDC237226A}" destId="{769CFD7A-F5DE-46F5-9CC2-F86EEF9DC6D8}" srcOrd="1" destOrd="0" presId="urn:microsoft.com/office/officeart/2005/8/layout/hierarchy1"/>
    <dgm:cxn modelId="{3139FD42-037D-4C42-A25F-D1A7DF0D3ED9}" type="presParOf" srcId="{079BF440-650D-4823-B2D6-4DF79A303EB7}" destId="{F80F370F-4960-4A7F-8CDD-3F645777D926}" srcOrd="1" destOrd="0" presId="urn:microsoft.com/office/officeart/2005/8/layout/hierarchy1"/>
    <dgm:cxn modelId="{0FF4B083-019C-43CC-90AB-7F7C627C08E5}" type="presParOf" srcId="{939EFACB-0FBA-4EB9-8519-D8CB1F8DA6FA}" destId="{DCB922D2-A971-46B6-8A66-A63871EC5D71}" srcOrd="4" destOrd="0" presId="urn:microsoft.com/office/officeart/2005/8/layout/hierarchy1"/>
    <dgm:cxn modelId="{10295F66-903E-41CD-8158-25B2B6797C06}" type="presParOf" srcId="{939EFACB-0FBA-4EB9-8519-D8CB1F8DA6FA}" destId="{1BE63070-B619-415B-AE72-C4895210C2ED}" srcOrd="5" destOrd="0" presId="urn:microsoft.com/office/officeart/2005/8/layout/hierarchy1"/>
    <dgm:cxn modelId="{9E5A9E34-E0C2-4F70-9292-7C7481A823AA}" type="presParOf" srcId="{1BE63070-B619-415B-AE72-C4895210C2ED}" destId="{2CDC735E-3F1A-4A75-90D7-4773653B5E0B}" srcOrd="0" destOrd="0" presId="urn:microsoft.com/office/officeart/2005/8/layout/hierarchy1"/>
    <dgm:cxn modelId="{95975199-E274-4FBE-B489-F0BB21A6D0D3}" type="presParOf" srcId="{2CDC735E-3F1A-4A75-90D7-4773653B5E0B}" destId="{0F54FE08-C494-4F47-82B7-FE51BDB88D1B}" srcOrd="0" destOrd="0" presId="urn:microsoft.com/office/officeart/2005/8/layout/hierarchy1"/>
    <dgm:cxn modelId="{9BC06AC2-8325-4BAC-ACD8-5AA56E7E0390}" type="presParOf" srcId="{2CDC735E-3F1A-4A75-90D7-4773653B5E0B}" destId="{D7493045-F4D0-49BB-8749-0235A8D3915E}" srcOrd="1" destOrd="0" presId="urn:microsoft.com/office/officeart/2005/8/layout/hierarchy1"/>
    <dgm:cxn modelId="{B72502EB-1AAB-4B5E-94E7-72D95C66355D}" type="presParOf" srcId="{1BE63070-B619-415B-AE72-C4895210C2ED}" destId="{E562E629-8E7C-4C02-A214-F4E36EE87E99}" srcOrd="1" destOrd="0" presId="urn:microsoft.com/office/officeart/2005/8/layout/hierarchy1"/>
    <dgm:cxn modelId="{730F2D56-EE35-4921-B35A-8084DFCDD4D6}" type="presParOf" srcId="{8D58087C-7F40-44B9-9A4D-A3A6E7DC7AD0}" destId="{32EFD88E-DE81-4381-B205-CBE7918F2CE5}" srcOrd="8" destOrd="0" presId="urn:microsoft.com/office/officeart/2005/8/layout/hierarchy1"/>
    <dgm:cxn modelId="{C1A8C963-4284-4C43-AE5C-31397324A992}" type="presParOf" srcId="{8D58087C-7F40-44B9-9A4D-A3A6E7DC7AD0}" destId="{198C794C-B56F-44BB-86AE-3D8E8DCA0B05}" srcOrd="9" destOrd="0" presId="urn:microsoft.com/office/officeart/2005/8/layout/hierarchy1"/>
    <dgm:cxn modelId="{5A506DE6-C243-42C3-A209-D98293ADE3CA}" type="presParOf" srcId="{198C794C-B56F-44BB-86AE-3D8E8DCA0B05}" destId="{19EC154C-71D4-48EA-BBE2-E21096B50AFF}" srcOrd="0" destOrd="0" presId="urn:microsoft.com/office/officeart/2005/8/layout/hierarchy1"/>
    <dgm:cxn modelId="{1ED134E1-CF5B-491D-9BB4-C421A69C3BAE}" type="presParOf" srcId="{19EC154C-71D4-48EA-BBE2-E21096B50AFF}" destId="{BF8B932F-4D22-4640-AACA-B8161E323214}" srcOrd="0" destOrd="0" presId="urn:microsoft.com/office/officeart/2005/8/layout/hierarchy1"/>
    <dgm:cxn modelId="{A65BE9AA-0528-4BB4-933B-157CBAD312FA}" type="presParOf" srcId="{19EC154C-71D4-48EA-BBE2-E21096B50AFF}" destId="{A3508BC1-7878-47B0-8798-90E3DFC2E606}" srcOrd="1" destOrd="0" presId="urn:microsoft.com/office/officeart/2005/8/layout/hierarchy1"/>
    <dgm:cxn modelId="{01013982-F2BD-468D-AD77-777FD7ADACF2}" type="presParOf" srcId="{198C794C-B56F-44BB-86AE-3D8E8DCA0B05}" destId="{5AED010D-8600-4E52-90A3-DBDA231D7F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FD88E-DE81-4381-B205-CBE7918F2CE5}">
      <dsp:nvSpPr>
        <dsp:cNvPr id="0" name=""/>
        <dsp:cNvSpPr/>
      </dsp:nvSpPr>
      <dsp:spPr>
        <a:xfrm>
          <a:off x="9052903" y="2470819"/>
          <a:ext cx="388801" cy="61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567"/>
              </a:lnTo>
              <a:lnTo>
                <a:pt x="388801" y="448567"/>
              </a:lnTo>
              <a:lnTo>
                <a:pt x="388801" y="610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922D2-A971-46B6-8A66-A63871EC5D71}">
      <dsp:nvSpPr>
        <dsp:cNvPr id="0" name=""/>
        <dsp:cNvSpPr/>
      </dsp:nvSpPr>
      <dsp:spPr>
        <a:xfrm>
          <a:off x="7301102" y="4193775"/>
          <a:ext cx="2140602" cy="5342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952"/>
              </a:lnTo>
              <a:lnTo>
                <a:pt x="2140602" y="371952"/>
              </a:lnTo>
              <a:lnTo>
                <a:pt x="2140602" y="53420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7DC07-675E-4CF3-9913-C7CB3E6FE0DB}">
      <dsp:nvSpPr>
        <dsp:cNvPr id="0" name=""/>
        <dsp:cNvSpPr/>
      </dsp:nvSpPr>
      <dsp:spPr>
        <a:xfrm>
          <a:off x="7255382" y="4193775"/>
          <a:ext cx="91440" cy="5342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420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C0BED-9251-4B5C-8191-EE587DFF262E}">
      <dsp:nvSpPr>
        <dsp:cNvPr id="0" name=""/>
        <dsp:cNvSpPr/>
      </dsp:nvSpPr>
      <dsp:spPr>
        <a:xfrm>
          <a:off x="5160499" y="4193775"/>
          <a:ext cx="2140602" cy="534200"/>
        </a:xfrm>
        <a:custGeom>
          <a:avLst/>
          <a:gdLst/>
          <a:ahLst/>
          <a:cxnLst/>
          <a:rect l="0" t="0" r="0" b="0"/>
          <a:pathLst>
            <a:path>
              <a:moveTo>
                <a:pt x="2140602" y="0"/>
              </a:moveTo>
              <a:lnTo>
                <a:pt x="2140602" y="371952"/>
              </a:lnTo>
              <a:lnTo>
                <a:pt x="0" y="371952"/>
              </a:lnTo>
              <a:lnTo>
                <a:pt x="0" y="53420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60244-75C3-406F-9619-E3BEF3D37D58}">
      <dsp:nvSpPr>
        <dsp:cNvPr id="0" name=""/>
        <dsp:cNvSpPr/>
      </dsp:nvSpPr>
      <dsp:spPr>
        <a:xfrm>
          <a:off x="7301102" y="2470819"/>
          <a:ext cx="1751800" cy="610815"/>
        </a:xfrm>
        <a:custGeom>
          <a:avLst/>
          <a:gdLst/>
          <a:ahLst/>
          <a:cxnLst/>
          <a:rect l="0" t="0" r="0" b="0"/>
          <a:pathLst>
            <a:path>
              <a:moveTo>
                <a:pt x="1751800" y="0"/>
              </a:moveTo>
              <a:lnTo>
                <a:pt x="1751800" y="448567"/>
              </a:lnTo>
              <a:lnTo>
                <a:pt x="0" y="448567"/>
              </a:lnTo>
              <a:lnTo>
                <a:pt x="0" y="610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EF800-86AE-41CB-A88A-5B9FBDFC2FA8}">
      <dsp:nvSpPr>
        <dsp:cNvPr id="0" name=""/>
        <dsp:cNvSpPr/>
      </dsp:nvSpPr>
      <dsp:spPr>
        <a:xfrm>
          <a:off x="5160499" y="2470819"/>
          <a:ext cx="3892403" cy="610815"/>
        </a:xfrm>
        <a:custGeom>
          <a:avLst/>
          <a:gdLst/>
          <a:ahLst/>
          <a:cxnLst/>
          <a:rect l="0" t="0" r="0" b="0"/>
          <a:pathLst>
            <a:path>
              <a:moveTo>
                <a:pt x="3892403" y="0"/>
              </a:moveTo>
              <a:lnTo>
                <a:pt x="3892403" y="448567"/>
              </a:lnTo>
              <a:lnTo>
                <a:pt x="0" y="448567"/>
              </a:lnTo>
              <a:lnTo>
                <a:pt x="0" y="610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7B872-0508-40FE-9598-384E3ADA25EC}">
      <dsp:nvSpPr>
        <dsp:cNvPr id="0" name=""/>
        <dsp:cNvSpPr/>
      </dsp:nvSpPr>
      <dsp:spPr>
        <a:xfrm>
          <a:off x="3019897" y="2470819"/>
          <a:ext cx="6033005" cy="610815"/>
        </a:xfrm>
        <a:custGeom>
          <a:avLst/>
          <a:gdLst/>
          <a:ahLst/>
          <a:cxnLst/>
          <a:rect l="0" t="0" r="0" b="0"/>
          <a:pathLst>
            <a:path>
              <a:moveTo>
                <a:pt x="6033005" y="0"/>
              </a:moveTo>
              <a:lnTo>
                <a:pt x="6033005" y="448567"/>
              </a:lnTo>
              <a:lnTo>
                <a:pt x="0" y="448567"/>
              </a:lnTo>
              <a:lnTo>
                <a:pt x="0" y="610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59A7B-5084-481D-94B7-435977B6A330}">
      <dsp:nvSpPr>
        <dsp:cNvPr id="0" name=""/>
        <dsp:cNvSpPr/>
      </dsp:nvSpPr>
      <dsp:spPr>
        <a:xfrm>
          <a:off x="833575" y="4193775"/>
          <a:ext cx="91440" cy="5243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3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B7323-3735-4A70-9856-8D0EBF8FBAD8}">
      <dsp:nvSpPr>
        <dsp:cNvPr id="0" name=""/>
        <dsp:cNvSpPr/>
      </dsp:nvSpPr>
      <dsp:spPr>
        <a:xfrm>
          <a:off x="879295" y="2470819"/>
          <a:ext cx="8173607" cy="610815"/>
        </a:xfrm>
        <a:custGeom>
          <a:avLst/>
          <a:gdLst/>
          <a:ahLst/>
          <a:cxnLst/>
          <a:rect l="0" t="0" r="0" b="0"/>
          <a:pathLst>
            <a:path>
              <a:moveTo>
                <a:pt x="8173607" y="0"/>
              </a:moveTo>
              <a:lnTo>
                <a:pt x="8173607" y="448567"/>
              </a:lnTo>
              <a:lnTo>
                <a:pt x="0" y="448567"/>
              </a:lnTo>
              <a:lnTo>
                <a:pt x="0" y="61081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09D05-DEB3-4959-A5A6-723D18536CB3}">
      <dsp:nvSpPr>
        <dsp:cNvPr id="0" name=""/>
        <dsp:cNvSpPr/>
      </dsp:nvSpPr>
      <dsp:spPr>
        <a:xfrm>
          <a:off x="9007183" y="927274"/>
          <a:ext cx="91440" cy="431405"/>
        </a:xfrm>
        <a:custGeom>
          <a:avLst/>
          <a:gdLst/>
          <a:ahLst/>
          <a:cxnLst/>
          <a:rect l="0" t="0" r="0" b="0"/>
          <a:pathLst>
            <a:path>
              <a:moveTo>
                <a:pt x="48542" y="0"/>
              </a:moveTo>
              <a:lnTo>
                <a:pt x="48542" y="269157"/>
              </a:lnTo>
              <a:lnTo>
                <a:pt x="45720" y="269157"/>
              </a:lnTo>
              <a:lnTo>
                <a:pt x="45720" y="4314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7C697-A23C-40D9-A3BC-8AEC786D3675}">
      <dsp:nvSpPr>
        <dsp:cNvPr id="0" name=""/>
        <dsp:cNvSpPr/>
      </dsp:nvSpPr>
      <dsp:spPr>
        <a:xfrm>
          <a:off x="7790451" y="-184865"/>
          <a:ext cx="2530548" cy="11121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38761-7FD5-4077-8FC2-8222F2EBB255}">
      <dsp:nvSpPr>
        <dsp:cNvPr id="0" name=""/>
        <dsp:cNvSpPr/>
      </dsp:nvSpPr>
      <dsp:spPr>
        <a:xfrm>
          <a:off x="7985051" y="4"/>
          <a:ext cx="2530548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Pay-per-Install and Exploit-as-a-Service</a:t>
          </a:r>
          <a:endParaRPr lang="en-US" sz="2100" kern="1200" dirty="0"/>
        </a:p>
      </dsp:txBody>
      <dsp:txXfrm>
        <a:off x="8017624" y="32577"/>
        <a:ext cx="2465402" cy="1046994"/>
      </dsp:txXfrm>
    </dsp:sp>
    <dsp:sp modelId="{3C9CAFA0-B3BC-4E51-BE90-3F42B326FDDB}">
      <dsp:nvSpPr>
        <dsp:cNvPr id="0" name=""/>
        <dsp:cNvSpPr/>
      </dsp:nvSpPr>
      <dsp:spPr>
        <a:xfrm>
          <a:off x="8177202" y="1358679"/>
          <a:ext cx="1751401" cy="11121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92B44-6CCF-45E5-ADAD-511162BA07D8}">
      <dsp:nvSpPr>
        <dsp:cNvPr id="0" name=""/>
        <dsp:cNvSpPr/>
      </dsp:nvSpPr>
      <dsp:spPr>
        <a:xfrm>
          <a:off x="8371802" y="1543549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Botnets</a:t>
          </a:r>
          <a:endParaRPr lang="en-US" sz="2100" kern="1200" dirty="0"/>
        </a:p>
      </dsp:txBody>
      <dsp:txXfrm>
        <a:off x="8404375" y="1576122"/>
        <a:ext cx="1686255" cy="1046994"/>
      </dsp:txXfrm>
    </dsp:sp>
    <dsp:sp modelId="{ABD27712-6ED5-481C-A232-4DBB03F39611}">
      <dsp:nvSpPr>
        <dsp:cNvPr id="0" name=""/>
        <dsp:cNvSpPr/>
      </dsp:nvSpPr>
      <dsp:spPr>
        <a:xfrm>
          <a:off x="3594" y="3081635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56982-F47A-4674-91F2-0766FF9A9AD1}">
      <dsp:nvSpPr>
        <dsp:cNvPr id="0" name=""/>
        <dsp:cNvSpPr/>
      </dsp:nvSpPr>
      <dsp:spPr>
        <a:xfrm>
          <a:off x="198194" y="326650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Credit Card and Bank Account Theft</a:t>
          </a:r>
          <a:endParaRPr lang="en-US" sz="2100" kern="1200" dirty="0"/>
        </a:p>
      </dsp:txBody>
      <dsp:txXfrm>
        <a:off x="230767" y="3299078"/>
        <a:ext cx="1686255" cy="1046994"/>
      </dsp:txXfrm>
    </dsp:sp>
    <dsp:sp modelId="{0ABA8841-2E13-4EE7-9600-D939414EE2BC}">
      <dsp:nvSpPr>
        <dsp:cNvPr id="0" name=""/>
        <dsp:cNvSpPr/>
      </dsp:nvSpPr>
      <dsp:spPr>
        <a:xfrm>
          <a:off x="3594" y="4718133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7F7E9-9C03-4C4C-9760-95BB29039A01}">
      <dsp:nvSpPr>
        <dsp:cNvPr id="0" name=""/>
        <dsp:cNvSpPr/>
      </dsp:nvSpPr>
      <dsp:spPr>
        <a:xfrm>
          <a:off x="198194" y="4903003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Carders and Cashiers</a:t>
          </a:r>
          <a:endParaRPr lang="en-US" sz="2100" kern="1200" dirty="0"/>
        </a:p>
      </dsp:txBody>
      <dsp:txXfrm>
        <a:off x="230767" y="4935576"/>
        <a:ext cx="1686255" cy="1046994"/>
      </dsp:txXfrm>
    </dsp:sp>
    <dsp:sp modelId="{9CA67CCC-1784-42FE-845F-2DC16907EBFD}">
      <dsp:nvSpPr>
        <dsp:cNvPr id="0" name=""/>
        <dsp:cNvSpPr/>
      </dsp:nvSpPr>
      <dsp:spPr>
        <a:xfrm>
          <a:off x="2144196" y="3081635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862DF-3D8C-4E4D-8D94-83843F4AF8AD}">
      <dsp:nvSpPr>
        <dsp:cNvPr id="0" name=""/>
        <dsp:cNvSpPr/>
      </dsp:nvSpPr>
      <dsp:spPr>
        <a:xfrm>
          <a:off x="2338796" y="326650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DDoS</a:t>
          </a:r>
          <a:r>
            <a:rPr lang="en-US" sz="2100" kern="1200" dirty="0" smtClean="0"/>
            <a:t> and Ransomware Extortion</a:t>
          </a:r>
        </a:p>
      </dsp:txBody>
      <dsp:txXfrm>
        <a:off x="2371369" y="3299078"/>
        <a:ext cx="1686255" cy="1046994"/>
      </dsp:txXfrm>
    </dsp:sp>
    <dsp:sp modelId="{39019329-7EB4-4DE7-81EE-8AE782692B83}">
      <dsp:nvSpPr>
        <dsp:cNvPr id="0" name=""/>
        <dsp:cNvSpPr/>
      </dsp:nvSpPr>
      <dsp:spPr>
        <a:xfrm>
          <a:off x="4284798" y="3081635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7E90C-25AB-4A98-A0F2-D0485F39F5C9}">
      <dsp:nvSpPr>
        <dsp:cNvPr id="0" name=""/>
        <dsp:cNvSpPr/>
      </dsp:nvSpPr>
      <dsp:spPr>
        <a:xfrm>
          <a:off x="4479399" y="326650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Click Fraud and Ad Injection</a:t>
          </a:r>
        </a:p>
      </dsp:txBody>
      <dsp:txXfrm>
        <a:off x="4511972" y="3299078"/>
        <a:ext cx="1686255" cy="1046994"/>
      </dsp:txXfrm>
    </dsp:sp>
    <dsp:sp modelId="{65F51A0A-242E-43F7-AEE7-0B5DE6D07BBC}">
      <dsp:nvSpPr>
        <dsp:cNvPr id="0" name=""/>
        <dsp:cNvSpPr/>
      </dsp:nvSpPr>
      <dsp:spPr>
        <a:xfrm>
          <a:off x="6425401" y="3081635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CEE27-FFCA-497A-8FAA-7719A42FA8AB}">
      <dsp:nvSpPr>
        <dsp:cNvPr id="0" name=""/>
        <dsp:cNvSpPr/>
      </dsp:nvSpPr>
      <dsp:spPr>
        <a:xfrm>
          <a:off x="6620001" y="326650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Spam</a:t>
          </a:r>
        </a:p>
      </dsp:txBody>
      <dsp:txXfrm>
        <a:off x="6652574" y="3299078"/>
        <a:ext cx="1686255" cy="1046994"/>
      </dsp:txXfrm>
    </dsp:sp>
    <dsp:sp modelId="{47F209D6-A50F-4593-8101-495466DA161C}">
      <dsp:nvSpPr>
        <dsp:cNvPr id="0" name=""/>
        <dsp:cNvSpPr/>
      </dsp:nvSpPr>
      <dsp:spPr>
        <a:xfrm>
          <a:off x="4284798" y="4727975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17AD6-2A5A-4CC4-817B-C33D1FB1B247}">
      <dsp:nvSpPr>
        <dsp:cNvPr id="0" name=""/>
        <dsp:cNvSpPr/>
      </dsp:nvSpPr>
      <dsp:spPr>
        <a:xfrm>
          <a:off x="4479399" y="491284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Phishing</a:t>
          </a:r>
          <a:endParaRPr lang="en-US" sz="2100" kern="1200" dirty="0"/>
        </a:p>
      </dsp:txBody>
      <dsp:txXfrm>
        <a:off x="4511972" y="4945418"/>
        <a:ext cx="1686255" cy="1046994"/>
      </dsp:txXfrm>
    </dsp:sp>
    <dsp:sp modelId="{4F3658AF-6F52-4172-B81C-592F00EDFFF5}">
      <dsp:nvSpPr>
        <dsp:cNvPr id="0" name=""/>
        <dsp:cNvSpPr/>
      </dsp:nvSpPr>
      <dsp:spPr>
        <a:xfrm>
          <a:off x="6425401" y="4727975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CFD7A-F5DE-46F5-9CC2-F86EEF9DC6D8}">
      <dsp:nvSpPr>
        <dsp:cNvPr id="0" name=""/>
        <dsp:cNvSpPr/>
      </dsp:nvSpPr>
      <dsp:spPr>
        <a:xfrm>
          <a:off x="6620001" y="491284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Counterfeit Goods</a:t>
          </a:r>
          <a:endParaRPr lang="en-US" sz="2100" kern="1200" dirty="0"/>
        </a:p>
      </dsp:txBody>
      <dsp:txXfrm>
        <a:off x="6652574" y="4945418"/>
        <a:ext cx="1686255" cy="1046994"/>
      </dsp:txXfrm>
    </dsp:sp>
    <dsp:sp modelId="{0F54FE08-C494-4F47-82B7-FE51BDB88D1B}">
      <dsp:nvSpPr>
        <dsp:cNvPr id="0" name=""/>
        <dsp:cNvSpPr/>
      </dsp:nvSpPr>
      <dsp:spPr>
        <a:xfrm>
          <a:off x="8566003" y="4727975"/>
          <a:ext cx="1751401" cy="1112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93045-F4D0-49BB-8749-0235A8D3915E}">
      <dsp:nvSpPr>
        <dsp:cNvPr id="0" name=""/>
        <dsp:cNvSpPr/>
      </dsp:nvSpPr>
      <dsp:spPr>
        <a:xfrm>
          <a:off x="8760603" y="491284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Malware Attachments</a:t>
          </a:r>
          <a:endParaRPr lang="en-US" sz="2100" kern="1200" dirty="0"/>
        </a:p>
      </dsp:txBody>
      <dsp:txXfrm>
        <a:off x="8793176" y="4945418"/>
        <a:ext cx="1686255" cy="1046994"/>
      </dsp:txXfrm>
    </dsp:sp>
    <dsp:sp modelId="{BF8B932F-4D22-4640-AACA-B8161E323214}">
      <dsp:nvSpPr>
        <dsp:cNvPr id="0" name=""/>
        <dsp:cNvSpPr/>
      </dsp:nvSpPr>
      <dsp:spPr>
        <a:xfrm>
          <a:off x="8566003" y="3081635"/>
          <a:ext cx="1751401" cy="11121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08BC1-7878-47B0-8798-90E3DFC2E606}">
      <dsp:nvSpPr>
        <dsp:cNvPr id="0" name=""/>
        <dsp:cNvSpPr/>
      </dsp:nvSpPr>
      <dsp:spPr>
        <a:xfrm>
          <a:off x="8760603" y="3266505"/>
          <a:ext cx="1751401" cy="1112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Bitcoin Mining</a:t>
          </a:r>
        </a:p>
      </dsp:txBody>
      <dsp:txXfrm>
        <a:off x="8793176" y="3299078"/>
        <a:ext cx="1686255" cy="1046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99063-64AC-4561-B7DC-B7949D2628B0}" type="datetimeFigureOut">
              <a:rPr lang="en-US" smtClean="0"/>
              <a:t>4/14/2015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92AC4-46E6-48DF-9C15-A91B13503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AC4-46E6-48DF-9C15-A91B135037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8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AC4-46E6-48DF-9C15-A91B135037C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57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4A464-A1E0-49F7-8DD1-80F7BCF5362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4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8/22/2012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Defense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Christo Wilson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2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60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8/22/2012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Defense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Christo Wilson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1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AC4-46E6-48DF-9C15-A91B135037C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5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92AC4-46E6-48DF-9C15-A91B135037C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8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6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0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6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50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968"/>
            <a:ext cx="10515600" cy="5344680"/>
          </a:xfrm>
        </p:spPr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387523"/>
            <a:ext cx="722168" cy="365125"/>
          </a:xfrm>
        </p:spPr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9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3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4345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178626"/>
            <a:ext cx="5157787" cy="45740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345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78626"/>
            <a:ext cx="5183188" cy="457402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53800" y="6387523"/>
            <a:ext cx="690995" cy="365125"/>
          </a:xfrm>
        </p:spPr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4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53800" y="6351155"/>
            <a:ext cx="727364" cy="365125"/>
          </a:xfrm>
        </p:spPr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18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29999" y="6366741"/>
            <a:ext cx="640773" cy="365125"/>
          </a:xfrm>
        </p:spPr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8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8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5B3F-B1CC-44D6-AE3D-FA1BE0B5E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nadianpharma.com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nadianpharma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cseweb.ucsd.edu/~savage/papers/CCS08Conversion.pdf" TargetMode="External"/><Relationship Id="rId3" Type="http://schemas.openxmlformats.org/officeDocument/2006/relationships/hyperlink" Target="http://krebsonsecurity.com/2014/06/peek-inside-a-professional-carding-shop/" TargetMode="External"/><Relationship Id="rId7" Type="http://schemas.openxmlformats.org/officeDocument/2006/relationships/hyperlink" Target="https://www.cs.ucsb.edu/~vigna/publications/2011_stone_cova_gilbert_kemmerer_kruegel_vigna_torpig.pdf" TargetMode="External"/><Relationship Id="rId2" Type="http://schemas.openxmlformats.org/officeDocument/2006/relationships/hyperlink" Target="http://www.icir.org/vern/papers/miscreant-wealth.ccs0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ucsb.edu/~vigna/publications/2009_stone-gross_cova_cavallaro_gilbert_szydlowski_kemmerer_kruegel_vigna_Torpig.pdf" TargetMode="External"/><Relationship Id="rId5" Type="http://schemas.openxmlformats.org/officeDocument/2006/relationships/hyperlink" Target="http://cseweb.ucsd.edu/~savage/papers/CCS12Exploit.pdf" TargetMode="External"/><Relationship Id="rId10" Type="http://schemas.openxmlformats.org/officeDocument/2006/relationships/hyperlink" Target="http://cseweb.ucsd.edu/~savage/papers/Oakland11.pdf" TargetMode="External"/><Relationship Id="rId4" Type="http://schemas.openxmlformats.org/officeDocument/2006/relationships/hyperlink" Target="http://cseweb.ucsd.edu/~voelker/pubs/forums-imc11.pdf" TargetMode="External"/><Relationship Id="rId9" Type="http://schemas.openxmlformats.org/officeDocument/2006/relationships/hyperlink" Target="http://cseweb.ucsd.edu/~savage/papers/LEET09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://cseweb.ucsd.edu/~savage/papers/UsenixSec11-DJ.pdf" TargetMode="External"/><Relationship Id="rId3" Type="http://schemas.openxmlformats.org/officeDocument/2006/relationships/hyperlink" Target="https://www.cs.ucsb.edu/~vigna/publications/2011_stone_abman_kemmerer_kruegel_steigerwald_vigna_FakeAV.pdf" TargetMode="External"/><Relationship Id="rId7" Type="http://schemas.openxmlformats.org/officeDocument/2006/relationships/hyperlink" Target="http://www.ccs.neu.edu/home/cbw/pdf/crowdturfing-www12.pdf" TargetMode="External"/><Relationship Id="rId2" Type="http://schemas.openxmlformats.org/officeDocument/2006/relationships/hyperlink" Target="http://cseweb.ucsd.edu/~savage/papers/UsenixSec1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eweb.ucsd.edu/~snoeren/papers/botcoin-ndss14.pdf" TargetMode="External"/><Relationship Id="rId5" Type="http://schemas.openxmlformats.org/officeDocument/2006/relationships/hyperlink" Target="http://cseweb.ucsd.edu/~voelker/pubs/za-ccs14.pdf" TargetMode="External"/><Relationship Id="rId10" Type="http://schemas.openxmlformats.org/officeDocument/2006/relationships/hyperlink" Target="http://www.inwyrd.com/blog/wp-content/uploads/2014/08/ccs2014dialing.pdf" TargetMode="External"/><Relationship Id="rId4" Type="http://schemas.openxmlformats.org/officeDocument/2006/relationships/hyperlink" Target="http://cseweb.ucsd.edu/~savage/papers/CCS12Priceless.pdf" TargetMode="External"/><Relationship Id="rId9" Type="http://schemas.openxmlformats.org/officeDocument/2006/relationships/hyperlink" Target="http://www.cs.ucsb.edu/~gangw/twitter_imc13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CS 4740/6740</a:t>
            </a:r>
            <a:br>
              <a:rPr lang="en-US" dirty="0" smtClean="0"/>
            </a:br>
            <a:r>
              <a:rPr lang="en-US" dirty="0" smtClean="0"/>
              <a:t>Network 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12: </a:t>
            </a:r>
            <a:r>
              <a:rPr lang="en-US" dirty="0" smtClean="0"/>
              <a:t>The Cybercrime Underground</a:t>
            </a:r>
            <a:endParaRPr lang="en-US" dirty="0" smtClean="0"/>
          </a:p>
          <a:p>
            <a:r>
              <a:rPr lang="en-US" dirty="0" smtClean="0"/>
              <a:t>(Exploits-as-a-Service, Botnets, Spam Affiliates,</a:t>
            </a:r>
          </a:p>
          <a:p>
            <a:r>
              <a:rPr lang="en-US" dirty="0" smtClean="0"/>
              <a:t>Pharma/Fake AV/Knockoffs)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participants ask for good or services</a:t>
            </a:r>
          </a:p>
          <a:p>
            <a:pPr marL="457200" lvl="1" indent="0">
              <a:buNone/>
            </a:pP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have boa wells and </a:t>
            </a:r>
            <a:r>
              <a:rPr lang="en-US" dirty="0" err="1"/>
              <a:t>barclays</a:t>
            </a:r>
            <a:r>
              <a:rPr lang="en-US" dirty="0"/>
              <a:t> bank logins....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have </a:t>
            </a:r>
            <a:r>
              <a:rPr lang="en-US" dirty="0"/>
              <a:t>hacked hosts, mail lists, </a:t>
            </a:r>
            <a:r>
              <a:rPr lang="en-US" dirty="0" err="1"/>
              <a:t>php</a:t>
            </a:r>
            <a:r>
              <a:rPr lang="en-US" dirty="0"/>
              <a:t> mailer send to </a:t>
            </a:r>
            <a:r>
              <a:rPr lang="en-US" dirty="0" smtClean="0"/>
              <a:t>all inbox</a:t>
            </a:r>
          </a:p>
          <a:p>
            <a:pPr marL="457200" lvl="1" indent="0">
              <a:buNone/>
            </a:pP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need 1 </a:t>
            </a:r>
            <a:r>
              <a:rPr lang="en-US" dirty="0" err="1"/>
              <a:t>mastercard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give 1 </a:t>
            </a:r>
            <a:r>
              <a:rPr lang="en-US" dirty="0" err="1"/>
              <a:t>linux</a:t>
            </a:r>
            <a:r>
              <a:rPr lang="en-US" dirty="0"/>
              <a:t> hacked </a:t>
            </a:r>
            <a:r>
              <a:rPr lang="en-US" dirty="0" smtClean="0"/>
              <a:t>root</a:t>
            </a:r>
          </a:p>
          <a:p>
            <a:pPr marL="457200" lvl="1" indent="0">
              <a:buNone/>
            </a:pP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have verified </a:t>
            </a:r>
            <a:r>
              <a:rPr lang="en-US" dirty="0" err="1"/>
              <a:t>paypal</a:t>
            </a:r>
            <a:r>
              <a:rPr lang="en-US" dirty="0"/>
              <a:t> accounts </a:t>
            </a:r>
            <a:r>
              <a:rPr lang="en-US" dirty="0" smtClean="0"/>
              <a:t>with </a:t>
            </a:r>
            <a:r>
              <a:rPr lang="en-US" dirty="0"/>
              <a:t>good balance...and </a:t>
            </a:r>
            <a:r>
              <a:rPr lang="en-US" dirty="0" err="1"/>
              <a:t>i</a:t>
            </a:r>
            <a:r>
              <a:rPr lang="en-US" dirty="0"/>
              <a:t> can </a:t>
            </a:r>
            <a:r>
              <a:rPr lang="en-US" dirty="0" err="1"/>
              <a:t>cashout</a:t>
            </a:r>
            <a:r>
              <a:rPr lang="en-US" dirty="0"/>
              <a:t> </a:t>
            </a:r>
            <a:r>
              <a:rPr lang="en-US" dirty="0" err="1" smtClean="0"/>
              <a:t>paypals</a:t>
            </a:r>
            <a:endParaRPr lang="en-US" dirty="0" smtClean="0"/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Others </a:t>
            </a:r>
            <a:r>
              <a:rPr lang="en-US" sz="2800" dirty="0"/>
              <a:t>offer samples to prove they have specific </a:t>
            </a:r>
            <a:r>
              <a:rPr lang="en-US" sz="2800" dirty="0" smtClean="0"/>
              <a:t>data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/>
              <a:t>Name: Phil </a:t>
            </a:r>
            <a:r>
              <a:rPr lang="en-US" dirty="0" smtClean="0"/>
              <a:t>Phished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 smtClean="0"/>
              <a:t>Address</a:t>
            </a:r>
            <a:r>
              <a:rPr lang="en-US" dirty="0"/>
              <a:t>: 100 Scammed Lane, Pittsburgh, </a:t>
            </a:r>
            <a:r>
              <a:rPr lang="en-US" dirty="0" smtClean="0"/>
              <a:t>PA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 smtClean="0"/>
              <a:t>Phone</a:t>
            </a:r>
            <a:r>
              <a:rPr lang="en-US" dirty="0"/>
              <a:t>: </a:t>
            </a:r>
            <a:r>
              <a:rPr lang="en-US" dirty="0" smtClean="0"/>
              <a:t>555-687-5309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 smtClean="0"/>
              <a:t>Card </a:t>
            </a:r>
            <a:r>
              <a:rPr lang="en-US" dirty="0"/>
              <a:t>Number: 4123 4567 8901 </a:t>
            </a:r>
            <a:r>
              <a:rPr lang="en-US" dirty="0" smtClean="0"/>
              <a:t>2345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 err="1" smtClean="0"/>
              <a:t>Exp</a:t>
            </a:r>
            <a:r>
              <a:rPr lang="en-US" dirty="0"/>
              <a:t>: 10/09 CVV: </a:t>
            </a:r>
            <a:r>
              <a:rPr lang="en-US" dirty="0" smtClean="0"/>
              <a:t>123</a:t>
            </a:r>
          </a:p>
          <a:p>
            <a:pPr marL="457200" lvl="2" indent="0">
              <a:spcBef>
                <a:spcPts val="1000"/>
              </a:spcBef>
              <a:buNone/>
            </a:pPr>
            <a:r>
              <a:rPr lang="en-US" dirty="0" smtClean="0"/>
              <a:t>SSN</a:t>
            </a:r>
            <a:r>
              <a:rPr lang="en-US" dirty="0"/>
              <a:t>: 123-45-6789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9850" y="4931788"/>
            <a:ext cx="4476097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2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CHECKING 123-456-XXXX $51,337.31</a:t>
            </a:r>
          </a:p>
          <a:p>
            <a:pPr marL="457200" lvl="2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SAVINGS 987-654-XXXX $75,299.64</a:t>
            </a:r>
          </a:p>
        </p:txBody>
      </p:sp>
    </p:spTree>
    <p:extLst>
      <p:ext uri="{BB962C8B-B14F-4D97-AF65-F5344CB8AC3E}">
        <p14:creationId xmlns:p14="http://schemas.microsoft.com/office/powerpoint/2010/main" val="26028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6" y="1041924"/>
            <a:ext cx="8700148" cy="5668278"/>
          </a:xfrm>
        </p:spPr>
      </p:pic>
    </p:spTree>
    <p:extLst>
      <p:ext uri="{BB962C8B-B14F-4D97-AF65-F5344CB8AC3E}">
        <p14:creationId xmlns:p14="http://schemas.microsoft.com/office/powerpoint/2010/main" val="31704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Credit Cards Valid?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437857"/>
            <a:ext cx="8096250" cy="232416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4257674"/>
            <a:ext cx="10515600" cy="2494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rightmost digit of every credit card is the </a:t>
            </a:r>
            <a:r>
              <a:rPr lang="en-US" dirty="0" err="1" smtClean="0"/>
              <a:t>Luhn</a:t>
            </a:r>
            <a:r>
              <a:rPr lang="en-US" dirty="0" smtClean="0"/>
              <a:t> Digit</a:t>
            </a:r>
          </a:p>
          <a:p>
            <a:pPr lvl="1"/>
            <a:r>
              <a:rPr lang="en-US" dirty="0" err="1" smtClean="0"/>
              <a:t>Luhn</a:t>
            </a:r>
            <a:r>
              <a:rPr lang="en-US" dirty="0" smtClean="0"/>
              <a:t> algorithm is a simple checksum algorithm</a:t>
            </a:r>
          </a:p>
          <a:p>
            <a:pPr lvl="1"/>
            <a:r>
              <a:rPr lang="en-US" dirty="0" smtClean="0"/>
              <a:t>Enables you to quickly check of a credit card number is possibly valid</a:t>
            </a:r>
          </a:p>
          <a:p>
            <a:r>
              <a:rPr lang="en-US" dirty="0" smtClean="0"/>
              <a:t>However, just because a card number passes the </a:t>
            </a:r>
            <a:r>
              <a:rPr lang="en-US" dirty="0" err="1" smtClean="0"/>
              <a:t>Luhn</a:t>
            </a:r>
            <a:r>
              <a:rPr lang="en-US" dirty="0" smtClean="0"/>
              <a:t> algorithm…</a:t>
            </a:r>
          </a:p>
          <a:p>
            <a:pPr lvl="1"/>
            <a:r>
              <a:rPr lang="en-US" dirty="0" smtClean="0"/>
              <a:t>Doesn’t mean it’s a valid card number, it hasn’t been cancelled, or the credit limit hasn’t been reached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Credit Cards Come From?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3" y="1321813"/>
            <a:ext cx="11827974" cy="5275160"/>
          </a:xfrm>
        </p:spPr>
      </p:pic>
    </p:spTree>
    <p:extLst>
      <p:ext uri="{BB962C8B-B14F-4D97-AF65-F5344CB8AC3E}">
        <p14:creationId xmlns:p14="http://schemas.microsoft.com/office/powerpoint/2010/main" val="26622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676658"/>
            <a:ext cx="11887200" cy="5079209"/>
          </a:xfrm>
        </p:spPr>
      </p:pic>
      <p:sp>
        <p:nvSpPr>
          <p:cNvPr id="5" name="Rectangle 4"/>
          <p:cNvSpPr/>
          <p:nvPr/>
        </p:nvSpPr>
        <p:spPr>
          <a:xfrm>
            <a:off x="981075" y="2009775"/>
            <a:ext cx="904875" cy="46672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09851" y="2009775"/>
            <a:ext cx="704850" cy="46672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71927" y="2009775"/>
            <a:ext cx="952498" cy="46672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1202" y="2009775"/>
            <a:ext cx="495298" cy="427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4357" y="2009774"/>
            <a:ext cx="485773" cy="427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48652" y="2009773"/>
            <a:ext cx="285750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24924" y="2009773"/>
            <a:ext cx="285750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527348" y="2009773"/>
            <a:ext cx="493077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7600949" y="752098"/>
            <a:ext cx="2823341" cy="924560"/>
          </a:xfrm>
          <a:prstGeom prst="wedgeRectCallout">
            <a:avLst>
              <a:gd name="adj1" fmla="val -21471"/>
              <a:gd name="adj2" fmla="val 767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Accounts and personal information, a.k.a. </a:t>
            </a:r>
            <a:r>
              <a:rPr lang="en-US" i="1" dirty="0" smtClean="0"/>
              <a:t>dumps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00949" y="2009773"/>
            <a:ext cx="285750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1073" y="2009773"/>
            <a:ext cx="32092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47709" y="2009773"/>
            <a:ext cx="32092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48516" y="2009773"/>
            <a:ext cx="52758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87328" y="2009773"/>
            <a:ext cx="32092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7147243" y="730368"/>
            <a:ext cx="2823341" cy="924560"/>
          </a:xfrm>
          <a:prstGeom prst="wedgeRectCallout">
            <a:avLst>
              <a:gd name="adj1" fmla="val -39523"/>
              <a:gd name="adj2" fmla="val 7840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Email lists, mail proxies, and scam sites for spamming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387979" y="2009771"/>
            <a:ext cx="493077" cy="466725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ular Callout 21"/>
          <p:cNvSpPr/>
          <p:nvPr/>
        </p:nvSpPr>
        <p:spPr>
          <a:xfrm>
            <a:off x="8907210" y="927532"/>
            <a:ext cx="1454613" cy="713046"/>
          </a:xfrm>
          <a:prstGeom prst="wedgeRectCallout">
            <a:avLst>
              <a:gd name="adj1" fmla="val -1394"/>
              <a:gd name="adj2" fmla="val 868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Botnets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985463" y="2009771"/>
            <a:ext cx="364291" cy="466725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74544" y="2009771"/>
            <a:ext cx="339292" cy="426425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ular Callout 24"/>
          <p:cNvSpPr/>
          <p:nvPr/>
        </p:nvSpPr>
        <p:spPr>
          <a:xfrm>
            <a:off x="5692630" y="923973"/>
            <a:ext cx="1454613" cy="713046"/>
          </a:xfrm>
          <a:prstGeom prst="wedgeRectCallout">
            <a:avLst>
              <a:gd name="adj1" fmla="val -1394"/>
              <a:gd name="adj2" fmla="val 8681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Exploits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40927" y="2002276"/>
            <a:ext cx="333963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934958" y="2002276"/>
            <a:ext cx="490245" cy="46672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672957" y="2006264"/>
            <a:ext cx="274282" cy="42802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ular Callout 29"/>
          <p:cNvSpPr/>
          <p:nvPr/>
        </p:nvSpPr>
        <p:spPr>
          <a:xfrm>
            <a:off x="1433512" y="937686"/>
            <a:ext cx="1740853" cy="707228"/>
          </a:xfrm>
          <a:prstGeom prst="wedgeRectCallout">
            <a:avLst>
              <a:gd name="adj1" fmla="val -1394"/>
              <a:gd name="adj2" fmla="val 86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Hacked Servers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773101" y="2002276"/>
            <a:ext cx="32092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159398" y="1992248"/>
            <a:ext cx="757781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123897" y="1988041"/>
            <a:ext cx="320922" cy="466725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79054" y="2009773"/>
            <a:ext cx="740568" cy="431636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ular Callout 34"/>
          <p:cNvSpPr/>
          <p:nvPr/>
        </p:nvSpPr>
        <p:spPr>
          <a:xfrm>
            <a:off x="8687910" y="566895"/>
            <a:ext cx="3130645" cy="910609"/>
          </a:xfrm>
          <a:prstGeom prst="wedgeRectCallout">
            <a:avLst>
              <a:gd name="adj1" fmla="val 36433"/>
              <a:gd name="adj2" fmla="val 9669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Mechanisms for charging credit cards and transferring cash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3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76" y="1321813"/>
            <a:ext cx="8900324" cy="5345112"/>
          </a:xfrm>
        </p:spPr>
      </p:pic>
      <p:sp>
        <p:nvSpPr>
          <p:cNvPr id="5" name="Rectangular Callout 4"/>
          <p:cNvSpPr/>
          <p:nvPr/>
        </p:nvSpPr>
        <p:spPr>
          <a:xfrm>
            <a:off x="211505" y="5005752"/>
            <a:ext cx="2951420" cy="1425028"/>
          </a:xfrm>
          <a:prstGeom prst="wedgeRectCallout">
            <a:avLst>
              <a:gd name="adj1" fmla="val 73330"/>
              <a:gd name="adj2" fmla="val 8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Cashier</a:t>
            </a:r>
            <a:r>
              <a:rPr lang="en-US" sz="2000" dirty="0" smtClean="0"/>
              <a:t>: Cashes out bank accounts and keeps some of the money as a reward </a:t>
            </a:r>
            <a:endParaRPr lang="en-US" sz="2000" dirty="0"/>
          </a:p>
        </p:txBody>
      </p:sp>
      <p:sp>
        <p:nvSpPr>
          <p:cNvPr id="6" name="Rectangular Callout 5"/>
          <p:cNvSpPr/>
          <p:nvPr/>
        </p:nvSpPr>
        <p:spPr>
          <a:xfrm>
            <a:off x="8773387" y="758132"/>
            <a:ext cx="3113814" cy="1603767"/>
          </a:xfrm>
          <a:prstGeom prst="wedgeRectCallout">
            <a:avLst>
              <a:gd name="adj1" fmla="val -16693"/>
              <a:gd name="adj2" fmla="val 1643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Carder</a:t>
            </a:r>
            <a:r>
              <a:rPr lang="en-US" sz="2000" dirty="0" smtClean="0"/>
              <a:t>: Uses dumps to print fake credit cards and buy high-value items from stores for resale later</a:t>
            </a:r>
            <a:endParaRPr lang="en-US" sz="2000" dirty="0"/>
          </a:p>
        </p:txBody>
      </p:sp>
      <p:sp>
        <p:nvSpPr>
          <p:cNvPr id="7" name="Rectangular Callout 6"/>
          <p:cNvSpPr/>
          <p:nvPr/>
        </p:nvSpPr>
        <p:spPr>
          <a:xfrm>
            <a:off x="5364100" y="758132"/>
            <a:ext cx="2601649" cy="1603767"/>
          </a:xfrm>
          <a:prstGeom prst="wedgeRectCallout">
            <a:avLst>
              <a:gd name="adj1" fmla="val -42045"/>
              <a:gd name="adj2" fmla="val 135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Confirmer</a:t>
            </a:r>
            <a:r>
              <a:rPr lang="en-US" sz="2000" dirty="0" smtClean="0"/>
              <a:t>: Performs in-person confirmation of money transfer (e.g. Western Union)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5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66" y="1321813"/>
            <a:ext cx="8947268" cy="435417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6145967"/>
            <a:ext cx="10515600" cy="606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Prices for hacked hosts over time</a:t>
            </a:r>
          </a:p>
        </p:txBody>
      </p:sp>
    </p:spTree>
    <p:extLst>
      <p:ext uri="{BB962C8B-B14F-4D97-AF65-F5344CB8AC3E}">
        <p14:creationId xmlns:p14="http://schemas.microsoft.com/office/powerpoint/2010/main" val="25815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53" y="4511"/>
            <a:ext cx="8568909" cy="614145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6145967"/>
            <a:ext cx="10515600" cy="606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Prices for packs of dumps (bundles of credit cards) circa 2014</a:t>
            </a:r>
          </a:p>
        </p:txBody>
      </p:sp>
    </p:spTree>
    <p:extLst>
      <p:ext uri="{BB962C8B-B14F-4D97-AF65-F5344CB8AC3E}">
        <p14:creationId xmlns:p14="http://schemas.microsoft.com/office/powerpoint/2010/main" val="40979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Treachery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3" y="1321813"/>
            <a:ext cx="8800476" cy="434399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6145967"/>
            <a:ext cx="10515600" cy="606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IRC room includes many bots that offer basic services to users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948" y="1846941"/>
            <a:ext cx="8015485" cy="130099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8254037" y="3673062"/>
            <a:ext cx="3588193" cy="1820504"/>
          </a:xfrm>
          <a:prstGeom prst="wedgeRectCallout">
            <a:avLst>
              <a:gd name="adj1" fmla="val -52361"/>
              <a:gd name="adj2" fmla="val -968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These commands are scams! They return false information, and they record the CC/bank info for the administrators ;)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61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“An Analysis of Underground </a:t>
            </a:r>
            <a:r>
              <a:rPr lang="en-US" dirty="0" smtClean="0"/>
              <a:t>Forums”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" y="1321813"/>
            <a:ext cx="7809597" cy="4066237"/>
          </a:xfrm>
        </p:spPr>
      </p:pic>
      <p:sp>
        <p:nvSpPr>
          <p:cNvPr id="7" name="TextBox 6"/>
          <p:cNvSpPr txBox="1"/>
          <p:nvPr/>
        </p:nvSpPr>
        <p:spPr>
          <a:xfrm>
            <a:off x="2479751" y="1729047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49868" y="1729047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76832" y="1729047"/>
            <a:ext cx="5501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Sell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74905" y="1729047"/>
            <a:ext cx="5501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Sell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298" y="5595229"/>
            <a:ext cx="779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Categories and quantities of merchandise the Carders forum (2008-2010)</a:t>
            </a:r>
            <a:endParaRPr lang="en-US" sz="2000" dirty="0"/>
          </a:p>
        </p:txBody>
      </p:sp>
      <p:sp>
        <p:nvSpPr>
          <p:cNvPr id="12" name="Rectangular Callout 11"/>
          <p:cNvSpPr/>
          <p:nvPr/>
        </p:nvSpPr>
        <p:spPr>
          <a:xfrm>
            <a:off x="8461081" y="1640378"/>
            <a:ext cx="2554778" cy="842356"/>
          </a:xfrm>
          <a:prstGeom prst="wedgeRectCallout">
            <a:avLst>
              <a:gd name="adj1" fmla="val -77883"/>
              <a:gd name="adj2" fmla="val 36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Prepaid cash cards, used to launder money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About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class, we have discussed many offensive security techniques</a:t>
            </a:r>
          </a:p>
          <a:p>
            <a:pPr lvl="1"/>
            <a:r>
              <a:rPr lang="en-US" dirty="0" smtClean="0"/>
              <a:t>Network and protocol level vulnerabilities (</a:t>
            </a:r>
            <a:r>
              <a:rPr lang="en-US" dirty="0" err="1" smtClean="0"/>
              <a:t>DDoS</a:t>
            </a:r>
            <a:r>
              <a:rPr lang="en-US" dirty="0" smtClean="0"/>
              <a:t>, ARP and DNS poisoning)</a:t>
            </a:r>
          </a:p>
          <a:p>
            <a:pPr lvl="1"/>
            <a:r>
              <a:rPr lang="en-US" dirty="0" smtClean="0"/>
              <a:t>Memory corruption exploits (buffer overflows, return-to-</a:t>
            </a:r>
            <a:r>
              <a:rPr lang="en-US" dirty="0" err="1" smtClean="0"/>
              <a:t>libc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Why did I teach you these skills?</a:t>
            </a:r>
          </a:p>
          <a:p>
            <a:pPr lvl="1"/>
            <a:r>
              <a:rPr lang="en-US" dirty="0" smtClean="0"/>
              <a:t>Because they’re fun ;)</a:t>
            </a:r>
          </a:p>
          <a:p>
            <a:pPr lvl="1"/>
            <a:r>
              <a:rPr lang="en-US" dirty="0" smtClean="0"/>
              <a:t>So that you can think like an attacker</a:t>
            </a:r>
          </a:p>
          <a:p>
            <a:r>
              <a:rPr lang="en-US" dirty="0" smtClean="0"/>
              <a:t>Why is it valuable to understand the adversaries capabilities?</a:t>
            </a:r>
          </a:p>
          <a:p>
            <a:pPr lvl="1"/>
            <a:r>
              <a:rPr lang="en-US" dirty="0" smtClean="0"/>
              <a:t>To help you engineer secure software and avoid common exploitable bugs</a:t>
            </a:r>
          </a:p>
          <a:p>
            <a:pPr lvl="1"/>
            <a:r>
              <a:rPr lang="en-US" dirty="0" smtClean="0"/>
              <a:t>To motivate the adoption of technologies and best-practices that secure your software and systems</a:t>
            </a:r>
          </a:p>
        </p:txBody>
      </p:sp>
    </p:spTree>
    <p:extLst>
      <p:ext uri="{BB962C8B-B14F-4D97-AF65-F5344CB8AC3E}">
        <p14:creationId xmlns:p14="http://schemas.microsoft.com/office/powerpoint/2010/main" val="20000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</a:t>
            </a:r>
            <a:r>
              <a:rPr lang="en-US" dirty="0" smtClean="0"/>
              <a:t>Forums Wrap-up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Today, underground </a:t>
            </a:r>
            <a:r>
              <a:rPr lang="en-US" dirty="0" smtClean="0"/>
              <a:t>forums are </a:t>
            </a:r>
            <a:r>
              <a:rPr lang="en-US" dirty="0" smtClean="0"/>
              <a:t>ubiquitous</a:t>
            </a:r>
          </a:p>
          <a:p>
            <a:pPr lvl="1"/>
            <a:r>
              <a:rPr lang="en-US" dirty="0" smtClean="0"/>
              <a:t>Many operate in plain site; they’re just a Google search away</a:t>
            </a:r>
          </a:p>
          <a:p>
            <a:pPr lvl="1"/>
            <a:r>
              <a:rPr lang="en-US" dirty="0" smtClean="0"/>
              <a:t>Large volume of illicit goods and services are available</a:t>
            </a:r>
          </a:p>
          <a:p>
            <a:r>
              <a:rPr lang="en-US" dirty="0" smtClean="0"/>
              <a:t>Law enforcement often targets forums/IRC rooms</a:t>
            </a:r>
          </a:p>
          <a:p>
            <a:pPr lvl="1"/>
            <a:r>
              <a:rPr lang="en-US" dirty="0" smtClean="0"/>
              <a:t>In some cases, forums have been law enforcement sting operations</a:t>
            </a:r>
          </a:p>
          <a:p>
            <a:pPr lvl="1"/>
            <a:r>
              <a:rPr lang="en-US" dirty="0" smtClean="0"/>
              <a:t>However, new venues always rise to fill the void</a:t>
            </a:r>
          </a:p>
          <a:p>
            <a:r>
              <a:rPr lang="en-US" dirty="0" smtClean="0"/>
              <a:t>Black market forums are hugely valuable for security professionals</a:t>
            </a:r>
          </a:p>
          <a:p>
            <a:pPr lvl="1"/>
            <a:r>
              <a:rPr lang="en-US" dirty="0" smtClean="0"/>
              <a:t>Give researchers a view into the underworld</a:t>
            </a:r>
          </a:p>
          <a:p>
            <a:pPr lvl="1"/>
            <a:r>
              <a:rPr lang="en-US" dirty="0" smtClean="0"/>
              <a:t>Allow white-hats to observe trends and detect unfolding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Exploits-as-a-Service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all your cloud-based exploitation needs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78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Decoupling and Specialization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old days, compromise and monetization were coupled</a:t>
            </a:r>
          </a:p>
          <a:p>
            <a:pPr lvl="1"/>
            <a:r>
              <a:rPr lang="en-US" dirty="0" smtClean="0"/>
              <a:t>Criminals would develop exploits, use them to launch attacks, and then use the hacked machines to make money</a:t>
            </a:r>
          </a:p>
          <a:p>
            <a:r>
              <a:rPr lang="en-US" dirty="0" smtClean="0"/>
              <a:t>Today, these two facets of the </a:t>
            </a:r>
            <a:r>
              <a:rPr lang="en-US" dirty="0" smtClean="0"/>
              <a:t>criminal underground are </a:t>
            </a:r>
            <a:r>
              <a:rPr lang="en-US" dirty="0" smtClean="0"/>
              <a:t>decoupled</a:t>
            </a:r>
          </a:p>
          <a:p>
            <a:pPr lvl="1"/>
            <a:r>
              <a:rPr lang="en-US" dirty="0" smtClean="0"/>
              <a:t>Exploit developers sell exploits kits or packs</a:t>
            </a:r>
          </a:p>
          <a:p>
            <a:pPr lvl="1"/>
            <a:r>
              <a:rPr lang="en-US" dirty="0" smtClean="0"/>
              <a:t>Other actors leverage the kits to attack hosts</a:t>
            </a:r>
          </a:p>
          <a:p>
            <a:pPr lvl="2"/>
            <a:r>
              <a:rPr lang="en-US" dirty="0" smtClean="0"/>
              <a:t>Often via spam and/or compromised web servers</a:t>
            </a:r>
          </a:p>
          <a:p>
            <a:pPr lvl="1"/>
            <a:r>
              <a:rPr lang="en-US" dirty="0" smtClean="0"/>
              <a:t>Compromised hosts are then sold on the black market</a:t>
            </a:r>
          </a:p>
          <a:p>
            <a:r>
              <a:rPr lang="en-US" dirty="0" smtClean="0"/>
              <a:t>Pay-per-install model of malware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“Manufacturing Compromise: The Emergence of </a:t>
            </a:r>
            <a:r>
              <a:rPr lang="en-US" dirty="0" smtClean="0"/>
              <a:t>Exploit-as-a-Service”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Authors identify the exploit-as-a-service malware distribution model</a:t>
            </a:r>
          </a:p>
          <a:p>
            <a:pPr lvl="1"/>
            <a:r>
              <a:rPr lang="en-US" dirty="0" smtClean="0"/>
              <a:t>Relies on drive-by-download attacks against browsers</a:t>
            </a:r>
          </a:p>
          <a:p>
            <a:pPr lvl="1"/>
            <a:r>
              <a:rPr lang="en-US" dirty="0" err="1" smtClean="0"/>
              <a:t>Blackhole</a:t>
            </a:r>
            <a:r>
              <a:rPr lang="en-US" dirty="0" smtClean="0"/>
              <a:t>, </a:t>
            </a:r>
            <a:r>
              <a:rPr lang="en-US" dirty="0" err="1" smtClean="0"/>
              <a:t>MPack</a:t>
            </a:r>
            <a:r>
              <a:rPr lang="en-US" dirty="0" smtClean="0"/>
              <a:t>, and other exploit kits</a:t>
            </a:r>
          </a:p>
          <a:p>
            <a:r>
              <a:rPr lang="en-US" dirty="0" smtClean="0"/>
              <a:t>Two styles of attacks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miscreant can buy an exploit kit and deploy it themselves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miscreant can rent access to an exploit server that hosts an exploit kit</a:t>
            </a:r>
          </a:p>
          <a:p>
            <a:r>
              <a:rPr lang="en-US" dirty="0" smtClean="0"/>
              <a:t>Miscreants are responsible for acquiring traffic</a:t>
            </a:r>
          </a:p>
          <a:p>
            <a:pPr lvl="1"/>
            <a:r>
              <a:rPr lang="en-US" dirty="0" smtClean="0"/>
              <a:t>Direct victims to the exploit kits using spam or phishing</a:t>
            </a:r>
          </a:p>
          <a:p>
            <a:r>
              <a:rPr lang="en-US" dirty="0" smtClean="0"/>
              <a:t>Traffic-PPI (Pay-per-install) services simplify this process</a:t>
            </a:r>
          </a:p>
          <a:p>
            <a:pPr lvl="1"/>
            <a:r>
              <a:rPr lang="en-US" dirty="0" smtClean="0"/>
              <a:t>Bundle a traffic acquisition mechanism and an exploit server</a:t>
            </a:r>
          </a:p>
          <a:p>
            <a:pPr lvl="1"/>
            <a:r>
              <a:rPr lang="en-US" dirty="0" smtClean="0"/>
              <a:t>Attacker supplies a binary (typically a Trojan) and purchases “installs”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 Kits and Traffic-PPI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MPack</a:t>
            </a:r>
            <a:r>
              <a:rPr lang="en-US" dirty="0" smtClean="0"/>
              <a:t> dates back to 2006</a:t>
            </a:r>
          </a:p>
          <a:p>
            <a:r>
              <a:rPr lang="en-US" dirty="0" smtClean="0"/>
              <a:t>Many others: </a:t>
            </a:r>
            <a:r>
              <a:rPr lang="en-US" dirty="0" err="1" smtClean="0"/>
              <a:t>Blackhole</a:t>
            </a:r>
            <a:r>
              <a:rPr lang="en-US" dirty="0" smtClean="0"/>
              <a:t>, Incognito, </a:t>
            </a:r>
            <a:r>
              <a:rPr lang="en-US" dirty="0" err="1" smtClean="0"/>
              <a:t>Eleonore</a:t>
            </a:r>
            <a:r>
              <a:rPr lang="en-US" dirty="0" smtClean="0"/>
              <a:t>, Phoenix</a:t>
            </a:r>
          </a:p>
          <a:p>
            <a:r>
              <a:rPr lang="en-US" dirty="0" smtClean="0"/>
              <a:t>Exploit kit pricing:</a:t>
            </a:r>
          </a:p>
          <a:p>
            <a:pPr lvl="1"/>
            <a:r>
              <a:rPr lang="en-US" dirty="0" smtClean="0"/>
              <a:t>Buying a Phoenix license cost $400 in 2009, $2200 in 2012</a:t>
            </a:r>
          </a:p>
          <a:p>
            <a:pPr lvl="1"/>
            <a:r>
              <a:rPr lang="en-US" dirty="0" smtClean="0"/>
              <a:t>Renting a </a:t>
            </a:r>
            <a:r>
              <a:rPr lang="en-US" dirty="0" err="1" smtClean="0"/>
              <a:t>Blackhole</a:t>
            </a:r>
            <a:r>
              <a:rPr lang="en-US" dirty="0" smtClean="0"/>
              <a:t> server costs $50/hour or $500/month</a:t>
            </a:r>
          </a:p>
          <a:p>
            <a:r>
              <a:rPr lang="en-US" dirty="0" smtClean="0"/>
              <a:t>Traffic-PPI pricing:</a:t>
            </a:r>
          </a:p>
          <a:p>
            <a:pPr lvl="1"/>
            <a:r>
              <a:rPr lang="en-US" dirty="0" err="1" smtClean="0"/>
              <a:t>SellMeYourTraffic</a:t>
            </a:r>
            <a:r>
              <a:rPr lang="en-US" dirty="0"/>
              <a:t> </a:t>
            </a:r>
            <a:r>
              <a:rPr lang="en-US" dirty="0" smtClean="0"/>
              <a:t>– between $0.80-$3.00 per thousand visits</a:t>
            </a:r>
          </a:p>
          <a:p>
            <a:pPr lvl="1"/>
            <a:r>
              <a:rPr lang="en-US" dirty="0" err="1" smtClean="0"/>
              <a:t>Traffbiz</a:t>
            </a:r>
            <a:r>
              <a:rPr lang="en-US" dirty="0"/>
              <a:t> </a:t>
            </a:r>
            <a:r>
              <a:rPr lang="en-US" dirty="0" smtClean="0"/>
              <a:t>– $1.60 per thousand visits</a:t>
            </a:r>
          </a:p>
          <a:p>
            <a:pPr lvl="1"/>
            <a:r>
              <a:rPr lang="en-US" dirty="0" smtClean="0"/>
              <a:t>Only 9-14% of visits will results in a successful infection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Traffic-PPI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6" y="2293497"/>
            <a:ext cx="11894086" cy="3177915"/>
          </a:xfrm>
        </p:spPr>
      </p:pic>
    </p:spTree>
    <p:extLst>
      <p:ext uri="{BB962C8B-B14F-4D97-AF65-F5344CB8AC3E}">
        <p14:creationId xmlns:p14="http://schemas.microsoft.com/office/powerpoint/2010/main" val="1930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968"/>
            <a:ext cx="10868526" cy="5344680"/>
          </a:xfrm>
        </p:spPr>
        <p:txBody>
          <a:bodyPr/>
          <a:lstStyle/>
          <a:p>
            <a:r>
              <a:rPr lang="en-US" dirty="0" smtClean="0"/>
              <a:t>Question: how do you study drive-by downloads at scale?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Collect feeds of suspicious URLs</a:t>
            </a:r>
          </a:p>
          <a:p>
            <a:pPr lvl="2"/>
            <a:r>
              <a:rPr lang="en-US" dirty="0" smtClean="0"/>
              <a:t>Google Safe Browsing API</a:t>
            </a:r>
          </a:p>
          <a:p>
            <a:pPr lvl="2"/>
            <a:r>
              <a:rPr lang="en-US" dirty="0" smtClean="0"/>
              <a:t>Spam traps</a:t>
            </a:r>
          </a:p>
          <a:p>
            <a:pPr lvl="2"/>
            <a:r>
              <a:rPr lang="en-US" dirty="0" smtClean="0"/>
              <a:t>Crowdsourcing (manual identification of drive-by sites)</a:t>
            </a:r>
          </a:p>
          <a:p>
            <a:pPr lvl="2"/>
            <a:r>
              <a:rPr lang="en-US" dirty="0" smtClean="0"/>
              <a:t>Live network traffic from Arbor Networks (a large security appliance vendor)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Visit drive-by sites/execute malware in a virtualized environment</a:t>
            </a:r>
          </a:p>
          <a:p>
            <a:pPr lvl="2"/>
            <a:r>
              <a:rPr lang="en-US" dirty="0" smtClean="0"/>
              <a:t>Identify and classify exploit kits</a:t>
            </a:r>
          </a:p>
          <a:p>
            <a:pPr lvl="2"/>
            <a:r>
              <a:rPr lang="en-US" dirty="0" smtClean="0"/>
              <a:t>Identify and classify droppers, Trojans, and other software installed by the kit</a:t>
            </a:r>
          </a:p>
          <a:p>
            <a:r>
              <a:rPr lang="en-US" dirty="0" smtClean="0"/>
              <a:t>Dataset collected between Fall 2011 – Spring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Funnel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87205" y="1321813"/>
            <a:ext cx="8243385" cy="2251995"/>
            <a:chOff x="1610479" y="1321813"/>
            <a:chExt cx="8243385" cy="2251995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93" b="30574"/>
            <a:stretch/>
          </p:blipFill>
          <p:spPr>
            <a:xfrm>
              <a:off x="1610479" y="1321813"/>
              <a:ext cx="8243385" cy="22063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326" y="2310063"/>
              <a:ext cx="1419727" cy="92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847473" y="2647376"/>
              <a:ext cx="4118811" cy="92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947610" y="3152274"/>
              <a:ext cx="3906254" cy="375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870031" y="2918666"/>
              <a:ext cx="537411" cy="317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10075" y="2378891"/>
              <a:ext cx="625643" cy="1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406066" y="2326752"/>
              <a:ext cx="625643" cy="14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7" y="3739692"/>
            <a:ext cx="5279101" cy="19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97" y="3739692"/>
            <a:ext cx="5824419" cy="3105609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2224056">
            <a:off x="4996212" y="2312954"/>
            <a:ext cx="631551" cy="1529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8497370" y="3236495"/>
            <a:ext cx="965914" cy="503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1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and Monetization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3" y="1061079"/>
            <a:ext cx="5320384" cy="5796921"/>
          </a:xfrm>
        </p:spPr>
      </p:pic>
      <p:grpSp>
        <p:nvGrpSpPr>
          <p:cNvPr id="13" name="Group 12"/>
          <p:cNvGrpSpPr/>
          <p:nvPr/>
        </p:nvGrpSpPr>
        <p:grpSpPr>
          <a:xfrm>
            <a:off x="1864895" y="1133271"/>
            <a:ext cx="8556879" cy="5700666"/>
            <a:chOff x="683374" y="1133271"/>
            <a:chExt cx="8556879" cy="57006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518" y="2177717"/>
              <a:ext cx="3192675" cy="46562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22518" y="1876926"/>
              <a:ext cx="3317735" cy="40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83374" y="1133271"/>
              <a:ext cx="844385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ular Callout 13"/>
          <p:cNvSpPr/>
          <p:nvPr/>
        </p:nvSpPr>
        <p:spPr>
          <a:xfrm>
            <a:off x="7450250" y="699179"/>
            <a:ext cx="2500251" cy="1269331"/>
          </a:xfrm>
          <a:prstGeom prst="wedgeRectCallout">
            <a:avLst>
              <a:gd name="adj1" fmla="val 12093"/>
              <a:gd name="adj2" fmla="val 1015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Dropper</a:t>
            </a:r>
            <a:r>
              <a:rPr lang="en-US" sz="2000" dirty="0" smtClean="0"/>
              <a:t>: malware that is used to install other malware</a:t>
            </a:r>
            <a:endParaRPr lang="en-US" sz="2000" dirty="0"/>
          </a:p>
        </p:txBody>
      </p:sp>
      <p:sp>
        <p:nvSpPr>
          <p:cNvPr id="7" name="Rectangular Callout 6"/>
          <p:cNvSpPr/>
          <p:nvPr/>
        </p:nvSpPr>
        <p:spPr>
          <a:xfrm>
            <a:off x="204538" y="1015838"/>
            <a:ext cx="2021304" cy="1167063"/>
          </a:xfrm>
          <a:prstGeom prst="wedgeRectCallout">
            <a:avLst>
              <a:gd name="adj1" fmla="val 33655"/>
              <a:gd name="adj2" fmla="val 93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Remember Zero Access, we’ll see it again shortly…</a:t>
            </a:r>
            <a:endParaRPr lang="en-US" sz="2000" dirty="0"/>
          </a:p>
        </p:txBody>
      </p:sp>
      <p:sp>
        <p:nvSpPr>
          <p:cNvPr id="15" name="Rectangular Callout 14"/>
          <p:cNvSpPr/>
          <p:nvPr/>
        </p:nvSpPr>
        <p:spPr>
          <a:xfrm>
            <a:off x="10429795" y="1876926"/>
            <a:ext cx="1674394" cy="1665543"/>
          </a:xfrm>
          <a:prstGeom prst="wedgeRectCallout">
            <a:avLst>
              <a:gd name="adj1" fmla="val -65507"/>
              <a:gd name="adj2" fmla="val -180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Volume of DNS requests linked to each malware family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40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Exploit-as-a-Service </a:t>
            </a:r>
            <a:r>
              <a:rPr lang="en-US" dirty="0" err="1" smtClean="0"/>
              <a:t>Wrapup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market for compromised hosts is complex, highly specialized, and well-developed</a:t>
            </a:r>
          </a:p>
          <a:p>
            <a:pPr lvl="1"/>
            <a:r>
              <a:rPr lang="en-US" dirty="0" smtClean="0"/>
              <a:t>Some actors specialize in writing exploits and packaging them into kits</a:t>
            </a:r>
          </a:p>
          <a:p>
            <a:pPr lvl="1"/>
            <a:r>
              <a:rPr lang="en-US" dirty="0" smtClean="0"/>
              <a:t>Other actors specialize in hosting exploit kits on hacked or bulletproof infrastructure</a:t>
            </a:r>
          </a:p>
          <a:p>
            <a:pPr lvl="1"/>
            <a:r>
              <a:rPr lang="en-US" dirty="0" smtClean="0"/>
              <a:t>Finally, some actors specialize in acquiring traffic</a:t>
            </a:r>
          </a:p>
          <a:p>
            <a:r>
              <a:rPr lang="en-US" dirty="0" smtClean="0"/>
              <a:t>Exploit-as-a-service allows “customers” to choose their payloads</a:t>
            </a:r>
          </a:p>
          <a:p>
            <a:pPr lvl="1"/>
            <a:r>
              <a:rPr lang="en-US" dirty="0" smtClean="0"/>
              <a:t>Diverse relationships between exploit kits and malware payloads</a:t>
            </a:r>
          </a:p>
          <a:p>
            <a:pPr lvl="1"/>
            <a:r>
              <a:rPr lang="en-US" dirty="0" smtClean="0"/>
              <a:t>Customers exhibit a range of monetization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34143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Mechanisms vs. Attackers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vulnerabilities and exploits is useful for understanding the mechanisms and tools available to attackers</a:t>
            </a:r>
          </a:p>
          <a:p>
            <a:r>
              <a:rPr lang="en-US" dirty="0" smtClean="0"/>
              <a:t>However, thus far we haven’t talked about the attackers themselves</a:t>
            </a:r>
          </a:p>
          <a:p>
            <a:pPr lvl="1"/>
            <a:r>
              <a:rPr lang="en-US" dirty="0" smtClean="0"/>
              <a:t>Who are they? What are their motivations?</a:t>
            </a:r>
          </a:p>
          <a:p>
            <a:r>
              <a:rPr lang="en-US" dirty="0" smtClean="0"/>
              <a:t>“Hacking” used to be about street cred</a:t>
            </a:r>
          </a:p>
          <a:p>
            <a:pPr lvl="1"/>
            <a:r>
              <a:rPr lang="en-US" dirty="0" smtClean="0"/>
              <a:t>31337 hackers vs. script-kiddies and n00bs</a:t>
            </a:r>
          </a:p>
          <a:p>
            <a:pPr lvl="1"/>
            <a:r>
              <a:rPr lang="en-US" dirty="0" smtClean="0"/>
              <a:t>Virus writing, website defacement</a:t>
            </a:r>
          </a:p>
          <a:p>
            <a:r>
              <a:rPr lang="en-US" dirty="0" smtClean="0"/>
              <a:t>Today, “hacking” is primarily about money</a:t>
            </a:r>
          </a:p>
          <a:p>
            <a:pPr lvl="1"/>
            <a:r>
              <a:rPr lang="en-US" dirty="0" smtClean="0"/>
              <a:t>Organized crime</a:t>
            </a:r>
          </a:p>
          <a:p>
            <a:pPr lvl="1"/>
            <a:r>
              <a:rPr lang="en-US" dirty="0" smtClean="0"/>
              <a:t>Diverse set of actors with different skills (some technical, some not)</a:t>
            </a:r>
          </a:p>
          <a:p>
            <a:pPr lvl="1"/>
            <a:r>
              <a:rPr lang="en-US" dirty="0" smtClean="0"/>
              <a:t>Marketplace with specialization and its own 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Botnets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backbone of the underground</a:t>
            </a:r>
          </a:p>
        </p:txBody>
      </p:sp>
    </p:spTree>
    <p:extLst>
      <p:ext uri="{BB962C8B-B14F-4D97-AF65-F5344CB8AC3E}">
        <p14:creationId xmlns:p14="http://schemas.microsoft.com/office/powerpoint/2010/main" val="887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Malware to Botnets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malware monetizes through theft and extortion</a:t>
            </a:r>
          </a:p>
          <a:p>
            <a:pPr lvl="1"/>
            <a:r>
              <a:rPr lang="en-US" dirty="0" smtClean="0"/>
              <a:t>Stealing personal information from users</a:t>
            </a:r>
          </a:p>
          <a:p>
            <a:pPr lvl="1"/>
            <a:r>
              <a:rPr lang="en-US" dirty="0" smtClean="0"/>
              <a:t>Browser hijacking, a.k.a. man-in-the-browser attacks</a:t>
            </a:r>
          </a:p>
          <a:p>
            <a:pPr lvl="1"/>
            <a:r>
              <a:rPr lang="en-US" dirty="0" smtClean="0"/>
              <a:t>Ransomware</a:t>
            </a:r>
          </a:p>
          <a:p>
            <a:pPr lvl="1"/>
            <a:r>
              <a:rPr lang="en-US" dirty="0" smtClean="0"/>
              <a:t>Installation of adware or ransomware</a:t>
            </a:r>
          </a:p>
          <a:p>
            <a:r>
              <a:rPr lang="en-US" dirty="0" smtClean="0"/>
              <a:t>However, infected machines have many other valuable resources</a:t>
            </a:r>
          </a:p>
          <a:p>
            <a:pPr lvl="1"/>
            <a:r>
              <a:rPr lang="en-US" dirty="0"/>
              <a:t>Unique IP </a:t>
            </a:r>
            <a:r>
              <a:rPr lang="en-US" dirty="0" smtClean="0"/>
              <a:t>addresses and bandwidth</a:t>
            </a:r>
          </a:p>
          <a:p>
            <a:pPr lvl="1"/>
            <a:r>
              <a:rPr lang="en-US" dirty="0" smtClean="0"/>
              <a:t>Spare CPU cycles</a:t>
            </a:r>
          </a:p>
          <a:p>
            <a:r>
              <a:rPr lang="en-US" dirty="0" smtClean="0"/>
              <a:t>Botnets allow criminals to aggregate and control infected machines</a:t>
            </a:r>
          </a:p>
          <a:p>
            <a:pPr lvl="1"/>
            <a:r>
              <a:rPr lang="en-US" dirty="0" smtClean="0"/>
              <a:t>Command and Control (C&amp;C) infrastructure for controlling bots</a:t>
            </a:r>
          </a:p>
          <a:p>
            <a:pPr lvl="1"/>
            <a:r>
              <a:rPr lang="en-US" dirty="0" smtClean="0"/>
              <a:t>Swaths of bots are often rented out to other actors for various purposes</a:t>
            </a:r>
          </a:p>
        </p:txBody>
      </p:sp>
    </p:spTree>
    <p:extLst>
      <p:ext uri="{BB962C8B-B14F-4D97-AF65-F5344CB8AC3E}">
        <p14:creationId xmlns:p14="http://schemas.microsoft.com/office/powerpoint/2010/main" val="38544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Old-School C&amp;C: IRC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0120" y="3291037"/>
            <a:ext cx="1576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IRC Servers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9945" y="1935651"/>
            <a:ext cx="148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Botmaster</a:t>
            </a:r>
            <a:endParaRPr lang="en-US" sz="2400" dirty="0"/>
          </a:p>
        </p:txBody>
      </p:sp>
      <p:cxnSp>
        <p:nvCxnSpPr>
          <p:cNvPr id="19" name="Straight Connector 18"/>
          <p:cNvCxnSpPr>
            <a:stCxn id="2050" idx="2"/>
          </p:cNvCxnSpPr>
          <p:nvPr/>
        </p:nvCxnSpPr>
        <p:spPr>
          <a:xfrm flipH="1">
            <a:off x="5336268" y="2656114"/>
            <a:ext cx="715963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50" idx="2"/>
          </p:cNvCxnSpPr>
          <p:nvPr/>
        </p:nvCxnSpPr>
        <p:spPr>
          <a:xfrm>
            <a:off x="6052230" y="2656114"/>
            <a:ext cx="647358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972475" y="3614057"/>
            <a:ext cx="3344628" cy="1306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808533" y="3614058"/>
            <a:ext cx="1508570" cy="1415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726563" y="3614058"/>
            <a:ext cx="609705" cy="14342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36267" y="3614058"/>
            <a:ext cx="308324" cy="1415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562621" y="3521870"/>
            <a:ext cx="136969" cy="1507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699589" y="3614058"/>
            <a:ext cx="781060" cy="1415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699590" y="3614058"/>
            <a:ext cx="1699089" cy="1415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99589" y="3614058"/>
            <a:ext cx="2617118" cy="1415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699589" y="3614057"/>
            <a:ext cx="3535150" cy="1371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890505" y="3614057"/>
            <a:ext cx="2426599" cy="14586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Classes\CS 4700\assets\devil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854"/>
            <a:ext cx="979261" cy="9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72" y="3081338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80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57" y="3081338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9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38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7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96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54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383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15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51" y="4739996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30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46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62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78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94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10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526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42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58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D:\Projects\Finished Documents\MAE Assets\spam_icon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670" y="5519394"/>
            <a:ext cx="750780" cy="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/>
          <p:cNvGrpSpPr/>
          <p:nvPr/>
        </p:nvGrpSpPr>
        <p:grpSpPr>
          <a:xfrm flipH="1">
            <a:off x="1683416" y="1602691"/>
            <a:ext cx="3033352" cy="1042535"/>
            <a:chOff x="1219200" y="4876799"/>
            <a:chExt cx="5181605" cy="1384995"/>
          </a:xfrm>
        </p:grpSpPr>
        <p:sp>
          <p:nvSpPr>
            <p:cNvPr id="66" name="Rectangular Callout 65"/>
            <p:cNvSpPr/>
            <p:nvPr/>
          </p:nvSpPr>
          <p:spPr>
            <a:xfrm>
              <a:off x="1219200" y="4876799"/>
              <a:ext cx="5181602" cy="1384995"/>
            </a:xfrm>
            <a:prstGeom prst="wedgeRectCallout">
              <a:avLst>
                <a:gd name="adj1" fmla="val -78140"/>
                <a:gd name="adj2" fmla="val 9670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19203" y="4876799"/>
              <a:ext cx="5181602" cy="12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 err="1">
                  <a:solidFill>
                    <a:sysClr val="window" lastClr="FFFFFF"/>
                  </a:solidFill>
                </a:rPr>
                <a:t>snd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 spam: &lt;subject&gt; &lt;</a:t>
              </a:r>
              <a:r>
                <a:rPr lang="en-US" sz="2800" kern="0" dirty="0" err="1">
                  <a:solidFill>
                    <a:sysClr val="window" lastClr="FFFFFF"/>
                  </a:solidFill>
                </a:rPr>
                <a:t>msg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&gt;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 flipH="1">
            <a:off x="1573230" y="2918619"/>
            <a:ext cx="3033352" cy="1042535"/>
            <a:chOff x="1219200" y="4876799"/>
            <a:chExt cx="5181605" cy="1384995"/>
          </a:xfrm>
        </p:grpSpPr>
        <p:sp>
          <p:nvSpPr>
            <p:cNvPr id="69" name="Rectangular Callout 68"/>
            <p:cNvSpPr/>
            <p:nvPr/>
          </p:nvSpPr>
          <p:spPr>
            <a:xfrm>
              <a:off x="1219200" y="4876799"/>
              <a:ext cx="5181602" cy="1384995"/>
            </a:xfrm>
            <a:prstGeom prst="wedgeRectCallout">
              <a:avLst>
                <a:gd name="adj1" fmla="val -63068"/>
                <a:gd name="adj2" fmla="val -4948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219203" y="4876799"/>
              <a:ext cx="5181602" cy="12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 err="1">
                  <a:solidFill>
                    <a:sysClr val="window" lastClr="FFFFFF"/>
                  </a:solidFill>
                </a:rPr>
                <a:t>snd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 spam: &lt;subject&gt; &lt;</a:t>
              </a:r>
              <a:r>
                <a:rPr lang="en-US" sz="2800" kern="0" dirty="0" err="1">
                  <a:solidFill>
                    <a:sysClr val="window" lastClr="FFFFFF"/>
                  </a:solidFill>
                </a:rPr>
                <a:t>msg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&gt;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 flipH="1">
            <a:off x="7219708" y="2635276"/>
            <a:ext cx="3033352" cy="1042535"/>
            <a:chOff x="1219200" y="4876799"/>
            <a:chExt cx="5181605" cy="1384995"/>
          </a:xfrm>
        </p:grpSpPr>
        <p:sp>
          <p:nvSpPr>
            <p:cNvPr id="72" name="Rectangular Callout 71"/>
            <p:cNvSpPr/>
            <p:nvPr/>
          </p:nvSpPr>
          <p:spPr>
            <a:xfrm>
              <a:off x="1219200" y="4876799"/>
              <a:ext cx="5181602" cy="1384995"/>
            </a:xfrm>
            <a:prstGeom prst="wedgeRectCallout">
              <a:avLst>
                <a:gd name="adj1" fmla="val 62536"/>
                <a:gd name="adj2" fmla="val 9670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219203" y="4876799"/>
              <a:ext cx="5181602" cy="126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 err="1">
                  <a:solidFill>
                    <a:sysClr val="window" lastClr="FFFFFF"/>
                  </a:solidFill>
                </a:rPr>
                <a:t>snd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 spam: &lt;subject&gt; &lt;</a:t>
              </a:r>
              <a:r>
                <a:rPr lang="en-US" sz="2800" kern="0" dirty="0" err="1">
                  <a:solidFill>
                    <a:sysClr val="window" lastClr="FFFFFF"/>
                  </a:solidFill>
                </a:rPr>
                <a:t>msg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&gt;</a:t>
              </a:r>
            </a:p>
          </p:txBody>
        </p:sp>
      </p:grpSp>
      <p:pic>
        <p:nvPicPr>
          <p:cNvPr id="2067" name="Picture 5" descr="D:\Projects\Finished Documents\MAE Assets\Twitter_256x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07" y="2960509"/>
            <a:ext cx="1122721" cy="11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 descr="D:\Projects\Finished Documents\MAE Assets\Twitter_256x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11" y="2960508"/>
            <a:ext cx="1122721" cy="11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3229072" y="5468797"/>
            <a:ext cx="5725886" cy="1214029"/>
            <a:chOff x="414979" y="3333623"/>
            <a:chExt cx="8263530" cy="1534811"/>
          </a:xfrm>
        </p:grpSpPr>
        <p:sp>
          <p:nvSpPr>
            <p:cNvPr id="77" name="Rectangle 76"/>
            <p:cNvSpPr/>
            <p:nvPr/>
          </p:nvSpPr>
          <p:spPr>
            <a:xfrm>
              <a:off x="414979" y="3333623"/>
              <a:ext cx="8263530" cy="1523216"/>
            </a:xfrm>
            <a:prstGeom prst="rect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/>
            <p:cNvSpPr txBox="1">
              <a:spLocks/>
            </p:cNvSpPr>
            <p:nvPr/>
          </p:nvSpPr>
          <p:spPr>
            <a:xfrm>
              <a:off x="514376" y="3399955"/>
              <a:ext cx="8118848" cy="14684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rmAutofit/>
            </a:bodyPr>
            <a:lstStyle>
              <a:lvl1pPr marL="3429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2860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5840" indent="-22860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0160" indent="-22860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736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US" sz="2800" dirty="0">
                  <a:solidFill>
                    <a:schemeClr val="bg1"/>
                  </a:solidFill>
                </a:rPr>
                <a:t>Problem: single point of failure</a:t>
              </a:r>
            </a:p>
            <a:p>
              <a:pPr>
                <a:buClr>
                  <a:schemeClr val="bg1"/>
                </a:buClr>
              </a:pPr>
              <a:r>
                <a:rPr lang="en-US" sz="2800" dirty="0">
                  <a:solidFill>
                    <a:schemeClr val="bg1"/>
                  </a:solidFill>
                </a:rPr>
                <a:t>Easy to locate and take down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39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034886" y="2031186"/>
            <a:ext cx="4511885" cy="451188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Botnets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9449" y="4267201"/>
            <a:ext cx="2059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Master Servers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594" y="1648623"/>
            <a:ext cx="148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Botmaster</a:t>
            </a:r>
            <a:endParaRPr lang="en-US" sz="2400" dirty="0"/>
          </a:p>
        </p:txBody>
      </p:sp>
      <p:cxnSp>
        <p:nvCxnSpPr>
          <p:cNvPr id="19" name="Straight Connector 18"/>
          <p:cNvCxnSpPr>
            <a:stCxn id="2050" idx="2"/>
          </p:cNvCxnSpPr>
          <p:nvPr/>
        </p:nvCxnSpPr>
        <p:spPr>
          <a:xfrm>
            <a:off x="2495946" y="2507265"/>
            <a:ext cx="0" cy="11067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50" idx="2"/>
          </p:cNvCxnSpPr>
          <p:nvPr/>
        </p:nvCxnSpPr>
        <p:spPr>
          <a:xfrm>
            <a:off x="2495946" y="2507264"/>
            <a:ext cx="702882" cy="3918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677253" y="3810026"/>
            <a:ext cx="2357633" cy="2128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49816" y="2982712"/>
            <a:ext cx="2037280" cy="779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77253" y="3731567"/>
            <a:ext cx="2504853" cy="13411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49816" y="2248466"/>
            <a:ext cx="2534290" cy="8121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Classes\CS 4700\assets\devil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16" y="1528004"/>
            <a:ext cx="979261" cy="9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14" y="3291036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79" y="1827015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07" y="2620129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4" y="1827015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64" y="2282502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53" y="208655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89" y="3049774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46" y="4022864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39" y="60253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06" y="492034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758" y="571705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05" y="267438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52" y="61777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7" y="60253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58" y="558112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48" y="476441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62" y="3731567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urved Connector 40"/>
          <p:cNvCxnSpPr>
            <a:stCxn id="11" idx="2"/>
            <a:endCxn id="9" idx="2"/>
          </p:cNvCxnSpPr>
          <p:nvPr/>
        </p:nvCxnSpPr>
        <p:spPr>
          <a:xfrm rot="5400000" flipH="1" flipV="1">
            <a:off x="6927840" y="1622900"/>
            <a:ext cx="259544" cy="1901071"/>
          </a:xfrm>
          <a:prstGeom prst="curvedConnector3">
            <a:avLst>
              <a:gd name="adj1" fmla="val -197127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82"/>
          <p:cNvCxnSpPr>
            <a:stCxn id="17" idx="2"/>
            <a:endCxn id="13" idx="1"/>
          </p:cNvCxnSpPr>
          <p:nvPr/>
        </p:nvCxnSpPr>
        <p:spPr>
          <a:xfrm rot="16200000" flipH="1">
            <a:off x="6844361" y="1937104"/>
            <a:ext cx="1040152" cy="3748017"/>
          </a:xfrm>
          <a:prstGeom prst="curvedConnector2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urved Connector 83"/>
          <p:cNvCxnSpPr>
            <a:stCxn id="82" idx="3"/>
            <a:endCxn id="15" idx="1"/>
          </p:cNvCxnSpPr>
          <p:nvPr/>
        </p:nvCxnSpPr>
        <p:spPr>
          <a:xfrm>
            <a:off x="5343210" y="4039891"/>
            <a:ext cx="3670296" cy="118877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81" idx="3"/>
            <a:endCxn id="74" idx="0"/>
          </p:cNvCxnSpPr>
          <p:nvPr/>
        </p:nvCxnSpPr>
        <p:spPr>
          <a:xfrm>
            <a:off x="5487096" y="5072743"/>
            <a:ext cx="1819980" cy="1105040"/>
          </a:xfrm>
          <a:prstGeom prst="curvedConnector2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Classes\CS 4700\assets\Email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33" y="2135340"/>
            <a:ext cx="613165" cy="6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D:\Classes\CS 4700\assets\Email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32" y="3670828"/>
            <a:ext cx="613165" cy="6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D:\Classes\CS 4700\assets\Email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17" y="3210063"/>
            <a:ext cx="613165" cy="6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536" y="3029277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25" y="4106342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825" y="4644281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16" y="2493603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87" y="1773769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301" y="3918255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70" y="5338533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D:\Classes\CS 4700\assets\Email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615" y="6518462"/>
            <a:ext cx="361570" cy="3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Curved Connector 95"/>
          <p:cNvCxnSpPr>
            <a:stCxn id="10" idx="2"/>
            <a:endCxn id="9" idx="2"/>
          </p:cNvCxnSpPr>
          <p:nvPr/>
        </p:nvCxnSpPr>
        <p:spPr>
          <a:xfrm rot="5400000" flipH="1">
            <a:off x="8164075" y="2287737"/>
            <a:ext cx="455487" cy="767340"/>
          </a:xfrm>
          <a:prstGeom prst="curvedConnector3">
            <a:avLst>
              <a:gd name="adj1" fmla="val -50188"/>
            </a:avLst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80" idx="0"/>
            <a:endCxn id="15" idx="1"/>
          </p:cNvCxnSpPr>
          <p:nvPr/>
        </p:nvCxnSpPr>
        <p:spPr>
          <a:xfrm rot="5400000" flipH="1" flipV="1">
            <a:off x="7168415" y="3736036"/>
            <a:ext cx="352461" cy="3337724"/>
          </a:xfrm>
          <a:prstGeom prst="curvedConnector2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/>
          <p:cNvCxnSpPr>
            <a:stCxn id="7" idx="2"/>
            <a:endCxn id="74" idx="0"/>
          </p:cNvCxnSpPr>
          <p:nvPr/>
        </p:nvCxnSpPr>
        <p:spPr>
          <a:xfrm rot="16200000" flipH="1">
            <a:off x="5277729" y="4148437"/>
            <a:ext cx="3734120" cy="32457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TextBox 2048"/>
          <p:cNvSpPr txBox="1"/>
          <p:nvPr/>
        </p:nvSpPr>
        <p:spPr>
          <a:xfrm>
            <a:off x="8775488" y="1563887"/>
            <a:ext cx="182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Structured P2P DHT</a:t>
            </a:r>
          </a:p>
        </p:txBody>
      </p:sp>
      <p:grpSp>
        <p:nvGrpSpPr>
          <p:cNvPr id="106" name="Group 105"/>
          <p:cNvGrpSpPr/>
          <p:nvPr/>
        </p:nvGrpSpPr>
        <p:grpSpPr>
          <a:xfrm flipH="1">
            <a:off x="7199012" y="188103"/>
            <a:ext cx="2936980" cy="990238"/>
            <a:chOff x="1219200" y="4876799"/>
            <a:chExt cx="5181605" cy="1411903"/>
          </a:xfrm>
        </p:grpSpPr>
        <p:sp>
          <p:nvSpPr>
            <p:cNvPr id="107" name="Rectangular Callout 106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15189"/>
                <a:gd name="adj2" fmla="val 110998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219204" y="4928315"/>
              <a:ext cx="5181601" cy="136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Insert commands into the DHT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 flipH="1">
            <a:off x="2225445" y="5652628"/>
            <a:ext cx="2936980" cy="990238"/>
            <a:chOff x="1219200" y="4876799"/>
            <a:chExt cx="5181605" cy="1411903"/>
          </a:xfrm>
        </p:grpSpPr>
        <p:sp>
          <p:nvSpPr>
            <p:cNvPr id="110" name="Rectangular Callout 109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-61905"/>
                <a:gd name="adj2" fmla="val -35809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19204" y="4928315"/>
              <a:ext cx="5181601" cy="1360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Get commands from the DHT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5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Flux DNS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57865" y="2957909"/>
            <a:ext cx="137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9945" y="1783247"/>
            <a:ext cx="148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Botmaster</a:t>
            </a:r>
            <a:endParaRPr lang="en-US" sz="2400" dirty="0"/>
          </a:p>
        </p:txBody>
      </p:sp>
      <p:cxnSp>
        <p:nvCxnSpPr>
          <p:cNvPr id="7" name="Straight Connector 6"/>
          <p:cNvCxnSpPr>
            <a:stCxn id="19" idx="2"/>
          </p:cNvCxnSpPr>
          <p:nvPr/>
        </p:nvCxnSpPr>
        <p:spPr>
          <a:xfrm flipH="1">
            <a:off x="5336268" y="2503710"/>
            <a:ext cx="715963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9" idx="2"/>
          </p:cNvCxnSpPr>
          <p:nvPr/>
        </p:nvCxnSpPr>
        <p:spPr>
          <a:xfrm>
            <a:off x="6052230" y="2503710"/>
            <a:ext cx="647358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87" idx="2"/>
          </p:cNvCxnSpPr>
          <p:nvPr/>
        </p:nvCxnSpPr>
        <p:spPr>
          <a:xfrm flipH="1">
            <a:off x="1972478" y="5184652"/>
            <a:ext cx="4254253" cy="10284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7" idx="2"/>
          </p:cNvCxnSpPr>
          <p:nvPr/>
        </p:nvCxnSpPr>
        <p:spPr>
          <a:xfrm flipH="1">
            <a:off x="3808536" y="5184652"/>
            <a:ext cx="2418195" cy="10284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87" idx="2"/>
          </p:cNvCxnSpPr>
          <p:nvPr/>
        </p:nvCxnSpPr>
        <p:spPr>
          <a:xfrm flipH="1">
            <a:off x="4732174" y="5184653"/>
            <a:ext cx="1494557" cy="9413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7" idx="2"/>
          </p:cNvCxnSpPr>
          <p:nvPr/>
        </p:nvCxnSpPr>
        <p:spPr>
          <a:xfrm flipH="1">
            <a:off x="5681612" y="5184652"/>
            <a:ext cx="545119" cy="9222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7" idx="2"/>
          </p:cNvCxnSpPr>
          <p:nvPr/>
        </p:nvCxnSpPr>
        <p:spPr>
          <a:xfrm>
            <a:off x="6226731" y="5184652"/>
            <a:ext cx="315131" cy="10284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7" idx="2"/>
          </p:cNvCxnSpPr>
          <p:nvPr/>
        </p:nvCxnSpPr>
        <p:spPr>
          <a:xfrm>
            <a:off x="6226731" y="5184653"/>
            <a:ext cx="1259529" cy="922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7" idx="2"/>
          </p:cNvCxnSpPr>
          <p:nvPr/>
        </p:nvCxnSpPr>
        <p:spPr>
          <a:xfrm>
            <a:off x="6226730" y="5184653"/>
            <a:ext cx="2177558" cy="922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7" idx="2"/>
          </p:cNvCxnSpPr>
          <p:nvPr/>
        </p:nvCxnSpPr>
        <p:spPr>
          <a:xfrm>
            <a:off x="6226731" y="5184653"/>
            <a:ext cx="3095587" cy="9222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7" idx="2"/>
          </p:cNvCxnSpPr>
          <p:nvPr/>
        </p:nvCxnSpPr>
        <p:spPr>
          <a:xfrm>
            <a:off x="6226731" y="5184652"/>
            <a:ext cx="4013619" cy="8786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7" idx="2"/>
          </p:cNvCxnSpPr>
          <p:nvPr/>
        </p:nvCxnSpPr>
        <p:spPr>
          <a:xfrm flipH="1">
            <a:off x="2890506" y="5184652"/>
            <a:ext cx="3336225" cy="10284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D:\Classes\CS 4700\assets\devil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450"/>
            <a:ext cx="979261" cy="9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08" y="2928934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80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9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38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7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96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54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383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15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51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78" y="2928934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>
            <a:stCxn id="19" idx="2"/>
          </p:cNvCxnSpPr>
          <p:nvPr/>
        </p:nvCxnSpPr>
        <p:spPr>
          <a:xfrm>
            <a:off x="6052230" y="2503711"/>
            <a:ext cx="2346448" cy="674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9" idx="2"/>
          </p:cNvCxnSpPr>
          <p:nvPr/>
        </p:nvCxnSpPr>
        <p:spPr>
          <a:xfrm flipH="1">
            <a:off x="3808534" y="2503711"/>
            <a:ext cx="2243697" cy="865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9" idx="2"/>
          </p:cNvCxnSpPr>
          <p:nvPr/>
        </p:nvCxnSpPr>
        <p:spPr>
          <a:xfrm flipH="1">
            <a:off x="2280800" y="2503711"/>
            <a:ext cx="3771431" cy="865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38" y="2928934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68" y="2928934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48" y="2928934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1578330" y="3766597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12.34.56.78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68003" y="376659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6.4.2.0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55528" y="376659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31.64.7.22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375910" y="376659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245.9.1.43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931949" y="376659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98.102.8.1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770755" y="4722988"/>
            <a:ext cx="2911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www.my-botnet.com</a:t>
            </a:r>
          </a:p>
        </p:txBody>
      </p:sp>
      <p:cxnSp>
        <p:nvCxnSpPr>
          <p:cNvPr id="99" name="Straight Connector 98"/>
          <p:cNvCxnSpPr>
            <a:stCxn id="75" idx="2"/>
            <a:endCxn id="87" idx="0"/>
          </p:cNvCxnSpPr>
          <p:nvPr/>
        </p:nvCxnSpPr>
        <p:spPr>
          <a:xfrm>
            <a:off x="2225302" y="4135929"/>
            <a:ext cx="4001428" cy="58705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6" idx="2"/>
            <a:endCxn id="87" idx="0"/>
          </p:cNvCxnSpPr>
          <p:nvPr/>
        </p:nvCxnSpPr>
        <p:spPr>
          <a:xfrm>
            <a:off x="3780936" y="4135929"/>
            <a:ext cx="2445794" cy="58705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77" idx="2"/>
            <a:endCxn id="87" idx="0"/>
          </p:cNvCxnSpPr>
          <p:nvPr/>
        </p:nvCxnSpPr>
        <p:spPr>
          <a:xfrm>
            <a:off x="5243990" y="4135929"/>
            <a:ext cx="982740" cy="58705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8" idx="2"/>
            <a:endCxn id="87" idx="0"/>
          </p:cNvCxnSpPr>
          <p:nvPr/>
        </p:nvCxnSpPr>
        <p:spPr>
          <a:xfrm flipH="1">
            <a:off x="6226730" y="4135929"/>
            <a:ext cx="737642" cy="58705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79" idx="2"/>
            <a:endCxn id="87" idx="0"/>
          </p:cNvCxnSpPr>
          <p:nvPr/>
        </p:nvCxnSpPr>
        <p:spPr>
          <a:xfrm flipH="1">
            <a:off x="6226731" y="4135929"/>
            <a:ext cx="2293681" cy="587058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 flipH="1">
            <a:off x="7480649" y="5206418"/>
            <a:ext cx="3033352" cy="1463297"/>
            <a:chOff x="1219200" y="4876799"/>
            <a:chExt cx="5181605" cy="1384995"/>
          </a:xfrm>
        </p:grpSpPr>
        <p:sp>
          <p:nvSpPr>
            <p:cNvPr id="113" name="Rectangular Callout 112"/>
            <p:cNvSpPr/>
            <p:nvPr/>
          </p:nvSpPr>
          <p:spPr>
            <a:xfrm>
              <a:off x="1219200" y="4876799"/>
              <a:ext cx="5181602" cy="1384995"/>
            </a:xfrm>
            <a:prstGeom prst="wedgeRectCallout">
              <a:avLst>
                <a:gd name="adj1" fmla="val 37057"/>
                <a:gd name="adj2" fmla="val -99686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219203" y="4928315"/>
              <a:ext cx="5181602" cy="1310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Change DNS</a:t>
              </a:r>
              <a:r>
                <a:rPr lang="en-US" sz="2800" kern="0" dirty="0">
                  <a:solidFill>
                    <a:sysClr val="window" lastClr="FFFFFF"/>
                  </a:solidFill>
                  <a:sym typeface="Wingdings" pitchFamily="2" charset="2"/>
                </a:rPr>
                <a:t>IP mapping every 10 seconds</a:t>
              </a:r>
              <a:endParaRPr lang="en-US" sz="2800" kern="0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 flipH="1">
            <a:off x="1664150" y="3603169"/>
            <a:ext cx="2656250" cy="1923318"/>
            <a:chOff x="1219200" y="4876799"/>
            <a:chExt cx="5181605" cy="1384995"/>
          </a:xfrm>
        </p:grpSpPr>
        <p:sp>
          <p:nvSpPr>
            <p:cNvPr id="116" name="Rectangular Callout 115"/>
            <p:cNvSpPr/>
            <p:nvPr/>
          </p:nvSpPr>
          <p:spPr>
            <a:xfrm>
              <a:off x="1219200" y="4876799"/>
              <a:ext cx="5181601" cy="1384995"/>
            </a:xfrm>
            <a:prstGeom prst="wedgeRectCallout">
              <a:avLst>
                <a:gd name="adj1" fmla="val -67856"/>
                <a:gd name="adj2" fmla="val 21435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219204" y="4928315"/>
              <a:ext cx="5181601" cy="1307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But: ISPs can blacklist the rendezvous domain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4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Domain Generation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72326" y="2986541"/>
            <a:ext cx="137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HTTP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9945" y="1783247"/>
            <a:ext cx="148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Botmaster</a:t>
            </a:r>
            <a:endParaRPr lang="en-US" sz="2400" dirty="0"/>
          </a:p>
        </p:txBody>
      </p:sp>
      <p:cxnSp>
        <p:nvCxnSpPr>
          <p:cNvPr id="8" name="Straight Connector 7"/>
          <p:cNvCxnSpPr>
            <a:stCxn id="19" idx="2"/>
          </p:cNvCxnSpPr>
          <p:nvPr/>
        </p:nvCxnSpPr>
        <p:spPr>
          <a:xfrm>
            <a:off x="6052230" y="2503710"/>
            <a:ext cx="647358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87" idx="2"/>
          </p:cNvCxnSpPr>
          <p:nvPr/>
        </p:nvCxnSpPr>
        <p:spPr>
          <a:xfrm flipH="1">
            <a:off x="1972476" y="4221662"/>
            <a:ext cx="510816" cy="19914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7" idx="2"/>
          </p:cNvCxnSpPr>
          <p:nvPr/>
        </p:nvCxnSpPr>
        <p:spPr>
          <a:xfrm>
            <a:off x="2483293" y="4221661"/>
            <a:ext cx="1325241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87" idx="2"/>
          </p:cNvCxnSpPr>
          <p:nvPr/>
        </p:nvCxnSpPr>
        <p:spPr>
          <a:xfrm>
            <a:off x="2483292" y="4221661"/>
            <a:ext cx="2243270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7" idx="2"/>
          </p:cNvCxnSpPr>
          <p:nvPr/>
        </p:nvCxnSpPr>
        <p:spPr>
          <a:xfrm>
            <a:off x="2483293" y="4221661"/>
            <a:ext cx="3079307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7" idx="2"/>
          </p:cNvCxnSpPr>
          <p:nvPr/>
        </p:nvCxnSpPr>
        <p:spPr>
          <a:xfrm>
            <a:off x="2483293" y="4221661"/>
            <a:ext cx="4066653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7" idx="2"/>
          </p:cNvCxnSpPr>
          <p:nvPr/>
        </p:nvCxnSpPr>
        <p:spPr>
          <a:xfrm>
            <a:off x="2483292" y="4221662"/>
            <a:ext cx="4900724" cy="1809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7" idx="2"/>
          </p:cNvCxnSpPr>
          <p:nvPr/>
        </p:nvCxnSpPr>
        <p:spPr>
          <a:xfrm>
            <a:off x="2483292" y="4221662"/>
            <a:ext cx="5811622" cy="1809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7" idx="2"/>
          </p:cNvCxnSpPr>
          <p:nvPr/>
        </p:nvCxnSpPr>
        <p:spPr>
          <a:xfrm>
            <a:off x="2483293" y="4221662"/>
            <a:ext cx="6833415" cy="1809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7" idx="2"/>
          </p:cNvCxnSpPr>
          <p:nvPr/>
        </p:nvCxnSpPr>
        <p:spPr>
          <a:xfrm>
            <a:off x="2483293" y="4221662"/>
            <a:ext cx="7751447" cy="1809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7" idx="2"/>
          </p:cNvCxnSpPr>
          <p:nvPr/>
        </p:nvCxnSpPr>
        <p:spPr>
          <a:xfrm>
            <a:off x="2483292" y="4221661"/>
            <a:ext cx="325222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D:\Classes\CS 4700\assets\devil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450"/>
            <a:ext cx="979261" cy="9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96" y="2936475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Connector 62"/>
          <p:cNvCxnSpPr>
            <a:stCxn id="19" idx="2"/>
          </p:cNvCxnSpPr>
          <p:nvPr/>
        </p:nvCxnSpPr>
        <p:spPr>
          <a:xfrm flipH="1">
            <a:off x="4487264" y="2503710"/>
            <a:ext cx="1564967" cy="7837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9" idx="2"/>
          </p:cNvCxnSpPr>
          <p:nvPr/>
        </p:nvCxnSpPr>
        <p:spPr>
          <a:xfrm flipH="1">
            <a:off x="2280800" y="2503711"/>
            <a:ext cx="3771431" cy="8657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732" y="2936475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68" y="2936475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489142" y="3852329"/>
            <a:ext cx="198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www.sb39fwn.com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439509" y="3839446"/>
            <a:ext cx="21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www.17-cjbq0n.com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1972475" y="4202511"/>
            <a:ext cx="2552880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3808534" y="4202512"/>
            <a:ext cx="716821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525354" y="4202512"/>
            <a:ext cx="201208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525354" y="4202512"/>
            <a:ext cx="1163552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525355" y="4202512"/>
            <a:ext cx="2024591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525355" y="4202512"/>
            <a:ext cx="2955295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525354" y="4202511"/>
            <a:ext cx="3873324" cy="1915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525355" y="4202512"/>
            <a:ext cx="4815369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4525355" y="4202511"/>
            <a:ext cx="5709385" cy="1915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2890504" y="4202512"/>
            <a:ext cx="1634850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688906" y="3852329"/>
            <a:ext cx="209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www.xx8h4d9n.com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1972476" y="4202511"/>
            <a:ext cx="4729871" cy="1915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>
            <a:off x="3808534" y="4202512"/>
            <a:ext cx="2893813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4796425" y="4202512"/>
            <a:ext cx="1905921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688907" y="4202512"/>
            <a:ext cx="1013439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6562621" y="4202512"/>
            <a:ext cx="139725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702345" y="4202512"/>
            <a:ext cx="787026" cy="20350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702346" y="4202511"/>
            <a:ext cx="1696333" cy="19152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702345" y="4202512"/>
            <a:ext cx="2638378" cy="20350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702345" y="4202511"/>
            <a:ext cx="3532394" cy="1896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2890505" y="4202512"/>
            <a:ext cx="3811841" cy="2010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 flipH="1">
            <a:off x="1772344" y="4024112"/>
            <a:ext cx="3262542" cy="1589090"/>
            <a:chOff x="1219200" y="4876799"/>
            <a:chExt cx="5181605" cy="1384995"/>
          </a:xfrm>
        </p:grpSpPr>
        <p:sp>
          <p:nvSpPr>
            <p:cNvPr id="124" name="Rectangular Callout 123"/>
            <p:cNvSpPr/>
            <p:nvPr/>
          </p:nvSpPr>
          <p:spPr>
            <a:xfrm>
              <a:off x="1219200" y="4876799"/>
              <a:ext cx="5181600" cy="1384995"/>
            </a:xfrm>
            <a:prstGeom prst="wedgeRectCallout">
              <a:avLst>
                <a:gd name="adj1" fmla="val 41584"/>
                <a:gd name="adj2" fmla="val 82402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19205" y="4928315"/>
              <a:ext cx="5181600" cy="1207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Bots generate many possible domains each day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 flipH="1">
            <a:off x="1772347" y="1682825"/>
            <a:ext cx="3571372" cy="1455381"/>
            <a:chOff x="1219200" y="4876799"/>
            <a:chExt cx="5181605" cy="1384995"/>
          </a:xfrm>
        </p:grpSpPr>
        <p:sp>
          <p:nvSpPr>
            <p:cNvPr id="127" name="Rectangular Callout 126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-56578"/>
                <a:gd name="adj2" fmla="val -22359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219206" y="4928315"/>
              <a:ext cx="5181599" cy="131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…But the </a:t>
              </a:r>
              <a:r>
                <a:rPr lang="en-US" sz="2800" kern="0" dirty="0" err="1">
                  <a:solidFill>
                    <a:sysClr val="window" lastClr="FFFFFF"/>
                  </a:solidFill>
                </a:rPr>
                <a:t>Botmaster</a:t>
              </a:r>
              <a:r>
                <a:rPr lang="en-US" sz="2800" kern="0" dirty="0">
                  <a:solidFill>
                    <a:sysClr val="window" lastClr="FFFFFF"/>
                  </a:solidFill>
                </a:rPr>
                <a:t> only needs to register a few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 flipH="1">
            <a:off x="7788973" y="4302074"/>
            <a:ext cx="2689836" cy="1446659"/>
            <a:chOff x="1219200" y="4876799"/>
            <a:chExt cx="5181605" cy="1384995"/>
          </a:xfrm>
        </p:grpSpPr>
        <p:sp>
          <p:nvSpPr>
            <p:cNvPr id="130" name="Rectangular Callout 129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78996"/>
                <a:gd name="adj2" fmla="val -84062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219206" y="4928315"/>
              <a:ext cx="5181599" cy="132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Can be combined with fast flux</a:t>
              </a:r>
            </a:p>
          </p:txBody>
        </p:sp>
      </p:grpSp>
      <p:pic>
        <p:nvPicPr>
          <p:cNvPr id="2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80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09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38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7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96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54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383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15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51" y="590479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6" grpId="0"/>
      <p:bldP spid="86" grpId="1"/>
      <p:bldP spid="10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“Your Botnet is My Botnet”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76400" y="1600200"/>
            <a:ext cx="8991600" cy="5105400"/>
          </a:xfrm>
        </p:spPr>
        <p:txBody>
          <a:bodyPr/>
          <a:lstStyle/>
          <a:p>
            <a:r>
              <a:rPr lang="en-US" dirty="0" smtClean="0"/>
              <a:t>Takeover of the </a:t>
            </a:r>
            <a:r>
              <a:rPr lang="en-US" dirty="0" err="1" smtClean="0"/>
              <a:t>Torpig</a:t>
            </a:r>
            <a:r>
              <a:rPr lang="en-US" dirty="0" smtClean="0"/>
              <a:t> botnet</a:t>
            </a:r>
          </a:p>
          <a:p>
            <a:pPr lvl="1"/>
            <a:r>
              <a:rPr lang="en-US" dirty="0" smtClean="0"/>
              <a:t>Random domain generation + fast flux</a:t>
            </a:r>
          </a:p>
          <a:p>
            <a:pPr lvl="1"/>
            <a:r>
              <a:rPr lang="en-US" dirty="0" smtClean="0"/>
              <a:t>Team reverse engineered domain generation algorithm</a:t>
            </a:r>
          </a:p>
          <a:p>
            <a:pPr lvl="1"/>
            <a:r>
              <a:rPr lang="en-US" dirty="0" smtClean="0"/>
              <a:t>Registered 30 days of domains before the </a:t>
            </a:r>
            <a:r>
              <a:rPr lang="en-US" dirty="0" err="1" smtClean="0"/>
              <a:t>botmaster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Full control of the botnet for 10 days</a:t>
            </a:r>
          </a:p>
          <a:p>
            <a:r>
              <a:rPr lang="en-US" dirty="0" smtClean="0"/>
              <a:t>Goal of the botnet: theft and sending phishing emails</a:t>
            </a:r>
          </a:p>
          <a:p>
            <a:pPr lvl="1"/>
            <a:r>
              <a:rPr lang="en-US" dirty="0" smtClean="0"/>
              <a:t>Steals credit card numbers, bank accounts, etc.</a:t>
            </a:r>
          </a:p>
          <a:p>
            <a:pPr lvl="1"/>
            <a:r>
              <a:rPr lang="en-US" dirty="0" smtClean="0"/>
              <a:t>Researchers gathered all this data</a:t>
            </a:r>
          </a:p>
          <a:p>
            <a:r>
              <a:rPr lang="en-US" dirty="0" smtClean="0"/>
              <a:t>Other novel point: accurate estimation of botnet size</a:t>
            </a:r>
          </a:p>
        </p:txBody>
      </p:sp>
    </p:spTree>
    <p:extLst>
      <p:ext uri="{BB962C8B-B14F-4D97-AF65-F5344CB8AC3E}">
        <p14:creationId xmlns:p14="http://schemas.microsoft.com/office/powerpoint/2010/main" val="11099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Torpig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4098" name="Picture 2" descr="D:\Classes\CS 4700\assets\torp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2" y="2388967"/>
            <a:ext cx="11635199" cy="37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135" y="1548458"/>
            <a:ext cx="2120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Attacker places a redirect on the vulnerable server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838896" y="1811665"/>
            <a:ext cx="153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Rootkit installation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2143" y="1988955"/>
            <a:ext cx="153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Trojan installation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19586" y="3563940"/>
            <a:ext cx="2187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Collect stolen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49306" y="6123878"/>
            <a:ext cx="3257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Capture banking passwords</a:t>
            </a:r>
          </a:p>
        </p:txBody>
      </p:sp>
      <p:grpSp>
        <p:nvGrpSpPr>
          <p:cNvPr id="15" name="Group 14"/>
          <p:cNvGrpSpPr/>
          <p:nvPr/>
        </p:nvGrpSpPr>
        <p:grpSpPr>
          <a:xfrm flipH="1">
            <a:off x="9042112" y="758667"/>
            <a:ext cx="2689836" cy="1042813"/>
            <a:chOff x="1219200" y="4876799"/>
            <a:chExt cx="5181605" cy="1384995"/>
          </a:xfrm>
        </p:grpSpPr>
        <p:sp>
          <p:nvSpPr>
            <p:cNvPr id="16" name="Rectangular Callout 15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-29443"/>
                <a:gd name="adj2" fmla="val 266904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206" y="4928315"/>
              <a:ext cx="5181599" cy="126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Researchers Infiltrated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Man-in-the-Browser Attack</a:t>
            </a:r>
            <a:endParaRPr lang="en-US" dirty="0"/>
          </a:p>
        </p:txBody>
      </p:sp>
      <p:pic>
        <p:nvPicPr>
          <p:cNvPr id="5122" name="Picture 2" descr="D:\Classes\CS 4700\assets\torpi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7" y="1113972"/>
            <a:ext cx="7969251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 flipH="1">
            <a:off x="8891724" y="404447"/>
            <a:ext cx="2924832" cy="1419049"/>
          </a:xfrm>
          <a:prstGeom prst="wedgeRectCallout">
            <a:avLst>
              <a:gd name="adj1" fmla="val 85326"/>
              <a:gd name="adj2" fmla="val 216880"/>
            </a:avLst>
          </a:prstGeom>
          <a:solidFill>
            <a:srgbClr val="DA1F28"/>
          </a:solidFill>
          <a:ln w="38100" cap="flat" cmpd="sng" algn="ctr">
            <a:solidFill>
              <a:srgbClr val="DA1F2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>
                <a:solidFill>
                  <a:sysClr val="window" lastClr="FFFFFF"/>
                </a:solidFill>
              </a:rPr>
              <a:t>Injected DLL steals information entered into forms</a:t>
            </a:r>
          </a:p>
        </p:txBody>
      </p:sp>
    </p:spTree>
    <p:extLst>
      <p:ext uri="{BB962C8B-B14F-4D97-AF65-F5344CB8AC3E}">
        <p14:creationId xmlns:p14="http://schemas.microsoft.com/office/powerpoint/2010/main" val="318569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Stolen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709059" y="1144073"/>
            <a:ext cx="8839200" cy="779129"/>
          </a:xfrm>
        </p:spPr>
        <p:txBody>
          <a:bodyPr/>
          <a:lstStyle/>
          <a:p>
            <a:r>
              <a:rPr lang="en-US" dirty="0" smtClean="0"/>
              <a:t>Data gathered from Jan 25-Feb 4 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153" y="1907366"/>
            <a:ext cx="2006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User Accounts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0667" y="1907366"/>
            <a:ext cx="205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Bank </a:t>
            </a:r>
            <a:r>
              <a:rPr lang="en-US" sz="2400" b="1" dirty="0"/>
              <a:t>Accounts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709059" y="5288953"/>
            <a:ext cx="9533564" cy="14928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How much is this data worth?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/>
              <a:t>Credit cards: $0.10-$</a:t>
            </a:r>
            <a:r>
              <a:rPr lang="en-US" dirty="0" smtClean="0"/>
              <a:t>25 each, banks </a:t>
            </a:r>
            <a:r>
              <a:rPr lang="en-US" dirty="0"/>
              <a:t>accounts: $10-$</a:t>
            </a:r>
            <a:r>
              <a:rPr lang="en-US" dirty="0" smtClean="0"/>
              <a:t>1000 each</a:t>
            </a:r>
            <a:endParaRPr lang="en-US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Estimated total: $83K-</a:t>
            </a:r>
            <a:r>
              <a:rPr lang="en-US" dirty="0"/>
              <a:t>$8.3M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84" y="2250610"/>
            <a:ext cx="4080367" cy="3038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60" y="2295579"/>
            <a:ext cx="4286227" cy="29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Actors in the Underground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607" y="1321813"/>
            <a:ext cx="5877393" cy="53446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Exploit developers</a:t>
            </a:r>
          </a:p>
          <a:p>
            <a:pPr lvl="1"/>
            <a:r>
              <a:rPr lang="en-US" dirty="0" smtClean="0"/>
              <a:t>Very smart people who reverse-engineer software</a:t>
            </a:r>
          </a:p>
          <a:p>
            <a:pPr lvl="1"/>
            <a:r>
              <a:rPr lang="en-US" dirty="0" smtClean="0"/>
              <a:t>Develop and sell exploits packs and kits</a:t>
            </a:r>
          </a:p>
          <a:p>
            <a:r>
              <a:rPr lang="en-US" dirty="0" smtClean="0"/>
              <a:t>Botnet masters</a:t>
            </a:r>
          </a:p>
          <a:p>
            <a:pPr lvl="1"/>
            <a:r>
              <a:rPr lang="en-US" dirty="0" smtClean="0"/>
              <a:t>Develop software and control vast numbers of zombie machines</a:t>
            </a:r>
          </a:p>
          <a:p>
            <a:pPr lvl="1"/>
            <a:r>
              <a:rPr lang="en-US" dirty="0" smtClean="0"/>
              <a:t>Rent out their botnet to other actors</a:t>
            </a:r>
          </a:p>
          <a:p>
            <a:r>
              <a:rPr lang="en-US" dirty="0" smtClean="0"/>
              <a:t>Spammers</a:t>
            </a:r>
          </a:p>
          <a:p>
            <a:pPr lvl="1"/>
            <a:r>
              <a:rPr lang="en-US" dirty="0" smtClean="0"/>
              <a:t>Advertise links for other actors</a:t>
            </a:r>
          </a:p>
          <a:p>
            <a:r>
              <a:rPr lang="en-US" dirty="0"/>
              <a:t>Phishers</a:t>
            </a:r>
          </a:p>
          <a:p>
            <a:pPr lvl="1"/>
            <a:r>
              <a:rPr lang="en-US" dirty="0"/>
              <a:t>Setup scam sites to steal information</a:t>
            </a:r>
          </a:p>
          <a:p>
            <a:pPr lvl="1"/>
            <a:r>
              <a:rPr lang="en-US" dirty="0"/>
              <a:t>Work with spammers to spread the </a:t>
            </a:r>
            <a:r>
              <a:rPr lang="en-US" dirty="0" smtClean="0"/>
              <a:t>attack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0" y="1276842"/>
            <a:ext cx="6096000" cy="5536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Counterfeiters</a:t>
            </a:r>
          </a:p>
          <a:p>
            <a:pPr lvl="1"/>
            <a:r>
              <a:rPr lang="en-US" dirty="0" smtClean="0"/>
              <a:t>Run websites selling fake goods</a:t>
            </a:r>
          </a:p>
          <a:p>
            <a:pPr lvl="1"/>
            <a:r>
              <a:rPr lang="en-US" dirty="0" smtClean="0"/>
              <a:t>Must be able to clear credit cards</a:t>
            </a:r>
          </a:p>
          <a:p>
            <a:r>
              <a:rPr lang="en-US" dirty="0" smtClean="0"/>
              <a:t>“Bulletproof” Hosting Providers</a:t>
            </a:r>
          </a:p>
          <a:p>
            <a:pPr lvl="1"/>
            <a:r>
              <a:rPr lang="en-US" dirty="0" smtClean="0"/>
              <a:t>Offer dedicated servers to other actors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osted in lawless parts of the Internet</a:t>
            </a:r>
          </a:p>
          <a:p>
            <a:r>
              <a:rPr lang="en-US" dirty="0" smtClean="0"/>
              <a:t>Carders</a:t>
            </a:r>
            <a:r>
              <a:rPr lang="en-US" dirty="0"/>
              <a:t>, Cashiers, and Mules</a:t>
            </a:r>
          </a:p>
          <a:p>
            <a:pPr lvl="1"/>
            <a:r>
              <a:rPr lang="en-US" dirty="0"/>
              <a:t>Turn stolen bank accounts and credit cards into cash</a:t>
            </a:r>
          </a:p>
          <a:p>
            <a:pPr lvl="1"/>
            <a:r>
              <a:rPr lang="en-US" dirty="0"/>
              <a:t>Help launder money</a:t>
            </a:r>
          </a:p>
          <a:p>
            <a:r>
              <a:rPr lang="en-US" dirty="0" err="1" smtClean="0"/>
              <a:t>Crowdturfers</a:t>
            </a:r>
            <a:endParaRPr lang="en-US" dirty="0" smtClean="0"/>
          </a:p>
          <a:p>
            <a:pPr lvl="1"/>
            <a:r>
              <a:rPr lang="en-US" dirty="0" smtClean="0"/>
              <a:t>Create, verify, and manage fake accounts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olve CAPTCHAS for a fee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Estimate Botnet Size?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Passive data collection methodologies</a:t>
            </a:r>
          </a:p>
          <a:p>
            <a:pPr lvl="1"/>
            <a:r>
              <a:rPr lang="en-US" dirty="0" smtClean="0"/>
              <a:t>Honeypots</a:t>
            </a:r>
          </a:p>
          <a:p>
            <a:pPr lvl="2"/>
            <a:r>
              <a:rPr lang="en-US" dirty="0" smtClean="0"/>
              <a:t>Infect your own machines with Trojans</a:t>
            </a:r>
          </a:p>
          <a:p>
            <a:pPr lvl="2"/>
            <a:r>
              <a:rPr lang="en-US" dirty="0" smtClean="0"/>
              <a:t>Observe network traffic</a:t>
            </a:r>
          </a:p>
          <a:p>
            <a:pPr lvl="1"/>
            <a:r>
              <a:rPr lang="en-US" dirty="0" smtClean="0"/>
              <a:t>Look at DNS traffic</a:t>
            </a:r>
          </a:p>
          <a:p>
            <a:pPr lvl="2"/>
            <a:r>
              <a:rPr lang="en-US" dirty="0" smtClean="0"/>
              <a:t>Domains linked to fast flux C&amp;C</a:t>
            </a:r>
          </a:p>
          <a:p>
            <a:pPr lvl="1"/>
            <a:r>
              <a:rPr lang="en-US" dirty="0" smtClean="0"/>
              <a:t>Networks flows</a:t>
            </a:r>
          </a:p>
          <a:p>
            <a:pPr lvl="2"/>
            <a:r>
              <a:rPr lang="en-US" dirty="0" smtClean="0"/>
              <a:t>Analyze all packets from a large ISP and use heuristics to identify botnet traffic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None</a:t>
            </a:r>
            <a:r>
              <a:rPr lang="en-US" b="1" dirty="0" smtClean="0"/>
              <a:t> of these methods give a complete picture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40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of the </a:t>
            </a:r>
            <a:r>
              <a:rPr lang="en-US" dirty="0" err="1" smtClean="0"/>
              <a:t>Torpig</a:t>
            </a:r>
            <a:r>
              <a:rPr lang="en-US" dirty="0" smtClean="0"/>
              <a:t> Botnet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59764" y="5285642"/>
            <a:ext cx="11167672" cy="1701385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Why the disconnect between IPs and bots?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/>
              <a:t>Dynamic IPs, short DHCP leases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Casts doubt on prior studies, enables more realistic estimates of botnet size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" y="1132842"/>
            <a:ext cx="11476539" cy="4152800"/>
          </a:xfrm>
        </p:spPr>
      </p:pic>
    </p:spTree>
    <p:extLst>
      <p:ext uri="{BB962C8B-B14F-4D97-AF65-F5344CB8AC3E}">
        <p14:creationId xmlns:p14="http://schemas.microsoft.com/office/powerpoint/2010/main" val="780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Botnets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Torpig</a:t>
            </a:r>
            <a:r>
              <a:rPr lang="en-US" dirty="0" smtClean="0"/>
              <a:t> was only used for two purposes</a:t>
            </a:r>
          </a:p>
          <a:p>
            <a:pPr lvl="1"/>
            <a:r>
              <a:rPr lang="en-US" dirty="0" smtClean="0"/>
              <a:t>Theft of user accounts, credit cards, and bank accounts</a:t>
            </a:r>
          </a:p>
          <a:p>
            <a:pPr lvl="1"/>
            <a:r>
              <a:rPr lang="en-US" dirty="0" smtClean="0"/>
              <a:t>Phishing</a:t>
            </a:r>
          </a:p>
          <a:p>
            <a:r>
              <a:rPr lang="en-US" dirty="0" smtClean="0"/>
              <a:t>Many other ways to monetize botnets</a:t>
            </a:r>
          </a:p>
          <a:p>
            <a:pPr lvl="1"/>
            <a:r>
              <a:rPr lang="en-US" dirty="0" smtClean="0"/>
              <a:t>Extortion</a:t>
            </a:r>
          </a:p>
          <a:p>
            <a:pPr lvl="2"/>
            <a:r>
              <a:rPr lang="en-US" dirty="0" smtClean="0"/>
              <a:t>Demand payment from a victim, otherwise you </a:t>
            </a:r>
            <a:r>
              <a:rPr lang="en-US" dirty="0" err="1" smtClean="0"/>
              <a:t>DDoS</a:t>
            </a:r>
            <a:r>
              <a:rPr lang="en-US" dirty="0" smtClean="0"/>
              <a:t> them</a:t>
            </a:r>
          </a:p>
          <a:p>
            <a:pPr lvl="2"/>
            <a:r>
              <a:rPr lang="en-US" dirty="0" smtClean="0"/>
              <a:t>Ransomware – encrypt the victim’s files and demand that they buy the key from you</a:t>
            </a:r>
          </a:p>
          <a:p>
            <a:pPr lvl="1"/>
            <a:r>
              <a:rPr lang="en-US" dirty="0" smtClean="0"/>
              <a:t>Spam – use the bots as mail servers</a:t>
            </a:r>
          </a:p>
          <a:p>
            <a:pPr lvl="1"/>
            <a:r>
              <a:rPr lang="en-US" dirty="0" smtClean="0"/>
              <a:t>Click  fraud and ad-injection – steal money from advertisers</a:t>
            </a:r>
          </a:p>
          <a:p>
            <a:pPr lvl="1"/>
            <a:r>
              <a:rPr lang="en-US" dirty="0" smtClean="0"/>
              <a:t>Bitcoin mining – use stolen CPU cycles to mint Bitcoins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 and “Affiliates”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Advertising by another name</a:t>
            </a:r>
          </a:p>
        </p:txBody>
      </p:sp>
    </p:spTree>
    <p:extLst>
      <p:ext uri="{BB962C8B-B14F-4D97-AF65-F5344CB8AC3E}">
        <p14:creationId xmlns:p14="http://schemas.microsoft.com/office/powerpoint/2010/main" val="25500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Origins of Spam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estimated that &gt;90% of all email sent each day is spam</a:t>
            </a:r>
          </a:p>
          <a:p>
            <a:pPr lvl="1"/>
            <a:r>
              <a:rPr lang="en-US" dirty="0" smtClean="0"/>
              <a:t>Hundreds of billions of spam messages per day</a:t>
            </a:r>
          </a:p>
          <a:p>
            <a:r>
              <a:rPr lang="en-US" dirty="0" smtClean="0"/>
              <a:t>Spammers are key players in the </a:t>
            </a:r>
            <a:r>
              <a:rPr lang="en-US" dirty="0" smtClean="0"/>
              <a:t>cybercrime underground</a:t>
            </a:r>
            <a:endParaRPr lang="en-US" dirty="0" smtClean="0"/>
          </a:p>
          <a:p>
            <a:pPr lvl="1"/>
            <a:r>
              <a:rPr lang="en-US" dirty="0" smtClean="0"/>
              <a:t>Build, curate, buy, and sell lists of email addresses</a:t>
            </a:r>
          </a:p>
          <a:p>
            <a:pPr lvl="1"/>
            <a:r>
              <a:rPr lang="en-US" dirty="0" smtClean="0"/>
              <a:t>Send mail on behalf of other actors for a fee</a:t>
            </a:r>
          </a:p>
          <a:p>
            <a:pPr lvl="2"/>
            <a:r>
              <a:rPr lang="en-US" dirty="0" smtClean="0"/>
              <a:t>Traffic-PPI services looking to acquire traffic and infections</a:t>
            </a:r>
          </a:p>
          <a:p>
            <a:pPr lvl="2"/>
            <a:r>
              <a:rPr lang="en-US" dirty="0" smtClean="0"/>
              <a:t>Phishers looking to steal personal information</a:t>
            </a:r>
          </a:p>
          <a:p>
            <a:r>
              <a:rPr lang="en-US" dirty="0" smtClean="0"/>
              <a:t>Spammers rent access to botnets to send bulk email</a:t>
            </a:r>
          </a:p>
          <a:p>
            <a:pPr lvl="1"/>
            <a:r>
              <a:rPr lang="en-US" dirty="0" smtClean="0"/>
              <a:t>Need a large number of IP addresses to circumvent spam filters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Affiliate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Huge amounts of spam are related to </a:t>
            </a:r>
            <a:r>
              <a:rPr lang="en-US" dirty="0" smtClean="0">
                <a:solidFill>
                  <a:schemeClr val="accent1"/>
                </a:solidFill>
              </a:rPr>
              <a:t>affiliate marketing </a:t>
            </a:r>
            <a:r>
              <a:rPr lang="en-US" dirty="0" smtClean="0"/>
              <a:t>schemes</a:t>
            </a:r>
          </a:p>
          <a:p>
            <a:r>
              <a:rPr lang="en-US" dirty="0" smtClean="0"/>
              <a:t>Scammers set up websites selling counterfeit goods</a:t>
            </a:r>
          </a:p>
          <a:p>
            <a:pPr lvl="1"/>
            <a:r>
              <a:rPr lang="en-US" dirty="0" smtClean="0"/>
              <a:t>Pharma: Viagra, Cialis, </a:t>
            </a:r>
            <a:r>
              <a:rPr lang="en-US" dirty="0" err="1" smtClean="0"/>
              <a:t>Vicoden</a:t>
            </a:r>
            <a:r>
              <a:rPr lang="en-US" dirty="0" smtClean="0"/>
              <a:t>, etc.</a:t>
            </a:r>
          </a:p>
          <a:p>
            <a:pPr lvl="1"/>
            <a:r>
              <a:rPr lang="en-US" dirty="0" smtClean="0"/>
              <a:t>Knockoffs: Rolex, Gucci, Louis Vuitton, Nike, Microsoft, Adobe, etc.</a:t>
            </a:r>
          </a:p>
          <a:p>
            <a:pPr lvl="1"/>
            <a:r>
              <a:rPr lang="en-US" dirty="0" smtClean="0"/>
              <a:t>Fake Anti-Virus: “Warning, your computer is infected! Pay $49.99…”</a:t>
            </a:r>
          </a:p>
          <a:p>
            <a:r>
              <a:rPr lang="en-US" dirty="0" smtClean="0"/>
              <a:t>Scammers are responsible for delivering products and collecting payments</a:t>
            </a:r>
          </a:p>
          <a:p>
            <a:pPr lvl="1"/>
            <a:r>
              <a:rPr lang="en-US" dirty="0" smtClean="0"/>
              <a:t>As we will see, access to credit card processing infrastructure is crucial</a:t>
            </a:r>
          </a:p>
          <a:p>
            <a:pPr lvl="1"/>
            <a:r>
              <a:rPr lang="en-US" dirty="0" smtClean="0"/>
              <a:t>Many scams have legitimate customer service departments!</a:t>
            </a:r>
          </a:p>
          <a:p>
            <a:r>
              <a:rPr lang="en-US" dirty="0" smtClean="0"/>
              <a:t>Spammers sign-up as “affiliates” with scam campaigns</a:t>
            </a:r>
          </a:p>
          <a:p>
            <a:pPr lvl="1"/>
            <a:r>
              <a:rPr lang="en-US" dirty="0" smtClean="0"/>
              <a:t>Spammers advertise the scams, and collect commission on successful sales</a:t>
            </a:r>
          </a:p>
          <a:p>
            <a:pPr lvl="1"/>
            <a:r>
              <a:rPr lang="en-US" dirty="0" smtClean="0"/>
              <a:t>Commission is typically 30-50% of the final sale price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/>
              <a:t>Spamalytics</a:t>
            </a:r>
            <a:r>
              <a:rPr lang="en-US" dirty="0"/>
              <a:t>: An Empirical Analysis of Spam Marketing Conversion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105400"/>
          </a:xfrm>
        </p:spPr>
        <p:txBody>
          <a:bodyPr>
            <a:noAutofit/>
          </a:bodyPr>
          <a:lstStyle/>
          <a:p>
            <a:r>
              <a:rPr lang="en-US" dirty="0"/>
              <a:t>Measurement of “conversion rate” of spam campaigns</a:t>
            </a:r>
          </a:p>
          <a:p>
            <a:pPr lvl="1"/>
            <a:r>
              <a:rPr lang="en-US" dirty="0"/>
              <a:t>Probability that an unsolicited email will elicit a “sale”</a:t>
            </a:r>
          </a:p>
          <a:p>
            <a:pPr lvl="1"/>
            <a:r>
              <a:rPr lang="en-US" dirty="0"/>
              <a:t>Methodology </a:t>
            </a:r>
            <a:r>
              <a:rPr lang="en-US" dirty="0" smtClean="0"/>
              <a:t>used infiltration of the Storm botnet</a:t>
            </a:r>
            <a:endParaRPr lang="en-US" dirty="0"/>
          </a:p>
          <a:p>
            <a:r>
              <a:rPr lang="en-US" dirty="0"/>
              <a:t>Analyze two spam campaigns</a:t>
            </a:r>
          </a:p>
          <a:p>
            <a:pPr lvl="1"/>
            <a:r>
              <a:rPr lang="en-US" dirty="0"/>
              <a:t>Trojan </a:t>
            </a:r>
            <a:r>
              <a:rPr lang="en-US" dirty="0" smtClean="0"/>
              <a:t>propagation via fake e-cards</a:t>
            </a:r>
            <a:endParaRPr lang="en-US" dirty="0"/>
          </a:p>
          <a:p>
            <a:pPr lvl="1"/>
            <a:r>
              <a:rPr lang="en-US" dirty="0"/>
              <a:t>Online pharmaceutical marketing</a:t>
            </a:r>
          </a:p>
          <a:p>
            <a:r>
              <a:rPr lang="en-US" dirty="0"/>
              <a:t>For more than 469M spam emails, authors identified</a:t>
            </a:r>
          </a:p>
          <a:p>
            <a:pPr lvl="1"/>
            <a:r>
              <a:rPr lang="en-US" dirty="0"/>
              <a:t>Number that pass thru anti-spam filters </a:t>
            </a:r>
          </a:p>
          <a:p>
            <a:pPr lvl="1"/>
            <a:r>
              <a:rPr lang="en-US" dirty="0"/>
              <a:t>Number that elicit visits to advertised sites (response rate) </a:t>
            </a:r>
          </a:p>
          <a:p>
            <a:pPr lvl="1"/>
            <a:r>
              <a:rPr lang="en-US" dirty="0"/>
              <a:t>Number of “sales” and “infections” produced (conversion rate)</a:t>
            </a:r>
          </a:p>
        </p:txBody>
      </p:sp>
    </p:spTree>
    <p:extLst>
      <p:ext uri="{BB962C8B-B14F-4D97-AF65-F5344CB8AC3E}">
        <p14:creationId xmlns:p14="http://schemas.microsoft.com/office/powerpoint/2010/main" val="11206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question</a:t>
            </a:r>
          </a:p>
          <a:p>
            <a:pPr lvl="1"/>
            <a:r>
              <a:rPr lang="en-US" dirty="0" smtClean="0"/>
              <a:t>Why do spammers continue to send spam?</a:t>
            </a:r>
          </a:p>
          <a:p>
            <a:pPr lvl="1"/>
            <a:r>
              <a:rPr lang="en-US" dirty="0" smtClean="0"/>
              <a:t>Spam filters eliminate &gt;99% of spam</a:t>
            </a:r>
          </a:p>
          <a:p>
            <a:r>
              <a:rPr lang="en-US" dirty="0" smtClean="0"/>
              <a:t>More questions</a:t>
            </a:r>
          </a:p>
          <a:p>
            <a:pPr lvl="1"/>
            <a:r>
              <a:rPr lang="en-US" dirty="0" smtClean="0"/>
              <a:t>How many messages get past spam filters?</a:t>
            </a:r>
          </a:p>
          <a:p>
            <a:pPr lvl="1"/>
            <a:r>
              <a:rPr lang="en-US" dirty="0" smtClean="0"/>
              <a:t>How much money does each successful “</a:t>
            </a:r>
            <a:r>
              <a:rPr lang="en-US" dirty="0" err="1" smtClean="0"/>
              <a:t>txn</a:t>
            </a:r>
            <a:r>
              <a:rPr lang="en-US" dirty="0" smtClean="0"/>
              <a:t>” (transaction) make?</a:t>
            </a:r>
          </a:p>
          <a:p>
            <a:r>
              <a:rPr lang="en-US" dirty="0" smtClean="0"/>
              <a:t>Measurement technique</a:t>
            </a:r>
          </a:p>
          <a:p>
            <a:pPr lvl="1"/>
            <a:r>
              <a:rPr lang="en-US" dirty="0" smtClean="0"/>
              <a:t>Infiltrate the spam generation/monetizing process and find out answers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4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034886" y="2031186"/>
            <a:ext cx="4511885" cy="451188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Botnet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83B9EA5-CE9A-4950-A80C-5ADF06B45BB8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9449" y="4267201"/>
            <a:ext cx="2059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Master Servers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5576" y="1786801"/>
            <a:ext cx="1485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Botmaster</a:t>
            </a:r>
            <a:endParaRPr lang="en-US" sz="2400" dirty="0"/>
          </a:p>
        </p:txBody>
      </p:sp>
      <p:cxnSp>
        <p:nvCxnSpPr>
          <p:cNvPr id="19" name="Straight Connector 18"/>
          <p:cNvCxnSpPr>
            <a:stCxn id="2050" idx="2"/>
          </p:cNvCxnSpPr>
          <p:nvPr/>
        </p:nvCxnSpPr>
        <p:spPr>
          <a:xfrm>
            <a:off x="2495946" y="2507265"/>
            <a:ext cx="0" cy="110679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50" idx="2"/>
          </p:cNvCxnSpPr>
          <p:nvPr/>
        </p:nvCxnSpPr>
        <p:spPr>
          <a:xfrm>
            <a:off x="2495946" y="2507264"/>
            <a:ext cx="702882" cy="3918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677253" y="3810026"/>
            <a:ext cx="2357633" cy="2128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449816" y="2982712"/>
            <a:ext cx="2037280" cy="779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677253" y="3731567"/>
            <a:ext cx="2504853" cy="13411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449816" y="2248466"/>
            <a:ext cx="2534290" cy="8121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:\Classes\CS 4700\assets\devil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16" y="1528004"/>
            <a:ext cx="979261" cy="9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14" y="3291036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79" y="1827015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07" y="2620129"/>
            <a:ext cx="881062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4" y="1827015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64" y="2282502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53" y="208655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689" y="3049774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46" y="4022864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39" y="60253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06" y="492034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758" y="571705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05" y="267438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52" y="61777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77" y="6025383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58" y="5581128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48" y="4764419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62" y="3731567"/>
            <a:ext cx="616648" cy="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TextBox 2048"/>
          <p:cNvSpPr txBox="1"/>
          <p:nvPr/>
        </p:nvSpPr>
        <p:spPr>
          <a:xfrm>
            <a:off x="8775488" y="1563887"/>
            <a:ext cx="1829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Structured P2P DHT</a:t>
            </a:r>
          </a:p>
        </p:txBody>
      </p:sp>
      <p:sp>
        <p:nvSpPr>
          <p:cNvPr id="111" name="TextBox 110"/>
          <p:cNvSpPr txBox="1"/>
          <p:nvPr/>
        </p:nvSpPr>
        <p:spPr>
          <a:xfrm flipH="1">
            <a:off x="1635890" y="5193640"/>
            <a:ext cx="2936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kern="0" dirty="0">
                <a:solidFill>
                  <a:sysClr val="window" lastClr="FFFFFF"/>
                </a:solidFill>
              </a:rPr>
              <a:t>Get commands from the DHT</a:t>
            </a:r>
          </a:p>
        </p:txBody>
      </p:sp>
      <p:grpSp>
        <p:nvGrpSpPr>
          <p:cNvPr id="56" name="Group 55"/>
          <p:cNvGrpSpPr/>
          <p:nvPr/>
        </p:nvGrpSpPr>
        <p:grpSpPr>
          <a:xfrm flipH="1">
            <a:off x="1748507" y="5624672"/>
            <a:ext cx="2689836" cy="1042813"/>
            <a:chOff x="1219200" y="4876799"/>
            <a:chExt cx="5181605" cy="1384995"/>
          </a:xfrm>
        </p:grpSpPr>
        <p:sp>
          <p:nvSpPr>
            <p:cNvPr id="57" name="Rectangular Callout 56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-72766"/>
                <a:gd name="adj2" fmla="val -108071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9206" y="4928315"/>
              <a:ext cx="5181599" cy="126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Researchers Infiltrated Here</a:t>
              </a:r>
            </a:p>
          </p:txBody>
        </p:sp>
      </p:grpSp>
      <p:sp>
        <p:nvSpPr>
          <p:cNvPr id="59" name="Up Arrow 58"/>
          <p:cNvSpPr/>
          <p:nvPr/>
        </p:nvSpPr>
        <p:spPr>
          <a:xfrm rot="16200000">
            <a:off x="5651618" y="4729285"/>
            <a:ext cx="411748" cy="686917"/>
          </a:xfrm>
          <a:prstGeom prst="upArrow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/>
          <p:cNvSpPr/>
          <p:nvPr/>
        </p:nvSpPr>
        <p:spPr>
          <a:xfrm rot="17989298">
            <a:off x="5469908" y="3933286"/>
            <a:ext cx="411748" cy="686917"/>
          </a:xfrm>
          <a:prstGeom prst="upArrow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 rot="19635006">
            <a:off x="5667109" y="3279172"/>
            <a:ext cx="411748" cy="686917"/>
          </a:xfrm>
          <a:prstGeom prst="upArrow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 flipH="1">
            <a:off x="6323670" y="3877531"/>
            <a:ext cx="2689836" cy="1042813"/>
            <a:chOff x="1219200" y="4876799"/>
            <a:chExt cx="5181605" cy="1384995"/>
          </a:xfrm>
        </p:grpSpPr>
        <p:sp>
          <p:nvSpPr>
            <p:cNvPr id="65" name="Rectangular Callout 64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4936"/>
                <a:gd name="adj2" fmla="val -28736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19206" y="4928315"/>
              <a:ext cx="5181599" cy="126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Advantage: easy to infiltrate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5608568" y="160059"/>
            <a:ext cx="3526145" cy="1042813"/>
            <a:chOff x="1219200" y="4876799"/>
            <a:chExt cx="5181605" cy="1384995"/>
          </a:xfrm>
        </p:grpSpPr>
        <p:sp>
          <p:nvSpPr>
            <p:cNvPr id="68" name="Rectangular Callout 67"/>
            <p:cNvSpPr/>
            <p:nvPr/>
          </p:nvSpPr>
          <p:spPr>
            <a:xfrm>
              <a:off x="1219200" y="4876799"/>
              <a:ext cx="5181599" cy="1384995"/>
            </a:xfrm>
            <a:prstGeom prst="wedgeRectCallout">
              <a:avLst>
                <a:gd name="adj1" fmla="val 36116"/>
                <a:gd name="adj2" fmla="val 142460"/>
              </a:avLst>
            </a:prstGeom>
            <a:solidFill>
              <a:srgbClr val="DA1F28"/>
            </a:solidFill>
            <a:ln w="38100" cap="flat" cmpd="sng" algn="ctr">
              <a:solidFill>
                <a:srgbClr val="DA1F28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219206" y="4928315"/>
              <a:ext cx="5181599" cy="126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</a:rPr>
                <a:t>Disadvantage: not complete coverage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11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6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53" y="1321813"/>
            <a:ext cx="11237494" cy="5344680"/>
          </a:xfrm>
        </p:spPr>
        <p:txBody>
          <a:bodyPr>
            <a:normAutofit/>
          </a:bodyPr>
          <a:lstStyle/>
          <a:p>
            <a:r>
              <a:rPr lang="en-US" dirty="0"/>
              <a:t>Infiltrate Storm at proxy </a:t>
            </a:r>
            <a:r>
              <a:rPr lang="en-US" dirty="0" smtClean="0"/>
              <a:t>level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ewrite </a:t>
            </a:r>
            <a:r>
              <a:rPr lang="en-US" dirty="0"/>
              <a:t>spam instructions to </a:t>
            </a:r>
            <a:r>
              <a:rPr lang="en-US" dirty="0" smtClean="0"/>
              <a:t>use URLs specified by the researchers</a:t>
            </a:r>
          </a:p>
          <a:p>
            <a:pPr lvl="1"/>
            <a:r>
              <a:rPr lang="en-US" dirty="0" smtClean="0"/>
              <a:t>URLs point to websites controlled by researchers</a:t>
            </a:r>
          </a:p>
          <a:p>
            <a:pPr lvl="2"/>
            <a:r>
              <a:rPr lang="en-US" dirty="0" smtClean="0"/>
              <a:t>Look like clones of the actual scam sites, but are “defanged”</a:t>
            </a:r>
          </a:p>
          <a:p>
            <a:pPr lvl="1"/>
            <a:r>
              <a:rPr lang="en-US" dirty="0" smtClean="0"/>
              <a:t>Observe </a:t>
            </a:r>
            <a:r>
              <a:rPr lang="en-US" dirty="0"/>
              <a:t>activity at each </a:t>
            </a:r>
            <a:r>
              <a:rPr lang="en-US" dirty="0" smtClean="0"/>
              <a:t>stage</a:t>
            </a:r>
            <a:endParaRPr lang="en-US" dirty="0"/>
          </a:p>
          <a:p>
            <a:r>
              <a:rPr lang="en-US" dirty="0" smtClean="0"/>
              <a:t>Recording activity throughout the conversion funnel</a:t>
            </a:r>
            <a:endParaRPr lang="en-US" dirty="0"/>
          </a:p>
          <a:p>
            <a:pPr lvl="1"/>
            <a:r>
              <a:rPr lang="en-US" dirty="0" smtClean="0"/>
              <a:t>How much spam is delivered? Look at SMTP delivery error rate</a:t>
            </a:r>
          </a:p>
          <a:p>
            <a:pPr lvl="1"/>
            <a:r>
              <a:rPr lang="en-US" dirty="0" smtClean="0"/>
              <a:t>How much spam is filtered? Send spam to honeypots controlled by the researchers</a:t>
            </a:r>
          </a:p>
          <a:p>
            <a:pPr lvl="1"/>
            <a:r>
              <a:rPr lang="en-US" dirty="0" smtClean="0"/>
              <a:t>What is the click-through rate? Observe visits to the URLs</a:t>
            </a:r>
          </a:p>
          <a:p>
            <a:pPr lvl="1"/>
            <a:r>
              <a:rPr lang="en-US" dirty="0" smtClean="0"/>
              <a:t>How many people convert? Observe behavior on the clone sites</a:t>
            </a:r>
            <a:endParaRPr lang="en-US" dirty="0"/>
          </a:p>
          <a:p>
            <a:r>
              <a:rPr lang="en-US" dirty="0" smtClean="0"/>
              <a:t>Modified ~470M </a:t>
            </a:r>
            <a:r>
              <a:rPr lang="en-US" dirty="0"/>
              <a:t>emails generated by </a:t>
            </a:r>
            <a:r>
              <a:rPr lang="en-US" dirty="0" smtClean="0"/>
              <a:t>Storm </a:t>
            </a:r>
            <a:r>
              <a:rPr lang="en-US" dirty="0"/>
              <a:t>over a period of a month</a:t>
            </a:r>
          </a:p>
        </p:txBody>
      </p:sp>
    </p:spTree>
    <p:extLst>
      <p:ext uri="{BB962C8B-B14F-4D97-AF65-F5344CB8AC3E}">
        <p14:creationId xmlns:p14="http://schemas.microsoft.com/office/powerpoint/2010/main" val="11544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</a:t>
            </a:r>
            <a:r>
              <a:rPr lang="en-US" dirty="0" smtClean="0"/>
              <a:t>Underground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648059"/>
              </p:ext>
            </p:extLst>
          </p:nvPr>
        </p:nvGraphicFramePr>
        <p:xfrm>
          <a:off x="838200" y="404734"/>
          <a:ext cx="10515600" cy="6348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 flipV="1">
            <a:off x="2833142" y="4841824"/>
            <a:ext cx="929389" cy="182879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51161" y="6430780"/>
            <a:ext cx="0" cy="23984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451356" y="6430780"/>
            <a:ext cx="0" cy="1877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51356" y="6627083"/>
            <a:ext cx="130093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62531" y="6670623"/>
            <a:ext cx="208863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1002780" y="2458387"/>
            <a:ext cx="74951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752289" y="2458387"/>
            <a:ext cx="0" cy="41686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85846" y="6430780"/>
            <a:ext cx="0" cy="28649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85846" y="6717276"/>
            <a:ext cx="547599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961845" y="895739"/>
            <a:ext cx="0" cy="58215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11402008" y="900175"/>
            <a:ext cx="55983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0" y="1153633"/>
            <a:ext cx="533400" cy="381000"/>
          </a:xfrm>
        </p:spPr>
        <p:txBody>
          <a:bodyPr>
            <a:normAutofit/>
          </a:bodyPr>
          <a:lstStyle/>
          <a:p>
            <a:fld id="{283B9EA5-CE9A-4950-A80C-5ADF06B45BB8}" type="slidenum">
              <a:rPr lang="en-US" sz="1700">
                <a:solidFill>
                  <a:schemeClr val="bg1"/>
                </a:solidFill>
              </a:rPr>
              <a:pPr/>
              <a:t>50</a:t>
            </a:fld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70714" y="149384"/>
            <a:ext cx="5898470" cy="6540428"/>
            <a:chOff x="2770714" y="149384"/>
            <a:chExt cx="5898470" cy="6540428"/>
          </a:xfrm>
        </p:grpSpPr>
        <p:pic>
          <p:nvPicPr>
            <p:cNvPr id="10" name="Picture 2" descr="D:\Classes\CS 4700\assets\spamalytic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714" y="149384"/>
              <a:ext cx="5898470" cy="6540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5724171" y="1634169"/>
              <a:ext cx="606856" cy="370901"/>
            </a:xfrm>
            <a:custGeom>
              <a:avLst/>
              <a:gdLst>
                <a:gd name="connsiteX0" fmla="*/ 291039 w 606856"/>
                <a:gd name="connsiteY0" fmla="*/ 11017 h 370901"/>
                <a:gd name="connsiteX1" fmla="*/ 291039 w 606856"/>
                <a:gd name="connsiteY1" fmla="*/ 11017 h 370901"/>
                <a:gd name="connsiteX2" fmla="*/ 257988 w 606856"/>
                <a:gd name="connsiteY2" fmla="*/ 3672 h 370901"/>
                <a:gd name="connsiteX3" fmla="*/ 243299 w 606856"/>
                <a:gd name="connsiteY3" fmla="*/ 0 h 370901"/>
                <a:gd name="connsiteX4" fmla="*/ 158836 w 606856"/>
                <a:gd name="connsiteY4" fmla="*/ 3672 h 370901"/>
                <a:gd name="connsiteX5" fmla="*/ 118441 w 606856"/>
                <a:gd name="connsiteY5" fmla="*/ 14689 h 370901"/>
                <a:gd name="connsiteX6" fmla="*/ 96407 w 606856"/>
                <a:gd name="connsiteY6" fmla="*/ 18361 h 370901"/>
                <a:gd name="connsiteX7" fmla="*/ 74374 w 606856"/>
                <a:gd name="connsiteY7" fmla="*/ 25706 h 370901"/>
                <a:gd name="connsiteX8" fmla="*/ 63357 w 606856"/>
                <a:gd name="connsiteY8" fmla="*/ 29378 h 370901"/>
                <a:gd name="connsiteX9" fmla="*/ 52340 w 606856"/>
                <a:gd name="connsiteY9" fmla="*/ 33050 h 370901"/>
                <a:gd name="connsiteX10" fmla="*/ 26634 w 606856"/>
                <a:gd name="connsiteY10" fmla="*/ 62429 h 370901"/>
                <a:gd name="connsiteX11" fmla="*/ 11945 w 606856"/>
                <a:gd name="connsiteY11" fmla="*/ 84462 h 370901"/>
                <a:gd name="connsiteX12" fmla="*/ 928 w 606856"/>
                <a:gd name="connsiteY12" fmla="*/ 128530 h 370901"/>
                <a:gd name="connsiteX13" fmla="*/ 8272 w 606856"/>
                <a:gd name="connsiteY13" fmla="*/ 231354 h 370901"/>
                <a:gd name="connsiteX14" fmla="*/ 15617 w 606856"/>
                <a:gd name="connsiteY14" fmla="*/ 246043 h 370901"/>
                <a:gd name="connsiteX15" fmla="*/ 26634 w 606856"/>
                <a:gd name="connsiteY15" fmla="*/ 268077 h 370901"/>
                <a:gd name="connsiteX16" fmla="*/ 41323 w 606856"/>
                <a:gd name="connsiteY16" fmla="*/ 275421 h 370901"/>
                <a:gd name="connsiteX17" fmla="*/ 67029 w 606856"/>
                <a:gd name="connsiteY17" fmla="*/ 297455 h 370901"/>
                <a:gd name="connsiteX18" fmla="*/ 89063 w 606856"/>
                <a:gd name="connsiteY18" fmla="*/ 304800 h 370901"/>
                <a:gd name="connsiteX19" fmla="*/ 100080 w 606856"/>
                <a:gd name="connsiteY19" fmla="*/ 308472 h 370901"/>
                <a:gd name="connsiteX20" fmla="*/ 111096 w 606856"/>
                <a:gd name="connsiteY20" fmla="*/ 315817 h 370901"/>
                <a:gd name="connsiteX21" fmla="*/ 158836 w 606856"/>
                <a:gd name="connsiteY21" fmla="*/ 326833 h 370901"/>
                <a:gd name="connsiteX22" fmla="*/ 180870 w 606856"/>
                <a:gd name="connsiteY22" fmla="*/ 337850 h 370901"/>
                <a:gd name="connsiteX23" fmla="*/ 191887 w 606856"/>
                <a:gd name="connsiteY23" fmla="*/ 341523 h 370901"/>
                <a:gd name="connsiteX24" fmla="*/ 228610 w 606856"/>
                <a:gd name="connsiteY24" fmla="*/ 348867 h 370901"/>
                <a:gd name="connsiteX25" fmla="*/ 291039 w 606856"/>
                <a:gd name="connsiteY25" fmla="*/ 359884 h 370901"/>
                <a:gd name="connsiteX26" fmla="*/ 302056 w 606856"/>
                <a:gd name="connsiteY26" fmla="*/ 363556 h 370901"/>
                <a:gd name="connsiteX27" fmla="*/ 324089 w 606856"/>
                <a:gd name="connsiteY27" fmla="*/ 367229 h 370901"/>
                <a:gd name="connsiteX28" fmla="*/ 338778 w 606856"/>
                <a:gd name="connsiteY28" fmla="*/ 370901 h 370901"/>
                <a:gd name="connsiteX29" fmla="*/ 456292 w 606856"/>
                <a:gd name="connsiteY29" fmla="*/ 367229 h 370901"/>
                <a:gd name="connsiteX30" fmla="*/ 485670 w 606856"/>
                <a:gd name="connsiteY30" fmla="*/ 356212 h 370901"/>
                <a:gd name="connsiteX31" fmla="*/ 511376 w 606856"/>
                <a:gd name="connsiteY31" fmla="*/ 348867 h 370901"/>
                <a:gd name="connsiteX32" fmla="*/ 533410 w 606856"/>
                <a:gd name="connsiteY32" fmla="*/ 337850 h 370901"/>
                <a:gd name="connsiteX33" fmla="*/ 544427 w 606856"/>
                <a:gd name="connsiteY33" fmla="*/ 326833 h 370901"/>
                <a:gd name="connsiteX34" fmla="*/ 555443 w 606856"/>
                <a:gd name="connsiteY34" fmla="*/ 319489 h 370901"/>
                <a:gd name="connsiteX35" fmla="*/ 570133 w 606856"/>
                <a:gd name="connsiteY35" fmla="*/ 293783 h 370901"/>
                <a:gd name="connsiteX36" fmla="*/ 573805 w 606856"/>
                <a:gd name="connsiteY36" fmla="*/ 282766 h 370901"/>
                <a:gd name="connsiteX37" fmla="*/ 581149 w 606856"/>
                <a:gd name="connsiteY37" fmla="*/ 271749 h 370901"/>
                <a:gd name="connsiteX38" fmla="*/ 584822 w 606856"/>
                <a:gd name="connsiteY38" fmla="*/ 260732 h 370901"/>
                <a:gd name="connsiteX39" fmla="*/ 592166 w 606856"/>
                <a:gd name="connsiteY39" fmla="*/ 246043 h 370901"/>
                <a:gd name="connsiteX40" fmla="*/ 603183 w 606856"/>
                <a:gd name="connsiteY40" fmla="*/ 212992 h 370901"/>
                <a:gd name="connsiteX41" fmla="*/ 606856 w 606856"/>
                <a:gd name="connsiteY41" fmla="*/ 201976 h 370901"/>
                <a:gd name="connsiteX42" fmla="*/ 603183 w 606856"/>
                <a:gd name="connsiteY42" fmla="*/ 143219 h 370901"/>
                <a:gd name="connsiteX43" fmla="*/ 566460 w 606856"/>
                <a:gd name="connsiteY43" fmla="*/ 106496 h 370901"/>
                <a:gd name="connsiteX44" fmla="*/ 551771 w 606856"/>
                <a:gd name="connsiteY44" fmla="*/ 99151 h 370901"/>
                <a:gd name="connsiteX45" fmla="*/ 529737 w 606856"/>
                <a:gd name="connsiteY45" fmla="*/ 91807 h 370901"/>
                <a:gd name="connsiteX46" fmla="*/ 518721 w 606856"/>
                <a:gd name="connsiteY46" fmla="*/ 88135 h 370901"/>
                <a:gd name="connsiteX47" fmla="*/ 507704 w 606856"/>
                <a:gd name="connsiteY47" fmla="*/ 84462 h 370901"/>
                <a:gd name="connsiteX48" fmla="*/ 493015 w 606856"/>
                <a:gd name="connsiteY48" fmla="*/ 80790 h 370901"/>
                <a:gd name="connsiteX49" fmla="*/ 470981 w 606856"/>
                <a:gd name="connsiteY49" fmla="*/ 73445 h 370901"/>
                <a:gd name="connsiteX50" fmla="*/ 445275 w 606856"/>
                <a:gd name="connsiteY50" fmla="*/ 66101 h 370901"/>
                <a:gd name="connsiteX51" fmla="*/ 434258 w 606856"/>
                <a:gd name="connsiteY51" fmla="*/ 58756 h 370901"/>
                <a:gd name="connsiteX52" fmla="*/ 412224 w 606856"/>
                <a:gd name="connsiteY52" fmla="*/ 51412 h 370901"/>
                <a:gd name="connsiteX53" fmla="*/ 390190 w 606856"/>
                <a:gd name="connsiteY53" fmla="*/ 44067 h 370901"/>
                <a:gd name="connsiteX54" fmla="*/ 346123 w 606856"/>
                <a:gd name="connsiteY54" fmla="*/ 29378 h 370901"/>
                <a:gd name="connsiteX55" fmla="*/ 335106 w 606856"/>
                <a:gd name="connsiteY55" fmla="*/ 25706 h 370901"/>
                <a:gd name="connsiteX56" fmla="*/ 324089 w 606856"/>
                <a:gd name="connsiteY56" fmla="*/ 22033 h 370901"/>
                <a:gd name="connsiteX57" fmla="*/ 291039 w 606856"/>
                <a:gd name="connsiteY57" fmla="*/ 11017 h 37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6856" h="370901">
                  <a:moveTo>
                    <a:pt x="291039" y="11017"/>
                  </a:moveTo>
                  <a:lnTo>
                    <a:pt x="291039" y="11017"/>
                  </a:lnTo>
                  <a:lnTo>
                    <a:pt x="257988" y="3672"/>
                  </a:lnTo>
                  <a:cubicBezTo>
                    <a:pt x="253070" y="2537"/>
                    <a:pt x="248346" y="0"/>
                    <a:pt x="243299" y="0"/>
                  </a:cubicBezTo>
                  <a:cubicBezTo>
                    <a:pt x="215118" y="0"/>
                    <a:pt x="186990" y="2448"/>
                    <a:pt x="158836" y="3672"/>
                  </a:cubicBezTo>
                  <a:cubicBezTo>
                    <a:pt x="144599" y="8417"/>
                    <a:pt x="135000" y="11929"/>
                    <a:pt x="118441" y="14689"/>
                  </a:cubicBezTo>
                  <a:cubicBezTo>
                    <a:pt x="111096" y="15913"/>
                    <a:pt x="103631" y="16555"/>
                    <a:pt x="96407" y="18361"/>
                  </a:cubicBezTo>
                  <a:cubicBezTo>
                    <a:pt x="88896" y="20239"/>
                    <a:pt x="81718" y="23258"/>
                    <a:pt x="74374" y="25706"/>
                  </a:cubicBezTo>
                  <a:lnTo>
                    <a:pt x="63357" y="29378"/>
                  </a:lnTo>
                  <a:lnTo>
                    <a:pt x="52340" y="33050"/>
                  </a:lnTo>
                  <a:cubicBezTo>
                    <a:pt x="33978" y="45292"/>
                    <a:pt x="43773" y="36722"/>
                    <a:pt x="26634" y="62429"/>
                  </a:cubicBezTo>
                  <a:lnTo>
                    <a:pt x="11945" y="84462"/>
                  </a:lnTo>
                  <a:cubicBezTo>
                    <a:pt x="2245" y="113560"/>
                    <a:pt x="5873" y="98859"/>
                    <a:pt x="928" y="128530"/>
                  </a:cubicBezTo>
                  <a:cubicBezTo>
                    <a:pt x="1645" y="146469"/>
                    <a:pt x="-4691" y="201107"/>
                    <a:pt x="8272" y="231354"/>
                  </a:cubicBezTo>
                  <a:cubicBezTo>
                    <a:pt x="10428" y="236386"/>
                    <a:pt x="13461" y="241011"/>
                    <a:pt x="15617" y="246043"/>
                  </a:cubicBezTo>
                  <a:cubicBezTo>
                    <a:pt x="19238" y="254492"/>
                    <a:pt x="18791" y="261541"/>
                    <a:pt x="26634" y="268077"/>
                  </a:cubicBezTo>
                  <a:cubicBezTo>
                    <a:pt x="30839" y="271581"/>
                    <a:pt x="36427" y="272973"/>
                    <a:pt x="41323" y="275421"/>
                  </a:cubicBezTo>
                  <a:cubicBezTo>
                    <a:pt x="48606" y="282705"/>
                    <a:pt x="56959" y="292980"/>
                    <a:pt x="67029" y="297455"/>
                  </a:cubicBezTo>
                  <a:cubicBezTo>
                    <a:pt x="74104" y="300599"/>
                    <a:pt x="81718" y="302352"/>
                    <a:pt x="89063" y="304800"/>
                  </a:cubicBezTo>
                  <a:lnTo>
                    <a:pt x="100080" y="308472"/>
                  </a:lnTo>
                  <a:cubicBezTo>
                    <a:pt x="103752" y="310920"/>
                    <a:pt x="106948" y="314309"/>
                    <a:pt x="111096" y="315817"/>
                  </a:cubicBezTo>
                  <a:cubicBezTo>
                    <a:pt x="131207" y="323130"/>
                    <a:pt x="140051" y="322137"/>
                    <a:pt x="158836" y="326833"/>
                  </a:cubicBezTo>
                  <a:cubicBezTo>
                    <a:pt x="177292" y="331447"/>
                    <a:pt x="162924" y="328877"/>
                    <a:pt x="180870" y="337850"/>
                  </a:cubicBezTo>
                  <a:cubicBezTo>
                    <a:pt x="184332" y="339581"/>
                    <a:pt x="188165" y="340459"/>
                    <a:pt x="191887" y="341523"/>
                  </a:cubicBezTo>
                  <a:cubicBezTo>
                    <a:pt x="209711" y="346616"/>
                    <a:pt x="207629" y="344933"/>
                    <a:pt x="228610" y="348867"/>
                  </a:cubicBezTo>
                  <a:cubicBezTo>
                    <a:pt x="286486" y="359719"/>
                    <a:pt x="244193" y="353192"/>
                    <a:pt x="291039" y="359884"/>
                  </a:cubicBezTo>
                  <a:cubicBezTo>
                    <a:pt x="294711" y="361108"/>
                    <a:pt x="298277" y="362716"/>
                    <a:pt x="302056" y="363556"/>
                  </a:cubicBezTo>
                  <a:cubicBezTo>
                    <a:pt x="309324" y="365171"/>
                    <a:pt x="316788" y="365769"/>
                    <a:pt x="324089" y="367229"/>
                  </a:cubicBezTo>
                  <a:cubicBezTo>
                    <a:pt x="329038" y="368219"/>
                    <a:pt x="333882" y="369677"/>
                    <a:pt x="338778" y="370901"/>
                  </a:cubicBezTo>
                  <a:cubicBezTo>
                    <a:pt x="377949" y="369677"/>
                    <a:pt x="417159" y="369344"/>
                    <a:pt x="456292" y="367229"/>
                  </a:cubicBezTo>
                  <a:cubicBezTo>
                    <a:pt x="484707" y="365693"/>
                    <a:pt x="465410" y="364895"/>
                    <a:pt x="485670" y="356212"/>
                  </a:cubicBezTo>
                  <a:cubicBezTo>
                    <a:pt x="502133" y="349157"/>
                    <a:pt x="497091" y="356009"/>
                    <a:pt x="511376" y="348867"/>
                  </a:cubicBezTo>
                  <a:cubicBezTo>
                    <a:pt x="539860" y="334626"/>
                    <a:pt x="505711" y="347085"/>
                    <a:pt x="533410" y="337850"/>
                  </a:cubicBezTo>
                  <a:cubicBezTo>
                    <a:pt x="537082" y="334178"/>
                    <a:pt x="540437" y="330158"/>
                    <a:pt x="544427" y="326833"/>
                  </a:cubicBezTo>
                  <a:cubicBezTo>
                    <a:pt x="547817" y="324008"/>
                    <a:pt x="552322" y="322610"/>
                    <a:pt x="555443" y="319489"/>
                  </a:cubicBezTo>
                  <a:cubicBezTo>
                    <a:pt x="560053" y="314879"/>
                    <a:pt x="567973" y="298823"/>
                    <a:pt x="570133" y="293783"/>
                  </a:cubicBezTo>
                  <a:cubicBezTo>
                    <a:pt x="571658" y="290225"/>
                    <a:pt x="572074" y="286228"/>
                    <a:pt x="573805" y="282766"/>
                  </a:cubicBezTo>
                  <a:cubicBezTo>
                    <a:pt x="575779" y="278818"/>
                    <a:pt x="579175" y="275697"/>
                    <a:pt x="581149" y="271749"/>
                  </a:cubicBezTo>
                  <a:cubicBezTo>
                    <a:pt x="582880" y="268287"/>
                    <a:pt x="583297" y="264290"/>
                    <a:pt x="584822" y="260732"/>
                  </a:cubicBezTo>
                  <a:cubicBezTo>
                    <a:pt x="586978" y="255700"/>
                    <a:pt x="590133" y="251126"/>
                    <a:pt x="592166" y="246043"/>
                  </a:cubicBezTo>
                  <a:cubicBezTo>
                    <a:pt x="592177" y="246015"/>
                    <a:pt x="601342" y="218515"/>
                    <a:pt x="603183" y="212992"/>
                  </a:cubicBezTo>
                  <a:lnTo>
                    <a:pt x="606856" y="201976"/>
                  </a:lnTo>
                  <a:cubicBezTo>
                    <a:pt x="605632" y="182390"/>
                    <a:pt x="607532" y="162355"/>
                    <a:pt x="603183" y="143219"/>
                  </a:cubicBezTo>
                  <a:cubicBezTo>
                    <a:pt x="599416" y="126645"/>
                    <a:pt x="580020" y="113277"/>
                    <a:pt x="566460" y="106496"/>
                  </a:cubicBezTo>
                  <a:cubicBezTo>
                    <a:pt x="561564" y="104048"/>
                    <a:pt x="556854" y="101184"/>
                    <a:pt x="551771" y="99151"/>
                  </a:cubicBezTo>
                  <a:cubicBezTo>
                    <a:pt x="544583" y="96276"/>
                    <a:pt x="537082" y="94255"/>
                    <a:pt x="529737" y="91807"/>
                  </a:cubicBezTo>
                  <a:lnTo>
                    <a:pt x="518721" y="88135"/>
                  </a:lnTo>
                  <a:cubicBezTo>
                    <a:pt x="515049" y="86911"/>
                    <a:pt x="511459" y="85401"/>
                    <a:pt x="507704" y="84462"/>
                  </a:cubicBezTo>
                  <a:cubicBezTo>
                    <a:pt x="502808" y="83238"/>
                    <a:pt x="497849" y="82240"/>
                    <a:pt x="493015" y="80790"/>
                  </a:cubicBezTo>
                  <a:cubicBezTo>
                    <a:pt x="485600" y="78565"/>
                    <a:pt x="478492" y="75323"/>
                    <a:pt x="470981" y="73445"/>
                  </a:cubicBezTo>
                  <a:cubicBezTo>
                    <a:pt x="452537" y="68834"/>
                    <a:pt x="461080" y="71369"/>
                    <a:pt x="445275" y="66101"/>
                  </a:cubicBezTo>
                  <a:cubicBezTo>
                    <a:pt x="441603" y="63653"/>
                    <a:pt x="438291" y="60549"/>
                    <a:pt x="434258" y="58756"/>
                  </a:cubicBezTo>
                  <a:cubicBezTo>
                    <a:pt x="427183" y="55612"/>
                    <a:pt x="419569" y="53860"/>
                    <a:pt x="412224" y="51412"/>
                  </a:cubicBezTo>
                  <a:lnTo>
                    <a:pt x="390190" y="44067"/>
                  </a:lnTo>
                  <a:lnTo>
                    <a:pt x="346123" y="29378"/>
                  </a:lnTo>
                  <a:lnTo>
                    <a:pt x="335106" y="25706"/>
                  </a:lnTo>
                  <a:cubicBezTo>
                    <a:pt x="331434" y="24482"/>
                    <a:pt x="327960" y="22033"/>
                    <a:pt x="324089" y="22033"/>
                  </a:cubicBezTo>
                  <a:lnTo>
                    <a:pt x="291039" y="1101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4638101" y="1531345"/>
              <a:ext cx="444347" cy="381918"/>
            </a:xfrm>
            <a:custGeom>
              <a:avLst/>
              <a:gdLst>
                <a:gd name="connsiteX0" fmla="*/ 11017 w 444347"/>
                <a:gd name="connsiteY0" fmla="*/ 0 h 381918"/>
                <a:gd name="connsiteX1" fmla="*/ 11017 w 444347"/>
                <a:gd name="connsiteY1" fmla="*/ 0 h 381918"/>
                <a:gd name="connsiteX2" fmla="*/ 47740 w 444347"/>
                <a:gd name="connsiteY2" fmla="*/ 11016 h 381918"/>
                <a:gd name="connsiteX3" fmla="*/ 62429 w 444347"/>
                <a:gd name="connsiteY3" fmla="*/ 18361 h 381918"/>
                <a:gd name="connsiteX4" fmla="*/ 84463 w 444347"/>
                <a:gd name="connsiteY4" fmla="*/ 25706 h 381918"/>
                <a:gd name="connsiteX5" fmla="*/ 95480 w 444347"/>
                <a:gd name="connsiteY5" fmla="*/ 29378 h 381918"/>
                <a:gd name="connsiteX6" fmla="*/ 106497 w 444347"/>
                <a:gd name="connsiteY6" fmla="*/ 36722 h 381918"/>
                <a:gd name="connsiteX7" fmla="*/ 146892 w 444347"/>
                <a:gd name="connsiteY7" fmla="*/ 44067 h 381918"/>
                <a:gd name="connsiteX8" fmla="*/ 209321 w 444347"/>
                <a:gd name="connsiteY8" fmla="*/ 51412 h 381918"/>
                <a:gd name="connsiteX9" fmla="*/ 235027 w 444347"/>
                <a:gd name="connsiteY9" fmla="*/ 55084 h 381918"/>
                <a:gd name="connsiteX10" fmla="*/ 249716 w 444347"/>
                <a:gd name="connsiteY10" fmla="*/ 58756 h 381918"/>
                <a:gd name="connsiteX11" fmla="*/ 286439 w 444347"/>
                <a:gd name="connsiteY11" fmla="*/ 62428 h 381918"/>
                <a:gd name="connsiteX12" fmla="*/ 304800 w 444347"/>
                <a:gd name="connsiteY12" fmla="*/ 66101 h 381918"/>
                <a:gd name="connsiteX13" fmla="*/ 319489 w 444347"/>
                <a:gd name="connsiteY13" fmla="*/ 69773 h 381918"/>
                <a:gd name="connsiteX14" fmla="*/ 345195 w 444347"/>
                <a:gd name="connsiteY14" fmla="*/ 73445 h 381918"/>
                <a:gd name="connsiteX15" fmla="*/ 378246 w 444347"/>
                <a:gd name="connsiteY15" fmla="*/ 88135 h 381918"/>
                <a:gd name="connsiteX16" fmla="*/ 392935 w 444347"/>
                <a:gd name="connsiteY16" fmla="*/ 110168 h 381918"/>
                <a:gd name="connsiteX17" fmla="*/ 403952 w 444347"/>
                <a:gd name="connsiteY17" fmla="*/ 132202 h 381918"/>
                <a:gd name="connsiteX18" fmla="*/ 418641 w 444347"/>
                <a:gd name="connsiteY18" fmla="*/ 176269 h 381918"/>
                <a:gd name="connsiteX19" fmla="*/ 422313 w 444347"/>
                <a:gd name="connsiteY19" fmla="*/ 187286 h 381918"/>
                <a:gd name="connsiteX20" fmla="*/ 425986 w 444347"/>
                <a:gd name="connsiteY20" fmla="*/ 198303 h 381918"/>
                <a:gd name="connsiteX21" fmla="*/ 433330 w 444347"/>
                <a:gd name="connsiteY21" fmla="*/ 268077 h 381918"/>
                <a:gd name="connsiteX22" fmla="*/ 440675 w 444347"/>
                <a:gd name="connsiteY22" fmla="*/ 290110 h 381918"/>
                <a:gd name="connsiteX23" fmla="*/ 444347 w 444347"/>
                <a:gd name="connsiteY23" fmla="*/ 301127 h 381918"/>
                <a:gd name="connsiteX24" fmla="*/ 440675 w 444347"/>
                <a:gd name="connsiteY24" fmla="*/ 367228 h 381918"/>
                <a:gd name="connsiteX25" fmla="*/ 437003 w 444347"/>
                <a:gd name="connsiteY25" fmla="*/ 378245 h 381918"/>
                <a:gd name="connsiteX26" fmla="*/ 425986 w 444347"/>
                <a:gd name="connsiteY26" fmla="*/ 381918 h 381918"/>
                <a:gd name="connsiteX27" fmla="*/ 359885 w 444347"/>
                <a:gd name="connsiteY27" fmla="*/ 374573 h 381918"/>
                <a:gd name="connsiteX28" fmla="*/ 337851 w 444347"/>
                <a:gd name="connsiteY28" fmla="*/ 367228 h 381918"/>
                <a:gd name="connsiteX29" fmla="*/ 312145 w 444347"/>
                <a:gd name="connsiteY29" fmla="*/ 356212 h 381918"/>
                <a:gd name="connsiteX30" fmla="*/ 290111 w 444347"/>
                <a:gd name="connsiteY30" fmla="*/ 348867 h 381918"/>
                <a:gd name="connsiteX31" fmla="*/ 279094 w 444347"/>
                <a:gd name="connsiteY31" fmla="*/ 341522 h 381918"/>
                <a:gd name="connsiteX32" fmla="*/ 257060 w 444347"/>
                <a:gd name="connsiteY32" fmla="*/ 334178 h 381918"/>
                <a:gd name="connsiteX33" fmla="*/ 168926 w 444347"/>
                <a:gd name="connsiteY33" fmla="*/ 326833 h 381918"/>
                <a:gd name="connsiteX34" fmla="*/ 146892 w 444347"/>
                <a:gd name="connsiteY34" fmla="*/ 319489 h 381918"/>
                <a:gd name="connsiteX35" fmla="*/ 135875 w 444347"/>
                <a:gd name="connsiteY35" fmla="*/ 315816 h 381918"/>
                <a:gd name="connsiteX36" fmla="*/ 113841 w 444347"/>
                <a:gd name="connsiteY36" fmla="*/ 293783 h 381918"/>
                <a:gd name="connsiteX37" fmla="*/ 95480 w 444347"/>
                <a:gd name="connsiteY37" fmla="*/ 275421 h 381918"/>
                <a:gd name="connsiteX38" fmla="*/ 88135 w 444347"/>
                <a:gd name="connsiteY38" fmla="*/ 264404 h 381918"/>
                <a:gd name="connsiteX39" fmla="*/ 77118 w 444347"/>
                <a:gd name="connsiteY39" fmla="*/ 257060 h 381918"/>
                <a:gd name="connsiteX40" fmla="*/ 62429 w 444347"/>
                <a:gd name="connsiteY40" fmla="*/ 235026 h 381918"/>
                <a:gd name="connsiteX41" fmla="*/ 58757 w 444347"/>
                <a:gd name="connsiteY41" fmla="*/ 224009 h 381918"/>
                <a:gd name="connsiteX42" fmla="*/ 51412 w 444347"/>
                <a:gd name="connsiteY42" fmla="*/ 212992 h 381918"/>
                <a:gd name="connsiteX43" fmla="*/ 47740 w 444347"/>
                <a:gd name="connsiteY43" fmla="*/ 198303 h 381918"/>
                <a:gd name="connsiteX44" fmla="*/ 40395 w 444347"/>
                <a:gd name="connsiteY44" fmla="*/ 176269 h 381918"/>
                <a:gd name="connsiteX45" fmla="*/ 36723 w 444347"/>
                <a:gd name="connsiteY45" fmla="*/ 165253 h 381918"/>
                <a:gd name="connsiteX46" fmla="*/ 25706 w 444347"/>
                <a:gd name="connsiteY46" fmla="*/ 143219 h 381918"/>
                <a:gd name="connsiteX47" fmla="*/ 18362 w 444347"/>
                <a:gd name="connsiteY47" fmla="*/ 132202 h 381918"/>
                <a:gd name="connsiteX48" fmla="*/ 7345 w 444347"/>
                <a:gd name="connsiteY48" fmla="*/ 99151 h 381918"/>
                <a:gd name="connsiteX49" fmla="*/ 3672 w 444347"/>
                <a:gd name="connsiteY49" fmla="*/ 88135 h 381918"/>
                <a:gd name="connsiteX50" fmla="*/ 0 w 444347"/>
                <a:gd name="connsiteY50" fmla="*/ 77118 h 381918"/>
                <a:gd name="connsiteX51" fmla="*/ 11017 w 444347"/>
                <a:gd name="connsiteY51" fmla="*/ 0 h 38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4347" h="381918">
                  <a:moveTo>
                    <a:pt x="11017" y="0"/>
                  </a:moveTo>
                  <a:lnTo>
                    <a:pt x="11017" y="0"/>
                  </a:lnTo>
                  <a:cubicBezTo>
                    <a:pt x="23258" y="3672"/>
                    <a:pt x="35705" y="6718"/>
                    <a:pt x="47740" y="11016"/>
                  </a:cubicBezTo>
                  <a:cubicBezTo>
                    <a:pt x="52895" y="12857"/>
                    <a:pt x="57346" y="16328"/>
                    <a:pt x="62429" y="18361"/>
                  </a:cubicBezTo>
                  <a:cubicBezTo>
                    <a:pt x="69617" y="21236"/>
                    <a:pt x="77118" y="23258"/>
                    <a:pt x="84463" y="25706"/>
                  </a:cubicBezTo>
                  <a:cubicBezTo>
                    <a:pt x="88135" y="26930"/>
                    <a:pt x="92259" y="27231"/>
                    <a:pt x="95480" y="29378"/>
                  </a:cubicBezTo>
                  <a:cubicBezTo>
                    <a:pt x="99152" y="31826"/>
                    <a:pt x="102440" y="34983"/>
                    <a:pt x="106497" y="36722"/>
                  </a:cubicBezTo>
                  <a:cubicBezTo>
                    <a:pt x="115298" y="40494"/>
                    <a:pt x="140688" y="43113"/>
                    <a:pt x="146892" y="44067"/>
                  </a:cubicBezTo>
                  <a:cubicBezTo>
                    <a:pt x="205322" y="53056"/>
                    <a:pt x="119638" y="41447"/>
                    <a:pt x="209321" y="51412"/>
                  </a:cubicBezTo>
                  <a:cubicBezTo>
                    <a:pt x="217924" y="52368"/>
                    <a:pt x="226511" y="53536"/>
                    <a:pt x="235027" y="55084"/>
                  </a:cubicBezTo>
                  <a:cubicBezTo>
                    <a:pt x="239993" y="55987"/>
                    <a:pt x="244720" y="58042"/>
                    <a:pt x="249716" y="58756"/>
                  </a:cubicBezTo>
                  <a:cubicBezTo>
                    <a:pt x="261894" y="60496"/>
                    <a:pt x="274198" y="61204"/>
                    <a:pt x="286439" y="62428"/>
                  </a:cubicBezTo>
                  <a:cubicBezTo>
                    <a:pt x="292559" y="63652"/>
                    <a:pt x="298707" y="64747"/>
                    <a:pt x="304800" y="66101"/>
                  </a:cubicBezTo>
                  <a:cubicBezTo>
                    <a:pt x="309727" y="67196"/>
                    <a:pt x="314523" y="68870"/>
                    <a:pt x="319489" y="69773"/>
                  </a:cubicBezTo>
                  <a:cubicBezTo>
                    <a:pt x="328005" y="71321"/>
                    <a:pt x="336626" y="72221"/>
                    <a:pt x="345195" y="73445"/>
                  </a:cubicBezTo>
                  <a:cubicBezTo>
                    <a:pt x="371416" y="82186"/>
                    <a:pt x="360787" y="76495"/>
                    <a:pt x="378246" y="88135"/>
                  </a:cubicBezTo>
                  <a:cubicBezTo>
                    <a:pt x="383142" y="95479"/>
                    <a:pt x="390144" y="101794"/>
                    <a:pt x="392935" y="110168"/>
                  </a:cubicBezTo>
                  <a:cubicBezTo>
                    <a:pt x="398003" y="125372"/>
                    <a:pt x="394460" y="117964"/>
                    <a:pt x="403952" y="132202"/>
                  </a:cubicBezTo>
                  <a:lnTo>
                    <a:pt x="418641" y="176269"/>
                  </a:lnTo>
                  <a:lnTo>
                    <a:pt x="422313" y="187286"/>
                  </a:lnTo>
                  <a:lnTo>
                    <a:pt x="425986" y="198303"/>
                  </a:lnTo>
                  <a:cubicBezTo>
                    <a:pt x="428298" y="232985"/>
                    <a:pt x="425660" y="242512"/>
                    <a:pt x="433330" y="268077"/>
                  </a:cubicBezTo>
                  <a:cubicBezTo>
                    <a:pt x="435555" y="275492"/>
                    <a:pt x="438227" y="282766"/>
                    <a:pt x="440675" y="290110"/>
                  </a:cubicBezTo>
                  <a:lnTo>
                    <a:pt x="444347" y="301127"/>
                  </a:lnTo>
                  <a:cubicBezTo>
                    <a:pt x="443123" y="323161"/>
                    <a:pt x="442767" y="345260"/>
                    <a:pt x="440675" y="367228"/>
                  </a:cubicBezTo>
                  <a:cubicBezTo>
                    <a:pt x="440308" y="371082"/>
                    <a:pt x="439740" y="375508"/>
                    <a:pt x="437003" y="378245"/>
                  </a:cubicBezTo>
                  <a:cubicBezTo>
                    <a:pt x="434266" y="380982"/>
                    <a:pt x="429658" y="380694"/>
                    <a:pt x="425986" y="381918"/>
                  </a:cubicBezTo>
                  <a:cubicBezTo>
                    <a:pt x="403952" y="379470"/>
                    <a:pt x="380917" y="381584"/>
                    <a:pt x="359885" y="374573"/>
                  </a:cubicBezTo>
                  <a:cubicBezTo>
                    <a:pt x="352540" y="372125"/>
                    <a:pt x="344293" y="371522"/>
                    <a:pt x="337851" y="367228"/>
                  </a:cubicBezTo>
                  <a:cubicBezTo>
                    <a:pt x="320371" y="355576"/>
                    <a:pt x="333704" y="362680"/>
                    <a:pt x="312145" y="356212"/>
                  </a:cubicBezTo>
                  <a:cubicBezTo>
                    <a:pt x="304730" y="353987"/>
                    <a:pt x="290111" y="348867"/>
                    <a:pt x="290111" y="348867"/>
                  </a:cubicBezTo>
                  <a:cubicBezTo>
                    <a:pt x="286439" y="346419"/>
                    <a:pt x="283127" y="343315"/>
                    <a:pt x="279094" y="341522"/>
                  </a:cubicBezTo>
                  <a:cubicBezTo>
                    <a:pt x="272019" y="338378"/>
                    <a:pt x="264405" y="336626"/>
                    <a:pt x="257060" y="334178"/>
                  </a:cubicBezTo>
                  <a:cubicBezTo>
                    <a:pt x="221627" y="322368"/>
                    <a:pt x="249927" y="330691"/>
                    <a:pt x="168926" y="326833"/>
                  </a:cubicBezTo>
                  <a:lnTo>
                    <a:pt x="146892" y="319489"/>
                  </a:lnTo>
                  <a:lnTo>
                    <a:pt x="135875" y="315816"/>
                  </a:lnTo>
                  <a:cubicBezTo>
                    <a:pt x="128530" y="308472"/>
                    <a:pt x="119602" y="302425"/>
                    <a:pt x="113841" y="293783"/>
                  </a:cubicBezTo>
                  <a:cubicBezTo>
                    <a:pt x="104049" y="279094"/>
                    <a:pt x="110169" y="285214"/>
                    <a:pt x="95480" y="275421"/>
                  </a:cubicBezTo>
                  <a:cubicBezTo>
                    <a:pt x="93032" y="271749"/>
                    <a:pt x="91256" y="267525"/>
                    <a:pt x="88135" y="264404"/>
                  </a:cubicBezTo>
                  <a:cubicBezTo>
                    <a:pt x="85014" y="261283"/>
                    <a:pt x="80024" y="260381"/>
                    <a:pt x="77118" y="257060"/>
                  </a:cubicBezTo>
                  <a:cubicBezTo>
                    <a:pt x="71305" y="250417"/>
                    <a:pt x="62429" y="235026"/>
                    <a:pt x="62429" y="235026"/>
                  </a:cubicBezTo>
                  <a:cubicBezTo>
                    <a:pt x="61205" y="231354"/>
                    <a:pt x="60488" y="227471"/>
                    <a:pt x="58757" y="224009"/>
                  </a:cubicBezTo>
                  <a:cubicBezTo>
                    <a:pt x="56783" y="220061"/>
                    <a:pt x="53151" y="217049"/>
                    <a:pt x="51412" y="212992"/>
                  </a:cubicBezTo>
                  <a:cubicBezTo>
                    <a:pt x="49424" y="208353"/>
                    <a:pt x="49190" y="203137"/>
                    <a:pt x="47740" y="198303"/>
                  </a:cubicBezTo>
                  <a:cubicBezTo>
                    <a:pt x="45515" y="190888"/>
                    <a:pt x="42843" y="183614"/>
                    <a:pt x="40395" y="176269"/>
                  </a:cubicBezTo>
                  <a:cubicBezTo>
                    <a:pt x="39171" y="172597"/>
                    <a:pt x="38870" y="168474"/>
                    <a:pt x="36723" y="165253"/>
                  </a:cubicBezTo>
                  <a:cubicBezTo>
                    <a:pt x="15677" y="133681"/>
                    <a:pt x="40910" y="173627"/>
                    <a:pt x="25706" y="143219"/>
                  </a:cubicBezTo>
                  <a:cubicBezTo>
                    <a:pt x="23732" y="139271"/>
                    <a:pt x="20154" y="136235"/>
                    <a:pt x="18362" y="132202"/>
                  </a:cubicBezTo>
                  <a:cubicBezTo>
                    <a:pt x="18355" y="132185"/>
                    <a:pt x="9184" y="104668"/>
                    <a:pt x="7345" y="99151"/>
                  </a:cubicBezTo>
                  <a:lnTo>
                    <a:pt x="3672" y="88135"/>
                  </a:lnTo>
                  <a:lnTo>
                    <a:pt x="0" y="77118"/>
                  </a:lnTo>
                  <a:cubicBezTo>
                    <a:pt x="3882" y="26649"/>
                    <a:pt x="9181" y="12853"/>
                    <a:pt x="110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3423037" y="1689652"/>
              <a:ext cx="310100" cy="652007"/>
            </a:xfrm>
            <a:custGeom>
              <a:avLst/>
              <a:gdLst>
                <a:gd name="connsiteX0" fmla="*/ 147099 w 310100"/>
                <a:gd name="connsiteY0" fmla="*/ 0 h 652007"/>
                <a:gd name="connsiteX1" fmla="*/ 147099 w 310100"/>
                <a:gd name="connsiteY1" fmla="*/ 0 h 652007"/>
                <a:gd name="connsiteX2" fmla="*/ 186855 w 310100"/>
                <a:gd name="connsiteY2" fmla="*/ 27830 h 652007"/>
                <a:gd name="connsiteX3" fmla="*/ 198782 w 310100"/>
                <a:gd name="connsiteY3" fmla="*/ 35781 h 652007"/>
                <a:gd name="connsiteX4" fmla="*/ 214685 w 310100"/>
                <a:gd name="connsiteY4" fmla="*/ 59635 h 652007"/>
                <a:gd name="connsiteX5" fmla="*/ 222636 w 310100"/>
                <a:gd name="connsiteY5" fmla="*/ 71562 h 652007"/>
                <a:gd name="connsiteX6" fmla="*/ 230587 w 310100"/>
                <a:gd name="connsiteY6" fmla="*/ 83489 h 652007"/>
                <a:gd name="connsiteX7" fmla="*/ 238539 w 310100"/>
                <a:gd name="connsiteY7" fmla="*/ 91440 h 652007"/>
                <a:gd name="connsiteX8" fmla="*/ 250466 w 310100"/>
                <a:gd name="connsiteY8" fmla="*/ 115294 h 652007"/>
                <a:gd name="connsiteX9" fmla="*/ 262393 w 310100"/>
                <a:gd name="connsiteY9" fmla="*/ 135172 h 652007"/>
                <a:gd name="connsiteX10" fmla="*/ 274320 w 310100"/>
                <a:gd name="connsiteY10" fmla="*/ 170953 h 652007"/>
                <a:gd name="connsiteX11" fmla="*/ 278295 w 310100"/>
                <a:gd name="connsiteY11" fmla="*/ 182880 h 652007"/>
                <a:gd name="connsiteX12" fmla="*/ 286246 w 310100"/>
                <a:gd name="connsiteY12" fmla="*/ 226612 h 652007"/>
                <a:gd name="connsiteX13" fmla="*/ 294198 w 310100"/>
                <a:gd name="connsiteY13" fmla="*/ 250466 h 652007"/>
                <a:gd name="connsiteX14" fmla="*/ 298173 w 310100"/>
                <a:gd name="connsiteY14" fmla="*/ 262393 h 652007"/>
                <a:gd name="connsiteX15" fmla="*/ 302149 w 310100"/>
                <a:gd name="connsiteY15" fmla="*/ 286247 h 652007"/>
                <a:gd name="connsiteX16" fmla="*/ 310100 w 310100"/>
                <a:gd name="connsiteY16" fmla="*/ 318052 h 652007"/>
                <a:gd name="connsiteX17" fmla="*/ 306125 w 310100"/>
                <a:gd name="connsiteY17" fmla="*/ 381663 h 652007"/>
                <a:gd name="connsiteX18" fmla="*/ 294198 w 310100"/>
                <a:gd name="connsiteY18" fmla="*/ 421419 h 652007"/>
                <a:gd name="connsiteX19" fmla="*/ 290222 w 310100"/>
                <a:gd name="connsiteY19" fmla="*/ 433346 h 652007"/>
                <a:gd name="connsiteX20" fmla="*/ 286246 w 310100"/>
                <a:gd name="connsiteY20" fmla="*/ 445273 h 652007"/>
                <a:gd name="connsiteX21" fmla="*/ 278295 w 310100"/>
                <a:gd name="connsiteY21" fmla="*/ 457200 h 652007"/>
                <a:gd name="connsiteX22" fmla="*/ 270344 w 310100"/>
                <a:gd name="connsiteY22" fmla="*/ 481054 h 652007"/>
                <a:gd name="connsiteX23" fmla="*/ 266368 w 310100"/>
                <a:gd name="connsiteY23" fmla="*/ 492981 h 652007"/>
                <a:gd name="connsiteX24" fmla="*/ 262393 w 310100"/>
                <a:gd name="connsiteY24" fmla="*/ 516835 h 652007"/>
                <a:gd name="connsiteX25" fmla="*/ 258417 w 310100"/>
                <a:gd name="connsiteY25" fmla="*/ 528762 h 652007"/>
                <a:gd name="connsiteX26" fmla="*/ 250466 w 310100"/>
                <a:gd name="connsiteY26" fmla="*/ 568518 h 652007"/>
                <a:gd name="connsiteX27" fmla="*/ 242514 w 310100"/>
                <a:gd name="connsiteY27" fmla="*/ 580445 h 652007"/>
                <a:gd name="connsiteX28" fmla="*/ 238539 w 310100"/>
                <a:gd name="connsiteY28" fmla="*/ 592372 h 652007"/>
                <a:gd name="connsiteX29" fmla="*/ 218660 w 310100"/>
                <a:gd name="connsiteY29" fmla="*/ 612251 h 652007"/>
                <a:gd name="connsiteX30" fmla="*/ 206733 w 310100"/>
                <a:gd name="connsiteY30" fmla="*/ 624178 h 652007"/>
                <a:gd name="connsiteX31" fmla="*/ 198782 w 310100"/>
                <a:gd name="connsiteY31" fmla="*/ 636105 h 652007"/>
                <a:gd name="connsiteX32" fmla="*/ 186855 w 310100"/>
                <a:gd name="connsiteY32" fmla="*/ 644056 h 652007"/>
                <a:gd name="connsiteX33" fmla="*/ 163001 w 310100"/>
                <a:gd name="connsiteY33" fmla="*/ 652007 h 652007"/>
                <a:gd name="connsiteX34" fmla="*/ 135172 w 310100"/>
                <a:gd name="connsiteY34" fmla="*/ 640080 h 652007"/>
                <a:gd name="connsiteX35" fmla="*/ 119269 w 310100"/>
                <a:gd name="connsiteY35" fmla="*/ 636105 h 652007"/>
                <a:gd name="connsiteX36" fmla="*/ 95415 w 310100"/>
                <a:gd name="connsiteY36" fmla="*/ 616226 h 652007"/>
                <a:gd name="connsiteX37" fmla="*/ 83488 w 310100"/>
                <a:gd name="connsiteY37" fmla="*/ 608275 h 652007"/>
                <a:gd name="connsiteX38" fmla="*/ 71561 w 310100"/>
                <a:gd name="connsiteY38" fmla="*/ 596348 h 652007"/>
                <a:gd name="connsiteX39" fmla="*/ 67586 w 310100"/>
                <a:gd name="connsiteY39" fmla="*/ 584421 h 652007"/>
                <a:gd name="connsiteX40" fmla="*/ 63610 w 310100"/>
                <a:gd name="connsiteY40" fmla="*/ 556591 h 652007"/>
                <a:gd name="connsiteX41" fmla="*/ 55659 w 310100"/>
                <a:gd name="connsiteY41" fmla="*/ 544665 h 652007"/>
                <a:gd name="connsiteX42" fmla="*/ 51683 w 310100"/>
                <a:gd name="connsiteY42" fmla="*/ 532738 h 652007"/>
                <a:gd name="connsiteX43" fmla="*/ 43732 w 310100"/>
                <a:gd name="connsiteY43" fmla="*/ 524786 h 652007"/>
                <a:gd name="connsiteX44" fmla="*/ 27829 w 310100"/>
                <a:gd name="connsiteY44" fmla="*/ 500932 h 652007"/>
                <a:gd name="connsiteX45" fmla="*/ 11926 w 310100"/>
                <a:gd name="connsiteY45" fmla="*/ 461176 h 652007"/>
                <a:gd name="connsiteX46" fmla="*/ 7951 w 310100"/>
                <a:gd name="connsiteY46" fmla="*/ 449249 h 652007"/>
                <a:gd name="connsiteX47" fmla="*/ 0 w 310100"/>
                <a:gd name="connsiteY47" fmla="*/ 369736 h 652007"/>
                <a:gd name="connsiteX48" fmla="*/ 3975 w 310100"/>
                <a:gd name="connsiteY48" fmla="*/ 238539 h 652007"/>
                <a:gd name="connsiteX49" fmla="*/ 7951 w 310100"/>
                <a:gd name="connsiteY49" fmla="*/ 186856 h 652007"/>
                <a:gd name="connsiteX50" fmla="*/ 15902 w 310100"/>
                <a:gd name="connsiteY50" fmla="*/ 163002 h 652007"/>
                <a:gd name="connsiteX51" fmla="*/ 19878 w 310100"/>
                <a:gd name="connsiteY51" fmla="*/ 147099 h 652007"/>
                <a:gd name="connsiteX52" fmla="*/ 35780 w 310100"/>
                <a:gd name="connsiteY52" fmla="*/ 119270 h 652007"/>
                <a:gd name="connsiteX53" fmla="*/ 43732 w 310100"/>
                <a:gd name="connsiteY53" fmla="*/ 91440 h 652007"/>
                <a:gd name="connsiteX54" fmla="*/ 67586 w 310100"/>
                <a:gd name="connsiteY54" fmla="*/ 59635 h 652007"/>
                <a:gd name="connsiteX55" fmla="*/ 75537 w 310100"/>
                <a:gd name="connsiteY55" fmla="*/ 47708 h 652007"/>
                <a:gd name="connsiteX56" fmla="*/ 87464 w 310100"/>
                <a:gd name="connsiteY56" fmla="*/ 39757 h 652007"/>
                <a:gd name="connsiteX57" fmla="*/ 107342 w 310100"/>
                <a:gd name="connsiteY57" fmla="*/ 23854 h 652007"/>
                <a:gd name="connsiteX58" fmla="*/ 115293 w 310100"/>
                <a:gd name="connsiteY58" fmla="*/ 11927 h 652007"/>
                <a:gd name="connsiteX59" fmla="*/ 147099 w 310100"/>
                <a:gd name="connsiteY59" fmla="*/ 0 h 65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10100" h="652007">
                  <a:moveTo>
                    <a:pt x="147099" y="0"/>
                  </a:moveTo>
                  <a:lnTo>
                    <a:pt x="147099" y="0"/>
                  </a:lnTo>
                  <a:lnTo>
                    <a:pt x="186855" y="27830"/>
                  </a:lnTo>
                  <a:cubicBezTo>
                    <a:pt x="190783" y="30550"/>
                    <a:pt x="198782" y="35781"/>
                    <a:pt x="198782" y="35781"/>
                  </a:cubicBezTo>
                  <a:lnTo>
                    <a:pt x="214685" y="59635"/>
                  </a:lnTo>
                  <a:lnTo>
                    <a:pt x="222636" y="71562"/>
                  </a:lnTo>
                  <a:cubicBezTo>
                    <a:pt x="225286" y="75538"/>
                    <a:pt x="227208" y="80111"/>
                    <a:pt x="230587" y="83489"/>
                  </a:cubicBezTo>
                  <a:lnTo>
                    <a:pt x="238539" y="91440"/>
                  </a:lnTo>
                  <a:cubicBezTo>
                    <a:pt x="248530" y="121418"/>
                    <a:pt x="235052" y="84467"/>
                    <a:pt x="250466" y="115294"/>
                  </a:cubicBezTo>
                  <a:cubicBezTo>
                    <a:pt x="260788" y="135939"/>
                    <a:pt x="246860" y="119641"/>
                    <a:pt x="262393" y="135172"/>
                  </a:cubicBezTo>
                  <a:lnTo>
                    <a:pt x="274320" y="170953"/>
                  </a:lnTo>
                  <a:lnTo>
                    <a:pt x="278295" y="182880"/>
                  </a:lnTo>
                  <a:cubicBezTo>
                    <a:pt x="281094" y="202469"/>
                    <a:pt x="281136" y="209577"/>
                    <a:pt x="286246" y="226612"/>
                  </a:cubicBezTo>
                  <a:cubicBezTo>
                    <a:pt x="288654" y="234640"/>
                    <a:pt x="291548" y="242515"/>
                    <a:pt x="294198" y="250466"/>
                  </a:cubicBezTo>
                  <a:cubicBezTo>
                    <a:pt x="295523" y="254442"/>
                    <a:pt x="297484" y="258259"/>
                    <a:pt x="298173" y="262393"/>
                  </a:cubicBezTo>
                  <a:cubicBezTo>
                    <a:pt x="299498" y="270344"/>
                    <a:pt x="300460" y="278365"/>
                    <a:pt x="302149" y="286247"/>
                  </a:cubicBezTo>
                  <a:cubicBezTo>
                    <a:pt x="304439" y="296932"/>
                    <a:pt x="310100" y="318052"/>
                    <a:pt x="310100" y="318052"/>
                  </a:cubicBezTo>
                  <a:cubicBezTo>
                    <a:pt x="308775" y="339256"/>
                    <a:pt x="308239" y="360523"/>
                    <a:pt x="306125" y="381663"/>
                  </a:cubicBezTo>
                  <a:cubicBezTo>
                    <a:pt x="305267" y="390242"/>
                    <a:pt x="295975" y="416088"/>
                    <a:pt x="294198" y="421419"/>
                  </a:cubicBezTo>
                  <a:lnTo>
                    <a:pt x="290222" y="433346"/>
                  </a:lnTo>
                  <a:cubicBezTo>
                    <a:pt x="288897" y="437322"/>
                    <a:pt x="288571" y="441786"/>
                    <a:pt x="286246" y="445273"/>
                  </a:cubicBezTo>
                  <a:lnTo>
                    <a:pt x="278295" y="457200"/>
                  </a:lnTo>
                  <a:lnTo>
                    <a:pt x="270344" y="481054"/>
                  </a:lnTo>
                  <a:lnTo>
                    <a:pt x="266368" y="492981"/>
                  </a:lnTo>
                  <a:cubicBezTo>
                    <a:pt x="265043" y="500932"/>
                    <a:pt x="264142" y="508966"/>
                    <a:pt x="262393" y="516835"/>
                  </a:cubicBezTo>
                  <a:cubicBezTo>
                    <a:pt x="261484" y="520926"/>
                    <a:pt x="259239" y="524653"/>
                    <a:pt x="258417" y="528762"/>
                  </a:cubicBezTo>
                  <a:cubicBezTo>
                    <a:pt x="255977" y="540961"/>
                    <a:pt x="256452" y="556546"/>
                    <a:pt x="250466" y="568518"/>
                  </a:cubicBezTo>
                  <a:cubicBezTo>
                    <a:pt x="248329" y="572792"/>
                    <a:pt x="245165" y="576469"/>
                    <a:pt x="242514" y="580445"/>
                  </a:cubicBezTo>
                  <a:cubicBezTo>
                    <a:pt x="241189" y="584421"/>
                    <a:pt x="241053" y="589019"/>
                    <a:pt x="238539" y="592372"/>
                  </a:cubicBezTo>
                  <a:cubicBezTo>
                    <a:pt x="232916" y="599869"/>
                    <a:pt x="225286" y="605625"/>
                    <a:pt x="218660" y="612251"/>
                  </a:cubicBezTo>
                  <a:cubicBezTo>
                    <a:pt x="214684" y="616227"/>
                    <a:pt x="209852" y="619500"/>
                    <a:pt x="206733" y="624178"/>
                  </a:cubicBezTo>
                  <a:cubicBezTo>
                    <a:pt x="204083" y="628154"/>
                    <a:pt x="202161" y="632726"/>
                    <a:pt x="198782" y="636105"/>
                  </a:cubicBezTo>
                  <a:cubicBezTo>
                    <a:pt x="195403" y="639484"/>
                    <a:pt x="191221" y="642115"/>
                    <a:pt x="186855" y="644056"/>
                  </a:cubicBezTo>
                  <a:cubicBezTo>
                    <a:pt x="179196" y="647460"/>
                    <a:pt x="163001" y="652007"/>
                    <a:pt x="163001" y="652007"/>
                  </a:cubicBezTo>
                  <a:cubicBezTo>
                    <a:pt x="117335" y="640589"/>
                    <a:pt x="173620" y="656556"/>
                    <a:pt x="135172" y="640080"/>
                  </a:cubicBezTo>
                  <a:cubicBezTo>
                    <a:pt x="130150" y="637928"/>
                    <a:pt x="124570" y="637430"/>
                    <a:pt x="119269" y="636105"/>
                  </a:cubicBezTo>
                  <a:cubicBezTo>
                    <a:pt x="107969" y="624804"/>
                    <a:pt x="111955" y="628040"/>
                    <a:pt x="95415" y="616226"/>
                  </a:cubicBezTo>
                  <a:cubicBezTo>
                    <a:pt x="91527" y="613449"/>
                    <a:pt x="87159" y="611334"/>
                    <a:pt x="83488" y="608275"/>
                  </a:cubicBezTo>
                  <a:cubicBezTo>
                    <a:pt x="79169" y="604676"/>
                    <a:pt x="75537" y="600324"/>
                    <a:pt x="71561" y="596348"/>
                  </a:cubicBezTo>
                  <a:cubicBezTo>
                    <a:pt x="70236" y="592372"/>
                    <a:pt x="68408" y="588530"/>
                    <a:pt x="67586" y="584421"/>
                  </a:cubicBezTo>
                  <a:cubicBezTo>
                    <a:pt x="65748" y="575232"/>
                    <a:pt x="66303" y="565567"/>
                    <a:pt x="63610" y="556591"/>
                  </a:cubicBezTo>
                  <a:cubicBezTo>
                    <a:pt x="62237" y="552015"/>
                    <a:pt x="57796" y="548938"/>
                    <a:pt x="55659" y="544665"/>
                  </a:cubicBezTo>
                  <a:cubicBezTo>
                    <a:pt x="53785" y="540917"/>
                    <a:pt x="53839" y="536332"/>
                    <a:pt x="51683" y="532738"/>
                  </a:cubicBezTo>
                  <a:cubicBezTo>
                    <a:pt x="49755" y="529524"/>
                    <a:pt x="45981" y="527785"/>
                    <a:pt x="43732" y="524786"/>
                  </a:cubicBezTo>
                  <a:cubicBezTo>
                    <a:pt x="37998" y="517141"/>
                    <a:pt x="27829" y="500932"/>
                    <a:pt x="27829" y="500932"/>
                  </a:cubicBezTo>
                  <a:cubicBezTo>
                    <a:pt x="18969" y="465491"/>
                    <a:pt x="27606" y="476854"/>
                    <a:pt x="11926" y="461176"/>
                  </a:cubicBezTo>
                  <a:cubicBezTo>
                    <a:pt x="10601" y="457200"/>
                    <a:pt x="8967" y="453315"/>
                    <a:pt x="7951" y="449249"/>
                  </a:cubicBezTo>
                  <a:cubicBezTo>
                    <a:pt x="784" y="420578"/>
                    <a:pt x="2313" y="404440"/>
                    <a:pt x="0" y="369736"/>
                  </a:cubicBezTo>
                  <a:cubicBezTo>
                    <a:pt x="1325" y="326004"/>
                    <a:pt x="2075" y="282250"/>
                    <a:pt x="3975" y="238539"/>
                  </a:cubicBezTo>
                  <a:cubicBezTo>
                    <a:pt x="4726" y="221277"/>
                    <a:pt x="5256" y="203923"/>
                    <a:pt x="7951" y="186856"/>
                  </a:cubicBezTo>
                  <a:cubicBezTo>
                    <a:pt x="9258" y="178577"/>
                    <a:pt x="13869" y="171133"/>
                    <a:pt x="15902" y="163002"/>
                  </a:cubicBezTo>
                  <a:cubicBezTo>
                    <a:pt x="17227" y="157701"/>
                    <a:pt x="17959" y="152215"/>
                    <a:pt x="19878" y="147099"/>
                  </a:cubicBezTo>
                  <a:cubicBezTo>
                    <a:pt x="24201" y="135571"/>
                    <a:pt x="29190" y="129156"/>
                    <a:pt x="35780" y="119270"/>
                  </a:cubicBezTo>
                  <a:cubicBezTo>
                    <a:pt x="36716" y="115525"/>
                    <a:pt x="41139" y="96108"/>
                    <a:pt x="43732" y="91440"/>
                  </a:cubicBezTo>
                  <a:cubicBezTo>
                    <a:pt x="68957" y="46035"/>
                    <a:pt x="50035" y="81573"/>
                    <a:pt x="67586" y="59635"/>
                  </a:cubicBezTo>
                  <a:cubicBezTo>
                    <a:pt x="70571" y="55904"/>
                    <a:pt x="72158" y="51087"/>
                    <a:pt x="75537" y="47708"/>
                  </a:cubicBezTo>
                  <a:cubicBezTo>
                    <a:pt x="78916" y="44329"/>
                    <a:pt x="83733" y="42742"/>
                    <a:pt x="87464" y="39757"/>
                  </a:cubicBezTo>
                  <a:cubicBezTo>
                    <a:pt x="115788" y="17097"/>
                    <a:pt x="70633" y="48326"/>
                    <a:pt x="107342" y="23854"/>
                  </a:cubicBezTo>
                  <a:cubicBezTo>
                    <a:pt x="109992" y="19878"/>
                    <a:pt x="111562" y="14912"/>
                    <a:pt x="115293" y="11927"/>
                  </a:cubicBezTo>
                  <a:cubicBezTo>
                    <a:pt x="118565" y="9309"/>
                    <a:pt x="127220" y="7951"/>
                    <a:pt x="1470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615732" y="544664"/>
              <a:ext cx="465151" cy="373712"/>
            </a:xfrm>
            <a:custGeom>
              <a:avLst/>
              <a:gdLst>
                <a:gd name="connsiteX0" fmla="*/ 0 w 465151"/>
                <a:gd name="connsiteY0" fmla="*/ 35781 h 373712"/>
                <a:gd name="connsiteX1" fmla="*/ 0 w 465151"/>
                <a:gd name="connsiteY1" fmla="*/ 35781 h 373712"/>
                <a:gd name="connsiteX2" fmla="*/ 7951 w 465151"/>
                <a:gd name="connsiteY2" fmla="*/ 71562 h 373712"/>
                <a:gd name="connsiteX3" fmla="*/ 11927 w 465151"/>
                <a:gd name="connsiteY3" fmla="*/ 83489 h 373712"/>
                <a:gd name="connsiteX4" fmla="*/ 19878 w 465151"/>
                <a:gd name="connsiteY4" fmla="*/ 119270 h 373712"/>
                <a:gd name="connsiteX5" fmla="*/ 23854 w 465151"/>
                <a:gd name="connsiteY5" fmla="*/ 131197 h 373712"/>
                <a:gd name="connsiteX6" fmla="*/ 31805 w 465151"/>
                <a:gd name="connsiteY6" fmla="*/ 143124 h 373712"/>
                <a:gd name="connsiteX7" fmla="*/ 47708 w 465151"/>
                <a:gd name="connsiteY7" fmla="*/ 178905 h 373712"/>
                <a:gd name="connsiteX8" fmla="*/ 59635 w 465151"/>
                <a:gd name="connsiteY8" fmla="*/ 186856 h 373712"/>
                <a:gd name="connsiteX9" fmla="*/ 67586 w 465151"/>
                <a:gd name="connsiteY9" fmla="*/ 198783 h 373712"/>
                <a:gd name="connsiteX10" fmla="*/ 83489 w 465151"/>
                <a:gd name="connsiteY10" fmla="*/ 214686 h 373712"/>
                <a:gd name="connsiteX11" fmla="*/ 87465 w 465151"/>
                <a:gd name="connsiteY11" fmla="*/ 226613 h 373712"/>
                <a:gd name="connsiteX12" fmla="*/ 103367 w 465151"/>
                <a:gd name="connsiteY12" fmla="*/ 246491 h 373712"/>
                <a:gd name="connsiteX13" fmla="*/ 115294 w 465151"/>
                <a:gd name="connsiteY13" fmla="*/ 254442 h 373712"/>
                <a:gd name="connsiteX14" fmla="*/ 131197 w 465151"/>
                <a:gd name="connsiteY14" fmla="*/ 274320 h 373712"/>
                <a:gd name="connsiteX15" fmla="*/ 143124 w 465151"/>
                <a:gd name="connsiteY15" fmla="*/ 278296 h 373712"/>
                <a:gd name="connsiteX16" fmla="*/ 155051 w 465151"/>
                <a:gd name="connsiteY16" fmla="*/ 286247 h 373712"/>
                <a:gd name="connsiteX17" fmla="*/ 163002 w 465151"/>
                <a:gd name="connsiteY17" fmla="*/ 294199 h 373712"/>
                <a:gd name="connsiteX18" fmla="*/ 174929 w 465151"/>
                <a:gd name="connsiteY18" fmla="*/ 298174 h 373712"/>
                <a:gd name="connsiteX19" fmla="*/ 182880 w 465151"/>
                <a:gd name="connsiteY19" fmla="*/ 306126 h 373712"/>
                <a:gd name="connsiteX20" fmla="*/ 206734 w 465151"/>
                <a:gd name="connsiteY20" fmla="*/ 314077 h 373712"/>
                <a:gd name="connsiteX21" fmla="*/ 218661 w 465151"/>
                <a:gd name="connsiteY21" fmla="*/ 318053 h 373712"/>
                <a:gd name="connsiteX22" fmla="*/ 230588 w 465151"/>
                <a:gd name="connsiteY22" fmla="*/ 326004 h 373712"/>
                <a:gd name="connsiteX23" fmla="*/ 254442 w 465151"/>
                <a:gd name="connsiteY23" fmla="*/ 333955 h 373712"/>
                <a:gd name="connsiteX24" fmla="*/ 266369 w 465151"/>
                <a:gd name="connsiteY24" fmla="*/ 337931 h 373712"/>
                <a:gd name="connsiteX25" fmla="*/ 278296 w 465151"/>
                <a:gd name="connsiteY25" fmla="*/ 341906 h 373712"/>
                <a:gd name="connsiteX26" fmla="*/ 290223 w 465151"/>
                <a:gd name="connsiteY26" fmla="*/ 349858 h 373712"/>
                <a:gd name="connsiteX27" fmla="*/ 314077 w 465151"/>
                <a:gd name="connsiteY27" fmla="*/ 357809 h 373712"/>
                <a:gd name="connsiteX28" fmla="*/ 341906 w 465151"/>
                <a:gd name="connsiteY28" fmla="*/ 365760 h 373712"/>
                <a:gd name="connsiteX29" fmla="*/ 377687 w 465151"/>
                <a:gd name="connsiteY29" fmla="*/ 369736 h 373712"/>
                <a:gd name="connsiteX30" fmla="*/ 401541 w 465151"/>
                <a:gd name="connsiteY30" fmla="*/ 373712 h 373712"/>
                <a:gd name="connsiteX31" fmla="*/ 461176 w 465151"/>
                <a:gd name="connsiteY31" fmla="*/ 369736 h 373712"/>
                <a:gd name="connsiteX32" fmla="*/ 465151 w 465151"/>
                <a:gd name="connsiteY32" fmla="*/ 357809 h 373712"/>
                <a:gd name="connsiteX33" fmla="*/ 457200 w 465151"/>
                <a:gd name="connsiteY33" fmla="*/ 310101 h 373712"/>
                <a:gd name="connsiteX34" fmla="*/ 437322 w 465151"/>
                <a:gd name="connsiteY34" fmla="*/ 286247 h 373712"/>
                <a:gd name="connsiteX35" fmla="*/ 425395 w 465151"/>
                <a:gd name="connsiteY35" fmla="*/ 262393 h 373712"/>
                <a:gd name="connsiteX36" fmla="*/ 417444 w 465151"/>
                <a:gd name="connsiteY36" fmla="*/ 250466 h 373712"/>
                <a:gd name="connsiteX37" fmla="*/ 409492 w 465151"/>
                <a:gd name="connsiteY37" fmla="*/ 226613 h 373712"/>
                <a:gd name="connsiteX38" fmla="*/ 401541 w 465151"/>
                <a:gd name="connsiteY38" fmla="*/ 202759 h 373712"/>
                <a:gd name="connsiteX39" fmla="*/ 389614 w 465151"/>
                <a:gd name="connsiteY39" fmla="*/ 166978 h 373712"/>
                <a:gd name="connsiteX40" fmla="*/ 385638 w 465151"/>
                <a:gd name="connsiteY40" fmla="*/ 155051 h 373712"/>
                <a:gd name="connsiteX41" fmla="*/ 381663 w 465151"/>
                <a:gd name="connsiteY41" fmla="*/ 139148 h 373712"/>
                <a:gd name="connsiteX42" fmla="*/ 373711 w 465151"/>
                <a:gd name="connsiteY42" fmla="*/ 107343 h 373712"/>
                <a:gd name="connsiteX43" fmla="*/ 365760 w 465151"/>
                <a:gd name="connsiteY43" fmla="*/ 95416 h 373712"/>
                <a:gd name="connsiteX44" fmla="*/ 345882 w 465151"/>
                <a:gd name="connsiteY44" fmla="*/ 67586 h 373712"/>
                <a:gd name="connsiteX45" fmla="*/ 337931 w 465151"/>
                <a:gd name="connsiteY45" fmla="*/ 55659 h 373712"/>
                <a:gd name="connsiteX46" fmla="*/ 314077 w 465151"/>
                <a:gd name="connsiteY46" fmla="*/ 43733 h 373712"/>
                <a:gd name="connsiteX47" fmla="*/ 302150 w 465151"/>
                <a:gd name="connsiteY47" fmla="*/ 35781 h 373712"/>
                <a:gd name="connsiteX48" fmla="*/ 278296 w 465151"/>
                <a:gd name="connsiteY48" fmla="*/ 27830 h 373712"/>
                <a:gd name="connsiteX49" fmla="*/ 254442 w 465151"/>
                <a:gd name="connsiteY49" fmla="*/ 19879 h 373712"/>
                <a:gd name="connsiteX50" fmla="*/ 242515 w 465151"/>
                <a:gd name="connsiteY50" fmla="*/ 15903 h 373712"/>
                <a:gd name="connsiteX51" fmla="*/ 230588 w 465151"/>
                <a:gd name="connsiteY51" fmla="*/ 11927 h 373712"/>
                <a:gd name="connsiteX52" fmla="*/ 202758 w 465151"/>
                <a:gd name="connsiteY52" fmla="*/ 0 h 373712"/>
                <a:gd name="connsiteX53" fmla="*/ 75538 w 465151"/>
                <a:gd name="connsiteY53" fmla="*/ 3976 h 373712"/>
                <a:gd name="connsiteX54" fmla="*/ 59635 w 465151"/>
                <a:gd name="connsiteY54" fmla="*/ 7952 h 373712"/>
                <a:gd name="connsiteX55" fmla="*/ 19878 w 465151"/>
                <a:gd name="connsiteY55" fmla="*/ 11927 h 373712"/>
                <a:gd name="connsiteX56" fmla="*/ 0 w 465151"/>
                <a:gd name="connsiteY56" fmla="*/ 35781 h 373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65151" h="373712">
                  <a:moveTo>
                    <a:pt x="0" y="35781"/>
                  </a:moveTo>
                  <a:lnTo>
                    <a:pt x="0" y="35781"/>
                  </a:lnTo>
                  <a:cubicBezTo>
                    <a:pt x="2650" y="47708"/>
                    <a:pt x="4988" y="59709"/>
                    <a:pt x="7951" y="71562"/>
                  </a:cubicBezTo>
                  <a:cubicBezTo>
                    <a:pt x="8967" y="75628"/>
                    <a:pt x="10911" y="79423"/>
                    <a:pt x="11927" y="83489"/>
                  </a:cubicBezTo>
                  <a:cubicBezTo>
                    <a:pt x="20122" y="116268"/>
                    <a:pt x="11719" y="90712"/>
                    <a:pt x="19878" y="119270"/>
                  </a:cubicBezTo>
                  <a:cubicBezTo>
                    <a:pt x="21029" y="123300"/>
                    <a:pt x="21980" y="127449"/>
                    <a:pt x="23854" y="131197"/>
                  </a:cubicBezTo>
                  <a:cubicBezTo>
                    <a:pt x="25991" y="135471"/>
                    <a:pt x="29864" y="138758"/>
                    <a:pt x="31805" y="143124"/>
                  </a:cubicBezTo>
                  <a:cubicBezTo>
                    <a:pt x="38102" y="157292"/>
                    <a:pt x="36913" y="168110"/>
                    <a:pt x="47708" y="178905"/>
                  </a:cubicBezTo>
                  <a:cubicBezTo>
                    <a:pt x="51087" y="182284"/>
                    <a:pt x="55659" y="184206"/>
                    <a:pt x="59635" y="186856"/>
                  </a:cubicBezTo>
                  <a:cubicBezTo>
                    <a:pt x="62285" y="190832"/>
                    <a:pt x="64476" y="195155"/>
                    <a:pt x="67586" y="198783"/>
                  </a:cubicBezTo>
                  <a:cubicBezTo>
                    <a:pt x="72465" y="204475"/>
                    <a:pt x="83489" y="214686"/>
                    <a:pt x="83489" y="214686"/>
                  </a:cubicBezTo>
                  <a:cubicBezTo>
                    <a:pt x="84814" y="218662"/>
                    <a:pt x="85591" y="222865"/>
                    <a:pt x="87465" y="226613"/>
                  </a:cubicBezTo>
                  <a:cubicBezTo>
                    <a:pt x="90908" y="233498"/>
                    <a:pt x="97206" y="241562"/>
                    <a:pt x="103367" y="246491"/>
                  </a:cubicBezTo>
                  <a:cubicBezTo>
                    <a:pt x="107098" y="249476"/>
                    <a:pt x="111318" y="251792"/>
                    <a:pt x="115294" y="254442"/>
                  </a:cubicBezTo>
                  <a:cubicBezTo>
                    <a:pt x="118907" y="259862"/>
                    <a:pt x="124900" y="270542"/>
                    <a:pt x="131197" y="274320"/>
                  </a:cubicBezTo>
                  <a:cubicBezTo>
                    <a:pt x="134791" y="276476"/>
                    <a:pt x="139376" y="276422"/>
                    <a:pt x="143124" y="278296"/>
                  </a:cubicBezTo>
                  <a:cubicBezTo>
                    <a:pt x="147398" y="280433"/>
                    <a:pt x="151320" y="283262"/>
                    <a:pt x="155051" y="286247"/>
                  </a:cubicBezTo>
                  <a:cubicBezTo>
                    <a:pt x="157978" y="288589"/>
                    <a:pt x="159788" y="292270"/>
                    <a:pt x="163002" y="294199"/>
                  </a:cubicBezTo>
                  <a:cubicBezTo>
                    <a:pt x="166595" y="296355"/>
                    <a:pt x="170953" y="296849"/>
                    <a:pt x="174929" y="298174"/>
                  </a:cubicBezTo>
                  <a:cubicBezTo>
                    <a:pt x="177579" y="300825"/>
                    <a:pt x="179527" y="304450"/>
                    <a:pt x="182880" y="306126"/>
                  </a:cubicBezTo>
                  <a:cubicBezTo>
                    <a:pt x="190377" y="309874"/>
                    <a:pt x="198783" y="311427"/>
                    <a:pt x="206734" y="314077"/>
                  </a:cubicBezTo>
                  <a:cubicBezTo>
                    <a:pt x="210710" y="315402"/>
                    <a:pt x="215174" y="315728"/>
                    <a:pt x="218661" y="318053"/>
                  </a:cubicBezTo>
                  <a:cubicBezTo>
                    <a:pt x="222637" y="320703"/>
                    <a:pt x="226222" y="324063"/>
                    <a:pt x="230588" y="326004"/>
                  </a:cubicBezTo>
                  <a:cubicBezTo>
                    <a:pt x="238247" y="329408"/>
                    <a:pt x="246491" y="331305"/>
                    <a:pt x="254442" y="333955"/>
                  </a:cubicBezTo>
                  <a:lnTo>
                    <a:pt x="266369" y="337931"/>
                  </a:lnTo>
                  <a:lnTo>
                    <a:pt x="278296" y="341906"/>
                  </a:lnTo>
                  <a:cubicBezTo>
                    <a:pt x="282272" y="344557"/>
                    <a:pt x="285857" y="347917"/>
                    <a:pt x="290223" y="349858"/>
                  </a:cubicBezTo>
                  <a:cubicBezTo>
                    <a:pt x="297882" y="353262"/>
                    <a:pt x="306126" y="355159"/>
                    <a:pt x="314077" y="357809"/>
                  </a:cubicBezTo>
                  <a:cubicBezTo>
                    <a:pt x="322988" y="360779"/>
                    <a:pt x="332629" y="364333"/>
                    <a:pt x="341906" y="365760"/>
                  </a:cubicBezTo>
                  <a:cubicBezTo>
                    <a:pt x="353767" y="367585"/>
                    <a:pt x="365792" y="368150"/>
                    <a:pt x="377687" y="369736"/>
                  </a:cubicBezTo>
                  <a:cubicBezTo>
                    <a:pt x="385677" y="370801"/>
                    <a:pt x="393590" y="372387"/>
                    <a:pt x="401541" y="373712"/>
                  </a:cubicBezTo>
                  <a:cubicBezTo>
                    <a:pt x="421419" y="372387"/>
                    <a:pt x="441848" y="374568"/>
                    <a:pt x="461176" y="369736"/>
                  </a:cubicBezTo>
                  <a:cubicBezTo>
                    <a:pt x="465242" y="368720"/>
                    <a:pt x="465151" y="362000"/>
                    <a:pt x="465151" y="357809"/>
                  </a:cubicBezTo>
                  <a:cubicBezTo>
                    <a:pt x="465151" y="348986"/>
                    <a:pt x="463421" y="322544"/>
                    <a:pt x="457200" y="310101"/>
                  </a:cubicBezTo>
                  <a:cubicBezTo>
                    <a:pt x="449796" y="295293"/>
                    <a:pt x="448314" y="299438"/>
                    <a:pt x="437322" y="286247"/>
                  </a:cubicBezTo>
                  <a:cubicBezTo>
                    <a:pt x="423082" y="269159"/>
                    <a:pt x="434359" y="280321"/>
                    <a:pt x="425395" y="262393"/>
                  </a:cubicBezTo>
                  <a:cubicBezTo>
                    <a:pt x="423258" y="258119"/>
                    <a:pt x="419385" y="254832"/>
                    <a:pt x="417444" y="250466"/>
                  </a:cubicBezTo>
                  <a:cubicBezTo>
                    <a:pt x="414040" y="242807"/>
                    <a:pt x="412142" y="234564"/>
                    <a:pt x="409492" y="226613"/>
                  </a:cubicBezTo>
                  <a:lnTo>
                    <a:pt x="401541" y="202759"/>
                  </a:lnTo>
                  <a:lnTo>
                    <a:pt x="389614" y="166978"/>
                  </a:lnTo>
                  <a:cubicBezTo>
                    <a:pt x="388289" y="163002"/>
                    <a:pt x="386654" y="159117"/>
                    <a:pt x="385638" y="155051"/>
                  </a:cubicBezTo>
                  <a:cubicBezTo>
                    <a:pt x="384313" y="149750"/>
                    <a:pt x="382848" y="144482"/>
                    <a:pt x="381663" y="139148"/>
                  </a:cubicBezTo>
                  <a:cubicBezTo>
                    <a:pt x="379848" y="130981"/>
                    <a:pt x="377974" y="115869"/>
                    <a:pt x="373711" y="107343"/>
                  </a:cubicBezTo>
                  <a:cubicBezTo>
                    <a:pt x="371574" y="103069"/>
                    <a:pt x="368410" y="99392"/>
                    <a:pt x="365760" y="95416"/>
                  </a:cubicBezTo>
                  <a:cubicBezTo>
                    <a:pt x="355900" y="65831"/>
                    <a:pt x="371036" y="105318"/>
                    <a:pt x="345882" y="67586"/>
                  </a:cubicBezTo>
                  <a:cubicBezTo>
                    <a:pt x="343232" y="63610"/>
                    <a:pt x="341310" y="59038"/>
                    <a:pt x="337931" y="55659"/>
                  </a:cubicBezTo>
                  <a:cubicBezTo>
                    <a:pt x="330224" y="47952"/>
                    <a:pt x="323778" y="46966"/>
                    <a:pt x="314077" y="43733"/>
                  </a:cubicBezTo>
                  <a:cubicBezTo>
                    <a:pt x="310101" y="41082"/>
                    <a:pt x="306516" y="37722"/>
                    <a:pt x="302150" y="35781"/>
                  </a:cubicBezTo>
                  <a:cubicBezTo>
                    <a:pt x="294491" y="32377"/>
                    <a:pt x="286247" y="30480"/>
                    <a:pt x="278296" y="27830"/>
                  </a:cubicBezTo>
                  <a:lnTo>
                    <a:pt x="254442" y="19879"/>
                  </a:lnTo>
                  <a:lnTo>
                    <a:pt x="242515" y="15903"/>
                  </a:lnTo>
                  <a:cubicBezTo>
                    <a:pt x="238539" y="14578"/>
                    <a:pt x="234075" y="14252"/>
                    <a:pt x="230588" y="11927"/>
                  </a:cubicBezTo>
                  <a:cubicBezTo>
                    <a:pt x="214114" y="945"/>
                    <a:pt x="223296" y="5135"/>
                    <a:pt x="202758" y="0"/>
                  </a:cubicBezTo>
                  <a:cubicBezTo>
                    <a:pt x="160351" y="1325"/>
                    <a:pt x="117900" y="1622"/>
                    <a:pt x="75538" y="3976"/>
                  </a:cubicBezTo>
                  <a:cubicBezTo>
                    <a:pt x="70082" y="4279"/>
                    <a:pt x="65044" y="7179"/>
                    <a:pt x="59635" y="7952"/>
                  </a:cubicBezTo>
                  <a:cubicBezTo>
                    <a:pt x="46450" y="9835"/>
                    <a:pt x="33130" y="10602"/>
                    <a:pt x="19878" y="11927"/>
                  </a:cubicBezTo>
                  <a:cubicBezTo>
                    <a:pt x="2690" y="16224"/>
                    <a:pt x="3313" y="31805"/>
                    <a:pt x="0" y="357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ular Callout 12"/>
          <p:cNvSpPr/>
          <p:nvPr/>
        </p:nvSpPr>
        <p:spPr>
          <a:xfrm flipH="1">
            <a:off x="8669184" y="210113"/>
            <a:ext cx="2187891" cy="1042813"/>
          </a:xfrm>
          <a:prstGeom prst="wedgeRectCallout">
            <a:avLst>
              <a:gd name="adj1" fmla="val 157098"/>
              <a:gd name="adj2" fmla="val 61697"/>
            </a:avLst>
          </a:prstGeom>
          <a:solidFill>
            <a:srgbClr val="DA1F28"/>
          </a:solidFill>
          <a:ln w="38100" cap="flat" cmpd="sng" algn="ctr">
            <a:solidFill>
              <a:srgbClr val="DA1F2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smtClean="0">
                <a:solidFill>
                  <a:sysClr val="window" lastClr="FFFFFF"/>
                </a:solidFill>
                <a:latin typeface="Tw Cen MT"/>
              </a:rPr>
              <a:t>Researchers infiltrated here</a:t>
            </a:r>
            <a:endParaRPr lang="en-US" sz="2400" kern="0" dirty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15" name="Rectangular Callout 14"/>
          <p:cNvSpPr/>
          <p:nvPr/>
        </p:nvSpPr>
        <p:spPr>
          <a:xfrm flipH="1">
            <a:off x="8669184" y="2119123"/>
            <a:ext cx="2748785" cy="1129403"/>
          </a:xfrm>
          <a:prstGeom prst="wedgeRectCallout">
            <a:avLst>
              <a:gd name="adj1" fmla="val 119893"/>
              <a:gd name="adj2" fmla="val 100048"/>
            </a:avLst>
          </a:prstGeom>
          <a:solidFill>
            <a:srgbClr val="DA1F28"/>
          </a:solidFill>
          <a:ln w="38100" cap="flat" cmpd="sng" algn="ctr">
            <a:solidFill>
              <a:srgbClr val="DA1F28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smtClean="0">
                <a:solidFill>
                  <a:sysClr val="window" lastClr="FFFFFF"/>
                </a:solidFill>
                <a:latin typeface="Tw Cen MT"/>
              </a:rPr>
              <a:t>Researchers injected additional target email addresses </a:t>
            </a:r>
            <a:endParaRPr lang="en-US" sz="2400" kern="0" dirty="0">
              <a:solidFill>
                <a:sysClr val="window" lastClr="FFFFFF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3164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Two Spam Campaigns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harmaceuticals </a:t>
            </a:r>
            <a:r>
              <a:rPr lang="en-US" dirty="0"/>
              <a:t>and self-</a:t>
            </a:r>
            <a:r>
              <a:rPr lang="en-US" dirty="0" smtClean="0"/>
              <a:t>propagating malware</a:t>
            </a:r>
            <a:endParaRPr lang="en-US" dirty="0"/>
          </a:p>
          <a:p>
            <a:r>
              <a:rPr lang="en-US" dirty="0"/>
              <a:t>R</a:t>
            </a:r>
            <a:r>
              <a:rPr lang="en-US" dirty="0" smtClean="0"/>
              <a:t>an </a:t>
            </a:r>
            <a:r>
              <a:rPr lang="en-US" dirty="0"/>
              <a:t>fake, harmless websites </a:t>
            </a:r>
            <a:r>
              <a:rPr lang="en-US" dirty="0" smtClean="0"/>
              <a:t>that look like </a:t>
            </a:r>
            <a:r>
              <a:rPr lang="en-US" dirty="0"/>
              <a:t>the real ones</a:t>
            </a:r>
          </a:p>
          <a:p>
            <a:r>
              <a:rPr lang="fr-FR" dirty="0" smtClean="0"/>
              <a:t>Conversion </a:t>
            </a:r>
            <a:r>
              <a:rPr lang="fr-FR" dirty="0" err="1" smtClean="0"/>
              <a:t>signals</a:t>
            </a:r>
            <a:endParaRPr lang="fr-FR" dirty="0"/>
          </a:p>
          <a:p>
            <a:pPr lvl="1"/>
            <a:r>
              <a:rPr lang="fr-FR" dirty="0" smtClean="0"/>
              <a:t>For </a:t>
            </a:r>
            <a:r>
              <a:rPr lang="fr-FR" dirty="0"/>
              <a:t>pharma, a click on “</a:t>
            </a:r>
            <a:r>
              <a:rPr lang="fr-FR" dirty="0" err="1"/>
              <a:t>purchase</a:t>
            </a:r>
            <a:r>
              <a:rPr lang="fr-FR" dirty="0"/>
              <a:t>” </a:t>
            </a:r>
            <a:r>
              <a:rPr lang="fr-FR" dirty="0" err="1"/>
              <a:t>button</a:t>
            </a:r>
            <a:endParaRPr lang="fr-FR" dirty="0"/>
          </a:p>
          <a:p>
            <a:pPr lvl="1"/>
            <a:r>
              <a:rPr lang="en-US" dirty="0" smtClean="0"/>
              <a:t>For malware, download and execute a binary </a:t>
            </a:r>
            <a:r>
              <a:rPr lang="en-US" dirty="0"/>
              <a:t>that phones home </a:t>
            </a:r>
            <a:r>
              <a:rPr lang="en-US" dirty="0" smtClean="0"/>
              <a:t>and </a:t>
            </a:r>
            <a:r>
              <a:rPr lang="en-US" dirty="0"/>
              <a:t>exits</a:t>
            </a:r>
          </a:p>
        </p:txBody>
      </p:sp>
    </p:spTree>
    <p:extLst>
      <p:ext uri="{BB962C8B-B14F-4D97-AF65-F5344CB8AC3E}">
        <p14:creationId xmlns:p14="http://schemas.microsoft.com/office/powerpoint/2010/main" val="19244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077" y="2044983"/>
            <a:ext cx="9144000" cy="3427562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4400000">
            <a:off x="8012633" y="3088383"/>
            <a:ext cx="740649" cy="1796199"/>
          </a:xfrm>
          <a:prstGeom prst="upArrow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558800"/>
            <a:ext cx="8636000" cy="6223000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19657347">
            <a:off x="8690170" y="1517099"/>
            <a:ext cx="1181117" cy="1246038"/>
          </a:xfrm>
          <a:prstGeom prst="upArrow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Campaign Volumes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144744"/>
            <a:ext cx="9144000" cy="21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26" y="132347"/>
            <a:ext cx="7543801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Rewritten Spam Emails per Hour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61" y="1027682"/>
            <a:ext cx="7653792" cy="58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 Delivery: Top Domains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1790861"/>
            <a:ext cx="41275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371" y="87085"/>
            <a:ext cx="784860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Spam Filter Effectiveness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572" y="4909458"/>
            <a:ext cx="7543801" cy="1393371"/>
          </a:xfrm>
        </p:spPr>
        <p:txBody>
          <a:bodyPr>
            <a:normAutofit/>
          </a:bodyPr>
          <a:lstStyle/>
          <a:p>
            <a:r>
              <a:rPr lang="en-US" dirty="0"/>
              <a:t>Average: 0.014%</a:t>
            </a:r>
          </a:p>
          <a:p>
            <a:pPr lvl="1"/>
            <a:r>
              <a:rPr lang="en-US" dirty="0"/>
              <a:t>1 in 7,142 attempted spams got through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2" y="2709054"/>
            <a:ext cx="8051800" cy="178674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50571" y="1654629"/>
            <a:ext cx="8556172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What percentage of spam got through the filters?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04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4" y="141514"/>
            <a:ext cx="8860972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Conversion Tracking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29331"/>
            <a:ext cx="9144000" cy="2076773"/>
          </a:xfrm>
          <a:prstGeom prst="rect">
            <a:avLst/>
          </a:prstGeom>
        </p:spPr>
      </p:pic>
      <p:pic>
        <p:nvPicPr>
          <p:cNvPr id="7170" name="Picture 2" descr="D:\Classes\CS 4700\assets\spamalytic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81" y="1532407"/>
            <a:ext cx="6904038" cy="28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5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41540"/>
            <a:ext cx="9144000" cy="4145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View of Conversions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065838"/>
            <a:ext cx="7543801" cy="792163"/>
          </a:xfrm>
        </p:spPr>
        <p:txBody>
          <a:bodyPr/>
          <a:lstStyle/>
          <a:p>
            <a:r>
              <a:rPr lang="en-US" dirty="0" smtClean="0"/>
              <a:t>541 binary executions, 28 purchases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958511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1850" y="2668249"/>
            <a:ext cx="10515600" cy="3421401"/>
          </a:xfrm>
        </p:spPr>
        <p:txBody>
          <a:bodyPr>
            <a:noAutofit/>
          </a:bodyPr>
          <a:lstStyle/>
          <a:p>
            <a:r>
              <a:rPr lang="en-US" sz="2800" dirty="0" smtClean="0"/>
              <a:t>Underground forums</a:t>
            </a:r>
          </a:p>
          <a:p>
            <a:r>
              <a:rPr lang="en-US" sz="2800" dirty="0" smtClean="0"/>
              <a:t>Exploit-as-a-Service</a:t>
            </a:r>
          </a:p>
          <a:p>
            <a:r>
              <a:rPr lang="en-US" sz="2800" dirty="0" smtClean="0"/>
              <a:t>Botnets</a:t>
            </a:r>
          </a:p>
          <a:p>
            <a:r>
              <a:rPr lang="en-US" sz="2800" dirty="0" smtClean="0"/>
              <a:t>Spam</a:t>
            </a:r>
          </a:p>
          <a:p>
            <a:r>
              <a:rPr lang="en-US" sz="2800" dirty="0" smtClean="0"/>
              <a:t>Counterfeit Goods: Pharma, Fake AV, and Knockoffs</a:t>
            </a:r>
          </a:p>
        </p:txBody>
      </p:sp>
    </p:spTree>
    <p:extLst>
      <p:ext uri="{BB962C8B-B14F-4D97-AF65-F5344CB8AC3E}">
        <p14:creationId xmlns:p14="http://schemas.microsoft.com/office/powerpoint/2010/main" val="12043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524000" y="1153633"/>
            <a:ext cx="533400" cy="381000"/>
          </a:xfrm>
        </p:spPr>
        <p:txBody>
          <a:bodyPr>
            <a:normAutofit/>
          </a:bodyPr>
          <a:lstStyle/>
          <a:p>
            <a:fld id="{283B9EA5-CE9A-4950-A80C-5ADF06B45BB8}" type="slidenum">
              <a:rPr lang="en-US" sz="1700">
                <a:solidFill>
                  <a:schemeClr val="bg1"/>
                </a:solidFill>
              </a:rPr>
              <a:pPr/>
              <a:t>60</a:t>
            </a:fld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19400" y="65314"/>
            <a:ext cx="7543801" cy="6858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Time-to-click Distribution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143" y="769779"/>
            <a:ext cx="7696200" cy="60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Pharmaceutical R</a:t>
            </a:r>
            <a:r>
              <a:rPr lang="en-US" dirty="0" smtClean="0"/>
              <a:t>evenue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28 purchases in 26 days, average price ~$</a:t>
            </a:r>
            <a:r>
              <a:rPr lang="en-US" dirty="0" smtClean="0"/>
              <a:t>100</a:t>
            </a:r>
          </a:p>
          <a:p>
            <a:pPr lvl="1"/>
            <a:r>
              <a:rPr lang="en-US" dirty="0" smtClean="0"/>
              <a:t>Total</a:t>
            </a:r>
            <a:r>
              <a:rPr lang="en-US" dirty="0"/>
              <a:t>: $2,731.88, $140/day</a:t>
            </a:r>
          </a:p>
          <a:p>
            <a:r>
              <a:rPr lang="en-US" dirty="0" smtClean="0"/>
              <a:t>But</a:t>
            </a:r>
            <a:r>
              <a:rPr lang="en-US" dirty="0"/>
              <a:t>: </a:t>
            </a:r>
            <a:r>
              <a:rPr lang="en-US" dirty="0" smtClean="0"/>
              <a:t>only controlled ~1.5</a:t>
            </a:r>
            <a:r>
              <a:rPr lang="en-US" dirty="0"/>
              <a:t>% of workers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$</a:t>
            </a:r>
            <a:r>
              <a:rPr lang="en-US" dirty="0"/>
              <a:t>9500/day (and 8500 </a:t>
            </a:r>
            <a:r>
              <a:rPr lang="en-US" dirty="0" smtClean="0"/>
              <a:t>new bot infections </a:t>
            </a:r>
            <a:r>
              <a:rPr lang="en-US" dirty="0"/>
              <a:t>per day)</a:t>
            </a:r>
          </a:p>
          <a:p>
            <a:pPr lvl="1"/>
            <a:r>
              <a:rPr lang="en-US" dirty="0" smtClean="0"/>
              <a:t>$3.5M/year</a:t>
            </a:r>
          </a:p>
          <a:p>
            <a:pPr lvl="1"/>
            <a:r>
              <a:rPr lang="en-US" dirty="0" smtClean="0"/>
              <a:t>However, this is split with the affiliate program</a:t>
            </a:r>
          </a:p>
          <a:p>
            <a:pPr lvl="2"/>
            <a:r>
              <a:rPr lang="en-US" dirty="0"/>
              <a:t>40% cut for Storm operators via </a:t>
            </a:r>
            <a:r>
              <a:rPr lang="en-US" dirty="0" err="1" smtClean="0"/>
              <a:t>Glavmed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$1.7M/year</a:t>
            </a:r>
          </a:p>
          <a:p>
            <a:r>
              <a:rPr lang="en-US" dirty="0" smtClean="0"/>
              <a:t>Storm</a:t>
            </a:r>
            <a:r>
              <a:rPr lang="en-US" dirty="0"/>
              <a:t>: service provider or integrated operation?</a:t>
            </a:r>
          </a:p>
          <a:p>
            <a:pPr lvl="1"/>
            <a:r>
              <a:rPr lang="en-US" dirty="0" smtClean="0"/>
              <a:t>Retail </a:t>
            </a:r>
            <a:r>
              <a:rPr lang="en-US" dirty="0"/>
              <a:t>price of spam ~$80 per </a:t>
            </a:r>
            <a:r>
              <a:rPr lang="en-US" dirty="0" smtClean="0"/>
              <a:t>million; 350M emails </a:t>
            </a:r>
            <a:r>
              <a:rPr lang="en-US" dirty="0" smtClean="0">
                <a:sym typeface="Wingdings" panose="05000000000000000000" pitchFamily="2" charset="2"/>
              </a:rPr>
              <a:t> $25K</a:t>
            </a:r>
            <a:endParaRPr lang="en-US" dirty="0" smtClean="0"/>
          </a:p>
          <a:p>
            <a:pPr lvl="1"/>
            <a:r>
              <a:rPr lang="en-US" dirty="0" smtClean="0"/>
              <a:t>Suggests </a:t>
            </a:r>
            <a:r>
              <a:rPr lang="en-US" dirty="0"/>
              <a:t>integrated operation to be </a:t>
            </a:r>
            <a:r>
              <a:rPr lang="en-US" dirty="0" smtClean="0"/>
              <a:t>profitable</a:t>
            </a:r>
          </a:p>
        </p:txBody>
      </p:sp>
    </p:spTree>
    <p:extLst>
      <p:ext uri="{BB962C8B-B14F-4D97-AF65-F5344CB8AC3E}">
        <p14:creationId xmlns:p14="http://schemas.microsoft.com/office/powerpoint/2010/main" val="397866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Spamcraft</a:t>
            </a:r>
            <a:r>
              <a:rPr lang="en-US" dirty="0"/>
              <a:t>: An Inside Look At Spam Campaign Orchestration”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47" y="1595756"/>
            <a:ext cx="8314120" cy="39656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5835316"/>
            <a:ext cx="10515600" cy="917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Paper takes a broader look at the activities of the Storm botnet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6" y="0"/>
            <a:ext cx="10515600" cy="1325563"/>
          </a:xfrm>
        </p:spPr>
        <p:txBody>
          <a:bodyPr/>
          <a:lstStyle/>
          <a:p>
            <a:r>
              <a:rPr lang="en-US" dirty="0" smtClean="0"/>
              <a:t>Duration and Size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47" y="269456"/>
            <a:ext cx="7218948" cy="6478712"/>
          </a:xfrm>
        </p:spPr>
      </p:pic>
    </p:spTree>
    <p:extLst>
      <p:ext uri="{BB962C8B-B14F-4D97-AF65-F5344CB8AC3E}">
        <p14:creationId xmlns:p14="http://schemas.microsoft.com/office/powerpoint/2010/main" val="415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Campaigns Over Time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6905"/>
            <a:ext cx="10625214" cy="5634288"/>
          </a:xfrm>
        </p:spPr>
      </p:pic>
    </p:spTree>
    <p:extLst>
      <p:ext uri="{BB962C8B-B14F-4D97-AF65-F5344CB8AC3E}">
        <p14:creationId xmlns:p14="http://schemas.microsoft.com/office/powerpoint/2010/main" val="396192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Counterfeit Goods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Viagra, Cialis, Gucci, Rolex, and Anti-Virus?</a:t>
            </a:r>
          </a:p>
        </p:txBody>
      </p:sp>
    </p:spTree>
    <p:extLst>
      <p:ext uri="{BB962C8B-B14F-4D97-AF65-F5344CB8AC3E}">
        <p14:creationId xmlns:p14="http://schemas.microsoft.com/office/powerpoint/2010/main" val="5745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Affiliate Scams, Revisited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Thus far, we have focused on botnets and spammers</a:t>
            </a:r>
          </a:p>
          <a:p>
            <a:pPr lvl="1"/>
            <a:r>
              <a:rPr lang="en-US" dirty="0" smtClean="0"/>
              <a:t>This represents the advertising portion of affiliate schemes</a:t>
            </a:r>
          </a:p>
          <a:p>
            <a:r>
              <a:rPr lang="en-US" dirty="0" smtClean="0"/>
              <a:t>What about the affiliate scammers themselves?</a:t>
            </a:r>
          </a:p>
          <a:p>
            <a:pPr lvl="1"/>
            <a:r>
              <a:rPr lang="en-US" dirty="0" smtClean="0"/>
              <a:t>These schemes are complicated to host and maintain</a:t>
            </a:r>
          </a:p>
          <a:p>
            <a:pPr lvl="1"/>
            <a:r>
              <a:rPr lang="en-US" dirty="0" smtClean="0"/>
              <a:t>Payment processing is crucial but also challenging</a:t>
            </a:r>
          </a:p>
          <a:p>
            <a:pPr lvl="1"/>
            <a:r>
              <a:rPr lang="en-US" dirty="0" smtClean="0"/>
              <a:t>Order fulfillment and customer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Scammers in the Spotlight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We’re going to look at data from four papers</a:t>
            </a:r>
          </a:p>
          <a:p>
            <a:pPr lvl="1"/>
            <a:r>
              <a:rPr lang="en-US" dirty="0"/>
              <a:t>Click Trajectories: End-to-End Analysis of the Spam Value Chain </a:t>
            </a:r>
            <a:endParaRPr lang="en-US" dirty="0" smtClean="0"/>
          </a:p>
          <a:p>
            <a:pPr lvl="1"/>
            <a:r>
              <a:rPr lang="en-US" dirty="0" err="1"/>
              <a:t>PharmaLeaks</a:t>
            </a:r>
            <a:r>
              <a:rPr lang="en-US" dirty="0"/>
              <a:t>: Understanding the Business of Online Pharmaceutical Affiliate Programs </a:t>
            </a:r>
            <a:endParaRPr lang="en-US" dirty="0" smtClean="0"/>
          </a:p>
          <a:p>
            <a:pPr lvl="1"/>
            <a:r>
              <a:rPr lang="en-US" dirty="0"/>
              <a:t>The Underground Economy of Fake Antivirus Software </a:t>
            </a:r>
            <a:endParaRPr lang="en-US" dirty="0" smtClean="0"/>
          </a:p>
          <a:p>
            <a:pPr lvl="1"/>
            <a:r>
              <a:rPr lang="en-US" dirty="0"/>
              <a:t>Priceless: The Role of Payments in Abuse-advertised Goods </a:t>
            </a:r>
            <a:endParaRPr lang="en-US" dirty="0" smtClean="0"/>
          </a:p>
          <a:p>
            <a:r>
              <a:rPr lang="en-US" dirty="0" smtClean="0"/>
              <a:t>These papers analyze the full breadth of the scamming ecosystem</a:t>
            </a:r>
          </a:p>
          <a:p>
            <a:pPr lvl="1"/>
            <a:r>
              <a:rPr lang="en-US" dirty="0" smtClean="0"/>
              <a:t>Infrastructure and the key role of payment processors</a:t>
            </a:r>
          </a:p>
          <a:p>
            <a:pPr lvl="1"/>
            <a:r>
              <a:rPr lang="en-US" dirty="0" smtClean="0"/>
              <a:t>Ground-truth data about large-scale pharmaceutical scams</a:t>
            </a:r>
          </a:p>
          <a:p>
            <a:pPr lvl="1"/>
            <a:r>
              <a:rPr lang="en-US" dirty="0" smtClean="0"/>
              <a:t>Ground-truth data about large-scale fake anti-virus scams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4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Scammin</a:t>
            </a:r>
            <a:r>
              <a:rPr lang="en-US" dirty="0" smtClean="0"/>
              <a:t>’ </a:t>
            </a:r>
            <a:r>
              <a:rPr lang="en-US" dirty="0" err="1" smtClean="0"/>
              <a:t>Ain’t</a:t>
            </a:r>
            <a:r>
              <a:rPr lang="en-US" dirty="0" smtClean="0"/>
              <a:t> Easy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Suppose you want to setup </a:t>
            </a:r>
            <a:r>
              <a:rPr lang="en-US" dirty="0" smtClean="0">
                <a:hlinkClick r:id="rId2"/>
              </a:rPr>
              <a:t>www.canadianpharma.com</a:t>
            </a:r>
            <a:endParaRPr lang="en-US" dirty="0" smtClean="0"/>
          </a:p>
          <a:p>
            <a:pPr lvl="1"/>
            <a:r>
              <a:rPr lang="en-US" dirty="0" smtClean="0"/>
              <a:t>What sort of hosting infrastructure do you need?</a:t>
            </a:r>
          </a:p>
          <a:p>
            <a:r>
              <a:rPr lang="en-US" dirty="0" smtClean="0"/>
              <a:t>Domain name(s)</a:t>
            </a:r>
          </a:p>
          <a:p>
            <a:pPr lvl="1"/>
            <a:r>
              <a:rPr lang="en-US" dirty="0" smtClean="0"/>
              <a:t>Problem: legit registrars will take down your name if they receive complaints</a:t>
            </a:r>
          </a:p>
          <a:p>
            <a:pPr lvl="1"/>
            <a:r>
              <a:rPr lang="en-US" dirty="0" smtClean="0"/>
              <a:t>Some registrars are known to ignore complaints, but they charge more ;)</a:t>
            </a:r>
          </a:p>
          <a:p>
            <a:r>
              <a:rPr lang="en-US" dirty="0" smtClean="0"/>
              <a:t>DNS servers</a:t>
            </a:r>
          </a:p>
          <a:p>
            <a:pPr lvl="1"/>
            <a:r>
              <a:rPr lang="en-US" dirty="0" smtClean="0"/>
              <a:t>Problem: DNS servers are an obvious choke-point for law enforcement</a:t>
            </a:r>
          </a:p>
          <a:p>
            <a:pPr lvl="1"/>
            <a:r>
              <a:rPr lang="en-US" dirty="0" smtClean="0"/>
              <a:t>“Bulletproof” DNS is available on the </a:t>
            </a:r>
            <a:r>
              <a:rPr lang="en-US" dirty="0" smtClean="0"/>
              <a:t>market, </a:t>
            </a:r>
            <a:r>
              <a:rPr lang="en-US" dirty="0" smtClean="0"/>
              <a:t>but its expensive ;)</a:t>
            </a:r>
          </a:p>
          <a:p>
            <a:r>
              <a:rPr lang="en-US" dirty="0" smtClean="0"/>
              <a:t>Web servers</a:t>
            </a:r>
          </a:p>
          <a:p>
            <a:pPr lvl="1"/>
            <a:r>
              <a:rPr lang="en-US" dirty="0" smtClean="0"/>
              <a:t>“Bulletproof” servers are available, but they’re expensive</a:t>
            </a:r>
          </a:p>
          <a:p>
            <a:r>
              <a:rPr lang="en-US" dirty="0" smtClean="0"/>
              <a:t>Some services offer resilient hosting with distributed web servers, domain randomization, and DNS fast-flux</a:t>
            </a:r>
          </a:p>
          <a:p>
            <a:pPr lvl="1"/>
            <a:r>
              <a:rPr lang="en-US" dirty="0" smtClean="0"/>
              <a:t>But obviously, it’s expensive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3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Scammin</a:t>
            </a:r>
            <a:r>
              <a:rPr lang="en-US" dirty="0"/>
              <a:t>’ </a:t>
            </a:r>
            <a:r>
              <a:rPr lang="en-US" dirty="0" err="1"/>
              <a:t>Ain’t</a:t>
            </a:r>
            <a:r>
              <a:rPr lang="en-US" dirty="0"/>
              <a:t> </a:t>
            </a:r>
            <a:r>
              <a:rPr lang="en-US" dirty="0" smtClean="0"/>
              <a:t>Easy,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Okay, you’ve set up </a:t>
            </a:r>
            <a:r>
              <a:rPr lang="en-US" dirty="0" smtClean="0">
                <a:hlinkClick r:id="rId2"/>
              </a:rPr>
              <a:t>www.canadianpharma.com</a:t>
            </a:r>
            <a:r>
              <a:rPr lang="en-US" dirty="0" smtClean="0"/>
              <a:t>... Now what?</a:t>
            </a:r>
          </a:p>
          <a:p>
            <a:r>
              <a:rPr lang="en-US" dirty="0" smtClean="0"/>
              <a:t>To sell products, you need to be able to accept payments (realization)</a:t>
            </a:r>
          </a:p>
          <a:p>
            <a:pPr lvl="1"/>
            <a:r>
              <a:rPr lang="en-US" dirty="0" smtClean="0"/>
              <a:t>Merchant bank account to deposit your payments</a:t>
            </a:r>
          </a:p>
          <a:p>
            <a:pPr lvl="1"/>
            <a:r>
              <a:rPr lang="en-US" dirty="0" smtClean="0"/>
              <a:t>Relationship with a </a:t>
            </a:r>
            <a:r>
              <a:rPr lang="en-US" dirty="0" smtClean="0">
                <a:solidFill>
                  <a:schemeClr val="accent1"/>
                </a:solidFill>
              </a:rPr>
              <a:t>payment processing </a:t>
            </a:r>
            <a:r>
              <a:rPr lang="en-US" dirty="0" smtClean="0"/>
              <a:t>service</a:t>
            </a:r>
          </a:p>
          <a:p>
            <a:pPr lvl="2"/>
            <a:r>
              <a:rPr lang="en-US" dirty="0" smtClean="0"/>
              <a:t>Handles credit card payments</a:t>
            </a:r>
          </a:p>
          <a:p>
            <a:pPr lvl="2"/>
            <a:r>
              <a:rPr lang="en-US" dirty="0" smtClean="0"/>
              <a:t>Withdraws money from the buyers account via a card association network (e.g. Visa)</a:t>
            </a:r>
          </a:p>
          <a:p>
            <a:pPr lvl="1"/>
            <a:r>
              <a:rPr lang="en-US" dirty="0" smtClean="0"/>
              <a:t>Obviously, most banks and processors won’t do business with scammers</a:t>
            </a:r>
          </a:p>
          <a:p>
            <a:r>
              <a:rPr lang="en-US" dirty="0" smtClean="0"/>
              <a:t>Fulfilment</a:t>
            </a:r>
          </a:p>
          <a:p>
            <a:pPr lvl="1"/>
            <a:r>
              <a:rPr lang="en-US" dirty="0" smtClean="0"/>
              <a:t>Scam sites almost always ship products to customers</a:t>
            </a:r>
          </a:p>
          <a:p>
            <a:pPr lvl="1"/>
            <a:r>
              <a:rPr lang="en-US" dirty="0" smtClean="0"/>
              <a:t>Why?</a:t>
            </a:r>
          </a:p>
          <a:p>
            <a:r>
              <a:rPr lang="en-US" dirty="0" smtClean="0"/>
              <a:t>Customer service</a:t>
            </a:r>
          </a:p>
          <a:p>
            <a:pPr lvl="1"/>
            <a:r>
              <a:rPr lang="en-US" dirty="0" smtClean="0"/>
              <a:t>If too many customers complain to their credit card company, your payment processor will shut you down, and your bank account may be seized</a:t>
            </a:r>
          </a:p>
          <a:p>
            <a:pPr lvl="1"/>
            <a:r>
              <a:rPr lang="en-US" dirty="0" smtClean="0"/>
              <a:t>Human operators to handle complaints and returns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2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Underground Forums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everything is for sale</a:t>
            </a:r>
          </a:p>
        </p:txBody>
      </p:sp>
    </p:spTree>
    <p:extLst>
      <p:ext uri="{BB962C8B-B14F-4D97-AF65-F5344CB8AC3E}">
        <p14:creationId xmlns:p14="http://schemas.microsoft.com/office/powerpoint/2010/main" val="22654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Pharmacy Express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009"/>
            <a:ext cx="12672215" cy="4620128"/>
          </a:xfrm>
        </p:spPr>
      </p:pic>
    </p:spTree>
    <p:extLst>
      <p:ext uri="{BB962C8B-B14F-4D97-AF65-F5344CB8AC3E}">
        <p14:creationId xmlns:p14="http://schemas.microsoft.com/office/powerpoint/2010/main" val="22990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5" y="84638"/>
            <a:ext cx="5070552" cy="65826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36" y="84638"/>
            <a:ext cx="5215760" cy="3958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9379" y="5197641"/>
            <a:ext cx="5863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Data collected from spam feeds, botnet infiltration, and various types of honeypots in Fall 2010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19595" y="2743200"/>
            <a:ext cx="5070552" cy="3850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9595" y="561473"/>
            <a:ext cx="5070552" cy="3850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5780489" y="1239252"/>
            <a:ext cx="5125453" cy="1287379"/>
          </a:xfrm>
          <a:prstGeom prst="wedgeRectCallout">
            <a:avLst>
              <a:gd name="adj1" fmla="val -54636"/>
              <a:gd name="adj2" fmla="val -88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RX-Promotion and </a:t>
            </a:r>
            <a:r>
              <a:rPr lang="en-US" sz="2000" dirty="0" err="1" smtClean="0"/>
              <a:t>GlavMed</a:t>
            </a:r>
            <a:r>
              <a:rPr lang="en-US" sz="2000" dirty="0" smtClean="0"/>
              <a:t> account for around 35% of all affiliate scams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Remember them, we’ll see them again :)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316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Merchant Banks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3" y="1117276"/>
            <a:ext cx="11468374" cy="4056204"/>
          </a:xfrm>
        </p:spPr>
      </p:pic>
      <p:sp>
        <p:nvSpPr>
          <p:cNvPr id="5" name="TextBox 4"/>
          <p:cNvSpPr txBox="1"/>
          <p:nvPr/>
        </p:nvSpPr>
        <p:spPr>
          <a:xfrm>
            <a:off x="1485899" y="5402080"/>
            <a:ext cx="888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Researchers made 76 purchases from different affiliate programs to observe where payment was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Only 13 banks, i.e. banking infrastructure is shared across affiliates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5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816"/>
            <a:ext cx="12192000" cy="55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Suppliers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61836" y="5654841"/>
            <a:ext cx="888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Goods were sourced from 13 different manufactures/suppliers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1" y="1491916"/>
            <a:ext cx="11645197" cy="3820339"/>
          </a:xfrm>
        </p:spPr>
      </p:pic>
    </p:spTree>
    <p:extLst>
      <p:ext uri="{BB962C8B-B14F-4D97-AF65-F5344CB8AC3E}">
        <p14:creationId xmlns:p14="http://schemas.microsoft.com/office/powerpoint/2010/main" val="10623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Pharmaleaks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2012, the databases for </a:t>
            </a:r>
            <a:r>
              <a:rPr lang="en-US" dirty="0" err="1" smtClean="0"/>
              <a:t>GlavMed</a:t>
            </a:r>
            <a:r>
              <a:rPr lang="en-US" dirty="0" smtClean="0"/>
              <a:t>, </a:t>
            </a:r>
            <a:r>
              <a:rPr lang="en-US" dirty="0" err="1" smtClean="0"/>
              <a:t>SpamIt</a:t>
            </a:r>
            <a:r>
              <a:rPr lang="en-US" dirty="0" smtClean="0"/>
              <a:t>, and RX-Promotion were breached, dumped, and publicly released</a:t>
            </a:r>
          </a:p>
          <a:p>
            <a:pPr lvl="1"/>
            <a:r>
              <a:rPr lang="en-US" dirty="0" smtClean="0"/>
              <a:t>This is what happens when your competitors are criminals</a:t>
            </a:r>
          </a:p>
          <a:p>
            <a:pPr lvl="1"/>
            <a:r>
              <a:rPr lang="en-US" dirty="0" smtClean="0"/>
              <a:t>Contain complete logs of sales, customers, and affiliate relationships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Pharmaleaks</a:t>
            </a:r>
            <a:r>
              <a:rPr lang="en-US" dirty="0" smtClean="0"/>
              <a:t> paper analyzes this data to give us ground-truth understanding about this </a:t>
            </a:r>
            <a:r>
              <a:rPr lang="en-US" dirty="0" smtClean="0"/>
              <a:t>area of the underground 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4" y="108283"/>
            <a:ext cx="10199784" cy="16844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665" y="2008887"/>
            <a:ext cx="7075821" cy="4752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2412" y="2322094"/>
            <a:ext cx="273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Transaction Volume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58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1" y="1407697"/>
            <a:ext cx="6327506" cy="4427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74" y="1347540"/>
            <a:ext cx="5358753" cy="4487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5722" y="657271"/>
            <a:ext cx="3728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vs. Repeat Customers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67708" y="657270"/>
            <a:ext cx="3728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Types of Products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705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1" y="2487791"/>
            <a:ext cx="6220326" cy="1914761"/>
          </a:xfrm>
        </p:spPr>
        <p:txBody>
          <a:bodyPr/>
          <a:lstStyle/>
          <a:p>
            <a:r>
              <a:rPr lang="en-US" dirty="0" smtClean="0"/>
              <a:t>Pharma scams bring in a lot of </a:t>
            </a:r>
            <a:r>
              <a:rPr lang="en-US" i="1" dirty="0" smtClean="0">
                <a:solidFill>
                  <a:schemeClr val="accent1"/>
                </a:solidFill>
              </a:rPr>
              <a:t>revenue</a:t>
            </a:r>
          </a:p>
          <a:p>
            <a:pPr lvl="1"/>
            <a:r>
              <a:rPr lang="en-US" dirty="0" smtClean="0"/>
              <a:t>… but are they actually making a </a:t>
            </a:r>
            <a:r>
              <a:rPr lang="en-US" i="1" dirty="0" smtClean="0">
                <a:solidFill>
                  <a:schemeClr val="accent1"/>
                </a:solidFill>
              </a:rPr>
              <a:t>profit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1" y="240631"/>
            <a:ext cx="5076888" cy="640908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4872788" y="1321813"/>
            <a:ext cx="1588169" cy="782053"/>
          </a:xfrm>
          <a:prstGeom prst="wedgeRectCallout">
            <a:avLst>
              <a:gd name="adj1" fmla="val 89773"/>
              <a:gd name="adj2" fmla="val 10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Payments to affiliates</a:t>
            </a:r>
            <a:endParaRPr lang="en-US" sz="2000" dirty="0"/>
          </a:p>
        </p:txBody>
      </p:sp>
      <p:sp>
        <p:nvSpPr>
          <p:cNvPr id="6" name="Rectangular Callout 5"/>
          <p:cNvSpPr/>
          <p:nvPr/>
        </p:nvSpPr>
        <p:spPr>
          <a:xfrm>
            <a:off x="4872788" y="4097098"/>
            <a:ext cx="1588169" cy="782053"/>
          </a:xfrm>
          <a:prstGeom prst="wedgeRectCallout">
            <a:avLst>
              <a:gd name="adj1" fmla="val 104924"/>
              <a:gd name="adj2" fmla="val -1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Bulletproof hosting</a:t>
            </a:r>
            <a:endParaRPr lang="en-US" sz="2000" dirty="0"/>
          </a:p>
        </p:txBody>
      </p:sp>
      <p:sp>
        <p:nvSpPr>
          <p:cNvPr id="7" name="Rectangular Callout 6"/>
          <p:cNvSpPr/>
          <p:nvPr/>
        </p:nvSpPr>
        <p:spPr>
          <a:xfrm>
            <a:off x="4872787" y="5083213"/>
            <a:ext cx="1588169" cy="970634"/>
          </a:xfrm>
          <a:prstGeom prst="wedgeRectCallout">
            <a:avLst>
              <a:gd name="adj1" fmla="val 104166"/>
              <a:gd name="adj2" fmla="val -233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Spammers and botnet operators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803057" y="5907504"/>
            <a:ext cx="5070552" cy="38501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Antivirus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07969"/>
            <a:ext cx="10856495" cy="589274"/>
          </a:xfrm>
        </p:spPr>
        <p:txBody>
          <a:bodyPr/>
          <a:lstStyle/>
          <a:p>
            <a:r>
              <a:rPr lang="en-US" dirty="0" smtClean="0"/>
              <a:t>Fake antivirus software is another common drop during drive-by attacks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03" y="1997243"/>
            <a:ext cx="5953260" cy="4827385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7940839" y="5582652"/>
            <a:ext cx="2859507" cy="1030063"/>
          </a:xfrm>
          <a:prstGeom prst="wedgeRectCallout">
            <a:avLst>
              <a:gd name="adj1" fmla="val -117660"/>
              <a:gd name="adj2" fmla="val -51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Clicking here will prompt you to buy a subscription</a:t>
            </a:r>
            <a:endParaRPr lang="en-US" sz="2000" dirty="0"/>
          </a:p>
        </p:txBody>
      </p:sp>
      <p:sp>
        <p:nvSpPr>
          <p:cNvPr id="6" name="Rectangular Callout 5"/>
          <p:cNvSpPr/>
          <p:nvPr/>
        </p:nvSpPr>
        <p:spPr>
          <a:xfrm>
            <a:off x="7940839" y="2244853"/>
            <a:ext cx="2859507" cy="1030063"/>
          </a:xfrm>
          <a:prstGeom prst="wedgeRectCallout">
            <a:avLst>
              <a:gd name="adj1" fmla="val -70114"/>
              <a:gd name="adj2" fmla="val 18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Warning dialog looks legitimate at first glance…</a:t>
            </a:r>
            <a:endParaRPr lang="en-US" sz="2000" dirty="0"/>
          </a:p>
        </p:txBody>
      </p:sp>
      <p:sp>
        <p:nvSpPr>
          <p:cNvPr id="7" name="Rectangular Callout 6"/>
          <p:cNvSpPr/>
          <p:nvPr/>
        </p:nvSpPr>
        <p:spPr>
          <a:xfrm>
            <a:off x="7940838" y="3895903"/>
            <a:ext cx="2859507" cy="1030063"/>
          </a:xfrm>
          <a:prstGeom prst="wedgeRectCallout">
            <a:avLst>
              <a:gd name="adj1" fmla="val -90310"/>
              <a:gd name="adj2" fmla="val 17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OMG, look at all those nasty viruses!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90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eBay for the Underground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underground includes </a:t>
            </a:r>
            <a:r>
              <a:rPr lang="en-US" dirty="0" smtClean="0"/>
              <a:t>many types of illicit actors</a:t>
            </a:r>
          </a:p>
          <a:p>
            <a:pPr lvl="1"/>
            <a:r>
              <a:rPr lang="en-US" dirty="0" smtClean="0"/>
              <a:t>Exploit developers</a:t>
            </a:r>
          </a:p>
          <a:p>
            <a:pPr lvl="1"/>
            <a:r>
              <a:rPr lang="en-US" dirty="0" smtClean="0"/>
              <a:t>Botnet operators</a:t>
            </a:r>
          </a:p>
          <a:p>
            <a:pPr lvl="1"/>
            <a:r>
              <a:rPr lang="en-US" dirty="0" smtClean="0"/>
              <a:t>Email and SEO spammers</a:t>
            </a:r>
          </a:p>
          <a:p>
            <a:pPr lvl="1"/>
            <a:r>
              <a:rPr lang="en-US" dirty="0" smtClean="0"/>
              <a:t>Carders and cashiers</a:t>
            </a:r>
          </a:p>
          <a:p>
            <a:r>
              <a:rPr lang="en-US" dirty="0" smtClean="0"/>
              <a:t>Just like any other economy, these participants need places to buy and sell their goods</a:t>
            </a:r>
          </a:p>
          <a:p>
            <a:pPr lvl="1"/>
            <a:r>
              <a:rPr lang="en-US" dirty="0" smtClean="0"/>
              <a:t>IRC chatrooms</a:t>
            </a:r>
          </a:p>
          <a:p>
            <a:pPr lvl="1"/>
            <a:r>
              <a:rPr lang="en-US" dirty="0" smtClean="0"/>
              <a:t>Underground forums</a:t>
            </a:r>
          </a:p>
          <a:p>
            <a:pPr lvl="1"/>
            <a:r>
              <a:rPr lang="en-US" dirty="0" smtClean="0"/>
              <a:t>Often obfuscated using Tor Hidden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Researchers used dynamic analysis tools to identify URLs from fake AV software</a:t>
            </a:r>
          </a:p>
          <a:p>
            <a:pPr lvl="1"/>
            <a:r>
              <a:rPr lang="en-US" dirty="0" smtClean="0"/>
              <a:t>Pointed to 21 unique servers hosting infrastructure for the scams</a:t>
            </a:r>
          </a:p>
          <a:p>
            <a:r>
              <a:rPr lang="en-US" dirty="0" smtClean="0"/>
              <a:t>Researchers contacted the hosting providers and got them to take the servers down</a:t>
            </a:r>
          </a:p>
          <a:p>
            <a:pPr lvl="1"/>
            <a:r>
              <a:rPr lang="en-US" dirty="0" smtClean="0"/>
              <a:t>Allowed researchers to image the hard drives :)</a:t>
            </a:r>
          </a:p>
          <a:p>
            <a:pPr lvl="1"/>
            <a:r>
              <a:rPr lang="en-US" dirty="0" smtClean="0"/>
              <a:t>Data records purchases, returns, etc. for 3 fake AV campaigns</a:t>
            </a:r>
          </a:p>
          <a:p>
            <a:pPr lvl="1"/>
            <a:r>
              <a:rPr lang="en-US" dirty="0" smtClean="0"/>
              <a:t>March 2008 – April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Fake AV by the Numbers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59736"/>
              </p:ext>
            </p:extLst>
          </p:nvPr>
        </p:nvGraphicFramePr>
        <p:xfrm>
          <a:off x="300790" y="1321813"/>
          <a:ext cx="11545936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647"/>
                <a:gridCol w="1922272"/>
                <a:gridCol w="1078544"/>
                <a:gridCol w="1239253"/>
                <a:gridCol w="1505077"/>
                <a:gridCol w="1508443"/>
                <a:gridCol w="1417257"/>
                <a:gridCol w="15084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Campaign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Subscriptions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Purchase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Installs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Sales/</a:t>
                      </a:r>
                    </a:p>
                    <a:p>
                      <a:r>
                        <a:rPr lang="en-US" dirty="0" smtClean="0"/>
                        <a:t>Conversion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Refunds/</a:t>
                      </a:r>
                    </a:p>
                    <a:p>
                      <a:r>
                        <a:rPr lang="en-US" dirty="0" smtClean="0"/>
                        <a:t>Chargebacks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AV1</a:t>
                      </a:r>
                    </a:p>
                    <a:p>
                      <a:pPr algn="ctr"/>
                      <a:r>
                        <a:rPr lang="en-US" dirty="0" smtClean="0"/>
                        <a:t>(3 months)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months - $49.95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34.8%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8,403,008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189,342</a:t>
                      </a:r>
                    </a:p>
                    <a:p>
                      <a:r>
                        <a:rPr lang="en-US" dirty="0" smtClean="0"/>
                        <a:t>(2.4%)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$11,303,494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5,669</a:t>
                      </a:r>
                    </a:p>
                    <a:p>
                      <a:r>
                        <a:rPr lang="en-US" dirty="0" smtClean="0"/>
                        <a:t>1,544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$10,862,492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year – $59.95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32.9%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year -</a:t>
                      </a:r>
                      <a:r>
                        <a:rPr lang="en-US" baseline="0" dirty="0" smtClean="0"/>
                        <a:t> $69.95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32.3%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AV2</a:t>
                      </a:r>
                    </a:p>
                    <a:p>
                      <a:pPr algn="ctr"/>
                      <a:r>
                        <a:rPr lang="en-US" dirty="0" smtClean="0"/>
                        <a:t>(16 months)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months - $49.95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61.9%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6,624,508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137,209</a:t>
                      </a:r>
                    </a:p>
                    <a:p>
                      <a:r>
                        <a:rPr lang="en-US" dirty="0" smtClean="0"/>
                        <a:t>(2.1%)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$5,046,508</a:t>
                      </a:r>
                      <a:endParaRPr lang="en-US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11,681</a:t>
                      </a:r>
                    </a:p>
                    <a:p>
                      <a:r>
                        <a:rPr lang="en-US" dirty="0" smtClean="0"/>
                        <a:t>3,024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$4,103,735</a:t>
                      </a: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year - $69.95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13.5%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Lifetime - $89.95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24.6%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AV3</a:t>
                      </a:r>
                    </a:p>
                    <a:p>
                      <a:pPr algn="ctr"/>
                      <a:r>
                        <a:rPr lang="en-US" dirty="0" smtClean="0"/>
                        <a:t>(30 months)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year - $79.90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83.2%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91,305,640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1,969,953</a:t>
                      </a:r>
                    </a:p>
                    <a:p>
                      <a:r>
                        <a:rPr lang="en-US" dirty="0" smtClean="0"/>
                        <a:t>(2.2%)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$116,941,854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151,553</a:t>
                      </a:r>
                    </a:p>
                    <a:p>
                      <a:r>
                        <a:rPr lang="en-US" dirty="0" smtClean="0"/>
                        <a:t>30,743</a:t>
                      </a:r>
                      <a:endParaRPr 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$103,765,233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Lifetime - $99.90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16.8%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170" y="5498431"/>
            <a:ext cx="9477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Each campaign paid out millions of dollars to affiliates (spammers) for acquiring traffic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8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Refunds and Chargebacks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810" y="1321813"/>
            <a:ext cx="3926306" cy="53446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company with too many chargebacks will be suspended by their payment processor</a:t>
            </a:r>
          </a:p>
          <a:p>
            <a:pPr lvl="1"/>
            <a:r>
              <a:rPr lang="en-US" sz="2000" dirty="0" smtClean="0"/>
              <a:t>Known as a “trigger-level”</a:t>
            </a:r>
          </a:p>
          <a:p>
            <a:r>
              <a:rPr lang="en-US" sz="2400" dirty="0" smtClean="0"/>
              <a:t>Thus, the scammer must allow some refunds to prevent chargebacks</a:t>
            </a:r>
          </a:p>
          <a:p>
            <a:r>
              <a:rPr lang="en-US" sz="2400" dirty="0" smtClean="0"/>
              <a:t>However, offering refunds reduces profits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73" y="1212761"/>
            <a:ext cx="7479717" cy="5453732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20482249">
            <a:off x="6161808" y="1503629"/>
            <a:ext cx="1239252" cy="6152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Refunds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20874828">
            <a:off x="4482471" y="5209675"/>
            <a:ext cx="1564105" cy="63767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Chargebacks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8366365" y="156410"/>
            <a:ext cx="3461000" cy="1510475"/>
          </a:xfrm>
          <a:prstGeom prst="wedgeRectCallout">
            <a:avLst>
              <a:gd name="adj1" fmla="val -19442"/>
              <a:gd name="adj2" fmla="val 76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peaks tend to alternate, meaning the scammer tries to prevent too many chargebacks while offering minimum refunds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6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1813"/>
            <a:ext cx="10515600" cy="1072471"/>
          </a:xfrm>
        </p:spPr>
        <p:txBody>
          <a:bodyPr/>
          <a:lstStyle/>
          <a:p>
            <a:r>
              <a:rPr lang="en-US" dirty="0" smtClean="0"/>
              <a:t>What is the most effective infrastructure for law enforcement to go after in order to shut down affiliate scams?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84"/>
            <a:ext cx="12192000" cy="43211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6516" y="2394284"/>
            <a:ext cx="3910263" cy="387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874669" y="2394283"/>
            <a:ext cx="4329363" cy="432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9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Words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Scratching the Surface of the </a:t>
            </a:r>
            <a:r>
              <a:rPr lang="en-US" dirty="0" smtClean="0"/>
              <a:t>Underground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Zero-days</a:t>
            </a:r>
          </a:p>
          <a:p>
            <a:pPr lvl="1"/>
            <a:r>
              <a:rPr lang="en-US" dirty="0" smtClean="0"/>
              <a:t>The competitive market for fresh exploits</a:t>
            </a:r>
          </a:p>
          <a:p>
            <a:r>
              <a:rPr lang="en-US" dirty="0" smtClean="0"/>
              <a:t>Search Engine Optimization (SEO)</a:t>
            </a:r>
          </a:p>
          <a:p>
            <a:pPr lvl="1"/>
            <a:r>
              <a:rPr lang="en-US" dirty="0" smtClean="0"/>
              <a:t>Attempt to push garbage results to the top of Google search</a:t>
            </a:r>
          </a:p>
          <a:p>
            <a:r>
              <a:rPr lang="en-US" dirty="0" smtClean="0"/>
              <a:t>Click fraud and ad injection</a:t>
            </a:r>
          </a:p>
          <a:p>
            <a:pPr lvl="1"/>
            <a:r>
              <a:rPr lang="en-US" dirty="0" smtClean="0"/>
              <a:t>Steal money from legitimate advertisers</a:t>
            </a:r>
          </a:p>
          <a:p>
            <a:r>
              <a:rPr lang="en-US" dirty="0" smtClean="0"/>
              <a:t>Bitcoin mining (</a:t>
            </a:r>
            <a:r>
              <a:rPr lang="en-US" dirty="0" err="1" smtClean="0"/>
              <a:t>Botcoin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Steal CPU cycles from infected hosts to mint currency</a:t>
            </a:r>
          </a:p>
          <a:p>
            <a:r>
              <a:rPr lang="en-US" dirty="0" smtClean="0"/>
              <a:t>CATPCHA-solving services</a:t>
            </a:r>
          </a:p>
          <a:p>
            <a:pPr lvl="1"/>
            <a:r>
              <a:rPr lang="en-US" dirty="0" smtClean="0"/>
              <a:t>Employ real people to solve CAPTCHAs for a small fee</a:t>
            </a:r>
          </a:p>
          <a:p>
            <a:r>
              <a:rPr lang="en-US" dirty="0" err="1" smtClean="0"/>
              <a:t>Crowdturfing</a:t>
            </a:r>
            <a:endParaRPr lang="en-US" dirty="0" smtClean="0"/>
          </a:p>
          <a:p>
            <a:pPr lvl="1"/>
            <a:r>
              <a:rPr lang="en-US" dirty="0" smtClean="0"/>
              <a:t>Employ real people to create fake accounts (</a:t>
            </a:r>
            <a:r>
              <a:rPr lang="en-US" i="1" dirty="0" err="1" smtClean="0"/>
              <a:t>Sybils</a:t>
            </a:r>
            <a:r>
              <a:rPr lang="en-US" dirty="0" smtClean="0"/>
              <a:t> or </a:t>
            </a:r>
            <a:r>
              <a:rPr lang="en-US" i="1" dirty="0" smtClean="0"/>
              <a:t>sock puppets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 phone and email verification so accounts look legitimate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Believe the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 shows that </a:t>
            </a:r>
            <a:r>
              <a:rPr lang="en-US" dirty="0" smtClean="0"/>
              <a:t>the cybercrime market is </a:t>
            </a:r>
            <a:r>
              <a:rPr lang="en-US" dirty="0" smtClean="0"/>
              <a:t>large and profitable</a:t>
            </a:r>
          </a:p>
          <a:p>
            <a:r>
              <a:rPr lang="en-US" dirty="0" smtClean="0"/>
              <a:t>However, its not as bad as some breathless commentators claim</a:t>
            </a:r>
          </a:p>
          <a:p>
            <a:pPr lvl="1"/>
            <a:r>
              <a:rPr lang="en-US" dirty="0" smtClean="0"/>
              <a:t>The cybercrime underground is </a:t>
            </a:r>
            <a:r>
              <a:rPr lang="en-US" b="1" dirty="0" smtClean="0"/>
              <a:t>not</a:t>
            </a:r>
            <a:r>
              <a:rPr lang="en-US" dirty="0" smtClean="0"/>
              <a:t> a billion dollar industry</a:t>
            </a:r>
          </a:p>
          <a:p>
            <a:pPr lvl="1"/>
            <a:r>
              <a:rPr lang="en-US" dirty="0" smtClean="0"/>
              <a:t>Botnets don’t control tens of millions of hosts</a:t>
            </a:r>
          </a:p>
          <a:p>
            <a:r>
              <a:rPr lang="en-US" dirty="0" smtClean="0"/>
              <a:t>Regardless of size, cybercrime is a huge problem due to asymmetry</a:t>
            </a:r>
          </a:p>
          <a:p>
            <a:pPr lvl="1"/>
            <a:r>
              <a:rPr lang="en-US" dirty="0"/>
              <a:t>Example: spam</a:t>
            </a:r>
          </a:p>
          <a:p>
            <a:pPr lvl="2"/>
            <a:r>
              <a:rPr lang="en-US" dirty="0"/>
              <a:t>Criminals may spend </a:t>
            </a:r>
            <a:r>
              <a:rPr lang="en-US" b="1" dirty="0"/>
              <a:t>millions</a:t>
            </a:r>
            <a:r>
              <a:rPr lang="en-US" dirty="0"/>
              <a:t> of dollars sending spam per year</a:t>
            </a:r>
          </a:p>
          <a:p>
            <a:pPr lvl="2"/>
            <a:r>
              <a:rPr lang="en-US" dirty="0"/>
              <a:t>Industry spends </a:t>
            </a:r>
            <a:r>
              <a:rPr lang="en-US" b="1" dirty="0"/>
              <a:t>billions</a:t>
            </a:r>
            <a:r>
              <a:rPr lang="en-US" dirty="0"/>
              <a:t> of dollars per year on spam defense mechanisms</a:t>
            </a:r>
          </a:p>
          <a:p>
            <a:pPr lvl="1"/>
            <a:r>
              <a:rPr lang="en-US" dirty="0" smtClean="0"/>
              <a:t>An attacker can strike anywhere around the globe at any time</a:t>
            </a:r>
          </a:p>
          <a:p>
            <a:pPr lvl="1"/>
            <a:r>
              <a:rPr lang="en-US" dirty="0" smtClean="0"/>
              <a:t>Barriers to entry are low, costs are easily offset by profits</a:t>
            </a:r>
          </a:p>
        </p:txBody>
      </p:sp>
    </p:spTree>
    <p:extLst>
      <p:ext uri="{BB962C8B-B14F-4D97-AF65-F5344CB8AC3E}">
        <p14:creationId xmlns:p14="http://schemas.microsoft.com/office/powerpoint/2010/main" val="31375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Criminals vs. State-Sponsored Attackers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discussion today focused on the criminal underground</a:t>
            </a:r>
          </a:p>
          <a:p>
            <a:pPr lvl="1"/>
            <a:r>
              <a:rPr lang="en-US" dirty="0" smtClean="0"/>
              <a:t>The goal of criminals is to make as much money as possible, as quickly and easily as possible</a:t>
            </a:r>
          </a:p>
          <a:p>
            <a:pPr lvl="1"/>
            <a:r>
              <a:rPr lang="en-US" dirty="0" smtClean="0"/>
              <a:t>Thus, criminals tend to go after targets of opportunity</a:t>
            </a:r>
          </a:p>
          <a:p>
            <a:pPr lvl="2"/>
            <a:r>
              <a:rPr lang="en-US" dirty="0" smtClean="0"/>
              <a:t>Poorly educated, gullible Internet users</a:t>
            </a:r>
          </a:p>
          <a:p>
            <a:pPr lvl="2"/>
            <a:r>
              <a:rPr lang="en-US" dirty="0" smtClean="0"/>
              <a:t>Websites setup by novices</a:t>
            </a:r>
          </a:p>
          <a:p>
            <a:pPr lvl="2"/>
            <a:r>
              <a:rPr lang="en-US" dirty="0" smtClean="0"/>
              <a:t>Small companies with limit IT resources</a:t>
            </a:r>
          </a:p>
          <a:p>
            <a:r>
              <a:rPr lang="en-US" dirty="0" smtClean="0"/>
              <a:t>State-sponsored attacks are a completely different beast</a:t>
            </a:r>
          </a:p>
          <a:p>
            <a:pPr lvl="1"/>
            <a:r>
              <a:rPr lang="en-US" dirty="0" smtClean="0"/>
              <a:t>Unlimited resources and time</a:t>
            </a:r>
          </a:p>
          <a:p>
            <a:pPr lvl="1"/>
            <a:r>
              <a:rPr lang="en-US" dirty="0" smtClean="0"/>
              <a:t>Much higher level of technical skill</a:t>
            </a:r>
          </a:p>
          <a:p>
            <a:pPr lvl="1"/>
            <a:r>
              <a:rPr lang="en-US" dirty="0" smtClean="0"/>
              <a:t>Patience to slowly and carefully penetrate hardened targets</a:t>
            </a:r>
          </a:p>
          <a:p>
            <a:pPr lvl="2"/>
            <a:r>
              <a:rPr lang="en-US" dirty="0" smtClean="0"/>
              <a:t>Phishing </a:t>
            </a:r>
            <a:r>
              <a:rPr lang="en-US" dirty="0" smtClean="0">
                <a:sym typeface="Wingdings" panose="05000000000000000000" pitchFamily="2" charset="2"/>
              </a:rPr>
              <a:t> Spear phishing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Fake AV and Ransomware  Stealthy rootkits and BIOS-level attacks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Persistent Threat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Defending against APT is currently the forefront of security research</a:t>
            </a:r>
          </a:p>
          <a:p>
            <a:r>
              <a:rPr lang="en-US" dirty="0" smtClean="0"/>
              <a:t>APT examples:</a:t>
            </a:r>
          </a:p>
          <a:p>
            <a:pPr lvl="1"/>
            <a:r>
              <a:rPr lang="en-US" dirty="0" smtClean="0"/>
              <a:t>US and </a:t>
            </a:r>
            <a:r>
              <a:rPr lang="en-US" dirty="0" err="1" smtClean="0"/>
              <a:t>Isreali</a:t>
            </a:r>
            <a:r>
              <a:rPr lang="en-US" dirty="0" smtClean="0"/>
              <a:t> </a:t>
            </a:r>
            <a:r>
              <a:rPr lang="en-US" dirty="0" err="1" smtClean="0"/>
              <a:t>Stuxnet</a:t>
            </a:r>
            <a:r>
              <a:rPr lang="en-US" dirty="0" smtClean="0"/>
              <a:t> attack against Iranian nuclear centrifuges</a:t>
            </a:r>
          </a:p>
          <a:p>
            <a:pPr lvl="2"/>
            <a:r>
              <a:rPr lang="en-US" dirty="0" smtClean="0"/>
              <a:t>Highly specialized malware that leveraged multiple zero-days, a stolen SSL cert, and could jump over air-gaps by infecting USB thumb drives</a:t>
            </a:r>
          </a:p>
          <a:p>
            <a:pPr lvl="1"/>
            <a:r>
              <a:rPr lang="en-US" dirty="0" smtClean="0"/>
              <a:t>People’s Liberation Army Unit 61398</a:t>
            </a:r>
          </a:p>
          <a:p>
            <a:pPr lvl="2"/>
            <a:r>
              <a:rPr lang="en-US" dirty="0" smtClean="0"/>
              <a:t>Allegedly the source of long running espionage campaigns against large companies (Google, NYT) and government agencies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An Inquiry into the Nature and Causes of the Wealth of Internet Miscreants - </a:t>
            </a: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www.icir.org/vern/papers/miscreant-wealth.ccs07.pdf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Peek Inside A Professional Carding Shop, </a:t>
            </a:r>
            <a:r>
              <a:rPr lang="en-US" sz="1600" dirty="0"/>
              <a:t>Brian Krebs - </a:t>
            </a:r>
            <a:r>
              <a:rPr lang="en-US" sz="1600" dirty="0">
                <a:hlinkClick r:id="rId3"/>
              </a:rPr>
              <a:t>http://krebsonsecurity.com/2014/06/peek-inside-a-professional-carding-shop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 Analysis of Underground Forums  - </a:t>
            </a:r>
            <a:r>
              <a:rPr lang="en-US" sz="1600" dirty="0">
                <a:hlinkClick r:id="rId4"/>
              </a:rPr>
              <a:t>http://cseweb.ucsd.edu/~</a:t>
            </a:r>
            <a:r>
              <a:rPr lang="en-US" sz="1600" dirty="0" smtClean="0">
                <a:hlinkClick r:id="rId4"/>
              </a:rPr>
              <a:t>voelker/pubs/forums-imc11.pdf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Manufacturing Compromise: The Emergence of Exploit-as-a-Service - </a:t>
            </a:r>
            <a:r>
              <a:rPr lang="en-US" sz="1600" dirty="0">
                <a:hlinkClick r:id="rId5"/>
              </a:rPr>
              <a:t>http://cseweb.ucsd.edu/~</a:t>
            </a:r>
            <a:r>
              <a:rPr lang="en-US" sz="1600" dirty="0" smtClean="0">
                <a:hlinkClick r:id="rId5"/>
              </a:rPr>
              <a:t>savage/papers/CCS12Exploit.pdf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Your </a:t>
            </a:r>
            <a:r>
              <a:rPr lang="en-US" sz="1600" dirty="0"/>
              <a:t>Botnet is My Botnet: Analysis of a Botnet Takeover </a:t>
            </a:r>
            <a:r>
              <a:rPr lang="en-US" sz="1600" dirty="0" smtClean="0"/>
              <a:t>- </a:t>
            </a:r>
            <a:r>
              <a:rPr lang="en-US" sz="1600" dirty="0" smtClean="0">
                <a:hlinkClick r:id="rId6"/>
              </a:rPr>
              <a:t>https</a:t>
            </a:r>
            <a:r>
              <a:rPr lang="en-US" sz="1600" dirty="0">
                <a:hlinkClick r:id="rId6"/>
              </a:rPr>
              <a:t>://www.cs.ucsb.edu/~</a:t>
            </a:r>
            <a:r>
              <a:rPr lang="en-US" sz="1600" dirty="0" smtClean="0">
                <a:hlinkClick r:id="rId6"/>
              </a:rPr>
              <a:t>vigna/publications/2009_stone-gross_cova_cavallaro_gilbert_szydlowski_kemmerer_kruegel_vigna_Torpig.pdf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Analysis of a Botnet </a:t>
            </a:r>
            <a:r>
              <a:rPr lang="en-US" sz="1600" dirty="0" smtClean="0"/>
              <a:t>Takeover </a:t>
            </a:r>
            <a:r>
              <a:rPr lang="en-US" sz="1600" dirty="0"/>
              <a:t>- </a:t>
            </a:r>
            <a:r>
              <a:rPr lang="en-US" sz="1600" dirty="0">
                <a:hlinkClick r:id="rId7"/>
              </a:rPr>
              <a:t>https://www.cs.ucsb.edu/~</a:t>
            </a:r>
            <a:r>
              <a:rPr lang="en-US" sz="1600" dirty="0" smtClean="0">
                <a:hlinkClick r:id="rId7"/>
              </a:rPr>
              <a:t>vigna/publications/2011_stone_cova_gilbert_kemmerer_kruegel_vigna_torpig.pdf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/>
              <a:t>Spamalytics</a:t>
            </a:r>
            <a:r>
              <a:rPr lang="en-US" sz="1600" dirty="0"/>
              <a:t>: An Empirical Analysis of Spam Marketing Conversion - </a:t>
            </a:r>
            <a:r>
              <a:rPr lang="en-US" sz="1600" dirty="0">
                <a:hlinkClick r:id="rId8"/>
              </a:rPr>
              <a:t>http://cseweb.ucsd.edu/~</a:t>
            </a:r>
            <a:r>
              <a:rPr lang="en-US" sz="1600" dirty="0" smtClean="0">
                <a:hlinkClick r:id="rId8"/>
              </a:rPr>
              <a:t>savage/papers/CCS08Conversion.pdf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err="1"/>
              <a:t>Spamcraft</a:t>
            </a:r>
            <a:r>
              <a:rPr lang="en-US" sz="1600" dirty="0"/>
              <a:t>: An Inside Look At Spam Campaign Orchestration  - </a:t>
            </a:r>
            <a:r>
              <a:rPr lang="en-US" sz="1600" dirty="0">
                <a:hlinkClick r:id="rId9"/>
              </a:rPr>
              <a:t>http://cseweb.ucsd.edu/~</a:t>
            </a:r>
            <a:r>
              <a:rPr lang="en-US" sz="1600" dirty="0" smtClean="0">
                <a:hlinkClick r:id="rId9"/>
              </a:rPr>
              <a:t>savage/papers/LEET09.pdf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Click Trajectories: End-to-End Analysis of the Spam Value Chain - </a:t>
            </a:r>
            <a:r>
              <a:rPr lang="en-US" sz="1600" dirty="0">
                <a:hlinkClick r:id="rId10"/>
              </a:rPr>
              <a:t>http://cseweb.ucsd.edu/~</a:t>
            </a:r>
            <a:r>
              <a:rPr lang="en-US" sz="1600" dirty="0" smtClean="0">
                <a:hlinkClick r:id="rId10"/>
              </a:rPr>
              <a:t>savage/papers/Oakland11.pdf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937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“An </a:t>
            </a:r>
            <a:r>
              <a:rPr lang="en-US" dirty="0"/>
              <a:t>Inquiry into the Nature and Causes of the Wealth of Internet </a:t>
            </a:r>
            <a:r>
              <a:rPr lang="en-US" dirty="0" smtClean="0"/>
              <a:t>Miscreants”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examined 7 months of logs from an underground IRC chatroom</a:t>
            </a:r>
          </a:p>
          <a:p>
            <a:pPr lvl="1"/>
            <a:r>
              <a:rPr lang="en-US" dirty="0" smtClean="0"/>
              <a:t>Data collected in 2007</a:t>
            </a:r>
          </a:p>
          <a:p>
            <a:pPr lvl="1"/>
            <a:r>
              <a:rPr lang="en-US" dirty="0" smtClean="0"/>
              <a:t>13 million messages</a:t>
            </a:r>
          </a:p>
          <a:p>
            <a:r>
              <a:rPr lang="en-US" dirty="0" smtClean="0"/>
              <a:t>Populated by buyers, sellers, and rippers</a:t>
            </a:r>
          </a:p>
          <a:p>
            <a:pPr lvl="1"/>
            <a:r>
              <a:rPr lang="en-US" dirty="0" smtClean="0"/>
              <a:t>Administrators verify trustworthy buyers</a:t>
            </a:r>
          </a:p>
          <a:p>
            <a:pPr lvl="1"/>
            <a:r>
              <a:rPr lang="en-US" dirty="0" smtClean="0"/>
              <a:t>Rippers steal from naïve buyers or sell fraudulent goods</a:t>
            </a:r>
            <a:endParaRPr lang="en-US" dirty="0"/>
          </a:p>
          <a:p>
            <a:r>
              <a:rPr lang="en-US" dirty="0" smtClean="0"/>
              <a:t>Most messages are advertisements</a:t>
            </a:r>
          </a:p>
          <a:p>
            <a:pPr lvl="1"/>
            <a:r>
              <a:rPr lang="en-US" dirty="0" smtClean="0"/>
              <a:t>The actual deal making is done via private messages</a:t>
            </a:r>
          </a:p>
        </p:txBody>
      </p:sp>
    </p:spTree>
    <p:extLst>
      <p:ext uri="{BB962C8B-B14F-4D97-AF65-F5344CB8AC3E}">
        <p14:creationId xmlns:p14="http://schemas.microsoft.com/office/powerpoint/2010/main" val="22706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en-US" sz="1600" dirty="0" err="1" smtClean="0"/>
              <a:t>PharmaLeaks</a:t>
            </a:r>
            <a:r>
              <a:rPr lang="en-US" sz="1600" dirty="0"/>
              <a:t>: Understanding the Business of Online Pharmaceutical Affiliate Programs - </a:t>
            </a:r>
            <a:r>
              <a:rPr lang="en-US" sz="1600" dirty="0">
                <a:hlinkClick r:id="rId2"/>
              </a:rPr>
              <a:t>http://cseweb.ucsd.edu/~</a:t>
            </a:r>
            <a:r>
              <a:rPr lang="en-US" sz="1600" dirty="0" smtClean="0">
                <a:hlinkClick r:id="rId2"/>
              </a:rPr>
              <a:t>savage/papers/UsenixSec12.pdf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The Underground Economy of Fake Antivirus Software  - </a:t>
            </a:r>
            <a:r>
              <a:rPr lang="en-US" sz="1600" dirty="0">
                <a:hlinkClick r:id="rId3"/>
              </a:rPr>
              <a:t>https://www.cs.ucsb.edu/~</a:t>
            </a:r>
            <a:r>
              <a:rPr lang="en-US" sz="1600" dirty="0" smtClean="0">
                <a:hlinkClick r:id="rId3"/>
              </a:rPr>
              <a:t>vigna/publications/2011_stone_abman_kemmerer_kruegel_steigerwald_vigna_FakeAV.pdf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Priceless: The Role of Payments in Abuse-advertised Goods - </a:t>
            </a:r>
            <a:r>
              <a:rPr lang="en-US" sz="1600" dirty="0">
                <a:hlinkClick r:id="rId4"/>
              </a:rPr>
              <a:t>http://cseweb.ucsd.edu/~</a:t>
            </a:r>
            <a:r>
              <a:rPr lang="en-US" sz="1600" dirty="0" smtClean="0">
                <a:hlinkClick r:id="rId4"/>
              </a:rPr>
              <a:t>savage/papers/CCS12Priceless.pdf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Characterizing Large-Scale Click Fraud in </a:t>
            </a:r>
            <a:r>
              <a:rPr lang="en-US" sz="1600" dirty="0" err="1" smtClean="0"/>
              <a:t>ZeroAccess</a:t>
            </a:r>
            <a:r>
              <a:rPr lang="en-US" sz="1600" dirty="0"/>
              <a:t> - </a:t>
            </a:r>
            <a:r>
              <a:rPr lang="en-US" sz="1600" dirty="0">
                <a:hlinkClick r:id="rId5"/>
              </a:rPr>
              <a:t>http://cseweb.ucsd.edu/~</a:t>
            </a:r>
            <a:r>
              <a:rPr lang="en-US" sz="1600" dirty="0" smtClean="0">
                <a:hlinkClick r:id="rId5"/>
              </a:rPr>
              <a:t>voelker/pubs/za-ccs14.pdf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 err="1" smtClean="0"/>
              <a:t>Botcoin</a:t>
            </a:r>
            <a:r>
              <a:rPr lang="en-US" sz="1600" dirty="0"/>
              <a:t>: Monetizing Stolen Cycles  - </a:t>
            </a:r>
            <a:r>
              <a:rPr lang="en-US" sz="1600" dirty="0">
                <a:hlinkClick r:id="rId6"/>
              </a:rPr>
              <a:t>http://cseweb.ucsd.edu/~</a:t>
            </a:r>
            <a:r>
              <a:rPr lang="en-US" sz="1600" dirty="0" smtClean="0">
                <a:hlinkClick r:id="rId6"/>
              </a:rPr>
              <a:t>snoeren/papers/botcoin-ndss14.pdf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Serf and Turf: </a:t>
            </a:r>
            <a:r>
              <a:rPr lang="en-US" sz="1600" dirty="0" err="1"/>
              <a:t>Crowdturfing</a:t>
            </a:r>
            <a:r>
              <a:rPr lang="en-US" sz="1600" dirty="0"/>
              <a:t> for Fun and Profit - </a:t>
            </a:r>
            <a:r>
              <a:rPr lang="en-US" sz="1600" dirty="0">
                <a:hlinkClick r:id="rId7"/>
              </a:rPr>
              <a:t>http://</a:t>
            </a:r>
            <a:r>
              <a:rPr lang="en-US" sz="1600" dirty="0" smtClean="0">
                <a:hlinkClick r:id="rId7"/>
              </a:rPr>
              <a:t>www.ccs.neu.edu/home/cbw/pdf/crowdturfing-www12.pdf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Dirty Jobs: The Role of Freelance Labor in Web Service Abuse - </a:t>
            </a:r>
            <a:r>
              <a:rPr lang="en-US" sz="1600" dirty="0">
                <a:hlinkClick r:id="rId8"/>
              </a:rPr>
              <a:t>http://cseweb.ucsd.edu/~</a:t>
            </a:r>
            <a:r>
              <a:rPr lang="en-US" sz="1600" dirty="0" smtClean="0">
                <a:hlinkClick r:id="rId8"/>
              </a:rPr>
              <a:t>savage/papers/UsenixSec11-DJ.pdf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Follow the Green: Growth and Dynamics in Twitter Follower Markets - </a:t>
            </a:r>
            <a:r>
              <a:rPr lang="en-US" sz="1600" dirty="0">
                <a:hlinkClick r:id="rId9"/>
              </a:rPr>
              <a:t>http://www.cs.ucsb.edu/~</a:t>
            </a:r>
            <a:r>
              <a:rPr lang="en-US" sz="1600" dirty="0" smtClean="0">
                <a:hlinkClick r:id="rId9"/>
              </a:rPr>
              <a:t>gangw/twitter_imc13.pdf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r>
              <a:rPr lang="en-US" sz="1600" dirty="0"/>
              <a:t>Dialing Back Abuse on Phone Verified Accounts - </a:t>
            </a:r>
            <a:r>
              <a:rPr lang="en-US" sz="1600" dirty="0">
                <a:hlinkClick r:id="rId10"/>
              </a:rPr>
              <a:t>http://</a:t>
            </a:r>
            <a:r>
              <a:rPr lang="en-US" sz="1600" dirty="0" smtClean="0">
                <a:hlinkClick r:id="rId10"/>
              </a:rPr>
              <a:t>www.inwyrd.com/blog/wp-content/uploads/2014/08/ccs2014dialing.pdf</a:t>
            </a:r>
            <a:endParaRPr lang="en-US" sz="1600" dirty="0" smtClean="0"/>
          </a:p>
          <a:p>
            <a:pPr marL="342900" indent="-342900">
              <a:buFont typeface="+mj-lt"/>
              <a:buAutoNum type="arabicPeriod" startAt="10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979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9625</TotalTime>
  <Words>4131</Words>
  <Application>Microsoft Office PowerPoint</Application>
  <PresentationFormat>Widescreen</PresentationFormat>
  <Paragraphs>628</Paragraphs>
  <Slides>90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Calibri Light</vt:lpstr>
      <vt:lpstr>Tw Cen MT</vt:lpstr>
      <vt:lpstr>Wingdings</vt:lpstr>
      <vt:lpstr>Office Theme</vt:lpstr>
      <vt:lpstr>CS 4740/6740 Network Security</vt:lpstr>
      <vt:lpstr>Learning About Security</vt:lpstr>
      <vt:lpstr>Attack Mechanisms vs. Attackers</vt:lpstr>
      <vt:lpstr>Actors in the Underground</vt:lpstr>
      <vt:lpstr>Structure of the Underground</vt:lpstr>
      <vt:lpstr>Outline</vt:lpstr>
      <vt:lpstr>Underground Forums</vt:lpstr>
      <vt:lpstr>eBay for the Underground</vt:lpstr>
      <vt:lpstr>“An Inquiry into the Nature and Causes of the Wealth of Internet Miscreants”</vt:lpstr>
      <vt:lpstr>Advertisements</vt:lpstr>
      <vt:lpstr>Sensitive Data</vt:lpstr>
      <vt:lpstr>Are Credit Cards Valid?</vt:lpstr>
      <vt:lpstr>Where do Credit Cards Come From?</vt:lpstr>
      <vt:lpstr>Goods</vt:lpstr>
      <vt:lpstr>Services</vt:lpstr>
      <vt:lpstr>Prices</vt:lpstr>
      <vt:lpstr>PowerPoint Presentation</vt:lpstr>
      <vt:lpstr>Treachery</vt:lpstr>
      <vt:lpstr>“An Analysis of Underground Forums”</vt:lpstr>
      <vt:lpstr>Underground Forums Wrap-up</vt:lpstr>
      <vt:lpstr>Exploits-as-a-Service</vt:lpstr>
      <vt:lpstr>Decoupling and Specialization</vt:lpstr>
      <vt:lpstr>“Manufacturing Compromise: The Emergence of Exploit-as-a-Service”</vt:lpstr>
      <vt:lpstr>Exploit Kits and Traffic-PPI Services</vt:lpstr>
      <vt:lpstr>Traffic-PPI Example</vt:lpstr>
      <vt:lpstr>Measurement Methodology</vt:lpstr>
      <vt:lpstr>The Funnel</vt:lpstr>
      <vt:lpstr>Malware and Monetization</vt:lpstr>
      <vt:lpstr>Exploit-as-a-Service Wrapup</vt:lpstr>
      <vt:lpstr>Botnets</vt:lpstr>
      <vt:lpstr>From Malware to Botnets</vt:lpstr>
      <vt:lpstr>Old-School C&amp;C: IRC Channels</vt:lpstr>
      <vt:lpstr>P2P Botnets</vt:lpstr>
      <vt:lpstr>Fast Flux DNS</vt:lpstr>
      <vt:lpstr>Random Domain Generation</vt:lpstr>
      <vt:lpstr>“Your Botnet is My Botnet”</vt:lpstr>
      <vt:lpstr>Torpig Architecture</vt:lpstr>
      <vt:lpstr>Man-in-the-Browser Attack</vt:lpstr>
      <vt:lpstr>Stolen Information</vt:lpstr>
      <vt:lpstr>How to Estimate Botnet Size?</vt:lpstr>
      <vt:lpstr>Size of the Torpig Botnet</vt:lpstr>
      <vt:lpstr>Uses for Botnets</vt:lpstr>
      <vt:lpstr>Spam and “Affiliates”</vt:lpstr>
      <vt:lpstr>On the Origins of Spam</vt:lpstr>
      <vt:lpstr>Affiliate Marketing</vt:lpstr>
      <vt:lpstr>“Spamalytics: An Empirical Analysis of Spam Marketing Conversion”</vt:lpstr>
      <vt:lpstr>Spam Conversion</vt:lpstr>
      <vt:lpstr>Storm Botnet</vt:lpstr>
      <vt:lpstr>Methodology</vt:lpstr>
      <vt:lpstr>PowerPoint Presentation</vt:lpstr>
      <vt:lpstr>Focus on Two Spam Campaigns</vt:lpstr>
      <vt:lpstr>PowerPoint Presentation</vt:lpstr>
      <vt:lpstr>PowerPoint Presentation</vt:lpstr>
      <vt:lpstr>Results: Campaign Volumes</vt:lpstr>
      <vt:lpstr>Rewritten Spam Emails per Hour</vt:lpstr>
      <vt:lpstr>Spam Delivery: Top Domains</vt:lpstr>
      <vt:lpstr>Spam Filter Effectiveness</vt:lpstr>
      <vt:lpstr>Conversion Tracking</vt:lpstr>
      <vt:lpstr>Geographic View of Conversions</vt:lpstr>
      <vt:lpstr>PowerPoint Presentation</vt:lpstr>
      <vt:lpstr>Pharmaceutical Revenue</vt:lpstr>
      <vt:lpstr>“Spamcraft: An Inside Look At Spam Campaign Orchestration”</vt:lpstr>
      <vt:lpstr>Duration and Size</vt:lpstr>
      <vt:lpstr>Campaigns Over Time</vt:lpstr>
      <vt:lpstr>Counterfeit Goods</vt:lpstr>
      <vt:lpstr>Affiliate Scams, Revisited</vt:lpstr>
      <vt:lpstr>Scammers in the Spotlight</vt:lpstr>
      <vt:lpstr>Scammin’ Ain’t Easy</vt:lpstr>
      <vt:lpstr>Scammin’ Ain’t Easy, Continued</vt:lpstr>
      <vt:lpstr>Example: Pharmacy Express</vt:lpstr>
      <vt:lpstr>PowerPoint Presentation</vt:lpstr>
      <vt:lpstr>Merchant Banks</vt:lpstr>
      <vt:lpstr>PowerPoint Presentation</vt:lpstr>
      <vt:lpstr>Suppliers</vt:lpstr>
      <vt:lpstr>Pharmaleaks</vt:lpstr>
      <vt:lpstr>PowerPoint Presentation</vt:lpstr>
      <vt:lpstr>PowerPoint Presentation</vt:lpstr>
      <vt:lpstr>Profit</vt:lpstr>
      <vt:lpstr>Fake Antivirus Software</vt:lpstr>
      <vt:lpstr>Methodology</vt:lpstr>
      <vt:lpstr>Fake AV by the Numbers</vt:lpstr>
      <vt:lpstr>Refunds and Chargebacks</vt:lpstr>
      <vt:lpstr>Intervention</vt:lpstr>
      <vt:lpstr>Final Words</vt:lpstr>
      <vt:lpstr>Scratching the Surface of the Underground</vt:lpstr>
      <vt:lpstr>Don’t Believe the Hype</vt:lpstr>
      <vt:lpstr>Criminals vs. State-Sponsored Attackers</vt:lpstr>
      <vt:lpstr>Advanced Persistent Threat</vt:lpstr>
      <vt:lpstr>Sources</vt:lpstr>
      <vt:lpstr>More 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4740/6740 Network Security</dc:title>
  <dc:creator>bowlinearl@live.com</dc:creator>
  <cp:lastModifiedBy>bowlinearl@live.com</cp:lastModifiedBy>
  <cp:revision>1390</cp:revision>
  <dcterms:created xsi:type="dcterms:W3CDTF">2015-01-18T16:53:31Z</dcterms:created>
  <dcterms:modified xsi:type="dcterms:W3CDTF">2015-04-14T21:46:25Z</dcterms:modified>
</cp:coreProperties>
</file>