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sldIdLst>
    <p:sldId id="256" r:id="rId2"/>
    <p:sldId id="337" r:id="rId3"/>
    <p:sldId id="257" r:id="rId4"/>
    <p:sldId id="258" r:id="rId5"/>
    <p:sldId id="338" r:id="rId6"/>
    <p:sldId id="339" r:id="rId7"/>
    <p:sldId id="340" r:id="rId8"/>
    <p:sldId id="341" r:id="rId9"/>
    <p:sldId id="342" r:id="rId10"/>
    <p:sldId id="343" r:id="rId11"/>
    <p:sldId id="366" r:id="rId12"/>
    <p:sldId id="346" r:id="rId13"/>
    <p:sldId id="348" r:id="rId14"/>
    <p:sldId id="351" r:id="rId15"/>
    <p:sldId id="352" r:id="rId16"/>
    <p:sldId id="353" r:id="rId17"/>
    <p:sldId id="367" r:id="rId18"/>
    <p:sldId id="370" r:id="rId19"/>
    <p:sldId id="368" r:id="rId20"/>
    <p:sldId id="371" r:id="rId21"/>
    <p:sldId id="369" r:id="rId22"/>
    <p:sldId id="372" r:id="rId23"/>
    <p:sldId id="373" r:id="rId24"/>
    <p:sldId id="374" r:id="rId25"/>
    <p:sldId id="376" r:id="rId26"/>
    <p:sldId id="378" r:id="rId27"/>
    <p:sldId id="375" r:id="rId28"/>
    <p:sldId id="379" r:id="rId29"/>
    <p:sldId id="377" r:id="rId30"/>
    <p:sldId id="380" r:id="rId31"/>
    <p:sldId id="361" r:id="rId32"/>
    <p:sldId id="382" r:id="rId33"/>
    <p:sldId id="364" r:id="rId34"/>
    <p:sldId id="383" r:id="rId35"/>
    <p:sldId id="336" r:id="rId36"/>
    <p:sldId id="394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7" r:id="rId48"/>
    <p:sldId id="398" r:id="rId49"/>
    <p:sldId id="399" r:id="rId50"/>
    <p:sldId id="400" r:id="rId51"/>
    <p:sldId id="401" r:id="rId52"/>
    <p:sldId id="402" r:id="rId53"/>
    <p:sldId id="405" r:id="rId54"/>
    <p:sldId id="412" r:id="rId55"/>
    <p:sldId id="407" r:id="rId56"/>
    <p:sldId id="408" r:id="rId57"/>
    <p:sldId id="409" r:id="rId58"/>
    <p:sldId id="411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2" r:id="rId68"/>
    <p:sldId id="421" r:id="rId69"/>
    <p:sldId id="423" r:id="rId70"/>
    <p:sldId id="335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7E7E7"/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7" y="7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38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40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3263"/>
            <a:ext cx="617378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41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42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45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46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59" name="Shape 13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Famous incident in 1997 where AS 7007 announced its internal routing table to the world</a:t>
            </a:r>
          </a:p>
          <a:p>
            <a:pPr lvl="0">
              <a:defRPr sz="1800"/>
            </a:pPr>
            <a:r>
              <a:rPr sz="2400"/>
              <a:t>Very specific (/24) routes that caused many ASes to route traffic through AS 7007, creating routing black hole</a:t>
            </a:r>
          </a:p>
        </p:txBody>
      </p:sp>
    </p:spTree>
    <p:extLst>
      <p:ext uri="{BB962C8B-B14F-4D97-AF65-F5344CB8AC3E}">
        <p14:creationId xmlns:p14="http://schemas.microsoft.com/office/powerpoint/2010/main" val="17494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Shape 13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65" name="Shape 13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In 2008, Pakistan Telecom announced a specific prefix for YouTube, taking YouTube off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29292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38200" y="19954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38200" y="1526019"/>
            <a:ext cx="10515600" cy="5014060"/>
          </a:xfrm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75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2" Type="http://schemas.openxmlformats.org/officeDocument/2006/relationships/hyperlink" Target="foo.mysit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ber.ccs.neu.edu" TargetMode="External"/><Relationship Id="rId4" Type="http://schemas.openxmlformats.org/officeDocument/2006/relationships/hyperlink" Target="http://www.ccs.neu.ed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of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unixwiz.net/techtips/iguide-kaminsky-dns-vuln.html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queue.acm.org/detail.cfm?id=2668966" TargetMode="External"/><Relationship Id="rId4" Type="http://schemas.openxmlformats.org/officeDocument/2006/relationships/hyperlink" Target="http://www.net-tech.bbn.com/sbgp/IEEE-JSAC-April2000/IEEE-JSAC-S-BGP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6: Naming and Routing</a:t>
            </a:r>
          </a:p>
          <a:p>
            <a:r>
              <a:rPr lang="en-US" dirty="0" smtClean="0"/>
              <a:t>(DNS</a:t>
            </a:r>
            <a:r>
              <a:rPr lang="en-US" dirty="0" smtClean="0">
                <a:sym typeface="Wingdings" panose="05000000000000000000" pitchFamily="2" charset="2"/>
              </a:rPr>
              <a:t>DNSSEC, BGPRPKI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Roots</a:t>
            </a:r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5347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4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Nameserver</a:t>
            </a:r>
            <a:r>
              <a:rPr lang="en-US" dirty="0" smtClean="0"/>
              <a:t> and Authorities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48" y="3358055"/>
            <a:ext cx="4556407" cy="34156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Local </a:t>
            </a:r>
            <a:r>
              <a:rPr lang="en-US" dirty="0" err="1" smtClean="0">
                <a:solidFill>
                  <a:schemeClr val="accent1"/>
                </a:solidFill>
              </a:rPr>
              <a:t>nameserver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handles queries on behalf of clients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Authoritative </a:t>
            </a:r>
            <a:r>
              <a:rPr lang="en-US" dirty="0" err="1" smtClean="0">
                <a:solidFill>
                  <a:schemeClr val="accent1"/>
                </a:solidFill>
              </a:rPr>
              <a:t>nameservers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know the zone mappings for a subset of the </a:t>
            </a:r>
            <a:r>
              <a:rPr lang="en-US" dirty="0" err="1" smtClean="0"/>
              <a:t>heirarchy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0800000">
            <a:off x="6528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90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1" y="57896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3" y="514171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2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2211" y="6439879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0885" y="5762205"/>
            <a:ext cx="63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4855" y="4039403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663" y="1454670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6148" y="4072511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561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 flipH="1">
            <a:off x="2842306" y="1724932"/>
            <a:ext cx="3022270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852587" y="2856116"/>
            <a:ext cx="2238704" cy="570853"/>
          </a:xfrm>
          <a:prstGeom prst="wedgeRectCallout">
            <a:avLst>
              <a:gd name="adj1" fmla="val 68369"/>
              <a:gd name="adj2" fmla="val 64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Local </a:t>
            </a:r>
            <a:r>
              <a:rPr lang="en-US" sz="2000" dirty="0" err="1" smtClean="0"/>
              <a:t>nameserver</a:t>
            </a:r>
            <a:endParaRPr lang="en-US" sz="2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5036272" y="5916231"/>
            <a:ext cx="2238704" cy="570853"/>
          </a:xfrm>
          <a:prstGeom prst="wedgeRectCallout">
            <a:avLst>
              <a:gd name="adj1" fmla="val 67665"/>
              <a:gd name="adj2" fmla="val -3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Root </a:t>
            </a:r>
            <a:r>
              <a:rPr lang="en-US" sz="2000" dirty="0" err="1" smtClean="0"/>
              <a:t>nameserver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>
            <a:off x="10368748" y="5569804"/>
            <a:ext cx="1326977" cy="870075"/>
          </a:xfrm>
          <a:prstGeom prst="wedgeRectCallout">
            <a:avLst>
              <a:gd name="adj1" fmla="val -78073"/>
              <a:gd name="adj2" fmla="val -38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Authority for *.com</a:t>
            </a:r>
            <a:endParaRPr lang="en-US" sz="2000" dirty="0"/>
          </a:p>
        </p:txBody>
      </p:sp>
      <p:sp>
        <p:nvSpPr>
          <p:cNvPr id="31" name="Rectangular Callout 30"/>
          <p:cNvSpPr/>
          <p:nvPr/>
        </p:nvSpPr>
        <p:spPr>
          <a:xfrm>
            <a:off x="10321451" y="2942894"/>
            <a:ext cx="1632083" cy="1046010"/>
          </a:xfrm>
          <a:prstGeom prst="wedgeRectCallout">
            <a:avLst>
              <a:gd name="adj1" fmla="val -71311"/>
              <a:gd name="adj2" fmla="val 3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Authority for *google.com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44761" y="1434265"/>
            <a:ext cx="1366100" cy="1270928"/>
            <a:chOff x="1972286" y="1544211"/>
            <a:chExt cx="1366100" cy="12709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86" y="1544211"/>
              <a:ext cx="1006209" cy="10062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12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Domain Name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2197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Every host knows and sends queries to a local </a:t>
            </a:r>
            <a:r>
              <a:rPr lang="en-US" dirty="0" err="1" smtClean="0"/>
              <a:t>nameserver</a:t>
            </a:r>
            <a:endParaRPr lang="en-US" dirty="0" smtClean="0"/>
          </a:p>
          <a:p>
            <a:r>
              <a:rPr lang="en-US" dirty="0"/>
              <a:t>If the </a:t>
            </a:r>
            <a:r>
              <a:rPr lang="en-US" dirty="0" smtClean="0"/>
              <a:t>local </a:t>
            </a:r>
            <a:r>
              <a:rPr lang="en-US" dirty="0" err="1" smtClean="0"/>
              <a:t>nameserver</a:t>
            </a:r>
            <a:r>
              <a:rPr lang="en-US" dirty="0" smtClean="0"/>
              <a:t> </a:t>
            </a:r>
            <a:r>
              <a:rPr lang="en-US" dirty="0"/>
              <a:t>can answer the query, then you’re done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Nameserver</a:t>
            </a:r>
            <a:r>
              <a:rPr lang="en-US" dirty="0" smtClean="0"/>
              <a:t> </a:t>
            </a:r>
            <a:r>
              <a:rPr lang="en-US" dirty="0"/>
              <a:t>is also the authoritative server for that name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Nameserver</a:t>
            </a:r>
            <a:r>
              <a:rPr lang="en-US" dirty="0" smtClean="0"/>
              <a:t> </a:t>
            </a:r>
            <a:r>
              <a:rPr lang="en-US" dirty="0"/>
              <a:t>has cached the record for that name</a:t>
            </a:r>
          </a:p>
          <a:p>
            <a:r>
              <a:rPr lang="en-US" dirty="0" smtClean="0"/>
              <a:t>Otherwise, go down the hierarchy and search for the authoritative name server</a:t>
            </a:r>
          </a:p>
          <a:p>
            <a:pPr lvl="1"/>
            <a:r>
              <a:rPr lang="en-US" dirty="0"/>
              <a:t>Every local </a:t>
            </a:r>
            <a:r>
              <a:rPr lang="en-US" dirty="0" err="1" smtClean="0"/>
              <a:t>nameserver</a:t>
            </a:r>
            <a:r>
              <a:rPr lang="en-US" dirty="0" smtClean="0"/>
              <a:t> </a:t>
            </a:r>
            <a:r>
              <a:rPr lang="en-US" dirty="0"/>
              <a:t>knows the root servers</a:t>
            </a:r>
          </a:p>
          <a:p>
            <a:pPr lvl="1"/>
            <a:r>
              <a:rPr lang="en-US" dirty="0" smtClean="0"/>
              <a:t>Use cache to skip steps if possible</a:t>
            </a:r>
          </a:p>
          <a:p>
            <a:pPr lvl="2"/>
            <a:r>
              <a:rPr lang="en-US" dirty="0" smtClean="0"/>
              <a:t>e.g. skip the root and go directly to .</a:t>
            </a:r>
            <a:r>
              <a:rPr lang="en-US" dirty="0" err="1" smtClean="0"/>
              <a:t>edu</a:t>
            </a:r>
            <a:r>
              <a:rPr lang="en-US" dirty="0" smtClean="0"/>
              <a:t> if the .</a:t>
            </a:r>
            <a:r>
              <a:rPr lang="en-US" dirty="0" err="1" smtClean="0"/>
              <a:t>edu</a:t>
            </a:r>
            <a:r>
              <a:rPr lang="en-US" dirty="0" smtClean="0"/>
              <a:t> zone file is cached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9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DNS query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48" y="4039403"/>
            <a:ext cx="4556407" cy="2734256"/>
          </a:xfrm>
        </p:spPr>
        <p:txBody>
          <a:bodyPr>
            <a:normAutofit/>
          </a:bodyPr>
          <a:lstStyle/>
          <a:p>
            <a:r>
              <a:rPr lang="en-US" dirty="0" smtClean="0"/>
              <a:t>Contact server replies with the name of the next authority in the hierarchy</a:t>
            </a:r>
          </a:p>
          <a:p>
            <a:r>
              <a:rPr lang="en-US" dirty="0" smtClean="0"/>
              <a:t>“I don’t know this name, but this other server might”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6528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90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1" y="57896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3" y="514171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2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2211" y="6439879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0885" y="5762205"/>
            <a:ext cx="63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4855" y="4039403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663" y="1454670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6148" y="4072511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561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6886201" y="4418210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7954415" y="3477085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7904931" y="2870059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7885841" y="2866606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7895435" y="3464446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6853194" y="4338263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6528078" y="265611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7622211" y="1948365"/>
            <a:ext cx="1536424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1579150" y="1702563"/>
            <a:ext cx="4142748" cy="543571"/>
            <a:chOff x="1219200" y="4876799"/>
            <a:chExt cx="5181605" cy="1384995"/>
          </a:xfrm>
        </p:grpSpPr>
        <p:sp>
          <p:nvSpPr>
            <p:cNvPr id="27" name="Rectangular Callout 26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Where is www.google.com?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2289" y="1517823"/>
            <a:ext cx="1366100" cy="1270928"/>
            <a:chOff x="1972286" y="1544211"/>
            <a:chExt cx="1366100" cy="12709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86" y="1544211"/>
              <a:ext cx="1006209" cy="100620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6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Resource Records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DNS queries have two fields: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</a:p>
          <a:p>
            <a:r>
              <a:rPr lang="en-US" dirty="0" smtClean="0"/>
              <a:t>Resource record is the response to a query</a:t>
            </a:r>
          </a:p>
          <a:p>
            <a:pPr lvl="1"/>
            <a:r>
              <a:rPr lang="en-US" dirty="0" smtClean="0"/>
              <a:t>Four fields: (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en-US" dirty="0" smtClean="0"/>
              <a:t>, TTL)</a:t>
            </a:r>
          </a:p>
          <a:p>
            <a:pPr lvl="1"/>
            <a:r>
              <a:rPr lang="en-US" dirty="0" smtClean="0"/>
              <a:t>There may be multiple records returned for one query</a:t>
            </a:r>
          </a:p>
          <a:p>
            <a:r>
              <a:rPr lang="en-US" dirty="0" smtClean="0"/>
              <a:t>What are do the </a:t>
            </a:r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r>
              <a:rPr lang="en-US" dirty="0" smtClean="0"/>
              <a:t> mean?</a:t>
            </a:r>
          </a:p>
          <a:p>
            <a:pPr lvl="1"/>
            <a:r>
              <a:rPr lang="en-US" dirty="0" smtClean="0"/>
              <a:t>Depends on the </a:t>
            </a:r>
            <a:r>
              <a:rPr lang="en-US" dirty="0" smtClean="0">
                <a:solidFill>
                  <a:schemeClr val="accent1"/>
                </a:solidFill>
              </a:rPr>
              <a:t>type</a:t>
            </a:r>
            <a:r>
              <a:rPr lang="en-US" dirty="0" smtClean="0"/>
              <a:t> of query and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0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Type = A / AAAA</a:t>
            </a:r>
          </a:p>
          <a:p>
            <a:pPr lvl="1"/>
            <a:r>
              <a:rPr lang="en-US" dirty="0" smtClean="0"/>
              <a:t>Name = domain name</a:t>
            </a:r>
          </a:p>
          <a:p>
            <a:pPr lvl="1"/>
            <a:r>
              <a:rPr lang="en-US" dirty="0" smtClean="0"/>
              <a:t>Value = IP address</a:t>
            </a:r>
          </a:p>
          <a:p>
            <a:pPr lvl="1"/>
            <a:r>
              <a:rPr lang="en-US" dirty="0" smtClean="0"/>
              <a:t>A is IPv4, AAAA is IPv6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= NS</a:t>
            </a:r>
          </a:p>
          <a:p>
            <a:pPr lvl="1"/>
            <a:r>
              <a:rPr lang="en-US" dirty="0" smtClean="0"/>
              <a:t>Name = partial domain</a:t>
            </a:r>
          </a:p>
          <a:p>
            <a:pPr lvl="1"/>
            <a:r>
              <a:rPr lang="en-US" dirty="0" smtClean="0"/>
              <a:t>Value = name of DNS server for this domain</a:t>
            </a:r>
          </a:p>
          <a:p>
            <a:pPr lvl="1"/>
            <a:r>
              <a:rPr lang="en-US" dirty="0" smtClean="0"/>
              <a:t>“Go send your query to this other server”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30248" y="1578430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76157" y="1864665"/>
              <a:ext cx="955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0249" y="2699433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24473" y="2985668"/>
              <a:ext cx="858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129.10.116.81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0248" y="4386945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76157" y="4673180"/>
              <a:ext cx="955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30249" y="5507948"/>
            <a:ext cx="4354285" cy="1028587"/>
            <a:chOff x="4506248" y="5507947"/>
            <a:chExt cx="4354285" cy="1028587"/>
          </a:xfrm>
          <a:solidFill>
            <a:schemeClr val="accent2"/>
          </a:solidFill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324473" y="5794183"/>
              <a:ext cx="85895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Types, Continued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00198" y="1600200"/>
            <a:ext cx="4561112" cy="5105400"/>
          </a:xfrm>
        </p:spPr>
        <p:txBody>
          <a:bodyPr/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hostname</a:t>
            </a:r>
          </a:p>
          <a:p>
            <a:pPr lvl="1"/>
            <a:r>
              <a:rPr lang="en-US" dirty="0"/>
              <a:t>Value = canonical hostname</a:t>
            </a:r>
          </a:p>
          <a:p>
            <a:pPr lvl="1"/>
            <a:r>
              <a:rPr lang="en-US" dirty="0"/>
              <a:t>Useful for aliasing</a:t>
            </a:r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domain in email address</a:t>
            </a:r>
          </a:p>
          <a:p>
            <a:pPr lvl="1"/>
            <a:r>
              <a:rPr lang="en-US" dirty="0"/>
              <a:t>Value = canonical name of mail server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28222" y="1578430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76157" y="1864665"/>
              <a:ext cx="955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CNAME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28223" y="2699433"/>
            <a:ext cx="4354285" cy="1028587"/>
            <a:chOff x="4506248" y="2699432"/>
            <a:chExt cx="4354285" cy="1028587"/>
          </a:xfrm>
          <a:solidFill>
            <a:schemeClr val="accent2"/>
          </a:solidFill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324473" y="2985668"/>
              <a:ext cx="85895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28222" y="4386945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76157" y="4673180"/>
              <a:ext cx="955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MX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28223" y="5507948"/>
            <a:ext cx="4354285" cy="1028587"/>
            <a:chOff x="4506248" y="5507947"/>
            <a:chExt cx="4354285" cy="1028587"/>
          </a:xfrm>
          <a:solidFill>
            <a:schemeClr val="accent2"/>
          </a:solidFill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24473" y="5794183"/>
              <a:ext cx="85895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35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Packet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376699"/>
              </p:ext>
            </p:extLst>
          </p:nvPr>
        </p:nvGraphicFramePr>
        <p:xfrm>
          <a:off x="2467164" y="2704018"/>
          <a:ext cx="6636512" cy="193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2017"/>
                <a:gridCol w="33144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TxID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Flags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Question Count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Answer Count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Authority Count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Additional Record Count</a:t>
                      </a:r>
                      <a:endParaRPr lang="en-US" sz="2000" dirty="0"/>
                    </a:p>
                  </a:txBody>
                  <a:tcPr anchor="ctr"/>
                </a:tc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Question and answer data (Resource Records, variable length)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139" y="22829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36831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50269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32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1206449" y="1128593"/>
            <a:ext cx="2869696" cy="1051434"/>
          </a:xfrm>
          <a:prstGeom prst="wedgeRectCallout">
            <a:avLst>
              <a:gd name="adj1" fmla="val 39037"/>
              <a:gd name="adj2" fmla="val 10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ID number used to match requests and responses</a:t>
            </a: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5711162" y="933085"/>
            <a:ext cx="4007620" cy="1246942"/>
          </a:xfrm>
          <a:prstGeom prst="wedgeRectCallout">
            <a:avLst>
              <a:gd name="adj1" fmla="val -20782"/>
              <a:gd name="adj2" fmla="val 99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Query/response?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Authoritative/non-authoritative 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Success/failure?</a:t>
            </a:r>
            <a:endParaRPr lang="en-US" sz="20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21970" y="5044338"/>
            <a:ext cx="8991600" cy="166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DNS is a UDP-based protocol on port 53</a:t>
            </a:r>
          </a:p>
          <a:p>
            <a:pPr lvl="1"/>
            <a:r>
              <a:rPr lang="en-US" dirty="0" smtClean="0"/>
              <a:t>No TCP means no connections</a:t>
            </a:r>
          </a:p>
          <a:p>
            <a:pPr lvl="1"/>
            <a:r>
              <a:rPr lang="en-US" dirty="0" err="1" smtClean="0"/>
              <a:t>TxIDs</a:t>
            </a:r>
            <a:r>
              <a:rPr lang="en-US" dirty="0" smtClean="0"/>
              <a:t> are needed to correlate requests and responses</a:t>
            </a:r>
          </a:p>
          <a:p>
            <a:pPr lvl="1"/>
            <a:r>
              <a:rPr lang="en-US" dirty="0" smtClean="0"/>
              <a:t>Serves as authentication for responses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55068" y="3076978"/>
            <a:ext cx="6643026" cy="8175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9243278" y="2934179"/>
            <a:ext cx="2869696" cy="1135203"/>
          </a:xfrm>
          <a:prstGeom prst="wedgeRectCallout">
            <a:avLst>
              <a:gd name="adj1" fmla="val -60986"/>
              <a:gd name="adj2" fmla="val -4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many records are there of each type in the response payload?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113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1141452"/>
          </a:xfrm>
        </p:spPr>
        <p:txBody>
          <a:bodyPr/>
          <a:lstStyle/>
          <a:p>
            <a:r>
              <a:rPr lang="en-US" dirty="0" smtClean="0"/>
              <a:t>DNS responses may contain more than a single answer</a:t>
            </a:r>
          </a:p>
          <a:p>
            <a:r>
              <a:rPr lang="en-US" dirty="0" smtClean="0"/>
              <a:t>Example: resolving cyclic dependency</a:t>
            </a:r>
            <a:endParaRPr lang="en-US" dirty="0"/>
          </a:p>
        </p:txBody>
      </p:sp>
      <p:pic>
        <p:nvPicPr>
          <p:cNvPr id="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7" y="347953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025" y="413207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2150" y="2793857"/>
            <a:ext cx="3348875" cy="1738325"/>
          </a:xfrm>
          <a:prstGeom prst="wedgeRectCallout">
            <a:avLst>
              <a:gd name="adj1" fmla="val 73015"/>
              <a:gd name="adj2" fmla="val 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59714"/>
              </p:ext>
            </p:extLst>
          </p:nvPr>
        </p:nvGraphicFramePr>
        <p:xfrm>
          <a:off x="397423" y="2932293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1552876"/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5678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00" y="348184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51250" y="4132072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278045" y="2504946"/>
            <a:ext cx="3777886" cy="2453564"/>
          </a:xfrm>
          <a:prstGeom prst="wedgeRectCallout">
            <a:avLst>
              <a:gd name="adj1" fmla="val -64198"/>
              <a:gd name="adj2" fmla="val 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81471"/>
              </p:ext>
            </p:extLst>
          </p:nvPr>
        </p:nvGraphicFramePr>
        <p:xfrm>
          <a:off x="8382987" y="2639694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5678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NS </a:t>
                      </a:r>
                      <a:r>
                        <a:rPr lang="en-US" baseline="0" dirty="0" smtClean="0"/>
                        <a:t>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A a.gtld-server.com </a:t>
                      </a:r>
                      <a:r>
                        <a:rPr lang="en-US" dirty="0" smtClean="0"/>
                        <a:t>12.56.10.1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64732"/>
            <a:ext cx="10515600" cy="114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Known as </a:t>
            </a:r>
            <a:r>
              <a:rPr lang="en-US" dirty="0" smtClean="0">
                <a:solidFill>
                  <a:schemeClr val="accent1"/>
                </a:solidFill>
              </a:rPr>
              <a:t>glue records</a:t>
            </a:r>
          </a:p>
          <a:p>
            <a:r>
              <a:rPr lang="en-US" dirty="0" smtClean="0"/>
              <a:t>Additional responses can contain any type of record (i.e. A, NS, etc.)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5400000">
            <a:off x="5828062" y="3115319"/>
            <a:ext cx="553978" cy="147952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62824" y="4474057"/>
            <a:ext cx="3615210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333567" y="4257107"/>
            <a:ext cx="3800309" cy="2470697"/>
          </a:xfrm>
          <a:prstGeom prst="wedgeRectCallout">
            <a:avLst>
              <a:gd name="adj1" fmla="val -67659"/>
              <a:gd name="adj2" fmla="val -1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ular Callout 35"/>
          <p:cNvSpPr/>
          <p:nvPr/>
        </p:nvSpPr>
        <p:spPr>
          <a:xfrm>
            <a:off x="8241945" y="1704930"/>
            <a:ext cx="3865090" cy="2158560"/>
          </a:xfrm>
          <a:prstGeom prst="wedgeRectCallout">
            <a:avLst>
              <a:gd name="adj1" fmla="val -63429"/>
              <a:gd name="adj2" fmla="val 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278559" y="4304521"/>
            <a:ext cx="3777886" cy="2453564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418003" y="2161500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Query, Revisited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0800000">
            <a:off x="4245106" y="237755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a.gtld-server.com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4603229" y="4139651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5671443" y="3198526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5621959" y="2591500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5602869" y="2588047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5612463" y="3185887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4570222" y="405970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45106" y="2377556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086728" y="1669806"/>
            <a:ext cx="17889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981011" y="1459171"/>
            <a:ext cx="2827307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19993"/>
              </p:ext>
            </p:extLst>
          </p:nvPr>
        </p:nvGraphicFramePr>
        <p:xfrm>
          <a:off x="564738" y="2301634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15528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25914"/>
              </p:ext>
            </p:extLst>
          </p:nvPr>
        </p:nvGraphicFramePr>
        <p:xfrm>
          <a:off x="383501" y="4439269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NS </a:t>
                      </a:r>
                      <a:r>
                        <a:rPr lang="en-US" baseline="0" dirty="0" smtClean="0"/>
                        <a:t>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A a.gtld-server.com 12.56.10.1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15680"/>
              </p:ext>
            </p:extLst>
          </p:nvPr>
        </p:nvGraphicFramePr>
        <p:xfrm>
          <a:off x="8445728" y="4398572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NS </a:t>
                      </a:r>
                      <a:r>
                        <a:rPr lang="en-US" baseline="0" dirty="0" smtClean="0"/>
                        <a:t>ns1.google.com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A ns1.google.com 8.8.0.1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07205"/>
              </p:ext>
            </p:extLst>
          </p:nvPr>
        </p:nvGraphicFramePr>
        <p:xfrm>
          <a:off x="8403339" y="1849978"/>
          <a:ext cx="358114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A www.google.com </a:t>
                      </a:r>
                      <a:r>
                        <a:rPr lang="en-US" baseline="0" dirty="0" smtClean="0"/>
                        <a:t>182.0.7.34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ular Callout 38"/>
          <p:cNvSpPr/>
          <p:nvPr/>
        </p:nvSpPr>
        <p:spPr>
          <a:xfrm>
            <a:off x="426541" y="2159802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35761"/>
              </p:ext>
            </p:extLst>
          </p:nvPr>
        </p:nvGraphicFramePr>
        <p:xfrm>
          <a:off x="573276" y="2299936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15528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Rectangular Callout 40"/>
          <p:cNvSpPr/>
          <p:nvPr/>
        </p:nvSpPr>
        <p:spPr>
          <a:xfrm>
            <a:off x="426541" y="2177236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57612"/>
              </p:ext>
            </p:extLst>
          </p:nvPr>
        </p:nvGraphicFramePr>
        <p:xfrm>
          <a:off x="581814" y="231567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1552876"/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www.google.com?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32360" y="1459171"/>
            <a:ext cx="1040984" cy="1009667"/>
            <a:chOff x="1972286" y="1544211"/>
            <a:chExt cx="1366100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86" y="1544211"/>
              <a:ext cx="1006209" cy="100620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05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3" grpId="0" animBg="1"/>
      <p:bldP spid="33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6014"/>
            <a:ext cx="10515600" cy="3436634"/>
          </a:xfrm>
        </p:spPr>
        <p:txBody>
          <a:bodyPr/>
          <a:lstStyle/>
          <a:p>
            <a:r>
              <a:rPr lang="en-US" dirty="0" smtClean="0"/>
              <a:t>When you visit </a:t>
            </a:r>
            <a:r>
              <a:rPr lang="en-US" dirty="0" smtClean="0">
                <a:hlinkClick r:id="rId2"/>
              </a:rPr>
              <a:t>www.bofa.com</a:t>
            </a:r>
            <a:r>
              <a:rPr lang="en-US" dirty="0" smtClean="0"/>
              <a:t> you assume a few things</a:t>
            </a:r>
          </a:p>
          <a:p>
            <a:pPr lvl="1"/>
            <a:r>
              <a:rPr lang="en-US" dirty="0" smtClean="0"/>
              <a:t>The name </a:t>
            </a:r>
            <a:r>
              <a:rPr lang="en-US" dirty="0" smtClean="0">
                <a:hlinkClick r:id="rId2"/>
              </a:rPr>
              <a:t>www.bofa.com</a:t>
            </a:r>
            <a:r>
              <a:rPr lang="en-US" dirty="0" smtClean="0"/>
              <a:t> will resolve to the correct IP of </a:t>
            </a:r>
            <a:r>
              <a:rPr lang="en-US" dirty="0" err="1" smtClean="0"/>
              <a:t>BofA’s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Packets sent to </a:t>
            </a:r>
            <a:r>
              <a:rPr lang="en-US" dirty="0" err="1" smtClean="0"/>
              <a:t>BofA’s</a:t>
            </a:r>
            <a:r>
              <a:rPr lang="en-US" dirty="0" smtClean="0"/>
              <a:t> IP will be successfully delivered to the right machine</a:t>
            </a:r>
          </a:p>
          <a:p>
            <a:r>
              <a:rPr lang="en-US" dirty="0" smtClean="0"/>
              <a:t>Technology underlies these assumptions</a:t>
            </a:r>
          </a:p>
          <a:p>
            <a:pPr lvl="1"/>
            <a:r>
              <a:rPr lang="en-US" dirty="0" smtClean="0"/>
              <a:t>DNS binds names to IP addresses</a:t>
            </a:r>
          </a:p>
          <a:p>
            <a:pPr lvl="1"/>
            <a:r>
              <a:rPr lang="en-US" dirty="0" smtClean="0"/>
              <a:t>BGP distributes the routes necessary to reach all IPs on the Internet</a:t>
            </a:r>
          </a:p>
          <a:p>
            <a:r>
              <a:rPr lang="en-US" dirty="0" smtClean="0"/>
              <a:t>If these assumptions are violated, an attacker can wreak havoc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27228" y="1460962"/>
            <a:ext cx="1983514" cy="1348399"/>
            <a:chOff x="8158758" y="1455183"/>
            <a:chExt cx="1983514" cy="1348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940756" y="1499697"/>
            <a:ext cx="1366100" cy="1270928"/>
            <a:chOff x="1972286" y="1544211"/>
            <a:chExt cx="1366100" cy="12709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86" y="1544211"/>
              <a:ext cx="1006209" cy="10062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>
            <a:off x="3347545" y="2133600"/>
            <a:ext cx="4997669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6668" y="1706877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http://www.bofa.com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59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attacks</a:t>
            </a:r>
          </a:p>
          <a:p>
            <a:pPr lvl="1"/>
            <a:r>
              <a:rPr lang="en-US" dirty="0" smtClean="0"/>
              <a:t>Old school attack: record injection</a:t>
            </a:r>
          </a:p>
          <a:p>
            <a:pPr lvl="1"/>
            <a:r>
              <a:rPr lang="en-US" dirty="0" smtClean="0"/>
              <a:t>Somewhat old school attack: response spoofing</a:t>
            </a:r>
          </a:p>
          <a:p>
            <a:pPr lvl="1"/>
            <a:r>
              <a:rPr lang="en-US" dirty="0" smtClean="0"/>
              <a:t>New, deadly attack: The </a:t>
            </a:r>
            <a:r>
              <a:rPr lang="en-US" dirty="0" err="1" smtClean="0"/>
              <a:t>Kaminsky</a:t>
            </a:r>
            <a:r>
              <a:rPr lang="en-US" dirty="0" smtClean="0"/>
              <a:t>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0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and Attacker Goals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" y="2264001"/>
            <a:ext cx="1141319" cy="1141319"/>
          </a:xfr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84" y="2253087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3037" y="295052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</a:t>
            </a:r>
          </a:p>
          <a:p>
            <a:pPr algn="ctr"/>
            <a:r>
              <a:rPr lang="en-US" sz="2000" dirty="0" err="1"/>
              <a:t>N</a:t>
            </a:r>
            <a:r>
              <a:rPr lang="en-US" sz="2000" dirty="0" err="1" smtClean="0"/>
              <a:t>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6304966" y="1518914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Honest DNS Servers</a:t>
            </a:r>
            <a:endParaRPr lang="en-US" sz="20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42" y="121814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22" y="166202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102.32.0.1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5021324" y="4141536"/>
            <a:ext cx="3258998" cy="2207467"/>
          </a:xfrm>
          <a:prstGeom prst="cloudCallout">
            <a:avLst>
              <a:gd name="adj1" fmla="val -61387"/>
              <a:gd name="adj2" fmla="val -129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want to add a record to that DNS server that directs www.bofa.com </a:t>
            </a:r>
            <a:r>
              <a:rPr lang="en-US" sz="2000" dirty="0" smtClean="0">
                <a:sym typeface="Wingdings" panose="05000000000000000000" pitchFamily="2" charset="2"/>
              </a:rPr>
              <a:t> 6.6.6.6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98592" y="2550410"/>
            <a:ext cx="1618710" cy="798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016520" y="2831257"/>
            <a:ext cx="1557003" cy="2002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69275" y="3532094"/>
            <a:ext cx="7639" cy="1340284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616456" y="2158886"/>
            <a:ext cx="1634932" cy="399504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82725" y="2462306"/>
            <a:ext cx="1620851" cy="395794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3"/>
          <p:cNvSpPr txBox="1">
            <a:spLocks/>
          </p:cNvSpPr>
          <p:nvPr/>
        </p:nvSpPr>
        <p:spPr>
          <a:xfrm>
            <a:off x="8532828" y="2641600"/>
            <a:ext cx="3485853" cy="402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Active attacker, may send DNS packets</a:t>
            </a:r>
          </a:p>
          <a:p>
            <a:r>
              <a:rPr lang="en-US" dirty="0" smtClean="0"/>
              <a:t>Remote attacker, may not eavesdrop</a:t>
            </a:r>
          </a:p>
          <a:p>
            <a:r>
              <a:rPr lang="en-US" dirty="0" smtClean="0"/>
              <a:t>Attacker may control their own domains and DNS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8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Injection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" y="2264001"/>
            <a:ext cx="1141319" cy="1141319"/>
          </a:xfr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</a:t>
            </a:r>
          </a:p>
          <a:p>
            <a:pPr algn="ctr"/>
            <a:r>
              <a:rPr lang="en-US" sz="2000" dirty="0" err="1"/>
              <a:t>N</a:t>
            </a:r>
            <a:r>
              <a:rPr lang="en-US" sz="2000" dirty="0" err="1" smtClean="0"/>
              <a:t>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Honest DNS Servers</a:t>
            </a:r>
            <a:endParaRPr lang="en-US" sz="20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ns.attacker.net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8313409" y="2542790"/>
            <a:ext cx="3800309" cy="2470697"/>
          </a:xfrm>
          <a:prstGeom prst="wedgeRectCallout">
            <a:avLst>
              <a:gd name="adj1" fmla="val -41711"/>
              <a:gd name="adj2" fmla="val 7157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59591"/>
              </p:ext>
            </p:extLst>
          </p:nvPr>
        </p:nvGraphicFramePr>
        <p:xfrm>
          <a:off x="8425570" y="2684255"/>
          <a:ext cx="3581146" cy="22250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www.attacker.net?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www.attacker.net </a:t>
                      </a:r>
                      <a:r>
                        <a:rPr lang="en-US" baseline="0" dirty="0" smtClean="0"/>
                        <a:t>128.1.2.0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A www.bofa.com </a:t>
                      </a:r>
                      <a:r>
                        <a:rPr lang="en-US" dirty="0" smtClean="0"/>
                        <a:t>6.6.6.6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</a:t>
            </a:r>
            <a:r>
              <a:rPr lang="en-US" sz="2000" kern="0" dirty="0" smtClean="0">
                <a:solidFill>
                  <a:sysClr val="window" lastClr="FFFFFF"/>
                </a:solidFill>
              </a:rPr>
              <a:t>www.attacker.net?</a:t>
            </a:r>
            <a:endParaRPr lang="en-US" sz="2000" kern="0" dirty="0">
              <a:solidFill>
                <a:sysClr val="window" lastClr="FFFFFF"/>
              </a:solidFill>
            </a:endParaRP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096001" y="2494301"/>
            <a:ext cx="1949773" cy="270008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41226" y="1779326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Bailiwick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injection attacks no longer work in practice</a:t>
            </a:r>
          </a:p>
          <a:p>
            <a:r>
              <a:rPr lang="en-US" dirty="0" smtClean="0"/>
              <a:t>All modern DNS servers implement </a:t>
            </a:r>
            <a:r>
              <a:rPr lang="en-US" dirty="0" smtClean="0">
                <a:solidFill>
                  <a:schemeClr val="accent1"/>
                </a:solidFill>
              </a:rPr>
              <a:t>bailiwick checking</a:t>
            </a:r>
          </a:p>
          <a:p>
            <a:pPr lvl="1"/>
            <a:r>
              <a:rPr lang="en-US" dirty="0" smtClean="0"/>
              <a:t>Only records related to the requested domain are accepted in responses</a:t>
            </a:r>
          </a:p>
          <a:p>
            <a:pPr lvl="1"/>
            <a:r>
              <a:rPr lang="en-US" dirty="0" smtClean="0"/>
              <a:t>In other words, DNS servers are less trusting of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873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Spoofing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" y="2264001"/>
            <a:ext cx="1141319" cy="1141319"/>
          </a:xfr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</a:t>
            </a:r>
          </a:p>
          <a:p>
            <a:pPr algn="ctr"/>
            <a:r>
              <a:rPr lang="en-US" sz="2000" dirty="0" err="1"/>
              <a:t>N</a:t>
            </a:r>
            <a:r>
              <a:rPr lang="en-US" sz="2000" dirty="0" err="1" smtClean="0"/>
              <a:t>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Honest DNS Servers</a:t>
            </a:r>
            <a:endParaRPr lang="en-US" sz="20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555214" y="4554173"/>
            <a:ext cx="3800309" cy="2113989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40633"/>
              </p:ext>
            </p:extLst>
          </p:nvPr>
        </p:nvGraphicFramePr>
        <p:xfrm>
          <a:off x="5667375" y="4695638"/>
          <a:ext cx="3581146" cy="1854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</a:t>
                      </a:r>
                      <a:r>
                        <a:rPr lang="en-US" smtClean="0"/>
                        <a:t>www.bofa.com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www.bofa.com 6.6.6.6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90157" y="1758924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6500337" y="2444416"/>
            <a:ext cx="3348875" cy="1738325"/>
          </a:xfrm>
          <a:prstGeom prst="wedgeRectCallout">
            <a:avLst>
              <a:gd name="adj1" fmla="val -56637"/>
              <a:gd name="adj2" fmla="val -55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65489"/>
              </p:ext>
            </p:extLst>
          </p:nvPr>
        </p:nvGraphicFramePr>
        <p:xfrm>
          <a:off x="6655610" y="2600286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1552876"/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</a:t>
                      </a:r>
                      <a:r>
                        <a:rPr lang="en-US" dirty="0" smtClean="0"/>
                        <a:t>www.bofa.com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4373064" y="2518341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998227" y="2482454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35411" y="2525847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08748" y="2478701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261148" y="2631101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067733" y="2560538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y 2"/>
          <p:cNvSpPr/>
          <p:nvPr/>
        </p:nvSpPr>
        <p:spPr>
          <a:xfrm>
            <a:off x="6646410" y="1824253"/>
            <a:ext cx="544316" cy="54431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Response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info does the attacker need to spoof a DNS response?</a:t>
            </a:r>
          </a:p>
          <a:p>
            <a:pPr lvl="1"/>
            <a:r>
              <a:rPr lang="en-US" dirty="0" smtClean="0"/>
              <a:t>IP address of the target </a:t>
            </a:r>
            <a:r>
              <a:rPr lang="en-US" dirty="0" err="1" smtClean="0"/>
              <a:t>nameserver</a:t>
            </a:r>
            <a:r>
              <a:rPr lang="en-US" dirty="0" smtClean="0"/>
              <a:t> and true authoritative </a:t>
            </a:r>
            <a:r>
              <a:rPr lang="en-US" dirty="0" err="1" smtClean="0"/>
              <a:t>nameserver</a:t>
            </a:r>
            <a:endParaRPr lang="en-US" dirty="0" smtClean="0"/>
          </a:p>
          <a:p>
            <a:pPr lvl="2"/>
            <a:r>
              <a:rPr lang="en-US" dirty="0" smtClean="0"/>
              <a:t>Easy, both pieces of info are readily available</a:t>
            </a:r>
          </a:p>
          <a:p>
            <a:pPr lvl="1"/>
            <a:r>
              <a:rPr lang="en-US" dirty="0" smtClean="0"/>
              <a:t>Source port used by the authoritative </a:t>
            </a:r>
            <a:r>
              <a:rPr lang="en-US" dirty="0" err="1" smtClean="0"/>
              <a:t>nameserver</a:t>
            </a:r>
            <a:endParaRPr lang="en-US" dirty="0" smtClean="0"/>
          </a:p>
          <a:p>
            <a:pPr lvl="2"/>
            <a:r>
              <a:rPr lang="en-US" dirty="0" smtClean="0"/>
              <a:t>Easy, it must be 53</a:t>
            </a:r>
          </a:p>
          <a:p>
            <a:pPr lvl="1"/>
            <a:r>
              <a:rPr lang="en-US" dirty="0" smtClean="0"/>
              <a:t>The question in the query</a:t>
            </a:r>
          </a:p>
          <a:p>
            <a:pPr lvl="2"/>
            <a:r>
              <a:rPr lang="en-US" dirty="0" smtClean="0"/>
              <a:t>Easy, the attacker can choose the targeted domain name</a:t>
            </a:r>
          </a:p>
          <a:p>
            <a:pPr lvl="1"/>
            <a:r>
              <a:rPr lang="en-US" dirty="0" smtClean="0"/>
              <a:t>Response port used by the target when they made the request</a:t>
            </a:r>
          </a:p>
          <a:p>
            <a:pPr lvl="1"/>
            <a:r>
              <a:rPr lang="en-US" dirty="0" err="1" smtClean="0"/>
              <a:t>TxID</a:t>
            </a:r>
            <a:r>
              <a:rPr lang="en-US" dirty="0" smtClean="0"/>
              <a:t> in the query</a:t>
            </a:r>
          </a:p>
          <a:p>
            <a:r>
              <a:rPr lang="en-US" dirty="0"/>
              <a:t>Old DNS servers used one port </a:t>
            </a:r>
            <a:r>
              <a:rPr lang="en-US" dirty="0" smtClean="0"/>
              <a:t>for </a:t>
            </a:r>
            <a:r>
              <a:rPr lang="en-US" dirty="0"/>
              <a:t>all </a:t>
            </a:r>
            <a:r>
              <a:rPr lang="en-US" dirty="0" smtClean="0"/>
              <a:t>queries and </a:t>
            </a:r>
            <a:r>
              <a:rPr lang="en-US" dirty="0"/>
              <a:t>incremented </a:t>
            </a:r>
            <a:r>
              <a:rPr lang="en-US" dirty="0" err="1"/>
              <a:t>TxID</a:t>
            </a:r>
            <a:r>
              <a:rPr lang="en-US" dirty="0"/>
              <a:t> monotonically</a:t>
            </a:r>
          </a:p>
          <a:p>
            <a:pPr lvl="1"/>
            <a:r>
              <a:rPr lang="en-US" dirty="0"/>
              <a:t>Attacker can query the target DNS server for a domain they control and observe the query at their own DNS server</a:t>
            </a:r>
          </a:p>
          <a:p>
            <a:pPr lvl="1"/>
            <a:r>
              <a:rPr lang="en-US" dirty="0"/>
              <a:t>The query reveals the port used by the target, as well as the approximate </a:t>
            </a:r>
            <a:r>
              <a:rPr lang="en-US" dirty="0" err="1" smtClean="0"/>
              <a:t>TxID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3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the Target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" y="2264001"/>
            <a:ext cx="1141319" cy="1141319"/>
          </a:xfr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</a:t>
            </a:r>
          </a:p>
          <a:p>
            <a:pPr algn="ctr"/>
            <a:r>
              <a:rPr lang="en-US" sz="2000" dirty="0" err="1"/>
              <a:t>N</a:t>
            </a:r>
            <a:r>
              <a:rPr lang="en-US" sz="2000" dirty="0" err="1" smtClean="0"/>
              <a:t>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Honest DNS Servers</a:t>
            </a:r>
            <a:endParaRPr lang="en-US" sz="20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102.32.0.1</a:t>
            </a:r>
          </a:p>
        </p:txBody>
      </p: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ns.attacker.net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</a:t>
            </a:r>
            <a:r>
              <a:rPr lang="en-US" sz="2000" kern="0" dirty="0" smtClean="0">
                <a:solidFill>
                  <a:sysClr val="window" lastClr="FFFFFF"/>
                </a:solidFill>
              </a:rPr>
              <a:t>www.attacker.net?</a:t>
            </a:r>
            <a:endParaRPr lang="en-US" sz="2000" kern="0" dirty="0">
              <a:solidFill>
                <a:sysClr val="window" lastClr="FFFFFF"/>
              </a:solidFill>
            </a:endParaRP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8202239" y="2704808"/>
            <a:ext cx="3348875" cy="1738325"/>
          </a:xfrm>
          <a:prstGeom prst="wedgeRectCallout">
            <a:avLst>
              <a:gd name="adj1" fmla="val -100216"/>
              <a:gd name="adj2" fmla="val -69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09302"/>
              </p:ext>
            </p:extLst>
          </p:nvPr>
        </p:nvGraphicFramePr>
        <p:xfrm>
          <a:off x="8357512" y="2860678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/>
                <a:gridCol w="1552876"/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12347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</a:t>
                      </a:r>
                      <a:r>
                        <a:rPr lang="en-US" dirty="0" smtClean="0"/>
                        <a:t>www.bofa.com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357512" y="2829787"/>
            <a:ext cx="1525275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Response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must infer the response port of the target </a:t>
            </a:r>
            <a:r>
              <a:rPr lang="en-US" dirty="0" err="1" smtClean="0"/>
              <a:t>nameserver</a:t>
            </a:r>
            <a:r>
              <a:rPr lang="en-US" dirty="0" smtClean="0"/>
              <a:t> and </a:t>
            </a:r>
            <a:r>
              <a:rPr lang="en-US" dirty="0" err="1" smtClean="0"/>
              <a:t>TxID</a:t>
            </a:r>
            <a:endParaRPr lang="en-US" dirty="0" smtClean="0"/>
          </a:p>
          <a:p>
            <a:r>
              <a:rPr lang="en-US" dirty="0" smtClean="0"/>
              <a:t>Attacker’s response must outrace the legitimate response</a:t>
            </a:r>
          </a:p>
          <a:p>
            <a:r>
              <a:rPr lang="en-US" dirty="0" smtClean="0"/>
              <a:t>The attack must be executed after the target </a:t>
            </a:r>
            <a:r>
              <a:rPr lang="en-US" dirty="0" err="1" smtClean="0"/>
              <a:t>nameserver</a:t>
            </a:r>
            <a:r>
              <a:rPr lang="en-US" dirty="0" smtClean="0"/>
              <a:t> is queried for a domain that is not in the cache</a:t>
            </a:r>
          </a:p>
          <a:p>
            <a:pPr lvl="1"/>
            <a:r>
              <a:rPr lang="en-US" dirty="0" smtClean="0"/>
              <a:t>If the target domain name is already cached, no queries will be sent</a:t>
            </a:r>
          </a:p>
          <a:p>
            <a:pPr lvl="1"/>
            <a:r>
              <a:rPr lang="en-US" dirty="0" smtClean="0"/>
              <a:t>The attacker can send the initial query to the </a:t>
            </a:r>
            <a:r>
              <a:rPr lang="en-US" dirty="0" err="1" smtClean="0"/>
              <a:t>nameserver</a:t>
            </a:r>
            <a:r>
              <a:rPr lang="en-US" dirty="0" smtClean="0"/>
              <a:t>, but if the attack fails the legitimate response will be cached until the TTL expires</a:t>
            </a:r>
          </a:p>
          <a:p>
            <a:r>
              <a:rPr lang="en-US" dirty="0" smtClean="0"/>
              <a:t>If the attack is successful, the record for a single domain is poisoned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6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Kaminsky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968"/>
            <a:ext cx="10867331" cy="5344680"/>
          </a:xfrm>
        </p:spPr>
        <p:txBody>
          <a:bodyPr/>
          <a:lstStyle/>
          <a:p>
            <a:r>
              <a:rPr lang="en-US" dirty="0" smtClean="0"/>
              <a:t>Variation of the response spoofing attack that is much more powerful</a:t>
            </a:r>
          </a:p>
          <a:p>
            <a:pPr lvl="1"/>
            <a:r>
              <a:rPr lang="en-US" dirty="0" smtClean="0"/>
              <a:t>Discovered by notable security researcher Dan </a:t>
            </a:r>
            <a:r>
              <a:rPr lang="en-US" dirty="0" err="1" smtClean="0"/>
              <a:t>Kaminsky</a:t>
            </a:r>
            <a:r>
              <a:rPr lang="en-US" dirty="0" smtClean="0"/>
              <a:t> in 2008</a:t>
            </a:r>
          </a:p>
          <a:p>
            <a:r>
              <a:rPr lang="en-US" dirty="0" smtClean="0"/>
              <a:t>Poisons glue records rather than A records</a:t>
            </a:r>
          </a:p>
          <a:p>
            <a:pPr lvl="1"/>
            <a:r>
              <a:rPr lang="en-US" dirty="0" smtClean="0"/>
              <a:t>Attacker repeatedly makes queries for non-existent subdomains of the target domain</a:t>
            </a:r>
          </a:p>
          <a:p>
            <a:pPr lvl="2"/>
            <a:r>
              <a:rPr lang="en-US" dirty="0" smtClean="0"/>
              <a:t>Since these subdomains do not exist, they are guaranteed to not be in the target </a:t>
            </a:r>
            <a:r>
              <a:rPr lang="en-US" dirty="0" err="1" smtClean="0"/>
              <a:t>nameservers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Attacker then attempts to spoof a response with a poison glue record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attacker can attempt the attack an infinite number of times until success</a:t>
            </a:r>
          </a:p>
          <a:p>
            <a:r>
              <a:rPr lang="en-US" dirty="0" smtClean="0"/>
              <a:t>On success, </a:t>
            </a:r>
            <a:r>
              <a:rPr lang="en-US" dirty="0"/>
              <a:t>e</a:t>
            </a:r>
            <a:r>
              <a:rPr lang="en-US" dirty="0" smtClean="0"/>
              <a:t>ntire zone is poisoned, rather than a single domain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3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Kaminsky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" y="2264001"/>
            <a:ext cx="1141319" cy="1141319"/>
          </a:xfr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Local</a:t>
            </a:r>
          </a:p>
          <a:p>
            <a:pPr algn="ctr"/>
            <a:r>
              <a:rPr lang="en-US" sz="2000" dirty="0" err="1"/>
              <a:t>N</a:t>
            </a:r>
            <a:r>
              <a:rPr lang="en-US" sz="2000" dirty="0" err="1" smtClean="0"/>
              <a:t>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Honest DNS Servers</a:t>
            </a:r>
            <a:endParaRPr lang="en-US" sz="2000" dirty="0"/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580531" y="3821103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48979"/>
              </p:ext>
            </p:extLst>
          </p:nvPr>
        </p:nvGraphicFramePr>
        <p:xfrm>
          <a:off x="5736881" y="3958160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</a:t>
                      </a:r>
                      <a:r>
                        <a:rPr lang="en-US" dirty="0" smtClean="0"/>
                        <a:t>aaaa.bofa.com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aaaa.bofa.com =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NS</a:t>
                      </a:r>
                      <a:r>
                        <a:rPr lang="en-US" baseline="0" dirty="0" smtClean="0"/>
                        <a:t> =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 ns1.bofa.com = 6.6.6.8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87341" y="1757507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39210" y="244422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20302" y="2450892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338524" y="251479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230653" y="25687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445711" y="25725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29175" y="2451108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1916169" y="3808799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</a:t>
            </a:r>
            <a:r>
              <a:rPr lang="en-US" sz="2000" kern="0" dirty="0" smtClean="0">
                <a:solidFill>
                  <a:sysClr val="window" lastClr="FFFFFF"/>
                </a:solidFill>
              </a:rPr>
              <a:t>is aaaa.bofa.com</a:t>
            </a:r>
            <a:r>
              <a:rPr lang="en-US" sz="2000" kern="0" dirty="0">
                <a:solidFill>
                  <a:sysClr val="window" lastClr="FFFFFF"/>
                </a:solidFill>
              </a:rPr>
              <a:t>?</a:t>
            </a:r>
          </a:p>
        </p:txBody>
      </p:sp>
      <p:pic>
        <p:nvPicPr>
          <p:cNvPr id="3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77" y="49665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devil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31" y="5281145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166637" y="5817931"/>
            <a:ext cx="1717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ns.attacker.net</a:t>
            </a:r>
          </a:p>
          <a:p>
            <a:pPr algn="ctr"/>
            <a:r>
              <a:rPr lang="en-US" sz="2000" dirty="0" smtClean="0"/>
              <a:t>6.6.6.8</a:t>
            </a:r>
            <a:endParaRPr lang="en-US" sz="2000" dirty="0" smtClean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863491" y="2352854"/>
            <a:ext cx="1703049" cy="261366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1901046" y="3812942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</a:t>
            </a:r>
            <a:r>
              <a:rPr lang="en-US" sz="2000" kern="0" dirty="0" smtClean="0">
                <a:solidFill>
                  <a:sysClr val="window" lastClr="FFFFFF"/>
                </a:solidFill>
              </a:rPr>
              <a:t>is aaab.bofa.com</a:t>
            </a:r>
            <a:r>
              <a:rPr lang="en-US" sz="2000" kern="0" dirty="0">
                <a:solidFill>
                  <a:sysClr val="window" lastClr="FFFFFF"/>
                </a:solidFill>
              </a:rPr>
              <a:t>?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5618211" y="3850091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94611"/>
              </p:ext>
            </p:extLst>
          </p:nvPr>
        </p:nvGraphicFramePr>
        <p:xfrm>
          <a:off x="5774561" y="3987148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/>
                <a:gridCol w="20342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TxID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A: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Q: Where is </a:t>
                      </a:r>
                      <a:r>
                        <a:rPr lang="en-US" dirty="0" smtClean="0"/>
                        <a:t>aaab.bofa.com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aaab.bofa.com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: NS</a:t>
                      </a:r>
                      <a:r>
                        <a:rPr lang="en-US" baseline="0" dirty="0" smtClean="0"/>
                        <a:t>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Addl</a:t>
                      </a:r>
                      <a:r>
                        <a:rPr lang="en-US" dirty="0" smtClean="0"/>
                        <a:t>: A ns1.bofa.com 6.6.6.8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6461779" y="1934386"/>
            <a:ext cx="4093898" cy="297672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461779" y="2168380"/>
            <a:ext cx="3971930" cy="288047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2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2" grpId="1" animBg="1"/>
      <p:bldP spid="34" grpId="0" animBg="1"/>
      <p:bldP spid="34" grpId="1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DNS</a:t>
            </a:r>
          </a:p>
          <a:p>
            <a:pPr lvl="2"/>
            <a:r>
              <a:rPr lang="en-US" dirty="0" smtClean="0"/>
              <a:t>What is it, why do we need it, and why is it a security-critical service?</a:t>
            </a:r>
          </a:p>
          <a:p>
            <a:pPr lvl="2"/>
            <a:r>
              <a:rPr lang="en-US" dirty="0" smtClean="0"/>
              <a:t>Three attacks: injection, spoofing, and </a:t>
            </a:r>
            <a:r>
              <a:rPr lang="en-US" dirty="0" err="1" smtClean="0"/>
              <a:t>Kaminsky</a:t>
            </a:r>
            <a:endParaRPr lang="en-US" dirty="0" smtClean="0"/>
          </a:p>
          <a:p>
            <a:pPr lvl="2"/>
            <a:r>
              <a:rPr lang="en-US" dirty="0" smtClean="0"/>
              <a:t>Securing DNS with DNSSEC</a:t>
            </a:r>
          </a:p>
          <a:p>
            <a:pPr lvl="1"/>
            <a:r>
              <a:rPr lang="en-US" dirty="0" smtClean="0"/>
              <a:t>BGP</a:t>
            </a:r>
          </a:p>
          <a:p>
            <a:pPr lvl="2"/>
            <a:r>
              <a:rPr lang="en-US" dirty="0" smtClean="0"/>
              <a:t>What is it, why do we need it, and why is it a security critical service?</a:t>
            </a:r>
          </a:p>
          <a:p>
            <a:pPr lvl="2"/>
            <a:r>
              <a:rPr lang="en-US" dirty="0" smtClean="0"/>
              <a:t>BGP hijacking</a:t>
            </a:r>
          </a:p>
          <a:p>
            <a:pPr lvl="2"/>
            <a:r>
              <a:rPr lang="en-US" dirty="0" smtClean="0"/>
              <a:t>S-BGP and why it failed</a:t>
            </a:r>
          </a:p>
          <a:p>
            <a:pPr lvl="2"/>
            <a:r>
              <a:rPr lang="en-US" dirty="0" smtClean="0"/>
              <a:t>Securing BGP with RPKI</a:t>
            </a:r>
          </a:p>
        </p:txBody>
      </p:sp>
    </p:spTree>
    <p:extLst>
      <p:ext uri="{BB962C8B-B14F-4D97-AF65-F5344CB8AC3E}">
        <p14:creationId xmlns:p14="http://schemas.microsoft.com/office/powerpoint/2010/main" val="26289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the </a:t>
            </a:r>
            <a:r>
              <a:rPr lang="en-US" dirty="0" err="1" smtClean="0"/>
              <a:t>Kaminsky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Kaminsky</a:t>
            </a:r>
            <a:r>
              <a:rPr lang="en-US" dirty="0" smtClean="0"/>
              <a:t> attack relies on fundamental properties of the DNS protocols</a:t>
            </a:r>
          </a:p>
          <a:p>
            <a:pPr lvl="1"/>
            <a:r>
              <a:rPr lang="en-US" dirty="0" smtClean="0"/>
              <a:t>Specifically, the ability to </a:t>
            </a:r>
            <a:r>
              <a:rPr lang="en-US" dirty="0" err="1" smtClean="0"/>
              <a:t>repond</a:t>
            </a:r>
            <a:r>
              <a:rPr lang="en-US" dirty="0" smtClean="0"/>
              <a:t> with NS records and glue to any query</a:t>
            </a:r>
          </a:p>
          <a:p>
            <a:pPr lvl="1"/>
            <a:r>
              <a:rPr lang="en-US" dirty="0" smtClean="0"/>
              <a:t>The functionality is essential for DNS, it cannot be disabled</a:t>
            </a:r>
          </a:p>
          <a:p>
            <a:r>
              <a:rPr lang="en-US" dirty="0" smtClean="0"/>
              <a:t>How do you mitigate the </a:t>
            </a:r>
            <a:r>
              <a:rPr lang="en-US" dirty="0" err="1" smtClean="0"/>
              <a:t>Kaminsky</a:t>
            </a:r>
            <a:r>
              <a:rPr lang="en-US" dirty="0" smtClean="0"/>
              <a:t> attack?</a:t>
            </a:r>
          </a:p>
          <a:p>
            <a:pPr lvl="1"/>
            <a:r>
              <a:rPr lang="en-US" dirty="0" smtClean="0"/>
              <a:t>Make it harder to spoof DNS responses</a:t>
            </a:r>
          </a:p>
          <a:p>
            <a:pPr lvl="1"/>
            <a:r>
              <a:rPr lang="en-US" dirty="0" smtClean="0"/>
              <a:t>All modern DNS servers randomize the </a:t>
            </a:r>
            <a:r>
              <a:rPr lang="en-US" dirty="0" err="1" smtClean="0"/>
              <a:t>TxID</a:t>
            </a:r>
            <a:r>
              <a:rPr lang="en-US" dirty="0" smtClean="0"/>
              <a:t> and query port for every request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 err="1" smtClean="0"/>
              <a:t>TxIDs</a:t>
            </a:r>
            <a:r>
              <a:rPr lang="en-US" dirty="0" smtClean="0"/>
              <a:t> * 2</a:t>
            </a:r>
            <a:r>
              <a:rPr lang="en-US" baseline="30000" dirty="0" smtClean="0"/>
              <a:t>32</a:t>
            </a:r>
            <a:r>
              <a:rPr lang="en-US" dirty="0" smtClean="0"/>
              <a:t> query ports = 2</a:t>
            </a:r>
            <a:r>
              <a:rPr lang="en-US" baseline="30000" dirty="0" smtClean="0"/>
              <a:t>48</a:t>
            </a:r>
            <a:r>
              <a:rPr lang="en-US" dirty="0" smtClean="0"/>
              <a:t> messages needed to spoof successfully</a:t>
            </a:r>
          </a:p>
          <a:p>
            <a:r>
              <a:rPr lang="en-US" dirty="0" smtClean="0"/>
              <a:t>Despite this mitigation, almost all existing DNS servers are still fundamentally vulnerable to spoofing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DNS Hijacks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633536"/>
          </a:xfrm>
        </p:spPr>
        <p:txBody>
          <a:bodyPr/>
          <a:lstStyle/>
          <a:p>
            <a:r>
              <a:rPr lang="en-US" dirty="0" smtClean="0"/>
              <a:t>Infect </a:t>
            </a:r>
            <a:r>
              <a:rPr lang="en-US" dirty="0" smtClean="0"/>
              <a:t>the target user’s OS </a:t>
            </a:r>
            <a:r>
              <a:rPr lang="en-US" dirty="0" smtClean="0"/>
              <a:t>or browser with a virus/</a:t>
            </a:r>
            <a:r>
              <a:rPr lang="en-US" dirty="0" err="1" smtClean="0"/>
              <a:t>trojan</a:t>
            </a:r>
            <a:endParaRPr lang="en-US" dirty="0" smtClean="0"/>
          </a:p>
          <a:p>
            <a:pPr lvl="1"/>
            <a:r>
              <a:rPr lang="en-US" dirty="0" smtClean="0"/>
              <a:t>e.g. Many </a:t>
            </a:r>
            <a:r>
              <a:rPr lang="en-US" dirty="0" err="1" smtClean="0"/>
              <a:t>trojans</a:t>
            </a:r>
            <a:r>
              <a:rPr lang="en-US" dirty="0" smtClean="0"/>
              <a:t> change entries in /</a:t>
            </a:r>
            <a:r>
              <a:rPr lang="en-US" dirty="0" err="1" smtClean="0"/>
              <a:t>etc</a:t>
            </a:r>
            <a:r>
              <a:rPr lang="en-US" dirty="0" smtClean="0"/>
              <a:t>/hosts</a:t>
            </a:r>
          </a:p>
          <a:p>
            <a:pPr lvl="1"/>
            <a:r>
              <a:rPr lang="en-US" dirty="0" smtClean="0"/>
              <a:t>*.bankofamerica.com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evilbank.com</a:t>
            </a:r>
          </a:p>
          <a:p>
            <a:r>
              <a:rPr lang="en-US" dirty="0" smtClean="0"/>
              <a:t>Man-in-the-middle</a:t>
            </a:r>
          </a:p>
          <a:p>
            <a:pPr lvl="1"/>
            <a:r>
              <a:rPr lang="en-US" dirty="0" smtClean="0"/>
              <a:t>DNS is not encrypted or strongly authenticated</a:t>
            </a:r>
            <a:endParaRPr lang="en-US" dirty="0"/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50" y="428610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6431881" y="4503922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80" y="41436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4508560" y="4507428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89361" y="4206723"/>
            <a:ext cx="1366100" cy="1270928"/>
            <a:chOff x="1972286" y="1544211"/>
            <a:chExt cx="1366100" cy="12709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86" y="1544211"/>
              <a:ext cx="1006209" cy="10062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9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for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Name System Security </a:t>
            </a:r>
            <a:r>
              <a:rPr lang="en-US" dirty="0" smtClean="0"/>
              <a:t>Extensions (DNSSEC)</a:t>
            </a:r>
            <a:endParaRPr lang="en-US" dirty="0"/>
          </a:p>
          <a:p>
            <a:pPr lvl="1"/>
            <a:r>
              <a:rPr lang="en-US" dirty="0"/>
              <a:t>Integrates a public key infrastructure (PKI) into DNS</a:t>
            </a:r>
          </a:p>
          <a:p>
            <a:pPr lvl="1"/>
            <a:r>
              <a:rPr lang="en-US" dirty="0"/>
              <a:t>Provides end-to-end authentication and integrity, but not confidentiality</a:t>
            </a:r>
          </a:p>
          <a:p>
            <a:r>
              <a:rPr lang="en-US" dirty="0"/>
              <a:t>Prevents DNS hijacking!</a:t>
            </a:r>
          </a:p>
          <a:p>
            <a:pPr lvl="1"/>
            <a:r>
              <a:rPr lang="en-US" dirty="0"/>
              <a:t>But, complex to deploy, some performance overhead, much power given to DNS </a:t>
            </a:r>
            <a:r>
              <a:rPr lang="en-US" dirty="0" smtClean="0"/>
              <a:t>root</a:t>
            </a:r>
          </a:p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On the roots since July 2010</a:t>
            </a:r>
          </a:p>
          <a:p>
            <a:pPr lvl="1"/>
            <a:r>
              <a:rPr lang="en-US" dirty="0"/>
              <a:t>Verisign enabled it on .com and </a:t>
            </a:r>
            <a:r>
              <a:rPr lang="en-US" dirty="0" err="1"/>
              <a:t>.net</a:t>
            </a:r>
            <a:r>
              <a:rPr lang="en-US" dirty="0"/>
              <a:t> in January 2011</a:t>
            </a:r>
          </a:p>
          <a:p>
            <a:pPr lvl="1"/>
            <a:r>
              <a:rPr lang="en-US" dirty="0"/>
              <a:t>Comcast is the first major ISP to support it (January 2012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3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06584"/>
            <a:ext cx="10515600" cy="5651416"/>
          </a:xfrm>
        </p:spPr>
        <p:txBody>
          <a:bodyPr>
            <a:normAutofit/>
          </a:bodyPr>
          <a:lstStyle/>
          <a:p>
            <a:r>
              <a:rPr lang="en-US" dirty="0" smtClean="0"/>
              <a:t>Cryptographically sign critical resource records</a:t>
            </a:r>
          </a:p>
          <a:p>
            <a:pPr lvl="1"/>
            <a:r>
              <a:rPr lang="en-US" dirty="0" smtClean="0"/>
              <a:t>Resolver can verify the cryptographic signature</a:t>
            </a:r>
          </a:p>
          <a:p>
            <a:r>
              <a:rPr lang="en-US" dirty="0" smtClean="0"/>
              <a:t>Four new </a:t>
            </a:r>
            <a:r>
              <a:rPr lang="en-US" dirty="0" smtClean="0"/>
              <a:t>resource </a:t>
            </a:r>
            <a:r>
              <a:rPr lang="en-US" dirty="0" smtClean="0">
                <a:solidFill>
                  <a:schemeClr val="accent1"/>
                </a:solidFill>
              </a:rPr>
              <a:t>types</a:t>
            </a:r>
          </a:p>
          <a:p>
            <a:pPr lvl="1"/>
            <a:r>
              <a:rPr lang="en-US" dirty="0" smtClean="0"/>
              <a:t>DNSKEY</a:t>
            </a:r>
            <a:endParaRPr lang="en-US" dirty="0" smtClean="0"/>
          </a:p>
          <a:p>
            <a:pPr lvl="2"/>
            <a:r>
              <a:rPr lang="en-US" dirty="0" smtClean="0"/>
              <a:t>Public key for a zone</a:t>
            </a:r>
          </a:p>
          <a:p>
            <a:pPr lvl="2"/>
            <a:r>
              <a:rPr lang="en-US" dirty="0" smtClean="0"/>
              <a:t>Signed by the private key of the parent zone</a:t>
            </a:r>
          </a:p>
          <a:p>
            <a:pPr lvl="2"/>
            <a:r>
              <a:rPr lang="en-US" dirty="0" smtClean="0"/>
              <a:t>Signatures from the root servers are trusted by default</a:t>
            </a:r>
          </a:p>
          <a:p>
            <a:pPr lvl="1"/>
            <a:r>
              <a:rPr lang="en-US" dirty="0" smtClean="0"/>
              <a:t>DS</a:t>
            </a:r>
          </a:p>
          <a:p>
            <a:pPr lvl="2"/>
            <a:r>
              <a:rPr lang="en-US" dirty="0" smtClean="0"/>
              <a:t>Delegated signer</a:t>
            </a:r>
            <a:endParaRPr lang="en-US" dirty="0" smtClean="0"/>
          </a:p>
          <a:p>
            <a:pPr lvl="1"/>
            <a:r>
              <a:rPr lang="en-US" dirty="0" smtClean="0"/>
              <a:t>RRSIG</a:t>
            </a:r>
            <a:endParaRPr lang="en-US" dirty="0" smtClean="0"/>
          </a:p>
          <a:p>
            <a:pPr lvl="2"/>
            <a:r>
              <a:rPr lang="en-US" dirty="0" smtClean="0"/>
              <a:t>Digital signature of a specific resource record</a:t>
            </a:r>
          </a:p>
          <a:p>
            <a:pPr lvl="2"/>
            <a:r>
              <a:rPr lang="en-US" dirty="0" smtClean="0"/>
              <a:t>Signed by the private key of the zone</a:t>
            </a:r>
            <a:endParaRPr lang="en-US" dirty="0" smtClean="0"/>
          </a:p>
          <a:p>
            <a:pPr lvl="1"/>
            <a:r>
              <a:rPr lang="en-US" dirty="0" smtClean="0"/>
              <a:t>NSEC*</a:t>
            </a:r>
          </a:p>
          <a:p>
            <a:pPr lvl="2"/>
            <a:r>
              <a:rPr lang="en-US" dirty="0" smtClean="0"/>
              <a:t>Signed denial of record existence</a:t>
            </a:r>
            <a:endParaRPr lang="en-US" dirty="0" smtClean="0"/>
          </a:p>
        </p:txBody>
      </p:sp>
      <p:sp>
        <p:nvSpPr>
          <p:cNvPr id="6" name="Rectangular Callout 5"/>
          <p:cNvSpPr/>
          <p:nvPr/>
        </p:nvSpPr>
        <p:spPr>
          <a:xfrm flipH="1">
            <a:off x="7634058" y="4905533"/>
            <a:ext cx="2394064" cy="1005472"/>
          </a:xfrm>
          <a:prstGeom prst="wedgeRectCallout">
            <a:avLst>
              <a:gd name="adj1" fmla="val 84476"/>
              <a:gd name="adj2" fmla="val -11742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Prevents hijacking and spoofing</a:t>
            </a:r>
            <a:endParaRPr lang="en-US" sz="2000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 flipH="1">
            <a:off x="8978406" y="2689727"/>
            <a:ext cx="2957238" cy="1005472"/>
          </a:xfrm>
          <a:prstGeom prst="wedgeRectCallout">
            <a:avLst>
              <a:gd name="adj1" fmla="val 72119"/>
              <a:gd name="adj2" fmla="val 50657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>
                <a:solidFill>
                  <a:sysClr val="window" lastClr="FFFFFF"/>
                </a:solidFill>
              </a:rPr>
              <a:t>Creates a hierarchy of trust within each zone</a:t>
            </a:r>
            <a:endParaRPr lang="en-US" sz="2000" kern="0" dirty="0">
              <a:solidFill>
                <a:sysClr val="window" lastClr="FFFFFF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684593" y="2743200"/>
            <a:ext cx="333060" cy="190399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501905" y="4726888"/>
            <a:ext cx="3584077" cy="1568408"/>
          </a:xfrm>
          <a:prstGeom prst="wedgeRectCallout">
            <a:avLst>
              <a:gd name="adj1" fmla="val -76503"/>
              <a:gd name="adj2" fmla="val -33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NS ns1.google.com</a:t>
            </a:r>
          </a:p>
          <a:p>
            <a:pPr algn="ctr"/>
            <a:r>
              <a:rPr lang="en-US" sz="2400" dirty="0" smtClean="0"/>
              <a:t>A ns1.google.com 8.8.0.2</a:t>
            </a:r>
          </a:p>
          <a:p>
            <a:pPr algn="ctr"/>
            <a:r>
              <a:rPr lang="en-US" sz="2400" dirty="0" smtClean="0"/>
              <a:t>DS google.com</a:t>
            </a:r>
          </a:p>
          <a:p>
            <a:pPr algn="ctr"/>
            <a:r>
              <a:rPr lang="en-US" sz="2400" dirty="0" smtClean="0"/>
              <a:t>DNSKEY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com</a:t>
            </a:r>
            <a:endParaRPr lang="en-US" sz="2400" baseline="-25000" dirty="0"/>
          </a:p>
        </p:txBody>
      </p:sp>
      <p:sp>
        <p:nvSpPr>
          <p:cNvPr id="36" name="Rectangular Callout 35"/>
          <p:cNvSpPr/>
          <p:nvPr/>
        </p:nvSpPr>
        <p:spPr>
          <a:xfrm>
            <a:off x="8030620" y="1730483"/>
            <a:ext cx="4016670" cy="1417820"/>
          </a:xfrm>
          <a:prstGeom prst="wedgeRectCallout">
            <a:avLst>
              <a:gd name="adj1" fmla="val -59141"/>
              <a:gd name="adj2" fmla="val 50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www.google.com 128.1.0.4</a:t>
            </a:r>
          </a:p>
          <a:p>
            <a:pPr algn="ctr"/>
            <a:r>
              <a:rPr lang="en-US" sz="2400" dirty="0" smtClean="0"/>
              <a:t>DNSKEY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Google</a:t>
            </a:r>
            <a:endParaRPr lang="en-US" sz="2400" baseline="-25000" dirty="0" smtClean="0"/>
          </a:p>
          <a:p>
            <a:pPr algn="ctr"/>
            <a:r>
              <a:rPr lang="en-US" sz="2400" dirty="0" smtClean="0"/>
              <a:t>RRSIG {H(</a:t>
            </a:r>
            <a:r>
              <a:rPr lang="en-US" sz="2400" i="1" dirty="0" smtClean="0"/>
              <a:t>A Record</a:t>
            </a:r>
            <a:r>
              <a:rPr lang="en-US" sz="2400" dirty="0" smtClean="0"/>
              <a:t>)}</a:t>
            </a:r>
            <a:r>
              <a:rPr lang="en-US" sz="2400" baseline="-25000" dirty="0" err="1" smtClean="0"/>
              <a:t>S</a:t>
            </a:r>
            <a:r>
              <a:rPr lang="en-US" sz="2400" baseline="-50000" dirty="0" err="1"/>
              <a:t>G</a:t>
            </a:r>
            <a:r>
              <a:rPr lang="en-US" sz="2400" baseline="-50000" dirty="0" err="1" smtClean="0"/>
              <a:t>oogle</a:t>
            </a:r>
            <a:endParaRPr lang="en-US" sz="2400" baseline="-50000" dirty="0" smtClean="0"/>
          </a:p>
        </p:txBody>
      </p:sp>
      <p:sp>
        <p:nvSpPr>
          <p:cNvPr id="34" name="Rectangular Callout 33"/>
          <p:cNvSpPr/>
          <p:nvPr/>
        </p:nvSpPr>
        <p:spPr>
          <a:xfrm>
            <a:off x="166977" y="4726888"/>
            <a:ext cx="3951679" cy="1737590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NS a.gtld-server.com</a:t>
            </a:r>
          </a:p>
          <a:p>
            <a:pPr algn="ctr"/>
            <a:r>
              <a:rPr lang="en-US" sz="2400" dirty="0" smtClean="0"/>
              <a:t>A a.gtld-server.com 143.7.0.1</a:t>
            </a:r>
            <a:endParaRPr lang="en-US" sz="2400" dirty="0" smtClean="0"/>
          </a:p>
          <a:p>
            <a:pPr algn="ctr"/>
            <a:r>
              <a:rPr lang="en-US" sz="2400" dirty="0" smtClean="0"/>
              <a:t>DS com</a:t>
            </a:r>
          </a:p>
          <a:p>
            <a:pPr algn="ctr"/>
            <a:r>
              <a:rPr lang="en-US" sz="2400" dirty="0" smtClean="0"/>
              <a:t>DNSKEY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Root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Example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0800000">
            <a:off x="4182082" y="2370990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a.gtld-server.com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4630241" y="2486891"/>
            <a:ext cx="333649" cy="5420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130854" y="1730483"/>
            <a:ext cx="1788935" cy="2691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166977" y="1459171"/>
            <a:ext cx="3641341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</a:t>
            </a:r>
            <a:r>
              <a:rPr lang="en-US" sz="2400" kern="0" dirty="0">
                <a:solidFill>
                  <a:sysClr val="window" lastClr="FFFFFF"/>
                </a:solidFill>
              </a:rPr>
              <a:t>www.google.com</a:t>
            </a:r>
            <a:r>
              <a:rPr lang="en-US" sz="2000" kern="0" dirty="0">
                <a:solidFill>
                  <a:sysClr val="window" lastClr="FFFFFF"/>
                </a:solidFill>
              </a:rPr>
              <a:t>?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970642" y="2871610"/>
            <a:ext cx="2799322" cy="889234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Q: Where is www.google.com?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32360" y="1459171"/>
            <a:ext cx="1040984" cy="1009667"/>
            <a:chOff x="1972286" y="1544211"/>
            <a:chExt cx="1366100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86" y="1544211"/>
              <a:ext cx="1006209" cy="100620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07381" y="3490132"/>
            <a:ext cx="184068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8175330" y="2269241"/>
            <a:ext cx="3711869" cy="871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160974" y="5511092"/>
            <a:ext cx="2317911" cy="789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64913" y="5590871"/>
            <a:ext cx="2268263" cy="873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4" grpId="0" animBg="1"/>
      <p:bldP spid="6" grpId="0" animBg="1"/>
      <p:bldP spid="24" grpId="0" animBg="1"/>
      <p:bldP spid="25" grpId="0" animBg="1"/>
      <p:bldP spid="27" grpId="0" animBg="1"/>
      <p:bldP spid="41" grpId="0" animBg="1"/>
      <p:bldP spid="57" grpId="0" animBg="1"/>
      <p:bldP spid="58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 and Announcement</a:t>
            </a:r>
            <a:endParaRPr lang="en-US" dirty="0"/>
          </a:p>
          <a:p>
            <a:r>
              <a:rPr lang="en-US" dirty="0" smtClean="0"/>
              <a:t>BGP Hijacking</a:t>
            </a:r>
            <a:endParaRPr lang="en-US" dirty="0"/>
          </a:p>
          <a:p>
            <a:r>
              <a:rPr lang="en-US" dirty="0" smtClean="0"/>
              <a:t>S-BGP and RPKI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Layer, Control Plane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67272" y="1561831"/>
            <a:ext cx="6351970" cy="2702976"/>
          </a:xfrm>
        </p:spPr>
        <p:txBody>
          <a:bodyPr>
            <a:normAutofit/>
          </a:bodyPr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Set up routes between networks</a:t>
            </a:r>
          </a:p>
          <a:p>
            <a:r>
              <a:rPr lang="en-US" dirty="0" smtClean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 smtClean="0"/>
              <a:t>Creating stable paths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55209" y="2630157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54946" y="3205645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5077" y="3778822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55077" y="4351999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55077" y="4925176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55077" y="5502910"/>
            <a:ext cx="2242654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55208" y="6076087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7011318" y="3875331"/>
            <a:ext cx="559559" cy="1338515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6161" y="492973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034246" y="4929733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387647" y="4929732"/>
            <a:ext cx="1234195" cy="573177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075921" y="4954710"/>
            <a:ext cx="214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4273" y="2098466"/>
            <a:ext cx="1749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981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077902"/>
            <a:ext cx="9677400" cy="5745373"/>
          </a:xfrm>
        </p:spPr>
        <p:txBody>
          <a:bodyPr>
            <a:normAutofit/>
          </a:bodyPr>
          <a:lstStyle/>
          <a:p>
            <a:r>
              <a:rPr lang="en-US" dirty="0" smtClean="0"/>
              <a:t>Border Gateway Protocol</a:t>
            </a:r>
          </a:p>
          <a:p>
            <a:pPr lvl="1"/>
            <a:r>
              <a:rPr lang="en-US" dirty="0" smtClean="0"/>
              <a:t>De facto inter-domain protocol of the Internet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Policy based </a:t>
            </a:r>
            <a:r>
              <a:rPr lang="en-US" dirty="0" smtClean="0"/>
              <a:t>routing protocol</a:t>
            </a:r>
          </a:p>
          <a:p>
            <a:pPr lvl="1"/>
            <a:r>
              <a:rPr lang="en-US" dirty="0" smtClean="0"/>
              <a:t>Uses a Bellman-Ford path vector protocol</a:t>
            </a:r>
          </a:p>
          <a:p>
            <a:r>
              <a:rPr lang="en-US" dirty="0" smtClean="0"/>
              <a:t>Relatively simple protocol, but…</a:t>
            </a:r>
          </a:p>
          <a:p>
            <a:pPr lvl="1"/>
            <a:r>
              <a:rPr lang="en-US" dirty="0" smtClean="0"/>
              <a:t>Complex, manual configuration</a:t>
            </a:r>
          </a:p>
          <a:p>
            <a:pPr lvl="1"/>
            <a:r>
              <a:rPr lang="en-US" dirty="0" smtClean="0"/>
              <a:t>Policies </a:t>
            </a:r>
            <a:r>
              <a:rPr lang="en-US" dirty="0" smtClean="0"/>
              <a:t>driven by </a:t>
            </a:r>
            <a:r>
              <a:rPr lang="en-US" dirty="0" smtClean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 smtClean="0"/>
              <a:t>How much $$$ does it cost to route along a given path?</a:t>
            </a:r>
          </a:p>
          <a:p>
            <a:pPr lvl="2"/>
            <a:r>
              <a:rPr lang="en-US" dirty="0" smtClean="0"/>
              <a:t>Not by performance (e.g. shortest paths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Entire world sees advertisements</a:t>
            </a:r>
          </a:p>
          <a:p>
            <a:pPr lvl="2"/>
            <a:r>
              <a:rPr lang="en-US" dirty="0"/>
              <a:t>Errors can screw up traffic </a:t>
            </a:r>
            <a:r>
              <a:rPr lang="en-US" dirty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 smtClean="0"/>
              <a:t>No authentication of announcements :(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8677058" y="2392780"/>
            <a:ext cx="1917987" cy="1276191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3821591" y="3921005"/>
            <a:ext cx="1917987" cy="1276191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2010853" y="5321146"/>
            <a:ext cx="1917987" cy="1276191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8396028" y="3893522"/>
            <a:ext cx="1917987" cy="1276191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6259564" y="3463022"/>
            <a:ext cx="1917987" cy="1276191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Vector Protocol</a:t>
            </a:r>
            <a:endParaRPr lang="en-US" dirty="0"/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9677400" cy="19950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AS-path: sequence of ASs a route traverses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Like distance vector, plus additional information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Used for loop detection and to apply policy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Default choice: route with fewest # of ASs</a:t>
            </a:r>
            <a:endParaRPr lang="en-US" sz="2400" dirty="0"/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8470933" y="4456510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2519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AS 1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4297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AS 2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6298566" y="4001874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6739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AS 3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8744877" y="2905176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9185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AS 4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8904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AS 5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2969847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5737980" y="4101118"/>
            <a:ext cx="527533" cy="457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8175952" y="3030875"/>
            <a:ext cx="507054" cy="10702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4351222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120.10.0.0/16: AS 2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AS 3  AS 4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110.10.0.0/16: AS 2  AS 5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5765495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Operations (Simplified)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79596" y="171691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Establish session on TCP port 179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079596" y="352449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active routes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079596" y="5366799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incremental updates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2933229" y="2798181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914901" y="4622160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4135058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5279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  <a:endParaRPr lang="en-US" sz="2400" dirty="0"/>
          </a:p>
        </p:txBody>
      </p:sp>
      <p:sp>
        <p:nvSpPr>
          <p:cNvPr id="49" name="Cloud 48"/>
          <p:cNvSpPr/>
          <p:nvPr/>
        </p:nvSpPr>
        <p:spPr>
          <a:xfrm>
            <a:off x="7603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7344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7344682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6660819" y="2516119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6502467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7344682" y="3341018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6502467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5684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5684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7925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8571027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588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7925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8700183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9662373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8248469" y="5138877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81038" y="5195220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352466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4" y="54042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6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5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86" y="475848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2" y="348686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10" y="277042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04" y="23259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22811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7" y="296062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12" y="475848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90" y="513887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5629897" y="4732899"/>
            <a:ext cx="2421681" cy="92476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BGP Session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Authorities and Records</a:t>
            </a:r>
          </a:p>
          <a:p>
            <a:r>
              <a:rPr lang="en-US" dirty="0" smtClean="0"/>
              <a:t>Cache Poisoning</a:t>
            </a:r>
            <a:endParaRPr lang="en-US" dirty="0"/>
          </a:p>
          <a:p>
            <a:r>
              <a:rPr lang="en-US" dirty="0" smtClean="0"/>
              <a:t>DNSSEC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Types of BGP Messages</a:t>
            </a:r>
            <a:endParaRPr lang="en-US"/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27184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: Establish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Keep Alive</a:t>
            </a:r>
            <a:r>
              <a:rPr lang="en-US" dirty="0" smtClean="0"/>
              <a:t>: Handshake at regular intervals.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Notification</a:t>
            </a:r>
            <a:r>
              <a:rPr lang="en-US" dirty="0" smtClean="0"/>
              <a:t>: Shuts down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Update</a:t>
            </a:r>
            <a:r>
              <a:rPr lang="en-US" dirty="0" smtClean="0"/>
              <a:t>: Announce new routes or withdraw previously announced routes.  </a:t>
            </a:r>
            <a:endParaRPr lang="en-US" dirty="0"/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1778974" y="4522433"/>
            <a:ext cx="8646440" cy="58541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announcement = IP prefix 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n-US" sz="32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0940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Attributes</a:t>
            </a:r>
            <a:endParaRPr lang="en-US" dirty="0"/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9829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Attributes used to select “best” path</a:t>
            </a:r>
          </a:p>
          <a:p>
            <a:pPr lvl="1"/>
            <a:r>
              <a:rPr lang="en-US" dirty="0" err="1" smtClean="0"/>
              <a:t>LocalPREF</a:t>
            </a:r>
            <a:endParaRPr lang="en-US" dirty="0" smtClean="0"/>
          </a:p>
          <a:p>
            <a:pPr lvl="2"/>
            <a:r>
              <a:rPr lang="en-US" dirty="0" smtClean="0"/>
              <a:t>Local preference policy to choose most preferred route</a:t>
            </a:r>
          </a:p>
          <a:p>
            <a:pPr lvl="2"/>
            <a:r>
              <a:rPr lang="en-US" dirty="0" smtClean="0"/>
              <a:t>Overrides default fewest AS behavior</a:t>
            </a:r>
          </a:p>
          <a:p>
            <a:pPr lvl="1"/>
            <a:r>
              <a:rPr lang="en-US" dirty="0" smtClean="0"/>
              <a:t>Multi-exit Discriminator (MED)</a:t>
            </a:r>
          </a:p>
          <a:p>
            <a:pPr lvl="2"/>
            <a:r>
              <a:rPr lang="en-US" dirty="0" smtClean="0"/>
              <a:t>Specifies path for external traffic destined for an internal network</a:t>
            </a:r>
          </a:p>
          <a:p>
            <a:pPr lvl="2"/>
            <a:r>
              <a:rPr lang="en-US" dirty="0" smtClean="0"/>
              <a:t>Chooses peering point for your network</a:t>
            </a:r>
          </a:p>
          <a:p>
            <a:pPr lvl="1"/>
            <a:r>
              <a:rPr lang="en-US" dirty="0" smtClean="0"/>
              <a:t>Import Rules</a:t>
            </a:r>
          </a:p>
          <a:p>
            <a:pPr lvl="2"/>
            <a:r>
              <a:rPr lang="en-US" dirty="0" smtClean="0"/>
              <a:t>What route advertisements do I accept?</a:t>
            </a:r>
          </a:p>
          <a:p>
            <a:pPr lvl="1"/>
            <a:r>
              <a:rPr lang="en-US" dirty="0" smtClean="0"/>
              <a:t>Export Rules</a:t>
            </a:r>
          </a:p>
          <a:p>
            <a:pPr lvl="2"/>
            <a:r>
              <a:rPr lang="en-US" dirty="0" smtClean="0"/>
              <a:t>Which routes do I forward to whom?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2555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Selection Summary</a:t>
            </a:r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2317213" y="5128104"/>
            <a:ext cx="8152483" cy="914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2317214" y="2384904"/>
            <a:ext cx="8152483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2317214" y="3375504"/>
            <a:ext cx="8152483" cy="16634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2422788" y="2656654"/>
            <a:ext cx="3314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2422789" y="3517807"/>
            <a:ext cx="2305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Shortest </a:t>
            </a:r>
            <a:r>
              <a:rPr lang="en-US" sz="2400" b="1" dirty="0">
                <a:cs typeface="Times New Roman" pitchFamily="18" charset="0"/>
              </a:rPr>
              <a:t>AS Path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2422789" y="3975007"/>
            <a:ext cx="1771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2422789" y="4436672"/>
            <a:ext cx="495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IGP C</a:t>
            </a:r>
            <a:r>
              <a:rPr lang="en-US" sz="2400" b="1" dirty="0">
                <a:cs typeface="Times New Roman" pitchFamily="18" charset="0"/>
              </a:rPr>
              <a:t>ost to </a:t>
            </a:r>
            <a:r>
              <a:rPr lang="en-US" sz="2400" b="1" dirty="0">
                <a:cs typeface="Times New Roman" pitchFamily="18" charset="0"/>
              </a:rPr>
              <a:t>BGP </a:t>
            </a:r>
            <a:r>
              <a:rPr lang="en-US" sz="2400" b="1" dirty="0">
                <a:cs typeface="Times New Roman" pitchFamily="18" charset="0"/>
              </a:rPr>
              <a:t>Egress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2422788" y="5356705"/>
            <a:ext cx="23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</a:t>
            </a:r>
            <a:r>
              <a:rPr lang="en-US" sz="2400" b="1" dirty="0">
                <a:cs typeface="Times New Roman" pitchFamily="18" charset="0"/>
              </a:rPr>
              <a:t>Router </a:t>
            </a:r>
            <a:r>
              <a:rPr lang="en-US" sz="2400" b="1" dirty="0">
                <a:cs typeface="Times New Roman" pitchFamily="18" charset="0"/>
              </a:rPr>
              <a:t>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7162800" y="4059072"/>
            <a:ext cx="2624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7086601" y="2656654"/>
            <a:ext cx="2863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7473046" y="5214403"/>
            <a:ext cx="256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1584588" y="2384904"/>
            <a:ext cx="609600" cy="36576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60" grpId="0" animBg="1"/>
      <p:bldP spid="915463" grpId="0"/>
      <p:bldP spid="915464" grpId="0"/>
      <p:bldP spid="915466" grpId="0"/>
      <p:bldP spid="915467" grpId="0"/>
      <p:bldP spid="915468" grpId="0"/>
      <p:bldP spid="9154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7281407" y="2476910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AS Path != Shortest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088524" y="1761696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2924806" y="2797275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088523" y="3632677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2924806" y="4754630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5088525" y="5501009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7556304" y="2797273"/>
            <a:ext cx="1917987" cy="323997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8" y="228671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1" y="324517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7" y="408194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0" y="520252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60" y="586077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2797274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575870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340675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363291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4" y="42270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435790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50123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59" y="50577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3883799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3883798" y="3625567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3883798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3883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6370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6370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7878862" y="3177669"/>
            <a:ext cx="636435" cy="22908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8201419" y="3596956"/>
            <a:ext cx="719141" cy="22615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7870181" y="4013310"/>
            <a:ext cx="1372936" cy="213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8192739" y="4417258"/>
            <a:ext cx="727821" cy="1308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7878861" y="4738302"/>
            <a:ext cx="1364256" cy="27402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8201418" y="5202527"/>
            <a:ext cx="719140" cy="4540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8515296" y="5438125"/>
            <a:ext cx="727820" cy="3205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46561" y="1872872"/>
            <a:ext cx="103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5237003" y="6148393"/>
            <a:ext cx="162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  <a:endParaRPr lang="en-US" sz="2400" dirty="0"/>
          </a:p>
        </p:txBody>
      </p:sp>
      <p:sp>
        <p:nvSpPr>
          <p:cNvPr id="70" name="Right Arrow 69"/>
          <p:cNvSpPr/>
          <p:nvPr/>
        </p:nvSpPr>
        <p:spPr>
          <a:xfrm rot="1011612">
            <a:off x="6617641" y="2263431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4165341" y="2398656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  <a:endParaRPr lang="en-US" sz="2400" dirty="0"/>
          </a:p>
        </p:txBody>
      </p:sp>
      <p:grpSp>
        <p:nvGrpSpPr>
          <p:cNvPr id="72" name="Group 71"/>
          <p:cNvGrpSpPr/>
          <p:nvPr/>
        </p:nvGrpSpPr>
        <p:grpSpPr>
          <a:xfrm flipH="1">
            <a:off x="2229854" y="1614101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8312686" y="1291479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2474"/>
                <a:gd name="adj2" fmla="val 735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04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Potato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059439" y="5467958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74" y="5827719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5207917" y="6115342"/>
            <a:ext cx="162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3689224" y="2792042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1614167" y="3972626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8" y="324131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1" y="442052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2573159" y="3621708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175210" y="1674564"/>
            <a:ext cx="1917987" cy="349491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5" y="238576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32" y="323392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4" y="488461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4970773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6340989" y="5265012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16110" y="1971509"/>
            <a:ext cx="103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 flipH="1">
            <a:off x="8115448" y="2012332"/>
            <a:ext cx="2417110" cy="1127265"/>
            <a:chOff x="1219200" y="4822655"/>
            <a:chExt cx="518160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19200" y="4822655"/>
              <a:ext cx="5181601" cy="1384995"/>
            </a:xfrm>
            <a:prstGeom prst="wedgeRectCallout">
              <a:avLst>
                <a:gd name="adj1" fmla="val 71332"/>
                <a:gd name="adj2" fmla="val 4212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4" y="4936467"/>
              <a:ext cx="5181601" cy="117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hops total,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hops cost</a:t>
              </a:r>
            </a:p>
          </p:txBody>
        </p:sp>
      </p:grp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28" y="369940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7134203" y="2766164"/>
            <a:ext cx="487183" cy="93323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7134201" y="4079796"/>
            <a:ext cx="487184" cy="804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7153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  <a:endParaRPr lang="en-US" sz="2400" dirty="0"/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6340990" y="2766164"/>
            <a:ext cx="793213" cy="4677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3294507" y="4839151"/>
            <a:ext cx="1917987" cy="127619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1" y="5287048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2573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4576055" y="5477246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783917" y="2916780"/>
            <a:ext cx="5144868" cy="38273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9006232" flipH="1">
            <a:off x="6439652" y="2673898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 flipH="1">
            <a:off x="3825458" y="1387193"/>
            <a:ext cx="2417110" cy="1124650"/>
            <a:chOff x="1219200" y="4876799"/>
            <a:chExt cx="518160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111"/>
                <a:gd name="adj2" fmla="val 7235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4" y="4936467"/>
              <a:ext cx="5181601" cy="11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5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hops total, 2 hops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19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45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2743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9782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714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2095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1561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2018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9782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10315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6169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5255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6550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5841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6222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5460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6451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5993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5636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Routes</a:t>
            </a:r>
            <a:endParaRPr lang="en-US" dirty="0"/>
          </a:p>
        </p:txBody>
      </p:sp>
      <p:sp>
        <p:nvSpPr>
          <p:cNvPr id="81" name="Down Arrow 80"/>
          <p:cNvSpPr/>
          <p:nvPr/>
        </p:nvSpPr>
        <p:spPr>
          <a:xfrm>
            <a:off x="4662172" y="2038121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  <a:endParaRPr lang="en-US" sz="2400" dirty="0"/>
          </a:p>
        </p:txBody>
      </p:sp>
      <p:sp>
        <p:nvSpPr>
          <p:cNvPr id="82" name="Right Arrow 81"/>
          <p:cNvSpPr/>
          <p:nvPr/>
        </p:nvSpPr>
        <p:spPr>
          <a:xfrm flipH="1">
            <a:off x="8304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  <a:endParaRPr lang="en-US" sz="2400" dirty="0"/>
          </a:p>
        </p:txBody>
      </p:sp>
      <p:sp>
        <p:nvSpPr>
          <p:cNvPr id="83" name="Right Arrow 82"/>
          <p:cNvSpPr/>
          <p:nvPr/>
        </p:nvSpPr>
        <p:spPr>
          <a:xfrm>
            <a:off x="2447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  <a:endParaRPr lang="en-US" sz="2400" dirty="0"/>
          </a:p>
        </p:txBody>
      </p:sp>
      <p:sp>
        <p:nvSpPr>
          <p:cNvPr id="4" name="Up Arrow 3"/>
          <p:cNvSpPr/>
          <p:nvPr/>
        </p:nvSpPr>
        <p:spPr>
          <a:xfrm>
            <a:off x="4461373" y="5122844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  <a:endParaRPr lang="en-US" sz="2400" dirty="0"/>
          </a:p>
        </p:txBody>
      </p:sp>
      <p:grpSp>
        <p:nvGrpSpPr>
          <p:cNvPr id="86" name="Group 85"/>
          <p:cNvGrpSpPr/>
          <p:nvPr/>
        </p:nvGrpSpPr>
        <p:grpSpPr>
          <a:xfrm flipH="1">
            <a:off x="8521594" y="2031695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46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Routes</a:t>
            </a:r>
            <a:endParaRPr lang="en-US" dirty="0"/>
          </a:p>
        </p:txBody>
      </p:sp>
      <p:sp>
        <p:nvSpPr>
          <p:cNvPr id="103" name="Cloud 102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4693286" y="510081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  <a:endParaRPr lang="en-US" sz="2400" dirty="0"/>
          </a:p>
        </p:txBody>
      </p:sp>
      <p:sp>
        <p:nvSpPr>
          <p:cNvPr id="139" name="Right Arrow 138"/>
          <p:cNvSpPr/>
          <p:nvPr/>
        </p:nvSpPr>
        <p:spPr>
          <a:xfrm flipH="1">
            <a:off x="2505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  <a:endParaRPr lang="en-US" sz="2400" dirty="0"/>
          </a:p>
        </p:txBody>
      </p:sp>
      <p:sp>
        <p:nvSpPr>
          <p:cNvPr id="140" name="Right Arrow 139"/>
          <p:cNvSpPr/>
          <p:nvPr/>
        </p:nvSpPr>
        <p:spPr>
          <a:xfrm>
            <a:off x="8154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  <a:endParaRPr lang="en-US" sz="2400" dirty="0"/>
          </a:p>
        </p:txBody>
      </p:sp>
      <p:sp>
        <p:nvSpPr>
          <p:cNvPr id="141" name="Up Arrow 140"/>
          <p:cNvSpPr/>
          <p:nvPr/>
        </p:nvSpPr>
        <p:spPr>
          <a:xfrm>
            <a:off x="4432683" y="2122136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  <a:endParaRPr lang="en-US" sz="2400" dirty="0"/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6326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5488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6097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6738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5183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5716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6707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5183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2156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1802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2155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1818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9393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9757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9986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9562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6440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6939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5715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4762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2505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704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704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2283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5105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5334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6091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6669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9562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9800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10208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9986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7616425" y="5541963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7924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657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5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BGP Attributes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AS_SET</a:t>
            </a:r>
          </a:p>
          <a:p>
            <a:pPr lvl="1"/>
            <a:r>
              <a:rPr lang="en-US" dirty="0" smtClean="0"/>
              <a:t>Instead of a single AS appearing at a slot, it’s a set of </a:t>
            </a:r>
            <a:r>
              <a:rPr lang="en-US" dirty="0" err="1" smtClean="0"/>
              <a:t>Ases</a:t>
            </a:r>
            <a:endParaRPr lang="en-US" dirty="0" smtClean="0"/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Arbitrary number that is used by neighbors for routing decisions</a:t>
            </a:r>
          </a:p>
          <a:p>
            <a:pPr lvl="2"/>
            <a:r>
              <a:rPr lang="en-US" dirty="0" smtClean="0"/>
              <a:t>Export this route only in Europe</a:t>
            </a:r>
          </a:p>
          <a:p>
            <a:pPr lvl="2"/>
            <a:r>
              <a:rPr lang="en-US" dirty="0" smtClean="0"/>
              <a:t>Do not export to your peers</a:t>
            </a:r>
          </a:p>
          <a:p>
            <a:pPr lvl="1"/>
            <a:r>
              <a:rPr lang="en-US" dirty="0" smtClean="0"/>
              <a:t>Usually stripped after first </a:t>
            </a:r>
            <a:r>
              <a:rPr lang="en-US" dirty="0" err="1" smtClean="0"/>
              <a:t>interdomain</a:t>
            </a:r>
            <a:r>
              <a:rPr lang="en-US" dirty="0" smtClean="0"/>
              <a:t> hop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Prepending</a:t>
            </a:r>
          </a:p>
          <a:p>
            <a:pPr lvl="1"/>
            <a:r>
              <a:rPr lang="en-US" dirty="0" smtClean="0"/>
              <a:t>Lengthening the route by adding multiple instances of ASN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9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6524708" cy="5344680"/>
          </a:xfrm>
        </p:spPr>
        <p:txBody>
          <a:bodyPr>
            <a:normAutofit/>
          </a:bodyPr>
          <a:lstStyle/>
          <a:p>
            <a:r>
              <a:rPr lang="en-US" dirty="0" smtClean="0"/>
              <a:t>How are BGP sessions authenticated?</a:t>
            </a:r>
          </a:p>
          <a:p>
            <a:pPr lvl="1"/>
            <a:r>
              <a:rPr lang="en-US" dirty="0" smtClean="0"/>
              <a:t>Shared secrets</a:t>
            </a:r>
          </a:p>
          <a:p>
            <a:r>
              <a:rPr lang="en-US" dirty="0" smtClean="0"/>
              <a:t>BGP relies on transitive trust</a:t>
            </a:r>
          </a:p>
          <a:p>
            <a:pPr lvl="1"/>
            <a:r>
              <a:rPr lang="en-US" dirty="0" smtClean="0"/>
              <a:t>You trust your neighbor’s routers…</a:t>
            </a:r>
          </a:p>
          <a:p>
            <a:pPr lvl="1"/>
            <a:r>
              <a:rPr lang="en-US" dirty="0" smtClean="0"/>
              <a:t>Your neighbor trusts some other routers…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/>
              <a:t>Are there any guarantees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advertised route is "real</a:t>
            </a:r>
            <a:r>
              <a:rPr lang="en-US" dirty="0" smtClean="0"/>
              <a:t>"?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dvertised </a:t>
            </a:r>
            <a:r>
              <a:rPr lang="en-US" dirty="0"/>
              <a:t>routes aren't tampered with when forwarded?</a:t>
            </a:r>
          </a:p>
          <a:p>
            <a:r>
              <a:rPr lang="en-US" dirty="0" smtClean="0"/>
              <a:t>No.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901637" y="1950827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9225419" y="4514651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6" name="Straight Connector 5"/>
          <p:cNvCxnSpPr>
            <a:stCxn id="32" idx="0"/>
            <a:endCxn id="22" idx="2"/>
          </p:cNvCxnSpPr>
          <p:nvPr/>
        </p:nvCxnSpPr>
        <p:spPr>
          <a:xfrm flipH="1" flipV="1">
            <a:off x="8966747" y="3809645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1" idx="0"/>
            <a:endCxn id="30" idx="2"/>
          </p:cNvCxnSpPr>
          <p:nvPr/>
        </p:nvCxnSpPr>
        <p:spPr>
          <a:xfrm flipH="1" flipV="1">
            <a:off x="8966748" y="2566138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9" idx="3"/>
          </p:cNvCxnSpPr>
          <p:nvPr/>
        </p:nvCxnSpPr>
        <p:spPr>
          <a:xfrm flipV="1">
            <a:off x="8282885" y="2420703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7" idx="3"/>
            <a:endCxn id="30" idx="2"/>
          </p:cNvCxnSpPr>
          <p:nvPr/>
        </p:nvCxnSpPr>
        <p:spPr>
          <a:xfrm flipV="1">
            <a:off x="8124533" y="2566138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2" idx="0"/>
            <a:endCxn id="31" idx="2"/>
          </p:cNvCxnSpPr>
          <p:nvPr/>
        </p:nvCxnSpPr>
        <p:spPr>
          <a:xfrm flipV="1">
            <a:off x="8966748" y="3245602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7" idx="3"/>
            <a:endCxn id="22" idx="1"/>
          </p:cNvCxnSpPr>
          <p:nvPr/>
        </p:nvCxnSpPr>
        <p:spPr>
          <a:xfrm>
            <a:off x="8124533" y="3581650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8" idx="0"/>
            <a:endCxn id="29" idx="1"/>
          </p:cNvCxnSpPr>
          <p:nvPr/>
        </p:nvCxnSpPr>
        <p:spPr>
          <a:xfrm flipV="1">
            <a:off x="7306233" y="2420703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0"/>
            <a:endCxn id="28" idx="2"/>
          </p:cNvCxnSpPr>
          <p:nvPr/>
        </p:nvCxnSpPr>
        <p:spPr>
          <a:xfrm flipH="1" flipV="1">
            <a:off x="7306233" y="3055404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2" idx="2"/>
            <a:endCxn id="23" idx="0"/>
          </p:cNvCxnSpPr>
          <p:nvPr/>
        </p:nvCxnSpPr>
        <p:spPr>
          <a:xfrm flipH="1">
            <a:off x="9547977" y="5043460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6" idx="1"/>
            <a:endCxn id="32" idx="3"/>
          </p:cNvCxnSpPr>
          <p:nvPr/>
        </p:nvCxnSpPr>
        <p:spPr>
          <a:xfrm flipH="1">
            <a:off x="10193093" y="4853263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210967" y="4870248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" idx="1"/>
            <a:endCxn id="23" idx="2"/>
          </p:cNvCxnSpPr>
          <p:nvPr/>
        </p:nvCxnSpPr>
        <p:spPr>
          <a:xfrm flipH="1" flipV="1">
            <a:off x="9547977" y="5689225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5" idx="1"/>
            <a:endCxn id="24" idx="3"/>
          </p:cNvCxnSpPr>
          <p:nvPr/>
        </p:nvCxnSpPr>
        <p:spPr>
          <a:xfrm flipH="1">
            <a:off x="10322249" y="6063855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5" idx="3"/>
          </p:cNvCxnSpPr>
          <p:nvPr/>
        </p:nvCxnSpPr>
        <p:spPr>
          <a:xfrm flipH="1">
            <a:off x="11284439" y="5385725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5" idx="0"/>
            <a:endCxn id="32" idx="2"/>
          </p:cNvCxnSpPr>
          <p:nvPr/>
        </p:nvCxnSpPr>
        <p:spPr>
          <a:xfrm flipH="1" flipV="1">
            <a:off x="9870535" y="5043461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03104" y="5099804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90" y="342925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420" y="530883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34" y="587365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24" y="587365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52" y="466306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18" y="339145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76" y="267501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70" y="223050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90" y="218574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63" y="286520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78" y="466306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556" y="50434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Arrow 33"/>
          <p:cNvSpPr/>
          <p:nvPr/>
        </p:nvSpPr>
        <p:spPr>
          <a:xfrm rot="18730154">
            <a:off x="7251963" y="4637483"/>
            <a:ext cx="2421681" cy="92476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BGP Session</a:t>
            </a:r>
            <a:endParaRPr lang="en-US" sz="2400" dirty="0"/>
          </a:p>
        </p:txBody>
      </p:sp>
      <p:sp>
        <p:nvSpPr>
          <p:cNvPr id="35" name="Rectangular Callout 34"/>
          <p:cNvSpPr/>
          <p:nvPr/>
        </p:nvSpPr>
        <p:spPr>
          <a:xfrm>
            <a:off x="9803958" y="1733384"/>
            <a:ext cx="2183955" cy="1695867"/>
          </a:xfrm>
          <a:prstGeom prst="wedgeRectCallout">
            <a:avLst>
              <a:gd name="adj1" fmla="val -59061"/>
              <a:gd name="adj2" fmla="val 906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Manually configured shared secrets between routers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976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AS 7007 Incident</a:t>
            </a:r>
          </a:p>
        </p:txBody>
      </p:sp>
      <p:pic>
        <p:nvPicPr>
          <p:cNvPr id="1357" name="Screen Shot 2014-10-08 at 14.52.3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9150" y="1568049"/>
            <a:ext cx="7953938" cy="474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41907" y="2047717"/>
            <a:ext cx="36416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/>
              <a:t>Famous incident in 1997 where AS 7007 announced its internal routing table to the world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/>
              <a:t>Very specific (/24) routes </a:t>
            </a:r>
            <a:r>
              <a:rPr lang="en-US" sz="2400" dirty="0" smtClean="0"/>
              <a:t>caused </a:t>
            </a:r>
            <a:r>
              <a:rPr lang="en-US" sz="2400" dirty="0"/>
              <a:t>many </a:t>
            </a:r>
            <a:r>
              <a:rPr lang="en-US" sz="2400" dirty="0" err="1"/>
              <a:t>ASes</a:t>
            </a:r>
            <a:r>
              <a:rPr lang="en-US" sz="2400" dirty="0"/>
              <a:t> to route traffic through AS 7007, creating routing black </a:t>
            </a:r>
            <a:r>
              <a:rPr lang="en-US" sz="2400" dirty="0" smtClean="0"/>
              <a:t>holes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7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at a High-Level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r>
              <a:rPr lang="en-US" dirty="0" smtClean="0"/>
              <a:t>Distributed database</a:t>
            </a:r>
          </a:p>
          <a:p>
            <a:pPr lvl="1"/>
            <a:r>
              <a:rPr lang="en-US" dirty="0" smtClean="0"/>
              <a:t>No centralization</a:t>
            </a:r>
          </a:p>
          <a:p>
            <a:r>
              <a:rPr lang="en-US" dirty="0" smtClean="0"/>
              <a:t>Simple client/server architecture</a:t>
            </a:r>
          </a:p>
          <a:p>
            <a:pPr lvl="1"/>
            <a:r>
              <a:rPr lang="en-US" dirty="0" smtClean="0"/>
              <a:t>UDP port 53, some implementations also use TCP</a:t>
            </a:r>
          </a:p>
          <a:p>
            <a:r>
              <a:rPr lang="en-US" dirty="0" smtClean="0"/>
              <a:t>Hierarchical namespace</a:t>
            </a:r>
          </a:p>
          <a:p>
            <a:pPr lvl="1"/>
            <a:r>
              <a:rPr lang="en-US" dirty="0" smtClean="0"/>
              <a:t>As opposed to original, flat namespace</a:t>
            </a:r>
          </a:p>
          <a:p>
            <a:pPr lvl="1"/>
            <a:r>
              <a:rPr lang="en-US" dirty="0" smtClean="0"/>
              <a:t>e.g. .com </a:t>
            </a:r>
            <a:r>
              <a:rPr lang="en-US" dirty="0" smtClean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39074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Screen Shot 2014-10-08 at 15.00.33.png"/>
          <p:cNvPicPr/>
          <p:nvPr/>
        </p:nvPicPr>
        <p:blipFill rotWithShape="1">
          <a:blip r:embed="rId3">
            <a:extLst/>
          </a:blip>
          <a:srcRect b="19355"/>
          <a:stretch/>
        </p:blipFill>
        <p:spPr>
          <a:xfrm>
            <a:off x="934964" y="121977"/>
            <a:ext cx="10358538" cy="65968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537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Hijack?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Hijacks happen all the time, but why?</a:t>
            </a:r>
          </a:p>
          <a:p>
            <a:pPr lvl="1"/>
            <a:r>
              <a:rPr lang="en-US" dirty="0" smtClean="0"/>
              <a:t>Human or software errors</a:t>
            </a:r>
          </a:p>
          <a:p>
            <a:pPr lvl="2"/>
            <a:r>
              <a:rPr lang="en-US" dirty="0" smtClean="0"/>
              <a:t>Routers leak internal routes to the world</a:t>
            </a:r>
          </a:p>
          <a:p>
            <a:pPr lvl="2"/>
            <a:r>
              <a:rPr lang="en-US" dirty="0" smtClean="0"/>
              <a:t>People fat finger routing entries</a:t>
            </a:r>
          </a:p>
          <a:p>
            <a:pPr lvl="1"/>
            <a:r>
              <a:rPr lang="en-US" dirty="0" smtClean="0"/>
              <a:t>Censorship</a:t>
            </a:r>
          </a:p>
          <a:p>
            <a:pPr lvl="2"/>
            <a:r>
              <a:rPr lang="en-US" dirty="0" smtClean="0"/>
              <a:t>Many ASs are obliged block access to specific IP ranges (e.g. Facebook, YouTube)</a:t>
            </a:r>
          </a:p>
          <a:p>
            <a:pPr lvl="2"/>
            <a:r>
              <a:rPr lang="en-US" dirty="0" smtClean="0"/>
              <a:t>Sometimes these black hole routes leak to world</a:t>
            </a:r>
          </a:p>
          <a:p>
            <a:pPr lvl="1"/>
            <a:r>
              <a:rPr lang="en-US" dirty="0" smtClean="0"/>
              <a:t>Spying</a:t>
            </a:r>
          </a:p>
          <a:p>
            <a:pPr lvl="2"/>
            <a:r>
              <a:rPr lang="en-US" dirty="0" smtClean="0"/>
              <a:t>Easy to monitor or </a:t>
            </a:r>
            <a:r>
              <a:rPr lang="en-US" dirty="0" err="1" smtClean="0"/>
              <a:t>MiTM</a:t>
            </a:r>
            <a:r>
              <a:rPr lang="en-US" dirty="0" smtClean="0"/>
              <a:t> traffic once it’s routed through your network :)</a:t>
            </a:r>
          </a:p>
          <a:p>
            <a:pPr lvl="1"/>
            <a:r>
              <a:rPr lang="en-US" dirty="0" smtClean="0"/>
              <a:t>Cybercrime</a:t>
            </a:r>
          </a:p>
          <a:p>
            <a:pPr lvl="2"/>
            <a:r>
              <a:rPr lang="en-US" dirty="0" smtClean="0"/>
              <a:t>Recent incident where a prefix hijack was used to steal Bitcoins from a large mining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5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Hijacking Techniques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lnSpcReduction="10000"/>
          </a:bodyPr>
          <a:lstStyle/>
          <a:p>
            <a:pPr marL="373272" indent="-457200">
              <a:buFont typeface="+mj-lt"/>
              <a:buAutoNum type="arabicPeriod"/>
            </a:pPr>
            <a:r>
              <a:rPr lang="en-US" dirty="0" smtClean="0"/>
              <a:t>Prefix hijack</a:t>
            </a:r>
          </a:p>
          <a:p>
            <a:pPr lvl="1"/>
            <a:r>
              <a:rPr lang="en-US" dirty="0" smtClean="0"/>
              <a:t>Most basic attack</a:t>
            </a:r>
          </a:p>
          <a:p>
            <a:pPr lvl="1"/>
            <a:r>
              <a:rPr lang="en-US" dirty="0" smtClean="0"/>
              <a:t>Announce a prefix that the attacker doesn’t actually own</a:t>
            </a:r>
          </a:p>
          <a:p>
            <a:pPr lvl="1"/>
            <a:r>
              <a:rPr lang="en-US" dirty="0" smtClean="0"/>
              <a:t>Neighbors may route traffic for the prefix to the attacker, depending on preferences and AS topology</a:t>
            </a:r>
          </a:p>
          <a:p>
            <a:pPr marL="373272" indent="-457200">
              <a:buFont typeface="+mj-lt"/>
              <a:buAutoNum type="arabicPeriod"/>
            </a:pPr>
            <a:r>
              <a:rPr lang="en-US" dirty="0" err="1" smtClean="0"/>
              <a:t>Subprefix</a:t>
            </a:r>
            <a:r>
              <a:rPr lang="en-US" dirty="0" smtClean="0"/>
              <a:t> hijack</a:t>
            </a:r>
          </a:p>
          <a:p>
            <a:pPr lvl="1"/>
            <a:r>
              <a:rPr lang="en-US" dirty="0" smtClean="0"/>
              <a:t>Most devastating type of hijack</a:t>
            </a:r>
          </a:p>
          <a:p>
            <a:pPr lvl="1"/>
            <a:r>
              <a:rPr lang="en-US" dirty="0" smtClean="0"/>
              <a:t>Announce a very specific prefix (e.g. a /24)</a:t>
            </a:r>
          </a:p>
          <a:p>
            <a:pPr lvl="1"/>
            <a:r>
              <a:rPr lang="en-US" dirty="0" smtClean="0"/>
              <a:t>Routing is based on longest prefix matching, so the attackers route is likely to be selected by all </a:t>
            </a:r>
            <a:r>
              <a:rPr lang="en-US" dirty="0" err="1" smtClean="0"/>
              <a:t>ASes</a:t>
            </a:r>
            <a:r>
              <a:rPr lang="en-US" dirty="0" smtClean="0"/>
              <a:t> globally</a:t>
            </a:r>
          </a:p>
          <a:p>
            <a:pPr marL="373272" indent="-457200">
              <a:buFont typeface="+mj-lt"/>
              <a:buAutoNum type="arabicPeriod"/>
            </a:pPr>
            <a:r>
              <a:rPr lang="en-US" dirty="0" smtClean="0"/>
              <a:t>Path shortening</a:t>
            </a:r>
          </a:p>
          <a:p>
            <a:pPr lvl="1"/>
            <a:r>
              <a:rPr lang="en-US" dirty="0" smtClean="0"/>
              <a:t>Announce a bogus update with very few </a:t>
            </a:r>
            <a:r>
              <a:rPr lang="en-US" dirty="0" err="1" smtClean="0"/>
              <a:t>ASes</a:t>
            </a:r>
            <a:r>
              <a:rPr lang="en-US" dirty="0" smtClean="0"/>
              <a:t> on the path</a:t>
            </a:r>
          </a:p>
          <a:p>
            <a:pPr lvl="1"/>
            <a:r>
              <a:rPr lang="en-US" dirty="0" smtClean="0"/>
              <a:t>Neighbors are likely to select the bogus path because it has a short AS path</a:t>
            </a:r>
          </a:p>
        </p:txBody>
      </p:sp>
    </p:spTree>
    <p:extLst>
      <p:ext uri="{BB962C8B-B14F-4D97-AF65-F5344CB8AC3E}">
        <p14:creationId xmlns:p14="http://schemas.microsoft.com/office/powerpoint/2010/main" val="111773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Hijack Example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0"/>
            <a:endCxn id="6" idx="2"/>
          </p:cNvCxnSpPr>
          <p:nvPr/>
        </p:nvCxnSpPr>
        <p:spPr>
          <a:xfrm>
            <a:off x="2906291" y="4508323"/>
            <a:ext cx="1387904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5" idx="2"/>
          </p:cNvCxnSpPr>
          <p:nvPr/>
        </p:nvCxnSpPr>
        <p:spPr>
          <a:xfrm flipV="1">
            <a:off x="2216211" y="3138743"/>
            <a:ext cx="695520" cy="9294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0"/>
          </p:cNvCxnSpPr>
          <p:nvPr/>
        </p:nvCxnSpPr>
        <p:spPr>
          <a:xfrm flipH="1" flipV="1">
            <a:off x="4288755" y="3138743"/>
            <a:ext cx="692384" cy="92940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5182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88474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5" idx="0"/>
            <a:endCxn id="6" idx="3"/>
          </p:cNvCxnSpPr>
          <p:nvPr/>
        </p:nvCxnSpPr>
        <p:spPr>
          <a:xfrm>
            <a:off x="4288755" y="3138743"/>
            <a:ext cx="692384" cy="9294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/>
          <p:nvPr/>
        </p:nvSpPr>
        <p:spPr>
          <a:xfrm>
            <a:off x="511714" y="2487954"/>
            <a:ext cx="1684006" cy="1065467"/>
          </a:xfrm>
          <a:prstGeom prst="wedgeRectCallout">
            <a:avLst>
              <a:gd name="adj1" fmla="val 67851"/>
              <a:gd name="adj2" fmla="val 421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AB: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5" idx="2"/>
            <a:endCxn id="7" idx="3"/>
          </p:cNvCxnSpPr>
          <p:nvPr/>
        </p:nvCxnSpPr>
        <p:spPr>
          <a:xfrm flipH="1">
            <a:off x="2216211" y="3138743"/>
            <a:ext cx="695520" cy="92940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9282439" y="4011316"/>
            <a:ext cx="1382464" cy="99401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E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2907443" y="2641737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B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4289907" y="4011318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C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524979" y="4011317"/>
            <a:ext cx="1382464" cy="994011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6924315" y="3387526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D</a:t>
            </a:r>
            <a:endParaRPr lang="en-US" sz="2400" dirty="0"/>
          </a:p>
        </p:txBody>
      </p:sp>
      <p:sp>
        <p:nvSpPr>
          <p:cNvPr id="43" name="Rectangular Callout 42"/>
          <p:cNvSpPr/>
          <p:nvPr/>
        </p:nvSpPr>
        <p:spPr>
          <a:xfrm>
            <a:off x="4617671" y="1903880"/>
            <a:ext cx="2107096" cy="923056"/>
          </a:xfrm>
          <a:prstGeom prst="wedgeRectCallout">
            <a:avLst>
              <a:gd name="adj1" fmla="val -63097"/>
              <a:gd name="adj2" fmla="val 4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 chooses the new, short route</a:t>
            </a:r>
            <a:endParaRPr lang="en-US" sz="2000" dirty="0"/>
          </a:p>
        </p:txBody>
      </p:sp>
      <p:sp>
        <p:nvSpPr>
          <p:cNvPr id="60" name="Rectangular Callout 59"/>
          <p:cNvSpPr/>
          <p:nvPr/>
        </p:nvSpPr>
        <p:spPr>
          <a:xfrm>
            <a:off x="5896972" y="4948896"/>
            <a:ext cx="2307150" cy="1129479"/>
          </a:xfrm>
          <a:prstGeom prst="wedgeRectCallout">
            <a:avLst>
              <a:gd name="adj1" fmla="val -68267"/>
              <a:gd name="adj2" fmla="val -47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 continues to use the old route, since D is a customer</a:t>
            </a:r>
            <a:endParaRPr lang="en-US" sz="2000" dirty="0"/>
          </a:p>
        </p:txBody>
      </p:sp>
      <p:sp>
        <p:nvSpPr>
          <p:cNvPr id="61" name="Rectangular Callout 60"/>
          <p:cNvSpPr/>
          <p:nvPr/>
        </p:nvSpPr>
        <p:spPr>
          <a:xfrm>
            <a:off x="3071906" y="5245847"/>
            <a:ext cx="1684006" cy="1065467"/>
          </a:xfrm>
          <a:prstGeom prst="wedgeRectCallout">
            <a:avLst>
              <a:gd name="adj1" fmla="val -24222"/>
              <a:gd name="adj2" fmla="val -1123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8204122" y="1119050"/>
            <a:ext cx="3415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/>
              <a:t>Prefix hijacking is successful at drawing in some, but not all, of the victim’s traffic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7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 animBg="1"/>
      <p:bldP spid="43" grpId="0" animBg="1"/>
      <p:bldP spid="60" grpId="0" animBg="1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Path Hijack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0"/>
            <a:endCxn id="6" idx="2"/>
          </p:cNvCxnSpPr>
          <p:nvPr/>
        </p:nvCxnSpPr>
        <p:spPr>
          <a:xfrm>
            <a:off x="2906291" y="4508323"/>
            <a:ext cx="1387904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5" idx="2"/>
          </p:cNvCxnSpPr>
          <p:nvPr/>
        </p:nvCxnSpPr>
        <p:spPr>
          <a:xfrm flipV="1">
            <a:off x="2216211" y="3138743"/>
            <a:ext cx="695520" cy="9294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0"/>
          </p:cNvCxnSpPr>
          <p:nvPr/>
        </p:nvCxnSpPr>
        <p:spPr>
          <a:xfrm flipH="1" flipV="1">
            <a:off x="4288755" y="3138743"/>
            <a:ext cx="692384" cy="92940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5182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5" idx="0"/>
            <a:endCxn id="6" idx="3"/>
          </p:cNvCxnSpPr>
          <p:nvPr/>
        </p:nvCxnSpPr>
        <p:spPr>
          <a:xfrm>
            <a:off x="4288755" y="3138743"/>
            <a:ext cx="692384" cy="9294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/>
          <p:nvPr/>
        </p:nvSpPr>
        <p:spPr>
          <a:xfrm>
            <a:off x="511714" y="2487954"/>
            <a:ext cx="1684006" cy="1065467"/>
          </a:xfrm>
          <a:prstGeom prst="wedgeRectCallout">
            <a:avLst>
              <a:gd name="adj1" fmla="val 67851"/>
              <a:gd name="adj2" fmla="val 421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AB: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E, 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5" idx="2"/>
            <a:endCxn id="7" idx="3"/>
          </p:cNvCxnSpPr>
          <p:nvPr/>
        </p:nvCxnSpPr>
        <p:spPr>
          <a:xfrm flipH="1">
            <a:off x="2216211" y="3138743"/>
            <a:ext cx="695520" cy="92940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9282439" y="4011316"/>
            <a:ext cx="1382464" cy="99401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E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2907443" y="2641737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B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4289907" y="4011318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C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524979" y="4011317"/>
            <a:ext cx="1382464" cy="994011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6924315" y="3387526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D</a:t>
            </a:r>
            <a:endParaRPr lang="en-US" sz="2400" dirty="0"/>
          </a:p>
        </p:txBody>
      </p:sp>
      <p:sp>
        <p:nvSpPr>
          <p:cNvPr id="43" name="Rectangular Callout 42"/>
          <p:cNvSpPr/>
          <p:nvPr/>
        </p:nvSpPr>
        <p:spPr>
          <a:xfrm>
            <a:off x="4617671" y="1903880"/>
            <a:ext cx="2107096" cy="923056"/>
          </a:xfrm>
          <a:prstGeom prst="wedgeRectCallout">
            <a:avLst>
              <a:gd name="adj1" fmla="val -63097"/>
              <a:gd name="adj2" fmla="val 4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 chooses the new, short route</a:t>
            </a:r>
            <a:endParaRPr lang="en-US" sz="2000" dirty="0"/>
          </a:p>
        </p:txBody>
      </p:sp>
      <p:sp>
        <p:nvSpPr>
          <p:cNvPr id="61" name="Rectangular Callout 60"/>
          <p:cNvSpPr/>
          <p:nvPr/>
        </p:nvSpPr>
        <p:spPr>
          <a:xfrm>
            <a:off x="3071906" y="5245847"/>
            <a:ext cx="1684006" cy="1065467"/>
          </a:xfrm>
          <a:prstGeom prst="wedgeRectCallout">
            <a:avLst>
              <a:gd name="adj1" fmla="val -24222"/>
              <a:gd name="adj2" fmla="val -1123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E, 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7615547" y="1153916"/>
            <a:ext cx="375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/>
              <a:t>As we’ll see later, this attack is particularly useful in certain situations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88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61" grpId="0" animBg="1"/>
      <p:bldP spid="6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255" y="-8549"/>
            <a:ext cx="10515600" cy="1325563"/>
          </a:xfrm>
        </p:spPr>
        <p:txBody>
          <a:bodyPr/>
          <a:lstStyle/>
          <a:p>
            <a:r>
              <a:rPr lang="en-US" dirty="0" err="1" smtClean="0"/>
              <a:t>Subprefix</a:t>
            </a:r>
            <a:r>
              <a:rPr lang="en-US" dirty="0" smtClean="0"/>
              <a:t> Hijack Example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0"/>
            <a:endCxn id="6" idx="2"/>
          </p:cNvCxnSpPr>
          <p:nvPr/>
        </p:nvCxnSpPr>
        <p:spPr>
          <a:xfrm>
            <a:off x="2906291" y="4508323"/>
            <a:ext cx="1387904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5" idx="2"/>
          </p:cNvCxnSpPr>
          <p:nvPr/>
        </p:nvCxnSpPr>
        <p:spPr>
          <a:xfrm flipV="1">
            <a:off x="2216211" y="3138743"/>
            <a:ext cx="695520" cy="9294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0"/>
          </p:cNvCxnSpPr>
          <p:nvPr/>
        </p:nvCxnSpPr>
        <p:spPr>
          <a:xfrm flipH="1" flipV="1">
            <a:off x="4288755" y="3138743"/>
            <a:ext cx="692384" cy="92940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5182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88474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8.0.0.0/24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5" idx="0"/>
            <a:endCxn id="6" idx="3"/>
          </p:cNvCxnSpPr>
          <p:nvPr/>
        </p:nvCxnSpPr>
        <p:spPr>
          <a:xfrm>
            <a:off x="4288755" y="3138743"/>
            <a:ext cx="692384" cy="9294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/>
          <p:nvPr/>
        </p:nvSpPr>
        <p:spPr>
          <a:xfrm>
            <a:off x="511714" y="2487954"/>
            <a:ext cx="1684006" cy="1065467"/>
          </a:xfrm>
          <a:prstGeom prst="wedgeRectCallout">
            <a:avLst>
              <a:gd name="adj1" fmla="val 67851"/>
              <a:gd name="adj2" fmla="val 421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AB: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5" idx="2"/>
            <a:endCxn id="7" idx="3"/>
          </p:cNvCxnSpPr>
          <p:nvPr/>
        </p:nvCxnSpPr>
        <p:spPr>
          <a:xfrm flipH="1">
            <a:off x="2216211" y="3138743"/>
            <a:ext cx="695520" cy="92940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9282439" y="4011316"/>
            <a:ext cx="1382464" cy="99401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E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2907443" y="2641737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B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4289907" y="4011318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C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524979" y="4011317"/>
            <a:ext cx="1382464" cy="994011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6924315" y="3387526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D</a:t>
            </a:r>
            <a:endParaRPr lang="en-US" sz="2400" dirty="0"/>
          </a:p>
        </p:txBody>
      </p:sp>
      <p:sp>
        <p:nvSpPr>
          <p:cNvPr id="61" name="Rectangular Callout 60"/>
          <p:cNvSpPr/>
          <p:nvPr/>
        </p:nvSpPr>
        <p:spPr>
          <a:xfrm>
            <a:off x="3071906" y="5245847"/>
            <a:ext cx="1684006" cy="1065467"/>
          </a:xfrm>
          <a:prstGeom prst="wedgeRectCallout">
            <a:avLst>
              <a:gd name="adj1" fmla="val -24222"/>
              <a:gd name="adj2" fmla="val -1123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7393729" y="902735"/>
            <a:ext cx="4551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/>
              <a:t>Announcement for a novel </a:t>
            </a:r>
            <a:r>
              <a:rPr lang="en-US" sz="2400" dirty="0" err="1" smtClean="0"/>
              <a:t>subprefix</a:t>
            </a:r>
            <a:r>
              <a:rPr lang="en-US" sz="2400" dirty="0" smtClean="0"/>
              <a:t> is </a:t>
            </a:r>
            <a:r>
              <a:rPr lang="en-US" sz="2400" dirty="0"/>
              <a:t>likely to propagate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/>
              <a:t>/24 is more specific than /22, successfully hijacks all traffic destined for the </a:t>
            </a:r>
            <a:r>
              <a:rPr lang="en-US" sz="2400" dirty="0" err="1" smtClean="0"/>
              <a:t>subprefix</a:t>
            </a:r>
            <a:endParaRPr lang="en-US" sz="2400" dirty="0" smtClean="0"/>
          </a:p>
        </p:txBody>
      </p:sp>
      <p:sp>
        <p:nvSpPr>
          <p:cNvPr id="24" name="Rectangular Callout 23"/>
          <p:cNvSpPr/>
          <p:nvPr/>
        </p:nvSpPr>
        <p:spPr>
          <a:xfrm>
            <a:off x="5709723" y="5219979"/>
            <a:ext cx="1684006" cy="1065467"/>
          </a:xfrm>
          <a:prstGeom prst="wedgeRectCallout">
            <a:avLst>
              <a:gd name="adj1" fmla="val -24222"/>
              <a:gd name="adj2" fmla="val -1123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CD: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A, C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8204122" y="5592520"/>
            <a:ext cx="1684006" cy="1065467"/>
          </a:xfrm>
          <a:prstGeom prst="wedgeRectCallout">
            <a:avLst>
              <a:gd name="adj1" fmla="val -18084"/>
              <a:gd name="adj2" fmla="val -16460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E</a:t>
            </a:r>
            <a:r>
              <a:rPr lang="en-US" sz="20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A, C, D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cxnSp>
        <p:nvCxnSpPr>
          <p:cNvPr id="29" name="Straight Arrow Connector 28"/>
          <p:cNvCxnSpPr>
            <a:stCxn id="6" idx="2"/>
            <a:endCxn id="7" idx="0"/>
          </p:cNvCxnSpPr>
          <p:nvPr/>
        </p:nvCxnSpPr>
        <p:spPr>
          <a:xfrm flipH="1" flipV="1">
            <a:off x="2906291" y="4508323"/>
            <a:ext cx="1387904" cy="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6" idx="0"/>
          </p:cNvCxnSpPr>
          <p:nvPr/>
        </p:nvCxnSpPr>
        <p:spPr>
          <a:xfrm flipH="1">
            <a:off x="5671219" y="3884532"/>
            <a:ext cx="1257384" cy="623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0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 animBg="1"/>
      <p:bldP spid="61" grpId="0" animBg="1"/>
      <p:bldP spid="62" grpId="0"/>
      <p:bldP spid="24" grpId="0" animBg="1"/>
      <p:bldP spid="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Mechanisms to Secure BGP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mechanisms have been proposed over the years</a:t>
            </a:r>
          </a:p>
          <a:p>
            <a:r>
              <a:rPr lang="en-US" dirty="0" smtClean="0"/>
              <a:t>We’ll discuss three</a:t>
            </a:r>
          </a:p>
          <a:p>
            <a:pPr lvl="1"/>
            <a:r>
              <a:rPr lang="en-US" dirty="0" smtClean="0"/>
              <a:t>Secure BGP (S-BGP)</a:t>
            </a:r>
          </a:p>
          <a:p>
            <a:pPr lvl="1"/>
            <a:r>
              <a:rPr lang="en-US" dirty="0" smtClean="0"/>
              <a:t>RPKI and ROAs</a:t>
            </a:r>
          </a:p>
          <a:p>
            <a:pPr lvl="1"/>
            <a:r>
              <a:rPr lang="en-US" dirty="0" smtClean="0"/>
              <a:t>Anomaly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smtClean="0"/>
              <a:t>Secure BGP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13377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 PKI to authenticate BGP</a:t>
            </a:r>
          </a:p>
          <a:p>
            <a:pPr lvl="1"/>
            <a:r>
              <a:rPr lang="en-US" dirty="0" smtClean="0"/>
              <a:t>Dual hierarchies of certificates bind prefix ownership to </a:t>
            </a:r>
            <a:r>
              <a:rPr lang="en-US" dirty="0" err="1" smtClean="0"/>
              <a:t>ASes</a:t>
            </a:r>
            <a:r>
              <a:rPr lang="en-US" dirty="0" smtClean="0"/>
              <a:t> and routers to </a:t>
            </a:r>
            <a:r>
              <a:rPr lang="en-US" dirty="0" err="1" smtClean="0"/>
              <a:t>ASes</a:t>
            </a:r>
            <a:endParaRPr lang="en-US" dirty="0" smtClean="0"/>
          </a:p>
          <a:p>
            <a:pPr lvl="1"/>
            <a:r>
              <a:rPr lang="en-US" dirty="0" smtClean="0"/>
              <a:t>Certificate hierarchy distributed and validated out-of-band</a:t>
            </a:r>
          </a:p>
          <a:p>
            <a:pPr lvl="1"/>
            <a:r>
              <a:rPr lang="en-US" dirty="0" smtClean="0"/>
              <a:t>Routers only accept updates that are covered by valid certificates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Route attestations using “onion” signatures</a:t>
            </a:r>
          </a:p>
          <a:p>
            <a:pPr lvl="1"/>
            <a:r>
              <a:rPr lang="en-US" dirty="0" smtClean="0"/>
              <a:t>Each BGP update is signed by the announcer</a:t>
            </a:r>
          </a:p>
          <a:p>
            <a:pPr lvl="1"/>
            <a:r>
              <a:rPr lang="en-US" dirty="0" smtClean="0"/>
              <a:t>These signatures accumulate as the update propagates</a:t>
            </a:r>
          </a:p>
          <a:p>
            <a:pPr lvl="1"/>
            <a:r>
              <a:rPr lang="en-US" dirty="0" smtClean="0"/>
              <a:t>Any AS receiving the announcement can verify the signature added by each AS back to the source</a:t>
            </a:r>
          </a:p>
        </p:txBody>
      </p:sp>
    </p:spTree>
    <p:extLst>
      <p:ext uri="{BB962C8B-B14F-4D97-AF65-F5344CB8AC3E}">
        <p14:creationId xmlns:p14="http://schemas.microsoft.com/office/powerpoint/2010/main" val="256935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10" y="-8358"/>
            <a:ext cx="10515600" cy="1325563"/>
          </a:xfrm>
        </p:spPr>
        <p:txBody>
          <a:bodyPr/>
          <a:lstStyle/>
          <a:p>
            <a:r>
              <a:rPr lang="en-US" dirty="0" smtClean="0"/>
              <a:t>S-BGP vs. </a:t>
            </a:r>
            <a:r>
              <a:rPr lang="en-US" dirty="0" err="1" smtClean="0"/>
              <a:t>Subprefix</a:t>
            </a:r>
            <a:r>
              <a:rPr lang="en-US" dirty="0" smtClean="0"/>
              <a:t> Hijack Example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0"/>
            <a:endCxn id="6" idx="2"/>
          </p:cNvCxnSpPr>
          <p:nvPr/>
        </p:nvCxnSpPr>
        <p:spPr>
          <a:xfrm>
            <a:off x="2906291" y="4508323"/>
            <a:ext cx="1387904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5" idx="2"/>
          </p:cNvCxnSpPr>
          <p:nvPr/>
        </p:nvCxnSpPr>
        <p:spPr>
          <a:xfrm flipV="1">
            <a:off x="2216211" y="3138743"/>
            <a:ext cx="695520" cy="9294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0"/>
          </p:cNvCxnSpPr>
          <p:nvPr/>
        </p:nvCxnSpPr>
        <p:spPr>
          <a:xfrm flipH="1" flipV="1">
            <a:off x="4288755" y="3138743"/>
            <a:ext cx="692384" cy="92940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5182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88474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8.0.0.0/24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5" idx="0"/>
            <a:endCxn id="6" idx="3"/>
          </p:cNvCxnSpPr>
          <p:nvPr/>
        </p:nvCxnSpPr>
        <p:spPr>
          <a:xfrm>
            <a:off x="4288755" y="3138743"/>
            <a:ext cx="692384" cy="9294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/>
          <p:nvPr/>
        </p:nvSpPr>
        <p:spPr>
          <a:xfrm>
            <a:off x="511714" y="2487954"/>
            <a:ext cx="1684006" cy="1065467"/>
          </a:xfrm>
          <a:prstGeom prst="wedgeRectCallout">
            <a:avLst>
              <a:gd name="adj1" fmla="val 67851"/>
              <a:gd name="adj2" fmla="val 421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AB: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sp>
        <p:nvSpPr>
          <p:cNvPr id="4" name="Cloud 3"/>
          <p:cNvSpPr/>
          <p:nvPr/>
        </p:nvSpPr>
        <p:spPr>
          <a:xfrm>
            <a:off x="9282439" y="4011316"/>
            <a:ext cx="1382464" cy="99401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E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2907443" y="2641737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B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4289907" y="4011318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C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524979" y="4011317"/>
            <a:ext cx="1382464" cy="994011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6924315" y="3387526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D</a:t>
            </a:r>
            <a:endParaRPr lang="en-US" sz="2400" dirty="0"/>
          </a:p>
        </p:txBody>
      </p:sp>
      <p:sp>
        <p:nvSpPr>
          <p:cNvPr id="61" name="Rectangular Callout 60"/>
          <p:cNvSpPr/>
          <p:nvPr/>
        </p:nvSpPr>
        <p:spPr>
          <a:xfrm>
            <a:off x="3071906" y="5245847"/>
            <a:ext cx="1684006" cy="1065467"/>
          </a:xfrm>
          <a:prstGeom prst="wedgeRectCallout">
            <a:avLst>
              <a:gd name="adj1" fmla="val -24222"/>
              <a:gd name="adj2" fmla="val -1123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pic>
        <p:nvPicPr>
          <p:cNvPr id="3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63" y="155622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151022" y="2175657"/>
            <a:ext cx="124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PKI Server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8447728" y="1612457"/>
            <a:ext cx="2236958" cy="624016"/>
            <a:chOff x="3980592" y="4425844"/>
            <a:chExt cx="2236958" cy="624016"/>
          </a:xfrm>
        </p:grpSpPr>
        <p:sp>
          <p:nvSpPr>
            <p:cNvPr id="35" name="Rounded Rectangle 34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604608" y="4516095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 </a:t>
              </a:r>
              <a:r>
                <a:rPr lang="en-US" b="1" dirty="0" smtClean="0">
                  <a:sym typeface="Wingdings" panose="05000000000000000000" pitchFamily="2" charset="2"/>
                </a:rPr>
                <a:t> 8.0.0.0/22</a:t>
              </a:r>
              <a:endParaRPr lang="en-US" b="1" baseline="-250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4288755" y="1769162"/>
            <a:ext cx="3060090" cy="101642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659152" y="2014421"/>
            <a:ext cx="1635507" cy="199689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>
            <a:off x="8840715" y="2548646"/>
            <a:ext cx="2254022" cy="899935"/>
          </a:xfrm>
          <a:prstGeom prst="wedgeRectCallout">
            <a:avLst>
              <a:gd name="adj1" fmla="val -35508"/>
              <a:gd name="adj2" fmla="val -9483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AS A does not own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5671219" y="5817087"/>
            <a:ext cx="6104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/>
              <a:t>In practice, </a:t>
            </a:r>
            <a:r>
              <a:rPr lang="en-US" sz="2400" dirty="0" err="1" smtClean="0"/>
              <a:t>ASes</a:t>
            </a:r>
            <a:r>
              <a:rPr lang="en-US" sz="2400" dirty="0" smtClean="0"/>
              <a:t> download, validate, and cache the certs in the PKI ahead of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59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 animBg="1"/>
      <p:bldP spid="39" grpId="1" animBg="1"/>
      <p:bldP spid="61" grpId="0" animBg="1"/>
      <p:bldP spid="61" grpId="1" animBg="1"/>
      <p:bldP spid="46" grpId="0" animBg="1"/>
      <p:bldP spid="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922" y="-1544"/>
            <a:ext cx="10515600" cy="1325563"/>
          </a:xfrm>
        </p:spPr>
        <p:txBody>
          <a:bodyPr/>
          <a:lstStyle/>
          <a:p>
            <a:r>
              <a:rPr lang="en-US" dirty="0" smtClean="0"/>
              <a:t>S-BGP vs. Short Path Hijack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0"/>
            <a:endCxn id="6" idx="2"/>
          </p:cNvCxnSpPr>
          <p:nvPr/>
        </p:nvCxnSpPr>
        <p:spPr>
          <a:xfrm>
            <a:off x="2906291" y="4508323"/>
            <a:ext cx="1387904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5" idx="2"/>
          </p:cNvCxnSpPr>
          <p:nvPr/>
        </p:nvCxnSpPr>
        <p:spPr>
          <a:xfrm flipV="1">
            <a:off x="2216211" y="3138743"/>
            <a:ext cx="695520" cy="9294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0"/>
          </p:cNvCxnSpPr>
          <p:nvPr/>
        </p:nvCxnSpPr>
        <p:spPr>
          <a:xfrm flipH="1" flipV="1">
            <a:off x="4288755" y="3138743"/>
            <a:ext cx="692384" cy="92940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line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5182" y="5045792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5" idx="0"/>
            <a:endCxn id="6" idx="3"/>
          </p:cNvCxnSpPr>
          <p:nvPr/>
        </p:nvCxnSpPr>
        <p:spPr>
          <a:xfrm>
            <a:off x="4288755" y="3138743"/>
            <a:ext cx="692384" cy="9294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8" idx="2"/>
          </p:cNvCxnSpPr>
          <p:nvPr/>
        </p:nvCxnSpPr>
        <p:spPr>
          <a:xfrm flipV="1">
            <a:off x="5671219" y="3884532"/>
            <a:ext cx="1257384" cy="623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  <a:endCxn id="4" idx="2"/>
          </p:cNvCxnSpPr>
          <p:nvPr/>
        </p:nvCxnSpPr>
        <p:spPr>
          <a:xfrm>
            <a:off x="8305627" y="3884532"/>
            <a:ext cx="981100" cy="62379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/>
          <p:nvPr/>
        </p:nvSpPr>
        <p:spPr>
          <a:xfrm>
            <a:off x="125647" y="1632561"/>
            <a:ext cx="2334623" cy="1486302"/>
          </a:xfrm>
          <a:prstGeom prst="wedgeRectCallout">
            <a:avLst>
              <a:gd name="adj1" fmla="val 46054"/>
              <a:gd name="adj2" fmla="val 8384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AB: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E, 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{H(E’s update)}</a:t>
            </a:r>
            <a:r>
              <a:rPr lang="en-US" sz="2800" baseline="-25000" dirty="0" err="1" smtClean="0">
                <a:sym typeface="Wingdings" panose="05000000000000000000" pitchFamily="2" charset="2"/>
              </a:rPr>
              <a:t>S</a:t>
            </a:r>
            <a:r>
              <a:rPr lang="en-US" sz="2800" baseline="-50000" dirty="0" err="1" smtClean="0">
                <a:sym typeface="Wingdings" panose="05000000000000000000" pitchFamily="2" charset="2"/>
              </a:rPr>
              <a:t>Evil</a:t>
            </a:r>
            <a:endParaRPr lang="en-US" sz="2800" baseline="-50000" dirty="0"/>
          </a:p>
        </p:txBody>
      </p:sp>
      <p:sp>
        <p:nvSpPr>
          <p:cNvPr id="4" name="Cloud 3"/>
          <p:cNvSpPr/>
          <p:nvPr/>
        </p:nvSpPr>
        <p:spPr>
          <a:xfrm>
            <a:off x="9282439" y="4011316"/>
            <a:ext cx="1382464" cy="99401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E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2907443" y="2641737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B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4289907" y="4011318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C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524979" y="4011317"/>
            <a:ext cx="1382464" cy="994011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6924315" y="3387526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D</a:t>
            </a:r>
            <a:endParaRPr lang="en-US" sz="2400" dirty="0"/>
          </a:p>
        </p:txBody>
      </p:sp>
      <p:pic>
        <p:nvPicPr>
          <p:cNvPr id="3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63" y="155622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151022" y="2175657"/>
            <a:ext cx="124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PKI Server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8447728" y="1612457"/>
            <a:ext cx="2236958" cy="624016"/>
            <a:chOff x="3980592" y="4425844"/>
            <a:chExt cx="2236958" cy="624016"/>
          </a:xfrm>
        </p:grpSpPr>
        <p:sp>
          <p:nvSpPr>
            <p:cNvPr id="35" name="Rounded Rectangle 34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604608" y="4516095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 </a:t>
              </a:r>
              <a:r>
                <a:rPr lang="en-US" b="1" dirty="0" smtClean="0">
                  <a:sym typeface="Wingdings" panose="05000000000000000000" pitchFamily="2" charset="2"/>
                </a:rPr>
                <a:t> 8.0.0.0/22</a:t>
              </a:r>
              <a:endParaRPr lang="en-US" b="1" baseline="-250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4288755" y="1769162"/>
            <a:ext cx="3060090" cy="101642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659152" y="2014421"/>
            <a:ext cx="1635507" cy="199689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>
            <a:off x="8840715" y="2548646"/>
            <a:ext cx="2254022" cy="899935"/>
          </a:xfrm>
          <a:prstGeom prst="wedgeRectCallout">
            <a:avLst>
              <a:gd name="adj1" fmla="val -35508"/>
              <a:gd name="adj2" fmla="val -9483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AS E </a:t>
            </a:r>
            <a:r>
              <a:rPr lang="en-US" sz="2000" b="1" dirty="0" smtClean="0">
                <a:sym typeface="Wingdings" panose="05000000000000000000" pitchFamily="2" charset="2"/>
              </a:rPr>
              <a:t>does</a:t>
            </a:r>
            <a:r>
              <a:rPr lang="en-US" sz="2000" dirty="0" smtClean="0">
                <a:sym typeface="Wingdings" panose="05000000000000000000" pitchFamily="2" charset="2"/>
              </a:rPr>
              <a:t> own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8.0.0.0/24</a:t>
            </a:r>
            <a:endParaRPr lang="en-US" sz="2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2563971" y="5235880"/>
            <a:ext cx="2334623" cy="1486302"/>
          </a:xfrm>
          <a:prstGeom prst="wedgeRectCallout">
            <a:avLst>
              <a:gd name="adj1" fmla="val -20359"/>
              <a:gd name="adj2" fmla="val -9216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AB: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E, A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{H(E’s update)}</a:t>
            </a:r>
            <a:r>
              <a:rPr lang="en-US" sz="2800" baseline="-25000" dirty="0" err="1" smtClean="0">
                <a:sym typeface="Wingdings" panose="05000000000000000000" pitchFamily="2" charset="2"/>
              </a:rPr>
              <a:t>S</a:t>
            </a:r>
            <a:r>
              <a:rPr lang="en-US" sz="2800" baseline="-50000" dirty="0" err="1" smtClean="0">
                <a:sym typeface="Wingdings" panose="05000000000000000000" pitchFamily="2" charset="2"/>
              </a:rPr>
              <a:t>Evil</a:t>
            </a:r>
            <a:endParaRPr lang="en-US" sz="2800" baseline="-50000" dirty="0"/>
          </a:p>
        </p:txBody>
      </p:sp>
      <p:sp>
        <p:nvSpPr>
          <p:cNvPr id="30" name="Rectangular Callout 29"/>
          <p:cNvSpPr/>
          <p:nvPr/>
        </p:nvSpPr>
        <p:spPr>
          <a:xfrm>
            <a:off x="5271767" y="5529063"/>
            <a:ext cx="2254022" cy="899935"/>
          </a:xfrm>
          <a:prstGeom prst="wedgeRectCallout">
            <a:avLst>
              <a:gd name="adj1" fmla="val -77133"/>
              <a:gd name="adj2" fmla="val 483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Route attestations are forged!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920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6" grpId="0" animBg="1"/>
      <p:bldP spid="46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Hierarchy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82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en-US" dirty="0" smtClean="0"/>
              <a:t>Top Level Domains (TLDs) are at the top</a:t>
            </a:r>
          </a:p>
          <a:p>
            <a:r>
              <a:rPr lang="en-US" dirty="0" smtClean="0"/>
              <a:t>Each Domain Name is a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neu.edu  ccs.neu.edu  </a:t>
            </a:r>
            <a:r>
              <a:rPr lang="en-US" dirty="0" smtClean="0">
                <a:sym typeface="Wingdings" pitchFamily="2" charset="2"/>
                <a:hlinkClick r:id="rId2"/>
              </a:rPr>
              <a:t>www.ccs.neu.edu</a:t>
            </a:r>
            <a:endParaRPr lang="en-US" dirty="0" smtClean="0">
              <a:sym typeface="Wingdings" pitchFamily="2" charset="2"/>
            </a:endParaRPr>
          </a:p>
          <a:p>
            <a:r>
              <a:rPr lang="en-US"/>
              <a:t>Maximum tree depth: </a:t>
            </a:r>
            <a:r>
              <a:rPr lang="en-US" smtClean="0"/>
              <a:t>128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Name collisions are avoided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neu.com vs. 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7868" y="1524389"/>
            <a:ext cx="77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238" y="2563007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6645" y="2563007"/>
            <a:ext cx="71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2380" y="2563007"/>
            <a:ext cx="6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43156" y="256300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1339" y="2563007"/>
            <a:ext cx="59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531" y="256300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563007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56300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0" y="2563007"/>
            <a:ext cx="64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4271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8278" y="3542718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89" y="46639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8997" y="466395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6776" y="466395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2670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2670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0" y="5926702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119418" y="1986054"/>
            <a:ext cx="275419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216200" y="1986054"/>
            <a:ext cx="165741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305800" y="1986054"/>
            <a:ext cx="56781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5873614" y="1986054"/>
            <a:ext cx="45904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5873615" y="1986054"/>
            <a:ext cx="141472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037866" y="1986054"/>
            <a:ext cx="383574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5873614" y="1986054"/>
            <a:ext cx="239498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5873615" y="1986054"/>
            <a:ext cx="322454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5873614" y="1986054"/>
            <a:ext cx="40938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50480" y="3024672"/>
            <a:ext cx="96893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119419" y="3024671"/>
            <a:ext cx="790385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25079" y="4004384"/>
            <a:ext cx="225401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2150480" y="4004384"/>
            <a:ext cx="709661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2150480" y="4004384"/>
            <a:ext cx="178010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25079" y="5125615"/>
            <a:ext cx="123301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25079" y="5125615"/>
            <a:ext cx="1131011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25079" y="5125615"/>
            <a:ext cx="22290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63714" y="2497690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596951" y="5828999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96996" y="45662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4501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793069" y="249585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(The Lack of) S-BGP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S-BGP was proposed at least a decade ago, and implementations were available soon afterwards</a:t>
            </a:r>
          </a:p>
          <a:p>
            <a:r>
              <a:rPr lang="en-US" dirty="0"/>
              <a:t>But, it was never </a:t>
            </a:r>
            <a:r>
              <a:rPr lang="en-US" dirty="0" smtClean="0"/>
              <a:t>deployed. 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Trust rooted in ICANN, a US </a:t>
            </a:r>
            <a:r>
              <a:rPr lang="en-US" dirty="0" smtClean="0"/>
              <a:t>organization</a:t>
            </a:r>
          </a:p>
          <a:p>
            <a:pPr lvl="2"/>
            <a:r>
              <a:rPr lang="en-US" dirty="0" smtClean="0"/>
              <a:t>Other countries are wary of centralizing power in the US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dirty="0" smtClean="0"/>
              <a:t>erification of signed attestations is costly in terms of CPU</a:t>
            </a:r>
          </a:p>
          <a:p>
            <a:pPr lvl="2"/>
            <a:r>
              <a:rPr lang="en-US" dirty="0"/>
              <a:t>Routers are expensive and resource constrained</a:t>
            </a:r>
          </a:p>
          <a:p>
            <a:pPr lvl="2"/>
            <a:r>
              <a:rPr lang="en-US" dirty="0" smtClean="0"/>
              <a:t>Entire chain of attestations must </a:t>
            </a:r>
            <a:r>
              <a:rPr lang="en-US" dirty="0"/>
              <a:t>b</a:t>
            </a:r>
            <a:r>
              <a:rPr lang="en-US" dirty="0" smtClean="0"/>
              <a:t>e cryptographically validated for each received update</a:t>
            </a:r>
          </a:p>
          <a:p>
            <a:pPr lvl="2"/>
            <a:r>
              <a:rPr lang="en-US" dirty="0" smtClean="0"/>
              <a:t>In contrast, PKI validation can be done out of band and applied using simple filters</a:t>
            </a:r>
          </a:p>
        </p:txBody>
      </p:sp>
    </p:spTree>
    <p:extLst>
      <p:ext uri="{BB962C8B-B14F-4D97-AF65-F5344CB8AC3E}">
        <p14:creationId xmlns:p14="http://schemas.microsoft.com/office/powerpoint/2010/main" val="67864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34"/>
            <a:ext cx="10515600" cy="1325563"/>
          </a:xfrm>
        </p:spPr>
        <p:txBody>
          <a:bodyPr/>
          <a:lstStyle/>
          <a:p>
            <a:r>
              <a:rPr lang="en-US" dirty="0" smtClean="0"/>
              <a:t>Resource PKI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1001"/>
            <a:ext cx="10683240" cy="5032375"/>
          </a:xfrm>
        </p:spPr>
        <p:txBody>
          <a:bodyPr>
            <a:normAutofit/>
          </a:bodyPr>
          <a:lstStyle/>
          <a:p>
            <a:r>
              <a:rPr lang="en-US" dirty="0"/>
              <a:t>Resource Public Key Infrastructure (</a:t>
            </a:r>
            <a:r>
              <a:rPr lang="en-US" dirty="0">
                <a:solidFill>
                  <a:schemeClr val="accent1"/>
                </a:solidFill>
              </a:rPr>
              <a:t>RPKI</a:t>
            </a:r>
            <a:r>
              <a:rPr lang="en-US" dirty="0"/>
              <a:t>) achieves some of what S-BGP does – i.e., origin </a:t>
            </a:r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RPKI prevents prefix and </a:t>
            </a:r>
            <a:r>
              <a:rPr lang="en-US" dirty="0" err="1" smtClean="0"/>
              <a:t>subprefix</a:t>
            </a:r>
            <a:r>
              <a:rPr lang="en-US" dirty="0" smtClean="0"/>
              <a:t> hijacking</a:t>
            </a:r>
            <a:endParaRPr lang="en-US" dirty="0"/>
          </a:p>
          <a:p>
            <a:pPr lvl="1"/>
            <a:r>
              <a:rPr lang="en-US" dirty="0"/>
              <a:t>But, security is optional and can be incrementally deployed</a:t>
            </a:r>
          </a:p>
          <a:p>
            <a:r>
              <a:rPr lang="en-US" dirty="0"/>
              <a:t>Regional Internet Registries </a:t>
            </a:r>
            <a:r>
              <a:rPr lang="en-US" dirty="0" smtClean="0"/>
              <a:t>(RIRs) publish </a:t>
            </a:r>
            <a:r>
              <a:rPr lang="en-US" dirty="0"/>
              <a:t>signed attestations of prefix ownership and how those prefixes can be </a:t>
            </a:r>
            <a:r>
              <a:rPr lang="en-US" dirty="0" smtClean="0"/>
              <a:t>announced</a:t>
            </a:r>
          </a:p>
          <a:p>
            <a:pPr lvl="1"/>
            <a:r>
              <a:rPr lang="en-US" dirty="0" smtClean="0"/>
              <a:t>Five RIRs: ARIN (North America), LACNIC (Latin America), APNIC (Asia and Australia), RIPE (Europe, Russia, Middle East), </a:t>
            </a:r>
            <a:r>
              <a:rPr lang="en-US" dirty="0" err="1" smtClean="0"/>
              <a:t>AfriNIC</a:t>
            </a:r>
            <a:r>
              <a:rPr lang="en-US" dirty="0" smtClean="0"/>
              <a:t> (Africa)</a:t>
            </a:r>
            <a:endParaRPr lang="en-US" dirty="0"/>
          </a:p>
          <a:p>
            <a:pPr lvl="1"/>
            <a:r>
              <a:rPr lang="en-US" dirty="0"/>
              <a:t>Attestations called </a:t>
            </a:r>
            <a:r>
              <a:rPr lang="en-US" dirty="0">
                <a:solidFill>
                  <a:schemeClr val="accent1"/>
                </a:solidFill>
              </a:rPr>
              <a:t>Route Origin Authorizations </a:t>
            </a:r>
            <a:r>
              <a:rPr lang="en-US" dirty="0"/>
              <a:t>(ROAs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By default, RPKI does not include path attestations</a:t>
            </a:r>
          </a:p>
          <a:p>
            <a:pPr lvl="1"/>
            <a:r>
              <a:rPr lang="en-US" dirty="0" smtClean="0"/>
              <a:t>Thus, RPKI is vulnerable to short path hijacks</a:t>
            </a:r>
          </a:p>
          <a:p>
            <a:pPr lvl="1"/>
            <a:r>
              <a:rPr lang="en-US" dirty="0" smtClean="0"/>
              <a:t>BGPSEC is an RPKI extension that adds cryptographic path attestation back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3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Route Origin Attestations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 origin authorizations (ROA) bind ownership of network prefixes to </a:t>
            </a:r>
            <a:r>
              <a:rPr lang="en-US" dirty="0" err="1"/>
              <a:t>ASes</a:t>
            </a:r>
            <a:endParaRPr lang="en-US" dirty="0"/>
          </a:p>
          <a:p>
            <a:r>
              <a:rPr lang="en-US" dirty="0"/>
              <a:t>ROAs also define the minimum specificity of a route announcement</a:t>
            </a:r>
          </a:p>
          <a:p>
            <a:r>
              <a:rPr lang="en-US" dirty="0"/>
              <a:t>e.g., 192.168.0.0/16 (min=22) → AS 7007</a:t>
            </a:r>
          </a:p>
          <a:p>
            <a:pPr lvl="1"/>
            <a:r>
              <a:rPr lang="en-US" dirty="0"/>
              <a:t>AS 7007 "owns" 192.168.0.0/16</a:t>
            </a:r>
          </a:p>
          <a:p>
            <a:pPr lvl="1"/>
            <a:r>
              <a:rPr lang="en-US" dirty="0"/>
              <a:t>Route announcements within this prefix cannot be more specific than /22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78" y="-11301"/>
            <a:ext cx="10515600" cy="1325563"/>
          </a:xfrm>
        </p:spPr>
        <p:txBody>
          <a:bodyPr/>
          <a:lstStyle/>
          <a:p>
            <a:r>
              <a:rPr lang="en-US" dirty="0" smtClean="0"/>
              <a:t>RPKI Hierarchy Example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 flipV="1">
            <a:off x="5785232" y="2393631"/>
            <a:ext cx="1993152" cy="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4680001" y="2922393"/>
            <a:ext cx="0" cy="57245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 flipH="1">
            <a:off x="4680000" y="4552367"/>
            <a:ext cx="1" cy="57245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80182" y="3494844"/>
            <a:ext cx="1889356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3356</a:t>
            </a:r>
          </a:p>
          <a:p>
            <a:pPr algn="ctr"/>
            <a:r>
              <a:rPr lang="en-US" dirty="0" smtClean="0"/>
              <a:t>8.0.0.0/9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0182" y="5124818"/>
            <a:ext cx="1889356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15169</a:t>
            </a:r>
          </a:p>
          <a:p>
            <a:pPr algn="ctr"/>
            <a:r>
              <a:rPr lang="en-US" dirty="0" smtClean="0"/>
              <a:t>8.8.8.8/24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485579" y="3494844"/>
            <a:ext cx="2149599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6167</a:t>
            </a:r>
          </a:p>
          <a:p>
            <a:pPr algn="ctr"/>
            <a:r>
              <a:rPr lang="en-US" dirty="0" smtClean="0"/>
              <a:t>66.174.0.0/16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9125683" y="3494843"/>
            <a:ext cx="2137787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22394</a:t>
            </a:r>
          </a:p>
          <a:p>
            <a:pPr algn="ctr"/>
            <a:r>
              <a:rPr lang="en-US" dirty="0" smtClean="0"/>
              <a:t>66.174.0.0/24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5" idx="1"/>
            <a:endCxn id="18" idx="6"/>
          </p:cNvCxnSpPr>
          <p:nvPr/>
        </p:nvCxnSpPr>
        <p:spPr>
          <a:xfrm flipH="1">
            <a:off x="2469538" y="4023606"/>
            <a:ext cx="1105231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19" idx="6"/>
          </p:cNvCxnSpPr>
          <p:nvPr/>
        </p:nvCxnSpPr>
        <p:spPr>
          <a:xfrm flipH="1">
            <a:off x="2469538" y="5653580"/>
            <a:ext cx="110523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20" idx="7"/>
          </p:cNvCxnSpPr>
          <p:nvPr/>
        </p:nvCxnSpPr>
        <p:spPr>
          <a:xfrm flipH="1">
            <a:off x="8320377" y="2922392"/>
            <a:ext cx="563239" cy="72732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21" idx="1"/>
          </p:cNvCxnSpPr>
          <p:nvPr/>
        </p:nvCxnSpPr>
        <p:spPr>
          <a:xfrm>
            <a:off x="8883616" y="2922392"/>
            <a:ext cx="555139" cy="72732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74769" y="1864870"/>
            <a:ext cx="2210463" cy="105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ARIN</a:t>
            </a:r>
          </a:p>
          <a:p>
            <a:pPr algn="ctr"/>
            <a:r>
              <a:rPr lang="en-US" dirty="0" smtClean="0"/>
              <a:t>American Registry of Internet Numbers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4769" y="3494844"/>
            <a:ext cx="2210463" cy="105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3</a:t>
            </a:r>
          </a:p>
          <a:p>
            <a:pPr algn="ctr"/>
            <a:r>
              <a:rPr lang="en-US" dirty="0" smtClean="0"/>
              <a:t>8.0.0.0/8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4768" y="5124818"/>
            <a:ext cx="2210463" cy="105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</a:t>
            </a:r>
          </a:p>
          <a:p>
            <a:pPr algn="ctr"/>
            <a:r>
              <a:rPr lang="en-US" dirty="0" smtClean="0"/>
              <a:t>8.8.8.8/24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8384" y="1864869"/>
            <a:ext cx="2210463" cy="105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Verizon Wireless</a:t>
            </a:r>
          </a:p>
          <a:p>
            <a:pPr algn="ctr"/>
            <a:r>
              <a:rPr lang="en-US" dirty="0" smtClean="0"/>
              <a:t>66.174.0.0/16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9727096" y="2575878"/>
            <a:ext cx="624016" cy="624016"/>
            <a:chOff x="7073100" y="668403"/>
            <a:chExt cx="624016" cy="624016"/>
          </a:xfrm>
        </p:grpSpPr>
        <p:sp>
          <p:nvSpPr>
            <p:cNvPr id="41" name="Rounded Rectangle 40"/>
            <p:cNvSpPr/>
            <p:nvPr/>
          </p:nvSpPr>
          <p:spPr>
            <a:xfrm>
              <a:off x="7145643" y="769065"/>
              <a:ext cx="545006" cy="4117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100" y="668403"/>
              <a:ext cx="624016" cy="624016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564165" y="2575878"/>
            <a:ext cx="624016" cy="624016"/>
            <a:chOff x="7073100" y="668403"/>
            <a:chExt cx="624016" cy="624016"/>
          </a:xfrm>
        </p:grpSpPr>
        <p:sp>
          <p:nvSpPr>
            <p:cNvPr id="45" name="Rounded Rectangle 44"/>
            <p:cNvSpPr/>
            <p:nvPr/>
          </p:nvSpPr>
          <p:spPr>
            <a:xfrm>
              <a:off x="7145643" y="769065"/>
              <a:ext cx="545006" cy="4117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100" y="668403"/>
              <a:ext cx="624016" cy="62401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564165" y="4189534"/>
            <a:ext cx="624016" cy="624016"/>
            <a:chOff x="7073100" y="668403"/>
            <a:chExt cx="624016" cy="624016"/>
          </a:xfrm>
        </p:grpSpPr>
        <p:sp>
          <p:nvSpPr>
            <p:cNvPr id="48" name="Rounded Rectangle 47"/>
            <p:cNvSpPr/>
            <p:nvPr/>
          </p:nvSpPr>
          <p:spPr>
            <a:xfrm>
              <a:off x="7145643" y="769065"/>
              <a:ext cx="545006" cy="4117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100" y="668403"/>
              <a:ext cx="624016" cy="624016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570079" y="5818112"/>
            <a:ext cx="624016" cy="624016"/>
            <a:chOff x="7073100" y="668403"/>
            <a:chExt cx="624016" cy="624016"/>
          </a:xfrm>
        </p:grpSpPr>
        <p:sp>
          <p:nvSpPr>
            <p:cNvPr id="51" name="Rounded Rectangle 50"/>
            <p:cNvSpPr/>
            <p:nvPr/>
          </p:nvSpPr>
          <p:spPr>
            <a:xfrm>
              <a:off x="7145643" y="769065"/>
              <a:ext cx="545006" cy="4117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100" y="668403"/>
              <a:ext cx="624016" cy="624016"/>
            </a:xfrm>
            <a:prstGeom prst="rect">
              <a:avLst/>
            </a:prstGeom>
          </p:spPr>
        </p:pic>
      </p:grpSp>
      <p:sp>
        <p:nvSpPr>
          <p:cNvPr id="53" name="Rectangular Callout 52"/>
          <p:cNvSpPr/>
          <p:nvPr/>
        </p:nvSpPr>
        <p:spPr>
          <a:xfrm>
            <a:off x="305822" y="2579157"/>
            <a:ext cx="930859" cy="567996"/>
          </a:xfrm>
          <a:prstGeom prst="wedgeRectCallout">
            <a:avLst>
              <a:gd name="adj1" fmla="val 41829"/>
              <a:gd name="adj2" fmla="val 10075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ROAs</a:t>
            </a:r>
            <a:endParaRPr lang="en-US" sz="2000" dirty="0"/>
          </a:p>
        </p:txBody>
      </p:sp>
      <p:sp>
        <p:nvSpPr>
          <p:cNvPr id="54" name="Rectangular Callout 53"/>
          <p:cNvSpPr/>
          <p:nvPr/>
        </p:nvSpPr>
        <p:spPr>
          <a:xfrm>
            <a:off x="9799639" y="5004049"/>
            <a:ext cx="930859" cy="567996"/>
          </a:xfrm>
          <a:prstGeom prst="wedgeRectCallout">
            <a:avLst>
              <a:gd name="adj1" fmla="val 13205"/>
              <a:gd name="adj2" fmla="val -11887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ROAs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1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RPKI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January 13, 2014, 20K prefix-to-origin pairs were RPKI secured</a:t>
            </a:r>
          </a:p>
          <a:p>
            <a:pPr lvl="1"/>
            <a:r>
              <a:rPr lang="en-US" dirty="0" smtClean="0"/>
              <a:t>Out of 488K prefixes that were announced that day</a:t>
            </a:r>
          </a:p>
          <a:p>
            <a:pPr lvl="1"/>
            <a:r>
              <a:rPr lang="en-US" dirty="0" smtClean="0"/>
              <a:t>Roughly 4% of routes</a:t>
            </a:r>
          </a:p>
          <a:p>
            <a:r>
              <a:rPr lang="en-US" dirty="0" smtClean="0"/>
              <a:t>After years of efforts we are still a long way away from cryptographically secured BGP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Routing Anomalies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Cryptographic attestation and verification is one approach to securing </a:t>
            </a:r>
            <a:r>
              <a:rPr lang="en-US" dirty="0" smtClean="0"/>
              <a:t>BGP (i.e. S-BGP and RPKI)</a:t>
            </a:r>
            <a:endParaRPr lang="en-US" dirty="0"/>
          </a:p>
          <a:p>
            <a:r>
              <a:rPr lang="en-US" dirty="0"/>
              <a:t>Out-of-band monitoring is another – e.g., detection of routing anomalies</a:t>
            </a:r>
          </a:p>
          <a:p>
            <a:pPr lvl="1"/>
            <a:r>
              <a:rPr lang="en-US" dirty="0"/>
              <a:t>Route announcements collected at many different Internet vantage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Use heuristics to filter updates that seem suspicious</a:t>
            </a:r>
            <a:endParaRPr lang="en-US" dirty="0"/>
          </a:p>
          <a:p>
            <a:r>
              <a:rPr lang="en-US" dirty="0"/>
              <a:t>Do route announcements make sense with respect to...</a:t>
            </a:r>
          </a:p>
          <a:p>
            <a:pPr lvl="1"/>
            <a:r>
              <a:rPr lang="en-US" dirty="0"/>
              <a:t>Geography?</a:t>
            </a:r>
          </a:p>
          <a:p>
            <a:pPr lvl="1"/>
            <a:r>
              <a:rPr lang="en-US" dirty="0"/>
              <a:t>Internet topology?</a:t>
            </a:r>
          </a:p>
          <a:p>
            <a:pPr lvl="1"/>
            <a:r>
              <a:rPr lang="en-US" dirty="0"/>
              <a:t>AS classifications?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Anomalous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  <a:p>
            <a:pPr lvl="1"/>
            <a:r>
              <a:rPr lang="en-US" dirty="0"/>
              <a:t>Routes should not advertise paths that "jump" across large geographical distances</a:t>
            </a:r>
          </a:p>
          <a:p>
            <a:pPr lvl="1"/>
            <a:r>
              <a:rPr lang="en-US" dirty="0"/>
              <a:t>e.g., a route from CA to NY that transits Russia</a:t>
            </a:r>
          </a:p>
          <a:p>
            <a:r>
              <a:rPr lang="en-US" dirty="0"/>
              <a:t>Topology / AS classifications</a:t>
            </a:r>
          </a:p>
          <a:p>
            <a:pPr lvl="1"/>
            <a:r>
              <a:rPr lang="en-US" dirty="0"/>
              <a:t>Routes should not enter and exit the Internet core (i.e., transit </a:t>
            </a:r>
            <a:r>
              <a:rPr lang="en-US" dirty="0" err="1"/>
              <a:t>ASes</a:t>
            </a:r>
            <a:r>
              <a:rPr lang="en-US" dirty="0"/>
              <a:t>) multiple times</a:t>
            </a:r>
          </a:p>
          <a:p>
            <a:r>
              <a:rPr lang="en-US" dirty="0"/>
              <a:t>Origin authenticity</a:t>
            </a:r>
          </a:p>
          <a:p>
            <a:pPr lvl="1"/>
            <a:r>
              <a:rPr lang="en-US" dirty="0"/>
              <a:t>Multiple </a:t>
            </a:r>
            <a:r>
              <a:rPr lang="en-US" dirty="0" err="1"/>
              <a:t>ASes</a:t>
            </a:r>
            <a:r>
              <a:rPr lang="en-US" dirty="0"/>
              <a:t> should not announce ownership of the same prefix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6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45" y="0"/>
            <a:ext cx="10515600" cy="1325563"/>
          </a:xfrm>
        </p:spPr>
        <p:txBody>
          <a:bodyPr/>
          <a:lstStyle/>
          <a:p>
            <a:r>
              <a:rPr lang="en-US" dirty="0" smtClean="0"/>
              <a:t>Geographic Anomaly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" r="11589" b="4910"/>
          <a:stretch/>
        </p:blipFill>
        <p:spPr>
          <a:xfrm>
            <a:off x="629785" y="1325563"/>
            <a:ext cx="11057681" cy="550456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87725" y="4301907"/>
            <a:ext cx="2131582" cy="1202661"/>
          </a:xfrm>
          <a:prstGeom prst="wedgeRectCallout">
            <a:avLst>
              <a:gd name="adj1" fmla="val -661"/>
              <a:gd name="adj2" fmla="val -156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 36561</a:t>
            </a:r>
          </a:p>
          <a:p>
            <a:pPr algn="ctr"/>
            <a:r>
              <a:rPr lang="en-US" sz="2000" dirty="0"/>
              <a:t>YouTube</a:t>
            </a:r>
          </a:p>
          <a:p>
            <a:pPr algn="ctr"/>
            <a:r>
              <a:rPr lang="en-US" sz="2000" dirty="0" smtClean="0"/>
              <a:t>208.65.152.0/22</a:t>
            </a:r>
            <a:endParaRPr lang="en-US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8091329" y="838087"/>
            <a:ext cx="2131582" cy="1202661"/>
          </a:xfrm>
          <a:prstGeom prst="wedgeRectCallout">
            <a:avLst>
              <a:gd name="adj1" fmla="val -49525"/>
              <a:gd name="adj2" fmla="val 139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 </a:t>
            </a:r>
            <a:r>
              <a:rPr lang="en-US" sz="2000" dirty="0" smtClean="0"/>
              <a:t>17557</a:t>
            </a:r>
            <a:endParaRPr lang="en-US" sz="2000" dirty="0"/>
          </a:p>
          <a:p>
            <a:pPr algn="ctr"/>
            <a:r>
              <a:rPr lang="en-US" sz="2000" dirty="0" smtClean="0"/>
              <a:t>Pakistan Telecom</a:t>
            </a:r>
            <a:endParaRPr lang="en-US" sz="2000" dirty="0"/>
          </a:p>
          <a:p>
            <a:pPr algn="ctr"/>
            <a:r>
              <a:rPr lang="en-US" sz="2000" dirty="0"/>
              <a:t>208.65.152.0/24</a:t>
            </a:r>
            <a:endParaRPr lang="en-US" sz="2000" dirty="0"/>
          </a:p>
        </p:txBody>
      </p:sp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23" y="2846436"/>
            <a:ext cx="389966" cy="229945"/>
          </a:xfrm>
          <a:prstGeom prst="rect">
            <a:avLst/>
          </a:prstGeom>
          <a:noFill/>
          <a:extLst/>
        </p:spPr>
      </p:pic>
      <p:pic>
        <p:nvPicPr>
          <p:cNvPr id="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99" y="3248169"/>
            <a:ext cx="389966" cy="229945"/>
          </a:xfrm>
          <a:prstGeom prst="rect">
            <a:avLst/>
          </a:prstGeom>
          <a:noFill/>
          <a:extLst/>
        </p:spPr>
      </p:pic>
      <p:grpSp>
        <p:nvGrpSpPr>
          <p:cNvPr id="12" name="Group 11"/>
          <p:cNvGrpSpPr/>
          <p:nvPr/>
        </p:nvGrpSpPr>
        <p:grpSpPr>
          <a:xfrm>
            <a:off x="1907523" y="2669278"/>
            <a:ext cx="5813404" cy="693863"/>
            <a:chOff x="1907523" y="2669278"/>
            <a:chExt cx="5813404" cy="69386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07523" y="2961408"/>
              <a:ext cx="5813404" cy="4017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63188">
              <a:off x="3609156" y="2669278"/>
              <a:ext cx="1555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7700 miles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3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44" y="0"/>
            <a:ext cx="10515600" cy="1325563"/>
          </a:xfrm>
        </p:spPr>
        <p:txBody>
          <a:bodyPr/>
          <a:lstStyle/>
          <a:p>
            <a:r>
              <a:rPr lang="en-US" dirty="0" smtClean="0"/>
              <a:t>Topology Anomaly Example</a:t>
            </a:r>
            <a:endParaRPr lang="en-US" dirty="0"/>
          </a:p>
        </p:txBody>
      </p:sp>
      <p:cxnSp>
        <p:nvCxnSpPr>
          <p:cNvPr id="4" name="Straight Connector 3"/>
          <p:cNvCxnSpPr>
            <a:stCxn id="7" idx="3"/>
            <a:endCxn id="6" idx="1"/>
          </p:cNvCxnSpPr>
          <p:nvPr/>
        </p:nvCxnSpPr>
        <p:spPr>
          <a:xfrm flipV="1">
            <a:off x="7949065" y="3267149"/>
            <a:ext cx="0" cy="513823"/>
          </a:xfrm>
          <a:prstGeom prst="line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4952926" y="1609883"/>
            <a:ext cx="5992278" cy="16590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Transit (Tier 1) </a:t>
            </a:r>
            <a:r>
              <a:rPr lang="en-US" sz="2400" dirty="0" err="1" smtClean="0"/>
              <a:t>ASes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7257833" y="3724139"/>
            <a:ext cx="1382464" cy="994011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A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9687587" y="3654683"/>
            <a:ext cx="1382464" cy="99401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E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4741852" y="3654683"/>
            <a:ext cx="1382464" cy="9940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D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11" idx="3"/>
          </p:cNvCxnSpPr>
          <p:nvPr/>
        </p:nvCxnSpPr>
        <p:spPr>
          <a:xfrm flipV="1">
            <a:off x="5433084" y="3051492"/>
            <a:ext cx="411652" cy="660024"/>
          </a:xfrm>
          <a:prstGeom prst="line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 flipV="1">
            <a:off x="10053395" y="2910178"/>
            <a:ext cx="325424" cy="801338"/>
          </a:xfrm>
          <a:prstGeom prst="line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5393766" y="2648999"/>
            <a:ext cx="5009577" cy="1064260"/>
          </a:xfrm>
          <a:custGeom>
            <a:avLst/>
            <a:gdLst>
              <a:gd name="connsiteX0" fmla="*/ 13121 w 5009577"/>
              <a:gd name="connsiteY0" fmla="*/ 1056309 h 1064260"/>
              <a:gd name="connsiteX1" fmla="*/ 665128 w 5009577"/>
              <a:gd name="connsiteY1" fmla="*/ 126006 h 1064260"/>
              <a:gd name="connsiteX2" fmla="*/ 4306826 w 5009577"/>
              <a:gd name="connsiteY2" fmla="*/ 110104 h 1064260"/>
              <a:gd name="connsiteX3" fmla="*/ 5006540 w 5009577"/>
              <a:gd name="connsiteY3" fmla="*/ 1064260 h 10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577" h="1064260">
                <a:moveTo>
                  <a:pt x="13121" y="1056309"/>
                </a:moveTo>
                <a:cubicBezTo>
                  <a:pt x="-18684" y="670008"/>
                  <a:pt x="-50489" y="283707"/>
                  <a:pt x="665128" y="126006"/>
                </a:cubicBezTo>
                <a:cubicBezTo>
                  <a:pt x="1380745" y="-31695"/>
                  <a:pt x="3583257" y="-46272"/>
                  <a:pt x="4306826" y="110104"/>
                </a:cubicBezTo>
                <a:cubicBezTo>
                  <a:pt x="5030395" y="266480"/>
                  <a:pt x="5018467" y="665370"/>
                  <a:pt x="5006540" y="1064260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369243" y="2638119"/>
            <a:ext cx="2359426" cy="1064260"/>
          </a:xfrm>
          <a:custGeom>
            <a:avLst/>
            <a:gdLst>
              <a:gd name="connsiteX0" fmla="*/ 13121 w 5009577"/>
              <a:gd name="connsiteY0" fmla="*/ 1056309 h 1064260"/>
              <a:gd name="connsiteX1" fmla="*/ 665128 w 5009577"/>
              <a:gd name="connsiteY1" fmla="*/ 126006 h 1064260"/>
              <a:gd name="connsiteX2" fmla="*/ 4306826 w 5009577"/>
              <a:gd name="connsiteY2" fmla="*/ 110104 h 1064260"/>
              <a:gd name="connsiteX3" fmla="*/ 5006540 w 5009577"/>
              <a:gd name="connsiteY3" fmla="*/ 1064260 h 10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577" h="1064260">
                <a:moveTo>
                  <a:pt x="13121" y="1056309"/>
                </a:moveTo>
                <a:cubicBezTo>
                  <a:pt x="-18684" y="670008"/>
                  <a:pt x="-50489" y="283707"/>
                  <a:pt x="665128" y="126006"/>
                </a:cubicBezTo>
                <a:cubicBezTo>
                  <a:pt x="1380745" y="-31695"/>
                  <a:pt x="3583257" y="-46272"/>
                  <a:pt x="4306826" y="110104"/>
                </a:cubicBezTo>
                <a:cubicBezTo>
                  <a:pt x="5030395" y="266480"/>
                  <a:pt x="5018467" y="665370"/>
                  <a:pt x="5006540" y="1064260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44548" y="2638119"/>
            <a:ext cx="2359426" cy="1064260"/>
          </a:xfrm>
          <a:custGeom>
            <a:avLst/>
            <a:gdLst>
              <a:gd name="connsiteX0" fmla="*/ 13121 w 5009577"/>
              <a:gd name="connsiteY0" fmla="*/ 1056309 h 1064260"/>
              <a:gd name="connsiteX1" fmla="*/ 665128 w 5009577"/>
              <a:gd name="connsiteY1" fmla="*/ 126006 h 1064260"/>
              <a:gd name="connsiteX2" fmla="*/ 4306826 w 5009577"/>
              <a:gd name="connsiteY2" fmla="*/ 110104 h 1064260"/>
              <a:gd name="connsiteX3" fmla="*/ 5006540 w 5009577"/>
              <a:gd name="connsiteY3" fmla="*/ 1064260 h 10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577" h="1064260">
                <a:moveTo>
                  <a:pt x="13121" y="1056309"/>
                </a:moveTo>
                <a:cubicBezTo>
                  <a:pt x="-18684" y="670008"/>
                  <a:pt x="-50489" y="283707"/>
                  <a:pt x="665128" y="126006"/>
                </a:cubicBezTo>
                <a:cubicBezTo>
                  <a:pt x="1380745" y="-31695"/>
                  <a:pt x="3583257" y="-46272"/>
                  <a:pt x="4306826" y="110104"/>
                </a:cubicBezTo>
                <a:cubicBezTo>
                  <a:pt x="5030395" y="266480"/>
                  <a:pt x="5018467" y="665370"/>
                  <a:pt x="5006540" y="1064260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5785887" y="5048804"/>
            <a:ext cx="1684006" cy="1065467"/>
          </a:xfrm>
          <a:prstGeom prst="wedgeRectCallout">
            <a:avLst>
              <a:gd name="adj1" fmla="val 33383"/>
              <a:gd name="adj2" fmla="val -10564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AD: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A, E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8.0.0.0/22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814578" y="4648694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8.0.0.0/22</a:t>
            </a:r>
            <a:endParaRPr lang="en-US" sz="200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6019"/>
            <a:ext cx="3673496" cy="5014060"/>
          </a:xfrm>
        </p:spPr>
        <p:txBody>
          <a:bodyPr/>
          <a:lstStyle/>
          <a:p>
            <a:r>
              <a:rPr lang="en-US" dirty="0" smtClean="0"/>
              <a:t>The A, E route doesn’t make sense</a:t>
            </a:r>
          </a:p>
          <a:p>
            <a:r>
              <a:rPr lang="en-US" dirty="0" smtClean="0"/>
              <a:t>It violates the typical customer, provider relationship</a:t>
            </a:r>
          </a:p>
          <a:p>
            <a:r>
              <a:rPr lang="en-US" dirty="0" smtClean="0"/>
              <a:t>It also enters the core multiple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8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7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and BGP are crucial to the security of the Internet</a:t>
            </a:r>
          </a:p>
          <a:p>
            <a:r>
              <a:rPr lang="en-US" dirty="0" smtClean="0"/>
              <a:t>Both are fundamentally insecure</a:t>
            </a:r>
          </a:p>
          <a:p>
            <a:pPr lvl="1"/>
            <a:r>
              <a:rPr lang="en-US" dirty="0" smtClean="0"/>
              <a:t>Protocols lack strong (or any, in the case of BGP) authentication</a:t>
            </a:r>
          </a:p>
          <a:p>
            <a:r>
              <a:rPr lang="en-US" dirty="0" smtClean="0"/>
              <a:t>Solutions exist for both, but they are not yet fully deployed</a:t>
            </a:r>
          </a:p>
          <a:p>
            <a:pPr lvl="1"/>
            <a:r>
              <a:rPr lang="en-US" dirty="0" smtClean="0"/>
              <a:t>DNS is doing better than BGP, but not by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9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Administration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82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en-US" dirty="0" smtClean="0"/>
              <a:t>Tree is divided into zones</a:t>
            </a:r>
          </a:p>
          <a:p>
            <a:pPr lvl="1"/>
            <a:r>
              <a:rPr lang="en-US" dirty="0" smtClean="0"/>
              <a:t>Each zone has an administrator</a:t>
            </a:r>
          </a:p>
          <a:p>
            <a:pPr lvl="1"/>
            <a:r>
              <a:rPr lang="en-US" dirty="0" smtClean="0"/>
              <a:t>Responsible for the part of the hierarchy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CCIS controls *.ccs.neu.edu</a:t>
            </a:r>
          </a:p>
          <a:p>
            <a:pPr lvl="1"/>
            <a:r>
              <a:rPr lang="en-US" dirty="0" smtClean="0"/>
              <a:t>NEU controls *.neu.edu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7868" y="1567933"/>
            <a:ext cx="77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808" y="260655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02215" y="2606551"/>
            <a:ext cx="71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950" y="2606551"/>
            <a:ext cx="6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88726" y="260655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909" y="2606551"/>
            <a:ext cx="59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570" y="26065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606551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60655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0" y="2606551"/>
            <a:ext cx="64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8626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6890" y="3586262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89" y="470749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7024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7024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0" y="597024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064988" y="2029598"/>
            <a:ext cx="280862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161770" y="2029598"/>
            <a:ext cx="17118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251370" y="2029598"/>
            <a:ext cx="6222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5873614" y="2029598"/>
            <a:ext cx="40461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5873615" y="2029598"/>
            <a:ext cx="136029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126904" y="2029598"/>
            <a:ext cx="374671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5873614" y="2029598"/>
            <a:ext cx="239498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5873615" y="2029598"/>
            <a:ext cx="322454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5873614" y="2029598"/>
            <a:ext cx="40938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50480" y="3068216"/>
            <a:ext cx="91450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064989" y="3068215"/>
            <a:ext cx="213427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25079" y="4047928"/>
            <a:ext cx="225401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25079" y="5169159"/>
            <a:ext cx="123301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25079" y="5169159"/>
            <a:ext cx="1131011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25079" y="5169159"/>
            <a:ext cx="22290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5301343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96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94133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929114" y="25088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739439" y="2507021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900554" y="2505194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26723" y="250336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807707" y="2508848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7055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2521843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Verisign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59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 smtClean="0"/>
              <a:t> Robertson: </a:t>
            </a:r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 Illustrated Guide to the </a:t>
            </a:r>
            <a:r>
              <a:rPr lang="en-US" sz="1600" dirty="0" err="1" smtClean="0"/>
              <a:t>Kaminsky</a:t>
            </a:r>
            <a:r>
              <a:rPr lang="en-US" sz="1600" dirty="0" smtClean="0"/>
              <a:t> Attack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unixwiz.net/techtips/iguide-kaminsky-dns-vuln.html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Secure-BGP: </a:t>
            </a:r>
            <a:r>
              <a:rPr lang="en-US" sz="1600" dirty="0">
                <a:hlinkClick r:id="rId4"/>
              </a:rPr>
              <a:t>http://www.net-tech.bbn.com/sbgp/IEEE-JSAC-April2000/IEEE-JSAC-S-BGP.html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RPKI and ROA courtesy of </a:t>
            </a:r>
            <a:r>
              <a:rPr lang="en-US" sz="1600" dirty="0"/>
              <a:t>Sharon Goldberg: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queue.acm.org/detail.cfm?id=2668966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Hierarchy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Functions of each DNS server:</a:t>
            </a:r>
          </a:p>
          <a:p>
            <a:pPr lvl="1"/>
            <a:r>
              <a:rPr lang="en-US" dirty="0" smtClean="0"/>
              <a:t>Authority over a portion of the hierarchy</a:t>
            </a:r>
          </a:p>
          <a:p>
            <a:pPr lvl="2"/>
            <a:r>
              <a:rPr lang="en-US" dirty="0" smtClean="0"/>
              <a:t>No need to store all DNS names</a:t>
            </a:r>
          </a:p>
          <a:p>
            <a:pPr lvl="1"/>
            <a:r>
              <a:rPr lang="en-US" dirty="0" smtClean="0"/>
              <a:t>Store all the records for hosts/domains in its zone</a:t>
            </a:r>
          </a:p>
          <a:p>
            <a:pPr lvl="2"/>
            <a:r>
              <a:rPr lang="en-US" dirty="0" smtClean="0"/>
              <a:t>May be replicated for robustness</a:t>
            </a:r>
          </a:p>
          <a:p>
            <a:pPr lvl="1"/>
            <a:r>
              <a:rPr lang="en-US" dirty="0" smtClean="0"/>
              <a:t>Know the addresses of the root servers</a:t>
            </a:r>
          </a:p>
          <a:p>
            <a:pPr lvl="2"/>
            <a:r>
              <a:rPr lang="en-US" dirty="0" smtClean="0"/>
              <a:t>Resolve queries for unknown names</a:t>
            </a:r>
          </a:p>
          <a:p>
            <a:r>
              <a:rPr lang="en-US" dirty="0" smtClean="0"/>
              <a:t>Root servers know about all TLDs</a:t>
            </a:r>
          </a:p>
          <a:p>
            <a:pPr lvl="1"/>
            <a:r>
              <a:rPr lang="en-US" dirty="0" smtClean="0"/>
              <a:t>The buck stops at the root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4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Name Servers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Responsible for the Root Zone File</a:t>
            </a:r>
          </a:p>
          <a:p>
            <a:pPr lvl="1"/>
            <a:r>
              <a:rPr lang="en-US" dirty="0"/>
              <a:t>Lists the TLDs and who controls them</a:t>
            </a:r>
          </a:p>
          <a:p>
            <a:pPr lvl="1"/>
            <a:r>
              <a:rPr lang="en-US" dirty="0"/>
              <a:t>~272KB in size</a:t>
            </a:r>
          </a:p>
          <a:p>
            <a:pPr lvl="1"/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en-US" dirty="0"/>
              <a:t>Administered by ICANN</a:t>
            </a:r>
          </a:p>
          <a:p>
            <a:pPr lvl="1"/>
            <a:r>
              <a:rPr lang="en-US" dirty="0"/>
              <a:t>13 root servers, labeled A</a:t>
            </a:r>
            <a:r>
              <a:rPr lang="en-US" dirty="0">
                <a:sym typeface="Wingdings" pitchFamily="2" charset="2"/>
              </a:rPr>
              <a:t>M</a:t>
            </a:r>
          </a:p>
          <a:p>
            <a:pPr lvl="1"/>
            <a:r>
              <a:rPr lang="en-US" dirty="0"/>
              <a:t>6 are </a:t>
            </a:r>
            <a:r>
              <a:rPr lang="en-US" dirty="0" err="1"/>
              <a:t>anycasted</a:t>
            </a:r>
            <a:r>
              <a:rPr lang="en-US" dirty="0"/>
              <a:t>, i.e. they are globally replicated</a:t>
            </a:r>
          </a:p>
          <a:p>
            <a:r>
              <a:rPr lang="en-US" dirty="0"/>
              <a:t>Contacted when names cannot be resolved</a:t>
            </a:r>
          </a:p>
          <a:p>
            <a:pPr lvl="1"/>
            <a:r>
              <a:rPr lang="en-US" dirty="0"/>
              <a:t>In practice, most systems cache this information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88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3973</Words>
  <Application>Microsoft Office PowerPoint</Application>
  <PresentationFormat>Widescreen</PresentationFormat>
  <Paragraphs>862</Paragraphs>
  <Slides>70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CS 4740/6740 Network Security</vt:lpstr>
      <vt:lpstr>Trust on the Internet</vt:lpstr>
      <vt:lpstr>Today’s Topics</vt:lpstr>
      <vt:lpstr>DNS</vt:lpstr>
      <vt:lpstr>DNS at a High-Level</vt:lpstr>
      <vt:lpstr>Naming Hierarchy</vt:lpstr>
      <vt:lpstr>Hierarchical Administration</vt:lpstr>
      <vt:lpstr>Server Hierarchy</vt:lpstr>
      <vt:lpstr>Root Name Servers</vt:lpstr>
      <vt:lpstr>Map of the Roots</vt:lpstr>
      <vt:lpstr>Local Nameserver and Authorities</vt:lpstr>
      <vt:lpstr>Basic Domain Name Resolution</vt:lpstr>
      <vt:lpstr>Iterated DNS query</vt:lpstr>
      <vt:lpstr>DNS Resource Records</vt:lpstr>
      <vt:lpstr>DNS Types</vt:lpstr>
      <vt:lpstr>DNS Types, Continued</vt:lpstr>
      <vt:lpstr>DNS Packet Format</vt:lpstr>
      <vt:lpstr>Glue Records</vt:lpstr>
      <vt:lpstr>DNS Query, Revisited</vt:lpstr>
      <vt:lpstr>Attacking DNS</vt:lpstr>
      <vt:lpstr>Threat Model and Attacker Goals</vt:lpstr>
      <vt:lpstr>Record Injection</vt:lpstr>
      <vt:lpstr>Bailiwick Checking</vt:lpstr>
      <vt:lpstr>Response Spoofing</vt:lpstr>
      <vt:lpstr>Implementing Response Spoofing</vt:lpstr>
      <vt:lpstr>Inspecting the Target</vt:lpstr>
      <vt:lpstr>Challenges of Response Spoofing</vt:lpstr>
      <vt:lpstr>Kaminsky Attack</vt:lpstr>
      <vt:lpstr>Kaminsky Attack</vt:lpstr>
      <vt:lpstr>Mitigating the Kaminsky Attack</vt:lpstr>
      <vt:lpstr>Additional DNS Hijacks</vt:lpstr>
      <vt:lpstr>Authentication for DNS</vt:lpstr>
      <vt:lpstr>DNSSEC Details</vt:lpstr>
      <vt:lpstr>DNSSEC Example</vt:lpstr>
      <vt:lpstr>BGP</vt:lpstr>
      <vt:lpstr>Network Layer, Control Plane</vt:lpstr>
      <vt:lpstr>BGP</vt:lpstr>
      <vt:lpstr>Path Vector Protocol</vt:lpstr>
      <vt:lpstr>BGP Operations (Simplified)</vt:lpstr>
      <vt:lpstr>Four Types of BGP Messages</vt:lpstr>
      <vt:lpstr>BGP Attributes</vt:lpstr>
      <vt:lpstr>Route Selection Summary</vt:lpstr>
      <vt:lpstr>Shortest AS Path != Shortest Path</vt:lpstr>
      <vt:lpstr>Hot Potato Routing</vt:lpstr>
      <vt:lpstr>Importing Routes</vt:lpstr>
      <vt:lpstr>Exporting Routes</vt:lpstr>
      <vt:lpstr>Other BGP Attributes</vt:lpstr>
      <vt:lpstr>BGP Authentication</vt:lpstr>
      <vt:lpstr>AS 7007 Incident</vt:lpstr>
      <vt:lpstr>PowerPoint Presentation</vt:lpstr>
      <vt:lpstr>Why Hijack?</vt:lpstr>
      <vt:lpstr>Hijacking Techniques</vt:lpstr>
      <vt:lpstr>Prefix Hijack Example</vt:lpstr>
      <vt:lpstr>Short Path Hijack</vt:lpstr>
      <vt:lpstr>Subprefix Hijack Example</vt:lpstr>
      <vt:lpstr>Mechanisms to Secure BGP</vt:lpstr>
      <vt:lpstr>Secure BGP</vt:lpstr>
      <vt:lpstr>S-BGP vs. Subprefix Hijack Example</vt:lpstr>
      <vt:lpstr>S-BGP vs. Short Path Hijack</vt:lpstr>
      <vt:lpstr>(The Lack of) S-BGP Deployment</vt:lpstr>
      <vt:lpstr>Resource PKI</vt:lpstr>
      <vt:lpstr>Route Origin Attestations</vt:lpstr>
      <vt:lpstr>RPKI Hierarchy Example</vt:lpstr>
      <vt:lpstr>RPKI Deployment</vt:lpstr>
      <vt:lpstr>Routing Anomalies</vt:lpstr>
      <vt:lpstr>Anomalous Features</vt:lpstr>
      <vt:lpstr>Geographic Anomaly Example</vt:lpstr>
      <vt:lpstr>Topology Anomaly Example</vt:lpstr>
      <vt:lpstr>Final Thoughts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1027</cp:revision>
  <dcterms:created xsi:type="dcterms:W3CDTF">2015-01-18T16:53:31Z</dcterms:created>
  <dcterms:modified xsi:type="dcterms:W3CDTF">2015-02-08T12:19:33Z</dcterms:modified>
</cp:coreProperties>
</file>