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6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4" r:id="rId27"/>
    <p:sldId id="284" r:id="rId28"/>
    <p:sldId id="285" r:id="rId29"/>
    <p:sldId id="286" r:id="rId30"/>
    <p:sldId id="265" r:id="rId31"/>
    <p:sldId id="293" r:id="rId32"/>
    <p:sldId id="294" r:id="rId33"/>
    <p:sldId id="295" r:id="rId34"/>
    <p:sldId id="266" r:id="rId35"/>
    <p:sldId id="287" r:id="rId36"/>
    <p:sldId id="288" r:id="rId37"/>
    <p:sldId id="296" r:id="rId38"/>
    <p:sldId id="289" r:id="rId39"/>
    <p:sldId id="290" r:id="rId40"/>
    <p:sldId id="291" r:id="rId41"/>
    <p:sldId id="29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E1CDB5E-F954-4891-9812-0BB789BECA99}">
          <p14:sldIdLst>
            <p14:sldId id="256"/>
            <p14:sldId id="257"/>
            <p14:sldId id="258"/>
            <p14:sldId id="259"/>
            <p14:sldId id="260"/>
            <p14:sldId id="261"/>
          </p14:sldIdLst>
        </p14:section>
        <p14:section name="Data Collection" id="{3160F7BF-19CF-430A-9F75-B51C89DDF8BD}">
          <p14:sldIdLst>
            <p14:sldId id="262"/>
            <p14:sldId id="267"/>
            <p14:sldId id="268"/>
            <p14:sldId id="269"/>
            <p14:sldId id="270"/>
            <p14:sldId id="271"/>
            <p14:sldId id="272"/>
            <p14:sldId id="274"/>
            <p14:sldId id="273"/>
            <p14:sldId id="275"/>
          </p14:sldIdLst>
        </p14:section>
        <p14:section name="Measuring Surges" id="{29F694E1-4C55-4665-A585-CFD9A4B3DA25}">
          <p14:sldIdLst>
            <p14:sldId id="263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Avoiding Surges" id="{C349E45D-528E-4EB9-AF9A-FC0955A00D01}">
          <p14:sldIdLst>
            <p14:sldId id="264"/>
            <p14:sldId id="284"/>
            <p14:sldId id="285"/>
            <p14:sldId id="286"/>
          </p14:sldIdLst>
        </p14:section>
        <p14:section name="Impact of Surges" id="{3AF7E664-2B3A-4940-8566-8ACEF9A2948D}">
          <p14:sldIdLst>
            <p14:sldId id="265"/>
            <p14:sldId id="293"/>
            <p14:sldId id="294"/>
            <p14:sldId id="295"/>
          </p14:sldIdLst>
        </p14:section>
        <p14:section name="Conclusion" id="{0D02BC21-1AB7-45BF-8709-41AB3C4FC7CF}">
          <p14:sldIdLst>
            <p14:sldId id="266"/>
            <p14:sldId id="287"/>
            <p14:sldId id="288"/>
            <p14:sldId id="296"/>
            <p14:sldId id="289"/>
            <p14:sldId id="29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3EB"/>
    <a:srgbClr val="E9EBF5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7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FE9BE-5A5C-4282-866F-26E0B2B002C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47DF6-DDC2-4734-A3D6-E580DA60A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D0D-D693-4C19-A3B0-D4D9D66BFB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0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793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9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0511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275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0758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042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0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6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D0DB7C8-D5F0-4036-8787-4DFF04B6F3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F5AB1016-FD66-490D-A350-57223EB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87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3.gif"/><Relationship Id="rId17" Type="http://schemas.openxmlformats.org/officeDocument/2006/relationships/image" Target="../media/image48.gif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gif"/><Relationship Id="rId1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cbw@ccs.neu.edu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Peeking Beneath the Hood of Uber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 Chen, Alan </a:t>
            </a:r>
            <a:r>
              <a:rPr lang="en-US" dirty="0" err="1"/>
              <a:t>Mislove</a:t>
            </a:r>
            <a:r>
              <a:rPr lang="en-US" dirty="0"/>
              <a:t>, Christo Wilson</a:t>
            </a:r>
          </a:p>
          <a:p>
            <a:r>
              <a:rPr lang="en-US" dirty="0"/>
              <a:t>Northeastern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102780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5254901" cy="4351337"/>
          </a:xfrm>
        </p:spPr>
        <p:txBody>
          <a:bodyPr>
            <a:normAutofit/>
          </a:bodyPr>
          <a:lstStyle/>
          <a:p>
            <a:r>
              <a:rPr lang="en-US" sz="2400" dirty="0"/>
              <a:t>Measuring supply is straightforward</a:t>
            </a:r>
          </a:p>
          <a:p>
            <a:pPr lvl="1"/>
            <a:r>
              <a:rPr lang="en-US" sz="2200" dirty="0"/>
              <a:t>Supply = observed cars on the road</a:t>
            </a:r>
          </a:p>
          <a:p>
            <a:r>
              <a:rPr lang="en-US" sz="2400" dirty="0"/>
              <a:t>Measuring demand is tricky</a:t>
            </a:r>
          </a:p>
          <a:p>
            <a:pPr lvl="1"/>
            <a:r>
              <a:rPr lang="en-US" sz="2200" dirty="0"/>
              <a:t>Cars may get booked…</a:t>
            </a:r>
          </a:p>
          <a:p>
            <a:pPr lvl="1"/>
            <a:r>
              <a:rPr lang="en-US" sz="2200" dirty="0"/>
              <a:t>Or just go offline…</a:t>
            </a:r>
          </a:p>
          <a:p>
            <a:pPr lvl="1"/>
            <a:r>
              <a:rPr lang="en-US" sz="2200" dirty="0"/>
              <a:t>Or drive out of the area</a:t>
            </a:r>
          </a:p>
          <a:p>
            <a:r>
              <a:rPr lang="en-US" sz="2400" dirty="0"/>
              <a:t>We can only estimate demand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Fulfilled demand </a:t>
            </a:r>
            <a:r>
              <a:rPr lang="en-US" sz="2200" dirty="0"/>
              <a:t>= number of cars that go offline</a:t>
            </a:r>
          </a:p>
          <a:p>
            <a:pPr lvl="1"/>
            <a:r>
              <a:rPr lang="en-US" sz="2200" dirty="0"/>
              <a:t>Upper bound on true fulfilled demand</a:t>
            </a:r>
          </a:p>
          <a:p>
            <a:pPr lvl="1"/>
            <a:endParaRPr lang="en-US" sz="22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82533" y="365760"/>
            <a:ext cx="3156507" cy="633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1739002" flipH="1">
            <a:off x="9297254" y="4261903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650607" flipH="1">
            <a:off x="7951506" y="4454922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0950446" flipH="1">
            <a:off x="8400991" y="2293826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81350" flipH="1">
            <a:off x="7828849" y="2374841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7940302" flipH="1">
            <a:off x="7378571" y="4000808"/>
            <a:ext cx="119587" cy="2661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7640176" y="2262573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15439" y="2181558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93019" y="3888540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83744" y="3649105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765985" y="4316209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445260" y="4257014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88288" y="3680330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111702" y="4133884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215438" y="2181558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0950446" flipH="1">
            <a:off x="9574843" y="1987556"/>
            <a:ext cx="119587" cy="266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>
            <a:stCxn id="10" idx="3"/>
          </p:cNvCxnSpPr>
          <p:nvPr/>
        </p:nvCxnSpPr>
        <p:spPr>
          <a:xfrm flipV="1">
            <a:off x="8402055" y="2181558"/>
            <a:ext cx="1107705" cy="2565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0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9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Visibility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6360" y="4226399"/>
            <a:ext cx="18072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38379" y="1890289"/>
            <a:ext cx="570672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6528723" y="2715787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7653509" y="243269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5574922" y="2845885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350299" flipH="1">
            <a:off x="4919231" y="1911213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350299" flipH="1">
            <a:off x="3205545" y="2475399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4384077" y="312897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3158534" y="535212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4143490" y="4466863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5446695" y="5685321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7110072" y="587247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6374093" y="478694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7206505" y="4180239"/>
            <a:ext cx="234774" cy="52252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Oval 35"/>
          <p:cNvSpPr/>
          <p:nvPr/>
        </p:nvSpPr>
        <p:spPr>
          <a:xfrm>
            <a:off x="3312806" y="2043076"/>
            <a:ext cx="4357867" cy="435786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486520" y="3559469"/>
            <a:ext cx="2040521" cy="758540"/>
            <a:chOff x="5486520" y="3559469"/>
            <a:chExt cx="2040521" cy="758540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5486520" y="3559469"/>
              <a:ext cx="2040521" cy="6625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20549161">
              <a:off x="5940683" y="3856344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Radius </a:t>
              </a:r>
              <a:r>
                <a:rPr lang="en-US" sz="2400" b="1" i="1" dirty="0">
                  <a:solidFill>
                    <a:schemeClr val="accent1"/>
                  </a:solidFill>
                </a:rPr>
                <a:t>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74680" y="3804950"/>
            <a:ext cx="834119" cy="834119"/>
            <a:chOff x="5074680" y="3643309"/>
            <a:chExt cx="834119" cy="83411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8" y="2873122"/>
            <a:ext cx="639855" cy="63985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255513" y="3008383"/>
            <a:ext cx="16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3pm on Sunday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6149068" y="557367"/>
            <a:ext cx="3414218" cy="986565"/>
          </a:xfrm>
          <a:prstGeom prst="wedgeRectCallout">
            <a:avLst>
              <a:gd name="adj1" fmla="val -44349"/>
              <a:gd name="adj2" fmla="val 139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Recall: the Uber app only sees the 8 closest cars</a:t>
            </a:r>
          </a:p>
        </p:txBody>
      </p:sp>
    </p:spTree>
    <p:extLst>
      <p:ext uri="{BB962C8B-B14F-4D97-AF65-F5344CB8AC3E}">
        <p14:creationId xmlns:p14="http://schemas.microsoft.com/office/powerpoint/2010/main" val="1419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Visibility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6360" y="4226399"/>
            <a:ext cx="18072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38379" y="1890289"/>
            <a:ext cx="570672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6528723" y="2715787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7653509" y="243269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5574922" y="2845885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350299" flipH="1">
            <a:off x="4919231" y="1911213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350299" flipH="1">
            <a:off x="3205545" y="2475399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4384077" y="312897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3158534" y="535212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4143490" y="4466863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5446695" y="5685321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7110072" y="587247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6374093" y="4786942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7206505" y="4180239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3252793" y="3417259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5206109" y="5069034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76597" flipH="1">
            <a:off x="7161936" y="3326621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4766435" y="4242841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4271027" y="5216484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3205941" y="4450315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4210337" y="2028905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6614681" y="5352123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16258" flipH="1">
            <a:off x="6053998" y="3556067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6204521" y="207771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7644328" y="393263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4395843" y="3599750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7446887" y="4789043"/>
            <a:ext cx="234774" cy="52252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Oval 35"/>
          <p:cNvSpPr/>
          <p:nvPr/>
        </p:nvSpPr>
        <p:spPr>
          <a:xfrm>
            <a:off x="4000838" y="2731108"/>
            <a:ext cx="2981803" cy="298180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486520" y="4166233"/>
            <a:ext cx="1496121" cy="461665"/>
            <a:chOff x="5486520" y="4166233"/>
            <a:chExt cx="1496121" cy="461665"/>
          </a:xfrm>
        </p:grpSpPr>
        <p:cxnSp>
          <p:nvCxnSpPr>
            <p:cNvPr id="39" name="Straight Arrow Connector 38"/>
            <p:cNvCxnSpPr>
              <a:endCxn id="36" idx="6"/>
            </p:cNvCxnSpPr>
            <p:nvPr/>
          </p:nvCxnSpPr>
          <p:spPr>
            <a:xfrm flipV="1">
              <a:off x="5486520" y="4222010"/>
              <a:ext cx="1496121" cy="166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57964" y="4166233"/>
              <a:ext cx="785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1"/>
                  </a:solidFill>
                </a:rPr>
                <a:t>r’ &lt; 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74680" y="3804950"/>
            <a:ext cx="834119" cy="834119"/>
            <a:chOff x="5074680" y="3643309"/>
            <a:chExt cx="834119" cy="83411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8" y="2873122"/>
            <a:ext cx="639855" cy="63985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255513" y="3008383"/>
            <a:ext cx="17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5pm on Monday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6149068" y="557367"/>
            <a:ext cx="4221566" cy="986565"/>
          </a:xfrm>
          <a:prstGeom prst="wedgeRectCallout">
            <a:avLst>
              <a:gd name="adj1" fmla="val -44983"/>
              <a:gd name="adj2" fmla="val 20989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far apart should we place our measurements points?</a:t>
            </a:r>
          </a:p>
        </p:txBody>
      </p:sp>
    </p:spTree>
    <p:extLst>
      <p:ext uri="{BB962C8B-B14F-4D97-AF65-F5344CB8AC3E}">
        <p14:creationId xmlns:p14="http://schemas.microsoft.com/office/powerpoint/2010/main" val="21332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Radius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38379" y="1890289"/>
            <a:ext cx="570672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738096" y="1890289"/>
            <a:ext cx="20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Cars observed by all apps: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38096" y="2765502"/>
            <a:ext cx="2207941" cy="15567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8990929" y="292850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9463838" y="2928508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9936747" y="2928507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10409655" y="2928506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8990929" y="3622286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9463838" y="3622286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9936747" y="3622285"/>
            <a:ext cx="234774" cy="52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641" flipH="1">
            <a:off x="10409655" y="3622284"/>
            <a:ext cx="234774" cy="52252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Oval 79"/>
          <p:cNvSpPr/>
          <p:nvPr/>
        </p:nvSpPr>
        <p:spPr>
          <a:xfrm>
            <a:off x="2323831" y="2623922"/>
            <a:ext cx="3154443" cy="315444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 rot="1010816">
            <a:off x="3835543" y="4145492"/>
            <a:ext cx="1600229" cy="461665"/>
            <a:chOff x="5451687" y="3904310"/>
            <a:chExt cx="1600229" cy="461665"/>
          </a:xfrm>
        </p:grpSpPr>
        <p:cxnSp>
          <p:nvCxnSpPr>
            <p:cNvPr id="83" name="Straight Arrow Connector 82"/>
            <p:cNvCxnSpPr/>
            <p:nvPr/>
          </p:nvCxnSpPr>
          <p:spPr>
            <a:xfrm rot="20589184" flipV="1">
              <a:off x="5451687" y="3986789"/>
              <a:ext cx="1600229" cy="34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 rot="20549161">
              <a:off x="5741679" y="3904310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Radius </a:t>
              </a:r>
              <a:r>
                <a:rPr lang="en-US" sz="2400" b="1" i="1" dirty="0">
                  <a:solidFill>
                    <a:schemeClr val="accent1"/>
                  </a:solidFill>
                </a:rPr>
                <a:t>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75894" y="3668886"/>
            <a:ext cx="834119" cy="834119"/>
            <a:chOff x="5074680" y="3643309"/>
            <a:chExt cx="834119" cy="83411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roup 70"/>
          <p:cNvGrpSpPr/>
          <p:nvPr/>
        </p:nvGrpSpPr>
        <p:grpSpPr>
          <a:xfrm>
            <a:off x="4887087" y="3784085"/>
            <a:ext cx="834119" cy="834119"/>
            <a:chOff x="5074680" y="3643309"/>
            <a:chExt cx="834119" cy="83411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roup 73"/>
          <p:cNvGrpSpPr/>
          <p:nvPr/>
        </p:nvGrpSpPr>
        <p:grpSpPr>
          <a:xfrm>
            <a:off x="5272392" y="3784085"/>
            <a:ext cx="834119" cy="834119"/>
            <a:chOff x="5074680" y="3643309"/>
            <a:chExt cx="834119" cy="83411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roup 76"/>
          <p:cNvGrpSpPr/>
          <p:nvPr/>
        </p:nvGrpSpPr>
        <p:grpSpPr>
          <a:xfrm>
            <a:off x="5075894" y="3883544"/>
            <a:ext cx="834119" cy="834119"/>
            <a:chOff x="5074680" y="3643309"/>
            <a:chExt cx="834119" cy="83411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074680" y="3643309"/>
              <a:ext cx="834119" cy="834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32800" y="3939949"/>
              <a:ext cx="307440" cy="3070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656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8.33333E-7 0.1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4843 0.00023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04714 0.0002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8.33333E-7 -0.12037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3 0.00023 L 0.11653 0.00023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0.00023 L -0.11706 0.0030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13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213 L -8.33333E-7 0.242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12037 L -8.33333E-7 -0.2398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Collected four months of data from Midtown Manhattan and San Francisco</a:t>
            </a:r>
          </a:p>
          <a:p>
            <a:pPr lvl="1"/>
            <a:r>
              <a:rPr lang="en-US" sz="2000" dirty="0"/>
              <a:t>2 months from each city, 43 measurement points</a:t>
            </a:r>
          </a:p>
          <a:p>
            <a:pPr lvl="1"/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and 3</a:t>
            </a:r>
            <a:r>
              <a:rPr lang="en-US" sz="2000" baseline="30000" dirty="0"/>
              <a:t>rd</a:t>
            </a:r>
            <a:r>
              <a:rPr lang="en-US" sz="2000" dirty="0"/>
              <a:t> largest Uber markets</a:t>
            </a:r>
          </a:p>
          <a:p>
            <a:pPr lvl="1"/>
            <a:r>
              <a:rPr lang="en-US" sz="2000" dirty="0"/>
              <a:t>Very different public transport options</a:t>
            </a:r>
          </a:p>
          <a:p>
            <a:r>
              <a:rPr lang="en-US" sz="2400" dirty="0"/>
              <a:t>Radius experiments</a:t>
            </a:r>
          </a:p>
          <a:p>
            <a:pPr lvl="1"/>
            <a:r>
              <a:rPr lang="en-US" sz="2000" dirty="0"/>
              <a:t>247 meters in Midtown Manhattan</a:t>
            </a:r>
          </a:p>
          <a:p>
            <a:pPr lvl="1"/>
            <a:r>
              <a:rPr lang="en-US" sz="2000" dirty="0"/>
              <a:t>387 meters in downtown San Francisco</a:t>
            </a:r>
          </a:p>
          <a:p>
            <a:r>
              <a:rPr lang="en-US" sz="2400" dirty="0"/>
              <a:t>Validated methodology using ground-truth data from NYC taxis</a:t>
            </a:r>
          </a:p>
          <a:p>
            <a:pPr lvl="1"/>
            <a:r>
              <a:rPr lang="en-US" sz="2000" dirty="0"/>
              <a:t>Built an “Uber simulator” and used our methods to measure the taxis</a:t>
            </a:r>
          </a:p>
          <a:p>
            <a:pPr lvl="1"/>
            <a:r>
              <a:rPr lang="en-US" sz="2000" dirty="0"/>
              <a:t>Observed 97% of supply and 95% of demand</a:t>
            </a:r>
          </a:p>
        </p:txBody>
      </p:sp>
    </p:spTree>
    <p:extLst>
      <p:ext uri="{BB962C8B-B14F-4D97-AF65-F5344CB8AC3E}">
        <p14:creationId xmlns:p14="http://schemas.microsoft.com/office/powerpoint/2010/main" val="339544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Measurement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356" y="1828800"/>
            <a:ext cx="2502334" cy="4351337"/>
          </a:xfrm>
        </p:spPr>
        <p:txBody>
          <a:bodyPr>
            <a:normAutofit/>
          </a:bodyPr>
          <a:lstStyle/>
          <a:p>
            <a:r>
              <a:rPr lang="en-US" sz="2400" dirty="0"/>
              <a:t>43 measurement points</a:t>
            </a:r>
          </a:p>
          <a:p>
            <a:r>
              <a:rPr lang="en-US" sz="2400" dirty="0"/>
              <a:t>Collected 2 months of data in Midtown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4050" y="4072721"/>
            <a:ext cx="180720" cy="430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6890" y="2309802"/>
            <a:ext cx="180720" cy="430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71449" y="1691322"/>
            <a:ext cx="8237160" cy="50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2677610" y="184504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77969" y="49140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77969" y="430816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677969" y="36893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77969" y="3070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7969" y="24509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262969" y="21035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63330" y="51725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63330" y="456664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263330" y="39478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63330" y="332860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63330" y="27094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793610" y="2008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793970" y="5077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793970" y="44712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793970" y="385240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793970" y="32332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793970" y="261400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386890" y="23098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387250" y="53788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387250" y="47729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387250" y="41540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387250" y="35348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387250" y="29156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012930" y="2575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013290" y="5644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013290" y="50382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013290" y="44194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13290" y="38002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013290" y="31810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638969" y="29020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639329" y="5365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5639329" y="47462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639329" y="41270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639329" y="350788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190130" y="31061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190489" y="55692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190489" y="49504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190489" y="433120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190489" y="371200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6809330" y="28206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6809690" y="46649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6809690" y="404572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809690" y="34265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7367330" y="308596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367690" y="36918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085770" y="230152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086130" y="476464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086130" y="41458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2086130" y="35266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2086130" y="290740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494290" y="3138161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923330" y="411808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1494650" y="43632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1494650" y="3744042"/>
            <a:ext cx="754559" cy="754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1355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did not collect any personal information about Uber drivers or passengers</a:t>
            </a:r>
          </a:p>
          <a:p>
            <a:r>
              <a:rPr lang="en-US" sz="2400" dirty="0"/>
              <a:t>We never booked any rides</a:t>
            </a:r>
          </a:p>
          <a:p>
            <a:r>
              <a:rPr lang="en-US" sz="2400" dirty="0"/>
              <a:t>We did not induce any surges</a:t>
            </a:r>
          </a:p>
          <a:p>
            <a:pPr lvl="1"/>
            <a:r>
              <a:rPr lang="en-US" sz="2000" dirty="0"/>
              <a:t>We placed 40 “users” in random locations with no surge, in the middle of the night</a:t>
            </a:r>
          </a:p>
          <a:p>
            <a:pPr lvl="1"/>
            <a:r>
              <a:rPr lang="en-US" sz="2000" dirty="0"/>
              <a:t>Did not observe surges for one hour</a:t>
            </a:r>
          </a:p>
          <a:p>
            <a:pPr lvl="1"/>
            <a:r>
              <a:rPr lang="en-US" sz="2000" dirty="0"/>
              <a:t>Repeated 100 times at different locations and hours</a:t>
            </a:r>
          </a:p>
        </p:txBody>
      </p:sp>
    </p:spTree>
    <p:extLst>
      <p:ext uri="{BB962C8B-B14F-4D97-AF65-F5344CB8AC3E}">
        <p14:creationId xmlns:p14="http://schemas.microsoft.com/office/powerpoint/2010/main" val="24753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497723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Data Collection</a:t>
            </a:r>
            <a:br>
              <a:rPr lang="en-US" sz="6000" dirty="0"/>
            </a:br>
            <a:r>
              <a:rPr lang="en-US" sz="6000" dirty="0"/>
              <a:t>Measuring Surges</a:t>
            </a:r>
            <a:br>
              <a:rPr lang="en-US" sz="6000" dirty="0"/>
            </a:br>
            <a:r>
              <a:rPr lang="en-US" sz="6000" dirty="0"/>
              <a:t>Avoiding Surges</a:t>
            </a:r>
            <a:br>
              <a:rPr lang="en-US" sz="6000" dirty="0"/>
            </a:br>
            <a:r>
              <a:rPr lang="en-US" sz="6000" dirty="0"/>
              <a:t>Impact of Surges</a:t>
            </a:r>
            <a:br>
              <a:rPr lang="en-US" sz="6000" dirty="0"/>
            </a:br>
            <a:r>
              <a:rPr lang="en-US" sz="6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1352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much and how often does it surge?</a:t>
            </a:r>
          </a:p>
          <a:p>
            <a:r>
              <a:rPr lang="en-US" sz="2400" dirty="0"/>
              <a:t>How long do surges last?</a:t>
            </a:r>
          </a:p>
          <a:p>
            <a:r>
              <a:rPr lang="en-US" sz="2400" dirty="0"/>
              <a:t>How do surge prices vary by location?</a:t>
            </a:r>
          </a:p>
          <a:p>
            <a:r>
              <a:rPr lang="en-US" sz="2400" dirty="0"/>
              <a:t>What features does Uber use to calculate surge prices?</a:t>
            </a:r>
          </a:p>
        </p:txBody>
      </p:sp>
    </p:spTree>
    <p:extLst>
      <p:ext uri="{BB962C8B-B14F-4D97-AF65-F5344CB8AC3E}">
        <p14:creationId xmlns:p14="http://schemas.microsoft.com/office/powerpoint/2010/main" val="156324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does it surge?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" y="1958154"/>
            <a:ext cx="8056173" cy="452144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653356" y="1828800"/>
            <a:ext cx="2502334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14% of the time it is surging in Manhattan</a:t>
            </a:r>
          </a:p>
          <a:p>
            <a:r>
              <a:rPr lang="en-US" sz="2400" dirty="0"/>
              <a:t>57% of the time in SF</a:t>
            </a:r>
          </a:p>
          <a:p>
            <a:r>
              <a:rPr lang="en-US" sz="2400" dirty="0"/>
              <a:t>Surge multipliers tend to be higher in SF</a:t>
            </a:r>
          </a:p>
        </p:txBody>
      </p:sp>
      <p:sp>
        <p:nvSpPr>
          <p:cNvPr id="6" name="Oval 5"/>
          <p:cNvSpPr/>
          <p:nvPr/>
        </p:nvSpPr>
        <p:spPr>
          <a:xfrm>
            <a:off x="2212402" y="1993838"/>
            <a:ext cx="294392" cy="758283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12402" y="1993837"/>
            <a:ext cx="294392" cy="2123193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80328" y="1691322"/>
            <a:ext cx="263168" cy="5255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099931" y="2462932"/>
            <a:ext cx="427464" cy="6476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5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Uber?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765891" y="540792"/>
            <a:ext cx="2976626" cy="59760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61872" y="1828800"/>
            <a:ext cx="479395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Select a pickup location</a:t>
            </a:r>
          </a:p>
          <a:p>
            <a:r>
              <a:rPr lang="en-US" sz="2400" dirty="0"/>
              <a:t>Choose type of car</a:t>
            </a:r>
          </a:p>
          <a:p>
            <a:pPr lvl="1"/>
            <a:r>
              <a:rPr lang="en-US" sz="2000" dirty="0" err="1"/>
              <a:t>UberX</a:t>
            </a:r>
            <a:r>
              <a:rPr lang="en-US" sz="2000" dirty="0"/>
              <a:t>: cheap sedan</a:t>
            </a:r>
          </a:p>
          <a:p>
            <a:pPr lvl="1"/>
            <a:r>
              <a:rPr lang="en-US" sz="2000" dirty="0" err="1"/>
              <a:t>UberSUV</a:t>
            </a:r>
            <a:r>
              <a:rPr lang="en-US" sz="2000" dirty="0"/>
              <a:t>: cheap SUV or van</a:t>
            </a:r>
          </a:p>
          <a:p>
            <a:pPr lvl="1"/>
            <a:r>
              <a:rPr lang="en-US" sz="2000" dirty="0" err="1"/>
              <a:t>UberBlack</a:t>
            </a:r>
            <a:r>
              <a:rPr lang="en-US" sz="2000" dirty="0"/>
              <a:t>: fancy sedan</a:t>
            </a:r>
          </a:p>
          <a:p>
            <a:pPr lvl="1"/>
            <a:r>
              <a:rPr lang="en-US" sz="2000" dirty="0" err="1"/>
              <a:t>UberXL</a:t>
            </a:r>
            <a:r>
              <a:rPr lang="en-US" sz="2000" dirty="0"/>
              <a:t>: fancy SUV</a:t>
            </a:r>
          </a:p>
          <a:p>
            <a:pPr lvl="1"/>
            <a:r>
              <a:rPr lang="en-US" sz="2000" dirty="0" err="1"/>
              <a:t>UberPool</a:t>
            </a:r>
            <a:r>
              <a:rPr lang="en-US" sz="2000" dirty="0"/>
              <a:t>: car pool with some </a:t>
            </a:r>
            <a:r>
              <a:rPr lang="en-US" sz="2000" dirty="0" err="1"/>
              <a:t>randos</a:t>
            </a:r>
            <a:endParaRPr lang="en-US" sz="2000" dirty="0"/>
          </a:p>
          <a:p>
            <a:pPr lvl="1"/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r>
              <a:rPr lang="en-US" sz="2400" dirty="0"/>
              <a:t>Request and ride away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57752" y="1774767"/>
            <a:ext cx="2601883" cy="448888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57752" y="4819996"/>
            <a:ext cx="2601883" cy="940724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52731" y="1370032"/>
            <a:ext cx="2406393" cy="42784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99449" y="4912821"/>
            <a:ext cx="2293934" cy="701039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 surges last?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8" y="1931390"/>
            <a:ext cx="7832469" cy="4375739"/>
          </a:xfrm>
        </p:spPr>
      </p:pic>
      <p:grpSp>
        <p:nvGrpSpPr>
          <p:cNvPr id="13" name="Group 12"/>
          <p:cNvGrpSpPr/>
          <p:nvPr/>
        </p:nvGrpSpPr>
        <p:grpSpPr>
          <a:xfrm>
            <a:off x="2341756" y="3202630"/>
            <a:ext cx="3456878" cy="1837721"/>
            <a:chOff x="2341756" y="3202630"/>
            <a:chExt cx="3456878" cy="183772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41756" y="3202630"/>
              <a:ext cx="3425655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5767411" y="3202630"/>
              <a:ext cx="31223" cy="1837721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8653356" y="1828800"/>
            <a:ext cx="2502334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Noisiness: 70% of surges last &lt;=10 minutes</a:t>
            </a:r>
          </a:p>
          <a:p>
            <a:r>
              <a:rPr lang="en-US" sz="2400" dirty="0"/>
              <a:t>Staircase: surges last multiples of 5 minutes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259074" y="2373724"/>
            <a:ext cx="1012809" cy="2925336"/>
            <a:chOff x="5259074" y="2373724"/>
            <a:chExt cx="1012809" cy="2925336"/>
          </a:xfrm>
        </p:grpSpPr>
        <p:cxnSp>
          <p:nvCxnSpPr>
            <p:cNvPr id="14" name="Straight Connector 13"/>
            <p:cNvCxnSpPr/>
            <p:nvPr/>
          </p:nvCxnSpPr>
          <p:spPr>
            <a:xfrm flipH="1" flipV="1">
              <a:off x="5259074" y="3724508"/>
              <a:ext cx="26753" cy="1574552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767411" y="2913442"/>
              <a:ext cx="22888" cy="1347068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048579" y="2560320"/>
              <a:ext cx="15385" cy="905479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6269146" y="2373724"/>
              <a:ext cx="2737" cy="579119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7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surge vary by location?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61319" y="1844550"/>
            <a:ext cx="4881662" cy="48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61319" y="1844550"/>
            <a:ext cx="4865904" cy="48410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 rot="1392389">
            <a:off x="6418643" y="2029522"/>
            <a:ext cx="428207" cy="128016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18668">
            <a:off x="5974165" y="3300660"/>
            <a:ext cx="927782" cy="68976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686173">
            <a:off x="5532952" y="3829053"/>
            <a:ext cx="629328" cy="1246825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819443">
            <a:off x="5965259" y="3934625"/>
            <a:ext cx="371407" cy="175830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212775">
            <a:off x="5182086" y="4971377"/>
            <a:ext cx="483933" cy="874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121544">
            <a:off x="4929167" y="5753338"/>
            <a:ext cx="1059903" cy="66515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" y="748247"/>
            <a:ext cx="5619643" cy="5635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35" y="633389"/>
            <a:ext cx="5381661" cy="586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2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19" y="173246"/>
            <a:ext cx="8715438" cy="65074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780792" y="4255305"/>
            <a:ext cx="722599" cy="722599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ectangular Callout 4"/>
          <p:cNvSpPr/>
          <p:nvPr/>
        </p:nvSpPr>
        <p:spPr>
          <a:xfrm>
            <a:off x="7025269" y="5107258"/>
            <a:ext cx="1440737" cy="535259"/>
          </a:xfrm>
          <a:prstGeom prst="wedgeRectCallout">
            <a:avLst>
              <a:gd name="adj1" fmla="val -84610"/>
              <a:gd name="adj2" fmla="val -7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Mass 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8626" y="5441794"/>
            <a:ext cx="106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Roxbury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1195" y="4094727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South End,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Seaport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4100" y="3519326"/>
            <a:ext cx="113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Back Bay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0251" y="2685957"/>
            <a:ext cx="1400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Cambridge,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Somerville</a:t>
            </a:r>
          </a:p>
        </p:txBody>
      </p:sp>
    </p:spTree>
    <p:extLst>
      <p:ext uri="{BB962C8B-B14F-4D97-AF65-F5344CB8AC3E}">
        <p14:creationId xmlns:p14="http://schemas.microsoft.com/office/powerpoint/2010/main" val="26780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102798" y="3669859"/>
            <a:ext cx="2600464" cy="2441009"/>
            <a:chOff x="5102798" y="3669859"/>
            <a:chExt cx="2600464" cy="2441009"/>
          </a:xfrm>
        </p:grpSpPr>
        <p:sp>
          <p:nvSpPr>
            <p:cNvPr id="31" name="Rectangle 30"/>
            <p:cNvSpPr/>
            <p:nvPr/>
          </p:nvSpPr>
          <p:spPr>
            <a:xfrm>
              <a:off x="5102798" y="3669859"/>
              <a:ext cx="2600464" cy="24410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02989" y="3733608"/>
              <a:ext cx="1000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</a:rPr>
                <a:t>Match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2798" y="3669858"/>
            <a:ext cx="2600464" cy="2441009"/>
            <a:chOff x="5102798" y="3669859"/>
            <a:chExt cx="2600464" cy="2441009"/>
          </a:xfrm>
        </p:grpSpPr>
        <p:sp>
          <p:nvSpPr>
            <p:cNvPr id="24" name="Rectangle 23"/>
            <p:cNvSpPr/>
            <p:nvPr/>
          </p:nvSpPr>
          <p:spPr>
            <a:xfrm>
              <a:off x="5102798" y="3669859"/>
              <a:ext cx="2600464" cy="244100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47717" y="5511680"/>
              <a:ext cx="14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No Match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7584" y="3669859"/>
            <a:ext cx="1672683" cy="2441009"/>
            <a:chOff x="2417584" y="3669859"/>
            <a:chExt cx="1672683" cy="2441009"/>
          </a:xfrm>
        </p:grpSpPr>
        <p:sp>
          <p:nvSpPr>
            <p:cNvPr id="23" name="Rectangle 22"/>
            <p:cNvSpPr/>
            <p:nvPr/>
          </p:nvSpPr>
          <p:spPr>
            <a:xfrm>
              <a:off x="2417584" y="3669859"/>
              <a:ext cx="1672683" cy="24410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53884" y="3733608"/>
              <a:ext cx="1000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</a:rPr>
                <a:t>Match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surge calculated?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1364909"/>
          </a:xfrm>
        </p:spPr>
        <p:txBody>
          <a:bodyPr>
            <a:normAutofit/>
          </a:bodyPr>
          <a:lstStyle/>
          <a:p>
            <a:r>
              <a:rPr lang="en-US" sz="2400" dirty="0"/>
              <a:t>Many possible variables</a:t>
            </a:r>
          </a:p>
          <a:p>
            <a:pPr lvl="1"/>
            <a:r>
              <a:rPr lang="en-US" sz="2000" dirty="0"/>
              <a:t>Supply, demand, EWT, etc.</a:t>
            </a:r>
          </a:p>
          <a:p>
            <a:r>
              <a:rPr lang="en-US" sz="2400" dirty="0"/>
              <a:t>Use cross-correlation to perform time-series analysis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54536" y="6004934"/>
            <a:ext cx="9556514" cy="747880"/>
            <a:chOff x="954536" y="6004934"/>
            <a:chExt cx="9556514" cy="74788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373830" y="6235767"/>
              <a:ext cx="82652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9706021" y="600493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4536" y="6291149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12pm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48821" y="6291149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12:05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28680" y="6291148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8539" y="6291147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77421" y="6291146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46303" y="6291146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12:25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26162" y="6291146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12:30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64909" y="4362357"/>
            <a:ext cx="8391842" cy="1680306"/>
            <a:chOff x="1364909" y="4362357"/>
            <a:chExt cx="8391842" cy="1680306"/>
          </a:xfrm>
        </p:grpSpPr>
        <p:sp>
          <p:nvSpPr>
            <p:cNvPr id="14" name="Freeform 13"/>
            <p:cNvSpPr/>
            <p:nvPr/>
          </p:nvSpPr>
          <p:spPr>
            <a:xfrm>
              <a:off x="1364909" y="4362357"/>
              <a:ext cx="7475778" cy="1512105"/>
            </a:xfrm>
            <a:custGeom>
              <a:avLst/>
              <a:gdLst>
                <a:gd name="connsiteX0" fmla="*/ 0 w 7475778"/>
                <a:gd name="connsiteY0" fmla="*/ 1512105 h 1512105"/>
                <a:gd name="connsiteX1" fmla="*/ 1284621 w 7475778"/>
                <a:gd name="connsiteY1" fmla="*/ 1512105 h 1512105"/>
                <a:gd name="connsiteX2" fmla="*/ 1284621 w 7475778"/>
                <a:gd name="connsiteY2" fmla="*/ 1048215 h 1512105"/>
                <a:gd name="connsiteX3" fmla="*/ 2511255 w 7475778"/>
                <a:gd name="connsiteY3" fmla="*/ 1048215 h 1512105"/>
                <a:gd name="connsiteX4" fmla="*/ 2511255 w 7475778"/>
                <a:gd name="connsiteY4" fmla="*/ 1485343 h 1512105"/>
                <a:gd name="connsiteX5" fmla="*/ 3849401 w 7475778"/>
                <a:gd name="connsiteY5" fmla="*/ 1485343 h 1512105"/>
                <a:gd name="connsiteX6" fmla="*/ 3849401 w 7475778"/>
                <a:gd name="connsiteY6" fmla="*/ 521877 h 1512105"/>
                <a:gd name="connsiteX7" fmla="*/ 4946681 w 7475778"/>
                <a:gd name="connsiteY7" fmla="*/ 521877 h 1512105"/>
                <a:gd name="connsiteX8" fmla="*/ 4946681 w 7475778"/>
                <a:gd name="connsiteY8" fmla="*/ 0 h 1512105"/>
                <a:gd name="connsiteX9" fmla="*/ 6146552 w 7475778"/>
                <a:gd name="connsiteY9" fmla="*/ 0 h 1512105"/>
                <a:gd name="connsiteX10" fmla="*/ 6146552 w 7475778"/>
                <a:gd name="connsiteY10" fmla="*/ 1458580 h 1512105"/>
                <a:gd name="connsiteX11" fmla="*/ 7475778 w 7475778"/>
                <a:gd name="connsiteY11" fmla="*/ 1458580 h 15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75778" h="1512105">
                  <a:moveTo>
                    <a:pt x="0" y="1512105"/>
                  </a:moveTo>
                  <a:lnTo>
                    <a:pt x="1284621" y="1512105"/>
                  </a:lnTo>
                  <a:lnTo>
                    <a:pt x="1284621" y="1048215"/>
                  </a:lnTo>
                  <a:lnTo>
                    <a:pt x="2511255" y="1048215"/>
                  </a:lnTo>
                  <a:lnTo>
                    <a:pt x="2511255" y="1485343"/>
                  </a:lnTo>
                  <a:lnTo>
                    <a:pt x="3849401" y="1485343"/>
                  </a:lnTo>
                  <a:lnTo>
                    <a:pt x="3849401" y="521877"/>
                  </a:lnTo>
                  <a:lnTo>
                    <a:pt x="4946681" y="521877"/>
                  </a:lnTo>
                  <a:lnTo>
                    <a:pt x="4946681" y="0"/>
                  </a:lnTo>
                  <a:lnTo>
                    <a:pt x="6146552" y="0"/>
                  </a:lnTo>
                  <a:lnTo>
                    <a:pt x="6146552" y="1458580"/>
                  </a:lnTo>
                  <a:lnTo>
                    <a:pt x="7475778" y="1458580"/>
                  </a:lnTo>
                </a:path>
              </a:pathLst>
            </a:cu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70354" y="5580998"/>
              <a:ext cx="886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Surge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714384" y="3669859"/>
            <a:ext cx="11576504" cy="2141971"/>
            <a:chOff x="-1714384" y="3669859"/>
            <a:chExt cx="11576504" cy="2141971"/>
          </a:xfrm>
        </p:grpSpPr>
        <p:sp>
          <p:nvSpPr>
            <p:cNvPr id="17" name="TextBox 16"/>
            <p:cNvSpPr txBox="1"/>
            <p:nvPr/>
          </p:nvSpPr>
          <p:spPr>
            <a:xfrm>
              <a:off x="8840687" y="3669859"/>
              <a:ext cx="1021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Supply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-1714384" y="3831374"/>
              <a:ext cx="10584738" cy="1980456"/>
            </a:xfrm>
            <a:custGeom>
              <a:avLst/>
              <a:gdLst>
                <a:gd name="connsiteX0" fmla="*/ 0 w 10584738"/>
                <a:gd name="connsiteY0" fmla="*/ 124893 h 1980456"/>
                <a:gd name="connsiteX1" fmla="*/ 84750 w 10584738"/>
                <a:gd name="connsiteY1" fmla="*/ 120433 h 1980456"/>
                <a:gd name="connsiteX2" fmla="*/ 151657 w 10584738"/>
                <a:gd name="connsiteY2" fmla="*/ 93670 h 1980456"/>
                <a:gd name="connsiteX3" fmla="*/ 187341 w 10584738"/>
                <a:gd name="connsiteY3" fmla="*/ 89210 h 1980456"/>
                <a:gd name="connsiteX4" fmla="*/ 272090 w 10584738"/>
                <a:gd name="connsiteY4" fmla="*/ 75828 h 1980456"/>
                <a:gd name="connsiteX5" fmla="*/ 285472 w 10584738"/>
                <a:gd name="connsiteY5" fmla="*/ 66907 h 1980456"/>
                <a:gd name="connsiteX6" fmla="*/ 396984 w 10584738"/>
                <a:gd name="connsiteY6" fmla="*/ 49065 h 1980456"/>
                <a:gd name="connsiteX7" fmla="*/ 423747 w 10584738"/>
                <a:gd name="connsiteY7" fmla="*/ 44605 h 1980456"/>
                <a:gd name="connsiteX8" fmla="*/ 441589 w 10584738"/>
                <a:gd name="connsiteY8" fmla="*/ 35684 h 1980456"/>
                <a:gd name="connsiteX9" fmla="*/ 544180 w 10584738"/>
                <a:gd name="connsiteY9" fmla="*/ 35684 h 1980456"/>
                <a:gd name="connsiteX10" fmla="*/ 566482 w 10584738"/>
                <a:gd name="connsiteY10" fmla="*/ 44605 h 1980456"/>
                <a:gd name="connsiteX11" fmla="*/ 579864 w 10584738"/>
                <a:gd name="connsiteY11" fmla="*/ 49065 h 1980456"/>
                <a:gd name="connsiteX12" fmla="*/ 651232 w 10584738"/>
                <a:gd name="connsiteY12" fmla="*/ 75828 h 1980456"/>
                <a:gd name="connsiteX13" fmla="*/ 669074 w 10584738"/>
                <a:gd name="connsiteY13" fmla="*/ 84749 h 1980456"/>
                <a:gd name="connsiteX14" fmla="*/ 704757 w 10584738"/>
                <a:gd name="connsiteY14" fmla="*/ 93670 h 1980456"/>
                <a:gd name="connsiteX15" fmla="*/ 722599 w 10584738"/>
                <a:gd name="connsiteY15" fmla="*/ 102591 h 1980456"/>
                <a:gd name="connsiteX16" fmla="*/ 753823 w 10584738"/>
                <a:gd name="connsiteY16" fmla="*/ 111512 h 1980456"/>
                <a:gd name="connsiteX17" fmla="*/ 793967 w 10584738"/>
                <a:gd name="connsiteY17" fmla="*/ 129354 h 1980456"/>
                <a:gd name="connsiteX18" fmla="*/ 843033 w 10584738"/>
                <a:gd name="connsiteY18" fmla="*/ 156117 h 1980456"/>
                <a:gd name="connsiteX19" fmla="*/ 896558 w 10584738"/>
                <a:gd name="connsiteY19" fmla="*/ 200722 h 1980456"/>
                <a:gd name="connsiteX20" fmla="*/ 918861 w 10584738"/>
                <a:gd name="connsiteY20" fmla="*/ 218564 h 1980456"/>
                <a:gd name="connsiteX21" fmla="*/ 936703 w 10584738"/>
                <a:gd name="connsiteY21" fmla="*/ 227485 h 1980456"/>
                <a:gd name="connsiteX22" fmla="*/ 999150 w 10584738"/>
                <a:gd name="connsiteY22" fmla="*/ 281011 h 1980456"/>
                <a:gd name="connsiteX23" fmla="*/ 1043755 w 10584738"/>
                <a:gd name="connsiteY23" fmla="*/ 334536 h 1980456"/>
                <a:gd name="connsiteX24" fmla="*/ 1052676 w 10584738"/>
                <a:gd name="connsiteY24" fmla="*/ 347918 h 1980456"/>
                <a:gd name="connsiteX25" fmla="*/ 1092820 w 10584738"/>
                <a:gd name="connsiteY25" fmla="*/ 388062 h 1980456"/>
                <a:gd name="connsiteX26" fmla="*/ 1150806 w 10584738"/>
                <a:gd name="connsiteY26" fmla="*/ 459430 h 1980456"/>
                <a:gd name="connsiteX27" fmla="*/ 1182030 w 10584738"/>
                <a:gd name="connsiteY27" fmla="*/ 486193 h 1980456"/>
                <a:gd name="connsiteX28" fmla="*/ 1195411 w 10584738"/>
                <a:gd name="connsiteY28" fmla="*/ 504035 h 1980456"/>
                <a:gd name="connsiteX29" fmla="*/ 1226635 w 10584738"/>
                <a:gd name="connsiteY29" fmla="*/ 530798 h 1980456"/>
                <a:gd name="connsiteX30" fmla="*/ 1262318 w 10584738"/>
                <a:gd name="connsiteY30" fmla="*/ 584324 h 1980456"/>
                <a:gd name="connsiteX31" fmla="*/ 1280160 w 10584738"/>
                <a:gd name="connsiteY31" fmla="*/ 606626 h 1980456"/>
                <a:gd name="connsiteX32" fmla="*/ 1306923 w 10584738"/>
                <a:gd name="connsiteY32" fmla="*/ 624468 h 1980456"/>
                <a:gd name="connsiteX33" fmla="*/ 1329226 w 10584738"/>
                <a:gd name="connsiteY33" fmla="*/ 642310 h 1980456"/>
                <a:gd name="connsiteX34" fmla="*/ 1382752 w 10584738"/>
                <a:gd name="connsiteY34" fmla="*/ 664613 h 1980456"/>
                <a:gd name="connsiteX35" fmla="*/ 1445198 w 10584738"/>
                <a:gd name="connsiteY35" fmla="*/ 673533 h 1980456"/>
                <a:gd name="connsiteX36" fmla="*/ 1458580 w 10584738"/>
                <a:gd name="connsiteY36" fmla="*/ 677994 h 1980456"/>
                <a:gd name="connsiteX37" fmla="*/ 1480882 w 10584738"/>
                <a:gd name="connsiteY37" fmla="*/ 682454 h 1980456"/>
                <a:gd name="connsiteX38" fmla="*/ 1592395 w 10584738"/>
                <a:gd name="connsiteY38" fmla="*/ 695836 h 1980456"/>
                <a:gd name="connsiteX39" fmla="*/ 1793117 w 10584738"/>
                <a:gd name="connsiteY39" fmla="*/ 695836 h 1980456"/>
                <a:gd name="connsiteX40" fmla="*/ 1886787 w 10584738"/>
                <a:gd name="connsiteY40" fmla="*/ 691375 h 1980456"/>
                <a:gd name="connsiteX41" fmla="*/ 1904629 w 10584738"/>
                <a:gd name="connsiteY41" fmla="*/ 686915 h 1980456"/>
                <a:gd name="connsiteX42" fmla="*/ 1967076 w 10584738"/>
                <a:gd name="connsiteY42" fmla="*/ 669073 h 1980456"/>
                <a:gd name="connsiteX43" fmla="*/ 2007220 w 10584738"/>
                <a:gd name="connsiteY43" fmla="*/ 664613 h 1980456"/>
                <a:gd name="connsiteX44" fmla="*/ 2056285 w 10584738"/>
                <a:gd name="connsiteY44" fmla="*/ 655692 h 1980456"/>
                <a:gd name="connsiteX45" fmla="*/ 2100890 w 10584738"/>
                <a:gd name="connsiteY45" fmla="*/ 646771 h 1980456"/>
                <a:gd name="connsiteX46" fmla="*/ 2136574 w 10584738"/>
                <a:gd name="connsiteY46" fmla="*/ 642310 h 1980456"/>
                <a:gd name="connsiteX47" fmla="*/ 2163337 w 10584738"/>
                <a:gd name="connsiteY47" fmla="*/ 637850 h 1980456"/>
                <a:gd name="connsiteX48" fmla="*/ 2194560 w 10584738"/>
                <a:gd name="connsiteY48" fmla="*/ 628929 h 1980456"/>
                <a:gd name="connsiteX49" fmla="*/ 2239165 w 10584738"/>
                <a:gd name="connsiteY49" fmla="*/ 624468 h 1980456"/>
                <a:gd name="connsiteX50" fmla="*/ 2283770 w 10584738"/>
                <a:gd name="connsiteY50" fmla="*/ 615547 h 1980456"/>
                <a:gd name="connsiteX51" fmla="*/ 2319454 w 10584738"/>
                <a:gd name="connsiteY51" fmla="*/ 588784 h 1980456"/>
                <a:gd name="connsiteX52" fmla="*/ 2355138 w 10584738"/>
                <a:gd name="connsiteY52" fmla="*/ 562021 h 1980456"/>
                <a:gd name="connsiteX53" fmla="*/ 2381901 w 10584738"/>
                <a:gd name="connsiteY53" fmla="*/ 535258 h 1980456"/>
                <a:gd name="connsiteX54" fmla="*/ 2430966 w 10584738"/>
                <a:gd name="connsiteY54" fmla="*/ 486193 h 1980456"/>
                <a:gd name="connsiteX55" fmla="*/ 2471111 w 10584738"/>
                <a:gd name="connsiteY55" fmla="*/ 419286 h 1980456"/>
                <a:gd name="connsiteX56" fmla="*/ 2488953 w 10584738"/>
                <a:gd name="connsiteY56" fmla="*/ 396983 h 1980456"/>
                <a:gd name="connsiteX57" fmla="*/ 2520176 w 10584738"/>
                <a:gd name="connsiteY57" fmla="*/ 338997 h 1980456"/>
                <a:gd name="connsiteX58" fmla="*/ 2533557 w 10584738"/>
                <a:gd name="connsiteY58" fmla="*/ 325615 h 1980456"/>
                <a:gd name="connsiteX59" fmla="*/ 2542478 w 10584738"/>
                <a:gd name="connsiteY59" fmla="*/ 303313 h 1980456"/>
                <a:gd name="connsiteX60" fmla="*/ 2546939 w 10584738"/>
                <a:gd name="connsiteY60" fmla="*/ 289932 h 1980456"/>
                <a:gd name="connsiteX61" fmla="*/ 2560320 w 10584738"/>
                <a:gd name="connsiteY61" fmla="*/ 258708 h 1980456"/>
                <a:gd name="connsiteX62" fmla="*/ 2573702 w 10584738"/>
                <a:gd name="connsiteY62" fmla="*/ 231945 h 1980456"/>
                <a:gd name="connsiteX63" fmla="*/ 2587083 w 10584738"/>
                <a:gd name="connsiteY63" fmla="*/ 218564 h 1980456"/>
                <a:gd name="connsiteX64" fmla="*/ 2604925 w 10584738"/>
                <a:gd name="connsiteY64" fmla="*/ 196261 h 1980456"/>
                <a:gd name="connsiteX65" fmla="*/ 2613846 w 10584738"/>
                <a:gd name="connsiteY65" fmla="*/ 178419 h 1980456"/>
                <a:gd name="connsiteX66" fmla="*/ 2636149 w 10584738"/>
                <a:gd name="connsiteY66" fmla="*/ 160577 h 1980456"/>
                <a:gd name="connsiteX67" fmla="*/ 2645070 w 10584738"/>
                <a:gd name="connsiteY67" fmla="*/ 147196 h 1980456"/>
                <a:gd name="connsiteX68" fmla="*/ 2689675 w 10584738"/>
                <a:gd name="connsiteY68" fmla="*/ 111512 h 1980456"/>
                <a:gd name="connsiteX69" fmla="*/ 2703056 w 10584738"/>
                <a:gd name="connsiteY69" fmla="*/ 98131 h 1980456"/>
                <a:gd name="connsiteX70" fmla="*/ 2725358 w 10584738"/>
                <a:gd name="connsiteY70" fmla="*/ 84749 h 1980456"/>
                <a:gd name="connsiteX71" fmla="*/ 2738740 w 10584738"/>
                <a:gd name="connsiteY71" fmla="*/ 75828 h 1980456"/>
                <a:gd name="connsiteX72" fmla="*/ 2752121 w 10584738"/>
                <a:gd name="connsiteY72" fmla="*/ 71368 h 1980456"/>
                <a:gd name="connsiteX73" fmla="*/ 2769963 w 10584738"/>
                <a:gd name="connsiteY73" fmla="*/ 62447 h 1980456"/>
                <a:gd name="connsiteX74" fmla="*/ 2787805 w 10584738"/>
                <a:gd name="connsiteY74" fmla="*/ 57986 h 1980456"/>
                <a:gd name="connsiteX75" fmla="*/ 2868094 w 10584738"/>
                <a:gd name="connsiteY75" fmla="*/ 35684 h 1980456"/>
                <a:gd name="connsiteX76" fmla="*/ 2957304 w 10584738"/>
                <a:gd name="connsiteY76" fmla="*/ 40144 h 1980456"/>
                <a:gd name="connsiteX77" fmla="*/ 2970685 w 10584738"/>
                <a:gd name="connsiteY77" fmla="*/ 44605 h 1980456"/>
                <a:gd name="connsiteX78" fmla="*/ 3033132 w 10584738"/>
                <a:gd name="connsiteY78" fmla="*/ 53526 h 1980456"/>
                <a:gd name="connsiteX79" fmla="*/ 3064356 w 10584738"/>
                <a:gd name="connsiteY79" fmla="*/ 71368 h 1980456"/>
                <a:gd name="connsiteX80" fmla="*/ 3077737 w 10584738"/>
                <a:gd name="connsiteY80" fmla="*/ 84749 h 1980456"/>
                <a:gd name="connsiteX81" fmla="*/ 3095579 w 10584738"/>
                <a:gd name="connsiteY81" fmla="*/ 93670 h 1980456"/>
                <a:gd name="connsiteX82" fmla="*/ 3108960 w 10584738"/>
                <a:gd name="connsiteY82" fmla="*/ 102591 h 1980456"/>
                <a:gd name="connsiteX83" fmla="*/ 3135723 w 10584738"/>
                <a:gd name="connsiteY83" fmla="*/ 111512 h 1980456"/>
                <a:gd name="connsiteX84" fmla="*/ 3171407 w 10584738"/>
                <a:gd name="connsiteY84" fmla="*/ 133814 h 1980456"/>
                <a:gd name="connsiteX85" fmla="*/ 3189249 w 10584738"/>
                <a:gd name="connsiteY85" fmla="*/ 138275 h 1980456"/>
                <a:gd name="connsiteX86" fmla="*/ 3216012 w 10584738"/>
                <a:gd name="connsiteY86" fmla="*/ 147196 h 1980456"/>
                <a:gd name="connsiteX87" fmla="*/ 3247236 w 10584738"/>
                <a:gd name="connsiteY87" fmla="*/ 151656 h 1980456"/>
                <a:gd name="connsiteX88" fmla="*/ 3340906 w 10584738"/>
                <a:gd name="connsiteY88" fmla="*/ 160577 h 1980456"/>
                <a:gd name="connsiteX89" fmla="*/ 3354287 w 10584738"/>
                <a:gd name="connsiteY89" fmla="*/ 165038 h 1980456"/>
                <a:gd name="connsiteX90" fmla="*/ 3381050 w 10584738"/>
                <a:gd name="connsiteY90" fmla="*/ 156117 h 1980456"/>
                <a:gd name="connsiteX91" fmla="*/ 3394432 w 10584738"/>
                <a:gd name="connsiteY91" fmla="*/ 151656 h 1980456"/>
                <a:gd name="connsiteX92" fmla="*/ 3434576 w 10584738"/>
                <a:gd name="connsiteY92" fmla="*/ 147196 h 1980456"/>
                <a:gd name="connsiteX93" fmla="*/ 3523786 w 10584738"/>
                <a:gd name="connsiteY93" fmla="*/ 156117 h 1980456"/>
                <a:gd name="connsiteX94" fmla="*/ 3550549 w 10584738"/>
                <a:gd name="connsiteY94" fmla="*/ 160577 h 1980456"/>
                <a:gd name="connsiteX95" fmla="*/ 3595154 w 10584738"/>
                <a:gd name="connsiteY95" fmla="*/ 173959 h 1980456"/>
                <a:gd name="connsiteX96" fmla="*/ 3621917 w 10584738"/>
                <a:gd name="connsiteY96" fmla="*/ 196261 h 1980456"/>
                <a:gd name="connsiteX97" fmla="*/ 3635298 w 10584738"/>
                <a:gd name="connsiteY97" fmla="*/ 200722 h 1980456"/>
                <a:gd name="connsiteX98" fmla="*/ 3662061 w 10584738"/>
                <a:gd name="connsiteY98" fmla="*/ 218564 h 1980456"/>
                <a:gd name="connsiteX99" fmla="*/ 3675442 w 10584738"/>
                <a:gd name="connsiteY99" fmla="*/ 227485 h 1980456"/>
                <a:gd name="connsiteX100" fmla="*/ 3697745 w 10584738"/>
                <a:gd name="connsiteY100" fmla="*/ 249787 h 1980456"/>
                <a:gd name="connsiteX101" fmla="*/ 3724508 w 10584738"/>
                <a:gd name="connsiteY101" fmla="*/ 272090 h 1980456"/>
                <a:gd name="connsiteX102" fmla="*/ 3755731 w 10584738"/>
                <a:gd name="connsiteY102" fmla="*/ 321155 h 1980456"/>
                <a:gd name="connsiteX103" fmla="*/ 3778034 w 10584738"/>
                <a:gd name="connsiteY103" fmla="*/ 352378 h 1980456"/>
                <a:gd name="connsiteX104" fmla="*/ 3791415 w 10584738"/>
                <a:gd name="connsiteY104" fmla="*/ 365760 h 1980456"/>
                <a:gd name="connsiteX105" fmla="*/ 3813717 w 10584738"/>
                <a:gd name="connsiteY105" fmla="*/ 419286 h 1980456"/>
                <a:gd name="connsiteX106" fmla="*/ 3818178 w 10584738"/>
                <a:gd name="connsiteY106" fmla="*/ 432667 h 1980456"/>
                <a:gd name="connsiteX107" fmla="*/ 3844941 w 10584738"/>
                <a:gd name="connsiteY107" fmla="*/ 472812 h 1980456"/>
                <a:gd name="connsiteX108" fmla="*/ 3858322 w 10584738"/>
                <a:gd name="connsiteY108" fmla="*/ 499574 h 1980456"/>
                <a:gd name="connsiteX109" fmla="*/ 3880625 w 10584738"/>
                <a:gd name="connsiteY109" fmla="*/ 535258 h 1980456"/>
                <a:gd name="connsiteX110" fmla="*/ 3894006 w 10584738"/>
                <a:gd name="connsiteY110" fmla="*/ 553100 h 1980456"/>
                <a:gd name="connsiteX111" fmla="*/ 3902927 w 10584738"/>
                <a:gd name="connsiteY111" fmla="*/ 575403 h 1980456"/>
                <a:gd name="connsiteX112" fmla="*/ 3920769 w 10584738"/>
                <a:gd name="connsiteY112" fmla="*/ 642310 h 1980456"/>
                <a:gd name="connsiteX113" fmla="*/ 3929690 w 10584738"/>
                <a:gd name="connsiteY113" fmla="*/ 677994 h 1980456"/>
                <a:gd name="connsiteX114" fmla="*/ 3943072 w 10584738"/>
                <a:gd name="connsiteY114" fmla="*/ 691375 h 1980456"/>
                <a:gd name="connsiteX115" fmla="*/ 3960914 w 10584738"/>
                <a:gd name="connsiteY115" fmla="*/ 740441 h 1980456"/>
                <a:gd name="connsiteX116" fmla="*/ 3965374 w 10584738"/>
                <a:gd name="connsiteY116" fmla="*/ 758283 h 1980456"/>
                <a:gd name="connsiteX117" fmla="*/ 3974295 w 10584738"/>
                <a:gd name="connsiteY117" fmla="*/ 780585 h 1980456"/>
                <a:gd name="connsiteX118" fmla="*/ 3987677 w 10584738"/>
                <a:gd name="connsiteY118" fmla="*/ 825190 h 1980456"/>
                <a:gd name="connsiteX119" fmla="*/ 3996597 w 10584738"/>
                <a:gd name="connsiteY119" fmla="*/ 843032 h 1980456"/>
                <a:gd name="connsiteX120" fmla="*/ 4001058 w 10584738"/>
                <a:gd name="connsiteY120" fmla="*/ 865334 h 1980456"/>
                <a:gd name="connsiteX121" fmla="*/ 4027821 w 10584738"/>
                <a:gd name="connsiteY121" fmla="*/ 909939 h 1980456"/>
                <a:gd name="connsiteX122" fmla="*/ 4036742 w 10584738"/>
                <a:gd name="connsiteY122" fmla="*/ 927781 h 1980456"/>
                <a:gd name="connsiteX123" fmla="*/ 4059044 w 10584738"/>
                <a:gd name="connsiteY123" fmla="*/ 976847 h 1980456"/>
                <a:gd name="connsiteX124" fmla="*/ 4072426 w 10584738"/>
                <a:gd name="connsiteY124" fmla="*/ 981307 h 1980456"/>
                <a:gd name="connsiteX125" fmla="*/ 4094728 w 10584738"/>
                <a:gd name="connsiteY125" fmla="*/ 1021452 h 1980456"/>
                <a:gd name="connsiteX126" fmla="*/ 4112570 w 10584738"/>
                <a:gd name="connsiteY126" fmla="*/ 1043754 h 1980456"/>
                <a:gd name="connsiteX127" fmla="*/ 4121491 w 10584738"/>
                <a:gd name="connsiteY127" fmla="*/ 1057135 h 1980456"/>
                <a:gd name="connsiteX128" fmla="*/ 4143794 w 10584738"/>
                <a:gd name="connsiteY128" fmla="*/ 1083898 h 1980456"/>
                <a:gd name="connsiteX129" fmla="*/ 4197319 w 10584738"/>
                <a:gd name="connsiteY129" fmla="*/ 1110661 h 1980456"/>
                <a:gd name="connsiteX130" fmla="*/ 4210701 w 10584738"/>
                <a:gd name="connsiteY130" fmla="*/ 1115122 h 1980456"/>
                <a:gd name="connsiteX131" fmla="*/ 4241924 w 10584738"/>
                <a:gd name="connsiteY131" fmla="*/ 1119582 h 1980456"/>
                <a:gd name="connsiteX132" fmla="*/ 4255306 w 10584738"/>
                <a:gd name="connsiteY132" fmla="*/ 1132964 h 1980456"/>
                <a:gd name="connsiteX133" fmla="*/ 4273148 w 10584738"/>
                <a:gd name="connsiteY133" fmla="*/ 1137424 h 1980456"/>
                <a:gd name="connsiteX134" fmla="*/ 4286529 w 10584738"/>
                <a:gd name="connsiteY134" fmla="*/ 1141885 h 1980456"/>
                <a:gd name="connsiteX135" fmla="*/ 4331134 w 10584738"/>
                <a:gd name="connsiteY135" fmla="*/ 1164187 h 1980456"/>
                <a:gd name="connsiteX136" fmla="*/ 4398041 w 10584738"/>
                <a:gd name="connsiteY136" fmla="*/ 1173108 h 1980456"/>
                <a:gd name="connsiteX137" fmla="*/ 4415883 w 10584738"/>
                <a:gd name="connsiteY137" fmla="*/ 1177569 h 1980456"/>
                <a:gd name="connsiteX138" fmla="*/ 4491712 w 10584738"/>
                <a:gd name="connsiteY138" fmla="*/ 1190950 h 1980456"/>
                <a:gd name="connsiteX139" fmla="*/ 4518475 w 10584738"/>
                <a:gd name="connsiteY139" fmla="*/ 1204332 h 1980456"/>
                <a:gd name="connsiteX140" fmla="*/ 4576461 w 10584738"/>
                <a:gd name="connsiteY140" fmla="*/ 1226634 h 1980456"/>
                <a:gd name="connsiteX141" fmla="*/ 4616605 w 10584738"/>
                <a:gd name="connsiteY141" fmla="*/ 1257857 h 1980456"/>
                <a:gd name="connsiteX142" fmla="*/ 4674592 w 10584738"/>
                <a:gd name="connsiteY142" fmla="*/ 1302462 h 1980456"/>
                <a:gd name="connsiteX143" fmla="*/ 4723657 w 10584738"/>
                <a:gd name="connsiteY143" fmla="*/ 1342607 h 1980456"/>
                <a:gd name="connsiteX144" fmla="*/ 4732578 w 10584738"/>
                <a:gd name="connsiteY144" fmla="*/ 1364909 h 1980456"/>
                <a:gd name="connsiteX145" fmla="*/ 4786104 w 10584738"/>
                <a:gd name="connsiteY145" fmla="*/ 1445198 h 1980456"/>
                <a:gd name="connsiteX146" fmla="*/ 4799485 w 10584738"/>
                <a:gd name="connsiteY146" fmla="*/ 1476421 h 1980456"/>
                <a:gd name="connsiteX147" fmla="*/ 4844090 w 10584738"/>
                <a:gd name="connsiteY147" fmla="*/ 1547789 h 1980456"/>
                <a:gd name="connsiteX148" fmla="*/ 4861932 w 10584738"/>
                <a:gd name="connsiteY148" fmla="*/ 1574552 h 1980456"/>
                <a:gd name="connsiteX149" fmla="*/ 4946681 w 10584738"/>
                <a:gd name="connsiteY149" fmla="*/ 1663762 h 1980456"/>
                <a:gd name="connsiteX150" fmla="*/ 4977905 w 10584738"/>
                <a:gd name="connsiteY150" fmla="*/ 1694985 h 1980456"/>
                <a:gd name="connsiteX151" fmla="*/ 5026970 w 10584738"/>
                <a:gd name="connsiteY151" fmla="*/ 1739590 h 1980456"/>
                <a:gd name="connsiteX152" fmla="*/ 5040352 w 10584738"/>
                <a:gd name="connsiteY152" fmla="*/ 1757432 h 1980456"/>
                <a:gd name="connsiteX153" fmla="*/ 5058194 w 10584738"/>
                <a:gd name="connsiteY153" fmla="*/ 1770813 h 1980456"/>
                <a:gd name="connsiteX154" fmla="*/ 5102798 w 10584738"/>
                <a:gd name="connsiteY154" fmla="*/ 1810958 h 1980456"/>
                <a:gd name="connsiteX155" fmla="*/ 5120640 w 10584738"/>
                <a:gd name="connsiteY155" fmla="*/ 1819879 h 1980456"/>
                <a:gd name="connsiteX156" fmla="*/ 5196469 w 10584738"/>
                <a:gd name="connsiteY156" fmla="*/ 1877865 h 1980456"/>
                <a:gd name="connsiteX157" fmla="*/ 5290139 w 10584738"/>
                <a:gd name="connsiteY157" fmla="*/ 1918010 h 1980456"/>
                <a:gd name="connsiteX158" fmla="*/ 5370428 w 10584738"/>
                <a:gd name="connsiteY158" fmla="*/ 1949233 h 1980456"/>
                <a:gd name="connsiteX159" fmla="*/ 5383809 w 10584738"/>
                <a:gd name="connsiteY159" fmla="*/ 1953693 h 1980456"/>
                <a:gd name="connsiteX160" fmla="*/ 5406112 w 10584738"/>
                <a:gd name="connsiteY160" fmla="*/ 1958154 h 1980456"/>
                <a:gd name="connsiteX161" fmla="*/ 5419493 w 10584738"/>
                <a:gd name="connsiteY161" fmla="*/ 1962614 h 1980456"/>
                <a:gd name="connsiteX162" fmla="*/ 5571150 w 10584738"/>
                <a:gd name="connsiteY162" fmla="*/ 1980456 h 1980456"/>
                <a:gd name="connsiteX163" fmla="*/ 5678201 w 10584738"/>
                <a:gd name="connsiteY163" fmla="*/ 1971535 h 1980456"/>
                <a:gd name="connsiteX164" fmla="*/ 5704964 w 10584738"/>
                <a:gd name="connsiteY164" fmla="*/ 1967075 h 1980456"/>
                <a:gd name="connsiteX165" fmla="*/ 5740648 w 10584738"/>
                <a:gd name="connsiteY165" fmla="*/ 1953693 h 1980456"/>
                <a:gd name="connsiteX166" fmla="*/ 5767411 w 10584738"/>
                <a:gd name="connsiteY166" fmla="*/ 1931391 h 1980456"/>
                <a:gd name="connsiteX167" fmla="*/ 5789714 w 10584738"/>
                <a:gd name="connsiteY167" fmla="*/ 1918010 h 1980456"/>
                <a:gd name="connsiteX168" fmla="*/ 5798635 w 10584738"/>
                <a:gd name="connsiteY168" fmla="*/ 1900168 h 1980456"/>
                <a:gd name="connsiteX169" fmla="*/ 5861081 w 10584738"/>
                <a:gd name="connsiteY169" fmla="*/ 1851102 h 1980456"/>
                <a:gd name="connsiteX170" fmla="*/ 5883384 w 10584738"/>
                <a:gd name="connsiteY170" fmla="*/ 1828800 h 1980456"/>
                <a:gd name="connsiteX171" fmla="*/ 5977054 w 10584738"/>
                <a:gd name="connsiteY171" fmla="*/ 1757432 h 1980456"/>
                <a:gd name="connsiteX172" fmla="*/ 5994896 w 10584738"/>
                <a:gd name="connsiteY172" fmla="*/ 1735130 h 1980456"/>
                <a:gd name="connsiteX173" fmla="*/ 5999357 w 10584738"/>
                <a:gd name="connsiteY173" fmla="*/ 1721748 h 1980456"/>
                <a:gd name="connsiteX174" fmla="*/ 6039501 w 10584738"/>
                <a:gd name="connsiteY174" fmla="*/ 1668222 h 1980456"/>
                <a:gd name="connsiteX175" fmla="*/ 6061803 w 10584738"/>
                <a:gd name="connsiteY175" fmla="*/ 1641459 h 1980456"/>
                <a:gd name="connsiteX176" fmla="*/ 6093027 w 10584738"/>
                <a:gd name="connsiteY176" fmla="*/ 1574552 h 1980456"/>
                <a:gd name="connsiteX177" fmla="*/ 6101948 w 10584738"/>
                <a:gd name="connsiteY177" fmla="*/ 1552250 h 1980456"/>
                <a:gd name="connsiteX178" fmla="*/ 6110869 w 10584738"/>
                <a:gd name="connsiteY178" fmla="*/ 1525487 h 1980456"/>
                <a:gd name="connsiteX179" fmla="*/ 6146553 w 10584738"/>
                <a:gd name="connsiteY179" fmla="*/ 1440737 h 1980456"/>
                <a:gd name="connsiteX180" fmla="*/ 6159934 w 10584738"/>
                <a:gd name="connsiteY180" fmla="*/ 1409514 h 1980456"/>
                <a:gd name="connsiteX181" fmla="*/ 6173316 w 10584738"/>
                <a:gd name="connsiteY181" fmla="*/ 1387212 h 1980456"/>
                <a:gd name="connsiteX182" fmla="*/ 6195618 w 10584738"/>
                <a:gd name="connsiteY182" fmla="*/ 1342607 h 1980456"/>
                <a:gd name="connsiteX183" fmla="*/ 6208999 w 10584738"/>
                <a:gd name="connsiteY183" fmla="*/ 1284620 h 1980456"/>
                <a:gd name="connsiteX184" fmla="*/ 6213460 w 10584738"/>
                <a:gd name="connsiteY184" fmla="*/ 1257857 h 1980456"/>
                <a:gd name="connsiteX185" fmla="*/ 6231302 w 10584738"/>
                <a:gd name="connsiteY185" fmla="*/ 1217713 h 1980456"/>
                <a:gd name="connsiteX186" fmla="*/ 6244683 w 10584738"/>
                <a:gd name="connsiteY186" fmla="*/ 1150806 h 1980456"/>
                <a:gd name="connsiteX187" fmla="*/ 6258065 w 10584738"/>
                <a:gd name="connsiteY187" fmla="*/ 1097280 h 1980456"/>
                <a:gd name="connsiteX188" fmla="*/ 6262525 w 10584738"/>
                <a:gd name="connsiteY188" fmla="*/ 1057135 h 1980456"/>
                <a:gd name="connsiteX189" fmla="*/ 6271446 w 10584738"/>
                <a:gd name="connsiteY189" fmla="*/ 1030373 h 1980456"/>
                <a:gd name="connsiteX190" fmla="*/ 6289288 w 10584738"/>
                <a:gd name="connsiteY190" fmla="*/ 967926 h 1980456"/>
                <a:gd name="connsiteX191" fmla="*/ 6316051 w 10584738"/>
                <a:gd name="connsiteY191" fmla="*/ 851953 h 1980456"/>
                <a:gd name="connsiteX192" fmla="*/ 6329433 w 10584738"/>
                <a:gd name="connsiteY192" fmla="*/ 802888 h 1980456"/>
                <a:gd name="connsiteX193" fmla="*/ 6347275 w 10584738"/>
                <a:gd name="connsiteY193" fmla="*/ 771664 h 1980456"/>
                <a:gd name="connsiteX194" fmla="*/ 6378498 w 10584738"/>
                <a:gd name="connsiteY194" fmla="*/ 691375 h 1980456"/>
                <a:gd name="connsiteX195" fmla="*/ 6494471 w 10584738"/>
                <a:gd name="connsiteY195" fmla="*/ 517416 h 1980456"/>
                <a:gd name="connsiteX196" fmla="*/ 6565838 w 10584738"/>
                <a:gd name="connsiteY196" fmla="*/ 423746 h 1980456"/>
                <a:gd name="connsiteX197" fmla="*/ 6681811 w 10584738"/>
                <a:gd name="connsiteY197" fmla="*/ 298853 h 1980456"/>
                <a:gd name="connsiteX198" fmla="*/ 6695193 w 10584738"/>
                <a:gd name="connsiteY198" fmla="*/ 285471 h 1980456"/>
                <a:gd name="connsiteX199" fmla="*/ 6730877 w 10584738"/>
                <a:gd name="connsiteY199" fmla="*/ 258708 h 1980456"/>
                <a:gd name="connsiteX200" fmla="*/ 6748718 w 10584738"/>
                <a:gd name="connsiteY200" fmla="*/ 240866 h 1980456"/>
                <a:gd name="connsiteX201" fmla="*/ 6771021 w 10584738"/>
                <a:gd name="connsiteY201" fmla="*/ 231945 h 1980456"/>
                <a:gd name="connsiteX202" fmla="*/ 6913757 w 10584738"/>
                <a:gd name="connsiteY202" fmla="*/ 205182 h 1980456"/>
                <a:gd name="connsiteX203" fmla="*/ 6958361 w 10584738"/>
                <a:gd name="connsiteY203" fmla="*/ 200722 h 1980456"/>
                <a:gd name="connsiteX204" fmla="*/ 7154623 w 10584738"/>
                <a:gd name="connsiteY204" fmla="*/ 196261 h 1980456"/>
                <a:gd name="connsiteX205" fmla="*/ 7190307 w 10584738"/>
                <a:gd name="connsiteY205" fmla="*/ 191801 h 1980456"/>
                <a:gd name="connsiteX206" fmla="*/ 7252754 w 10584738"/>
                <a:gd name="connsiteY206" fmla="*/ 178419 h 1980456"/>
                <a:gd name="connsiteX207" fmla="*/ 7279517 w 10584738"/>
                <a:gd name="connsiteY207" fmla="*/ 173959 h 1980456"/>
                <a:gd name="connsiteX208" fmla="*/ 7301819 w 10584738"/>
                <a:gd name="connsiteY208" fmla="*/ 165038 h 1980456"/>
                <a:gd name="connsiteX209" fmla="*/ 7319661 w 10584738"/>
                <a:gd name="connsiteY209" fmla="*/ 160577 h 1980456"/>
                <a:gd name="connsiteX210" fmla="*/ 7391029 w 10584738"/>
                <a:gd name="connsiteY210" fmla="*/ 147196 h 1980456"/>
                <a:gd name="connsiteX211" fmla="*/ 7667579 w 10584738"/>
                <a:gd name="connsiteY211" fmla="*/ 133814 h 1980456"/>
                <a:gd name="connsiteX212" fmla="*/ 7680960 w 10584738"/>
                <a:gd name="connsiteY212" fmla="*/ 129354 h 1980456"/>
                <a:gd name="connsiteX213" fmla="*/ 7707723 w 10584738"/>
                <a:gd name="connsiteY213" fmla="*/ 124893 h 1980456"/>
                <a:gd name="connsiteX214" fmla="*/ 7734486 w 10584738"/>
                <a:gd name="connsiteY214" fmla="*/ 102591 h 1980456"/>
                <a:gd name="connsiteX215" fmla="*/ 7752328 w 10584738"/>
                <a:gd name="connsiteY215" fmla="*/ 93670 h 1980456"/>
                <a:gd name="connsiteX216" fmla="*/ 7756789 w 10584738"/>
                <a:gd name="connsiteY216" fmla="*/ 80289 h 1980456"/>
                <a:gd name="connsiteX217" fmla="*/ 7774631 w 10584738"/>
                <a:gd name="connsiteY217" fmla="*/ 75828 h 1980456"/>
                <a:gd name="connsiteX218" fmla="*/ 7788012 w 10584738"/>
                <a:gd name="connsiteY218" fmla="*/ 71368 h 1980456"/>
                <a:gd name="connsiteX219" fmla="*/ 7850459 w 10584738"/>
                <a:gd name="connsiteY219" fmla="*/ 80289 h 1980456"/>
                <a:gd name="connsiteX220" fmla="*/ 7877222 w 10584738"/>
                <a:gd name="connsiteY220" fmla="*/ 89210 h 1980456"/>
                <a:gd name="connsiteX221" fmla="*/ 7890603 w 10584738"/>
                <a:gd name="connsiteY221" fmla="*/ 93670 h 1980456"/>
                <a:gd name="connsiteX222" fmla="*/ 7917366 w 10584738"/>
                <a:gd name="connsiteY222" fmla="*/ 111512 h 1980456"/>
                <a:gd name="connsiteX223" fmla="*/ 7944129 w 10584738"/>
                <a:gd name="connsiteY223" fmla="*/ 138275 h 1980456"/>
                <a:gd name="connsiteX224" fmla="*/ 7966432 w 10584738"/>
                <a:gd name="connsiteY224" fmla="*/ 151656 h 1980456"/>
                <a:gd name="connsiteX225" fmla="*/ 7984274 w 10584738"/>
                <a:gd name="connsiteY225" fmla="*/ 160577 h 1980456"/>
                <a:gd name="connsiteX226" fmla="*/ 7997655 w 10584738"/>
                <a:gd name="connsiteY226" fmla="*/ 169498 h 1980456"/>
                <a:gd name="connsiteX227" fmla="*/ 8015497 w 10584738"/>
                <a:gd name="connsiteY227" fmla="*/ 182880 h 1980456"/>
                <a:gd name="connsiteX228" fmla="*/ 8028878 w 10584738"/>
                <a:gd name="connsiteY228" fmla="*/ 187340 h 1980456"/>
                <a:gd name="connsiteX229" fmla="*/ 8055641 w 10584738"/>
                <a:gd name="connsiteY229" fmla="*/ 209643 h 1980456"/>
                <a:gd name="connsiteX230" fmla="*/ 8109167 w 10584738"/>
                <a:gd name="connsiteY230" fmla="*/ 223024 h 1980456"/>
                <a:gd name="connsiteX231" fmla="*/ 8162693 w 10584738"/>
                <a:gd name="connsiteY231" fmla="*/ 245327 h 1980456"/>
                <a:gd name="connsiteX232" fmla="*/ 8180535 w 10584738"/>
                <a:gd name="connsiteY232" fmla="*/ 254248 h 1980456"/>
                <a:gd name="connsiteX233" fmla="*/ 8234061 w 10584738"/>
                <a:gd name="connsiteY233" fmla="*/ 267629 h 1980456"/>
                <a:gd name="connsiteX234" fmla="*/ 8287587 w 10584738"/>
                <a:gd name="connsiteY234" fmla="*/ 281011 h 1980456"/>
                <a:gd name="connsiteX235" fmla="*/ 8421401 w 10584738"/>
                <a:gd name="connsiteY235" fmla="*/ 276550 h 1980456"/>
                <a:gd name="connsiteX236" fmla="*/ 8457085 w 10584738"/>
                <a:gd name="connsiteY236" fmla="*/ 272090 h 1980456"/>
                <a:gd name="connsiteX237" fmla="*/ 8483848 w 10584738"/>
                <a:gd name="connsiteY237" fmla="*/ 263169 h 1980456"/>
                <a:gd name="connsiteX238" fmla="*/ 8541835 w 10584738"/>
                <a:gd name="connsiteY238" fmla="*/ 227485 h 1980456"/>
                <a:gd name="connsiteX239" fmla="*/ 8555216 w 10584738"/>
                <a:gd name="connsiteY239" fmla="*/ 218564 h 1980456"/>
                <a:gd name="connsiteX240" fmla="*/ 8573058 w 10584738"/>
                <a:gd name="connsiteY240" fmla="*/ 214103 h 1980456"/>
                <a:gd name="connsiteX241" fmla="*/ 8595360 w 10584738"/>
                <a:gd name="connsiteY241" fmla="*/ 205182 h 1980456"/>
                <a:gd name="connsiteX242" fmla="*/ 8622123 w 10584738"/>
                <a:gd name="connsiteY242" fmla="*/ 196261 h 1980456"/>
                <a:gd name="connsiteX243" fmla="*/ 8684570 w 10584738"/>
                <a:gd name="connsiteY243" fmla="*/ 165038 h 1980456"/>
                <a:gd name="connsiteX244" fmla="*/ 8702412 w 10584738"/>
                <a:gd name="connsiteY244" fmla="*/ 156117 h 1980456"/>
                <a:gd name="connsiteX245" fmla="*/ 8738096 w 10584738"/>
                <a:gd name="connsiteY245" fmla="*/ 147196 h 1980456"/>
                <a:gd name="connsiteX246" fmla="*/ 8827306 w 10584738"/>
                <a:gd name="connsiteY246" fmla="*/ 151656 h 1980456"/>
                <a:gd name="connsiteX247" fmla="*/ 8912055 w 10584738"/>
                <a:gd name="connsiteY247" fmla="*/ 169498 h 1980456"/>
                <a:gd name="connsiteX248" fmla="*/ 8925437 w 10584738"/>
                <a:gd name="connsiteY248" fmla="*/ 182880 h 1980456"/>
                <a:gd name="connsiteX249" fmla="*/ 8970041 w 10584738"/>
                <a:gd name="connsiteY249" fmla="*/ 209643 h 1980456"/>
                <a:gd name="connsiteX250" fmla="*/ 9023567 w 10584738"/>
                <a:gd name="connsiteY250" fmla="*/ 231945 h 1980456"/>
                <a:gd name="connsiteX251" fmla="*/ 9036949 w 10584738"/>
                <a:gd name="connsiteY251" fmla="*/ 236406 h 1980456"/>
                <a:gd name="connsiteX252" fmla="*/ 9130619 w 10584738"/>
                <a:gd name="connsiteY252" fmla="*/ 240866 h 1980456"/>
                <a:gd name="connsiteX253" fmla="*/ 9179684 w 10584738"/>
                <a:gd name="connsiteY253" fmla="*/ 245327 h 1980456"/>
                <a:gd name="connsiteX254" fmla="*/ 9268894 w 10584738"/>
                <a:gd name="connsiteY254" fmla="*/ 236406 h 1980456"/>
                <a:gd name="connsiteX255" fmla="*/ 9362564 w 10584738"/>
                <a:gd name="connsiteY255" fmla="*/ 196261 h 1980456"/>
                <a:gd name="connsiteX256" fmla="*/ 9393788 w 10584738"/>
                <a:gd name="connsiteY256" fmla="*/ 178419 h 1980456"/>
                <a:gd name="connsiteX257" fmla="*/ 9407169 w 10584738"/>
                <a:gd name="connsiteY257" fmla="*/ 165038 h 1980456"/>
                <a:gd name="connsiteX258" fmla="*/ 9447314 w 10584738"/>
                <a:gd name="connsiteY258" fmla="*/ 138275 h 1980456"/>
                <a:gd name="connsiteX259" fmla="*/ 9482997 w 10584738"/>
                <a:gd name="connsiteY259" fmla="*/ 115973 h 1980456"/>
                <a:gd name="connsiteX260" fmla="*/ 9532063 w 10584738"/>
                <a:gd name="connsiteY260" fmla="*/ 84749 h 1980456"/>
                <a:gd name="connsiteX261" fmla="*/ 9545444 w 10584738"/>
                <a:gd name="connsiteY261" fmla="*/ 71368 h 1980456"/>
                <a:gd name="connsiteX262" fmla="*/ 9603431 w 10584738"/>
                <a:gd name="connsiteY262" fmla="*/ 40144 h 1980456"/>
                <a:gd name="connsiteX263" fmla="*/ 9652496 w 10584738"/>
                <a:gd name="connsiteY263" fmla="*/ 17842 h 1980456"/>
                <a:gd name="connsiteX264" fmla="*/ 9679259 w 10584738"/>
                <a:gd name="connsiteY264" fmla="*/ 13381 h 1980456"/>
                <a:gd name="connsiteX265" fmla="*/ 9692640 w 10584738"/>
                <a:gd name="connsiteY265" fmla="*/ 8921 h 1980456"/>
                <a:gd name="connsiteX266" fmla="*/ 9750627 w 10584738"/>
                <a:gd name="connsiteY266" fmla="*/ 0 h 1980456"/>
                <a:gd name="connsiteX267" fmla="*/ 9982572 w 10584738"/>
                <a:gd name="connsiteY267" fmla="*/ 22302 h 1980456"/>
                <a:gd name="connsiteX268" fmla="*/ 10004875 w 10584738"/>
                <a:gd name="connsiteY268" fmla="*/ 26763 h 1980456"/>
                <a:gd name="connsiteX269" fmla="*/ 10049479 w 10584738"/>
                <a:gd name="connsiteY269" fmla="*/ 49065 h 1980456"/>
                <a:gd name="connsiteX270" fmla="*/ 10067321 w 10584738"/>
                <a:gd name="connsiteY270" fmla="*/ 53526 h 1980456"/>
                <a:gd name="connsiteX271" fmla="*/ 10085163 w 10584738"/>
                <a:gd name="connsiteY271" fmla="*/ 62447 h 1980456"/>
                <a:gd name="connsiteX272" fmla="*/ 10160992 w 10584738"/>
                <a:gd name="connsiteY272" fmla="*/ 71368 h 1980456"/>
                <a:gd name="connsiteX273" fmla="*/ 10183294 w 10584738"/>
                <a:gd name="connsiteY273" fmla="*/ 75828 h 1980456"/>
                <a:gd name="connsiteX274" fmla="*/ 10272504 w 10584738"/>
                <a:gd name="connsiteY274" fmla="*/ 84749 h 1980456"/>
                <a:gd name="connsiteX275" fmla="*/ 10401858 w 10584738"/>
                <a:gd name="connsiteY275" fmla="*/ 89210 h 1980456"/>
                <a:gd name="connsiteX276" fmla="*/ 10535673 w 10584738"/>
                <a:gd name="connsiteY276" fmla="*/ 89210 h 1980456"/>
                <a:gd name="connsiteX277" fmla="*/ 10553515 w 10584738"/>
                <a:gd name="connsiteY277" fmla="*/ 80289 h 1980456"/>
                <a:gd name="connsiteX278" fmla="*/ 10584738 w 10584738"/>
                <a:gd name="connsiteY278" fmla="*/ 80289 h 198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</a:cxnLst>
              <a:rect l="l" t="t" r="r" b="b"/>
              <a:pathLst>
                <a:path w="10584738" h="1980456">
                  <a:moveTo>
                    <a:pt x="0" y="124893"/>
                  </a:moveTo>
                  <a:cubicBezTo>
                    <a:pt x="28250" y="123406"/>
                    <a:pt x="56662" y="123803"/>
                    <a:pt x="84750" y="120433"/>
                  </a:cubicBezTo>
                  <a:cubicBezTo>
                    <a:pt x="102615" y="118289"/>
                    <a:pt x="138409" y="97566"/>
                    <a:pt x="151657" y="93670"/>
                  </a:cubicBezTo>
                  <a:cubicBezTo>
                    <a:pt x="163157" y="90288"/>
                    <a:pt x="175446" y="90697"/>
                    <a:pt x="187341" y="89210"/>
                  </a:cubicBezTo>
                  <a:cubicBezTo>
                    <a:pt x="257272" y="65900"/>
                    <a:pt x="153650" y="98036"/>
                    <a:pt x="272090" y="75828"/>
                  </a:cubicBezTo>
                  <a:cubicBezTo>
                    <a:pt x="277359" y="74840"/>
                    <a:pt x="280288" y="68271"/>
                    <a:pt x="285472" y="66907"/>
                  </a:cubicBezTo>
                  <a:cubicBezTo>
                    <a:pt x="340513" y="52423"/>
                    <a:pt x="349227" y="55433"/>
                    <a:pt x="396984" y="49065"/>
                  </a:cubicBezTo>
                  <a:cubicBezTo>
                    <a:pt x="405949" y="47870"/>
                    <a:pt x="414826" y="46092"/>
                    <a:pt x="423747" y="44605"/>
                  </a:cubicBezTo>
                  <a:cubicBezTo>
                    <a:pt x="429694" y="41631"/>
                    <a:pt x="435220" y="37595"/>
                    <a:pt x="441589" y="35684"/>
                  </a:cubicBezTo>
                  <a:cubicBezTo>
                    <a:pt x="474104" y="25929"/>
                    <a:pt x="513140" y="33858"/>
                    <a:pt x="544180" y="35684"/>
                  </a:cubicBezTo>
                  <a:cubicBezTo>
                    <a:pt x="551614" y="38658"/>
                    <a:pt x="558985" y="41794"/>
                    <a:pt x="566482" y="44605"/>
                  </a:cubicBezTo>
                  <a:cubicBezTo>
                    <a:pt x="570885" y="46256"/>
                    <a:pt x="575452" y="47440"/>
                    <a:pt x="579864" y="49065"/>
                  </a:cubicBezTo>
                  <a:cubicBezTo>
                    <a:pt x="603705" y="57848"/>
                    <a:pt x="627642" y="66392"/>
                    <a:pt x="651232" y="75828"/>
                  </a:cubicBezTo>
                  <a:cubicBezTo>
                    <a:pt x="657406" y="78297"/>
                    <a:pt x="662766" y="82646"/>
                    <a:pt x="669074" y="84749"/>
                  </a:cubicBezTo>
                  <a:cubicBezTo>
                    <a:pt x="680705" y="88626"/>
                    <a:pt x="693126" y="89793"/>
                    <a:pt x="704757" y="93670"/>
                  </a:cubicBezTo>
                  <a:cubicBezTo>
                    <a:pt x="711065" y="95773"/>
                    <a:pt x="716487" y="99972"/>
                    <a:pt x="722599" y="102591"/>
                  </a:cubicBezTo>
                  <a:cubicBezTo>
                    <a:pt x="752839" y="115551"/>
                    <a:pt x="717023" y="97358"/>
                    <a:pt x="753823" y="111512"/>
                  </a:cubicBezTo>
                  <a:cubicBezTo>
                    <a:pt x="767490" y="116769"/>
                    <a:pt x="781025" y="122503"/>
                    <a:pt x="793967" y="129354"/>
                  </a:cubicBezTo>
                  <a:cubicBezTo>
                    <a:pt x="852979" y="160595"/>
                    <a:pt x="809861" y="145059"/>
                    <a:pt x="843033" y="156117"/>
                  </a:cubicBezTo>
                  <a:cubicBezTo>
                    <a:pt x="887118" y="200202"/>
                    <a:pt x="851021" y="167604"/>
                    <a:pt x="896558" y="200722"/>
                  </a:cubicBezTo>
                  <a:cubicBezTo>
                    <a:pt x="904258" y="206322"/>
                    <a:pt x="910939" y="213283"/>
                    <a:pt x="918861" y="218564"/>
                  </a:cubicBezTo>
                  <a:cubicBezTo>
                    <a:pt x="924394" y="222252"/>
                    <a:pt x="931595" y="223228"/>
                    <a:pt x="936703" y="227485"/>
                  </a:cubicBezTo>
                  <a:cubicBezTo>
                    <a:pt x="1023234" y="299594"/>
                    <a:pt x="930814" y="235454"/>
                    <a:pt x="999150" y="281011"/>
                  </a:cubicBezTo>
                  <a:cubicBezTo>
                    <a:pt x="1013194" y="323146"/>
                    <a:pt x="985795" y="247593"/>
                    <a:pt x="1043755" y="334536"/>
                  </a:cubicBezTo>
                  <a:cubicBezTo>
                    <a:pt x="1046729" y="338997"/>
                    <a:pt x="1049053" y="343966"/>
                    <a:pt x="1052676" y="347918"/>
                  </a:cubicBezTo>
                  <a:cubicBezTo>
                    <a:pt x="1065463" y="361868"/>
                    <a:pt x="1082323" y="372316"/>
                    <a:pt x="1092820" y="388062"/>
                  </a:cubicBezTo>
                  <a:cubicBezTo>
                    <a:pt x="1119708" y="428394"/>
                    <a:pt x="1107314" y="412592"/>
                    <a:pt x="1150806" y="459430"/>
                  </a:cubicBezTo>
                  <a:cubicBezTo>
                    <a:pt x="1168382" y="478359"/>
                    <a:pt x="1164235" y="474330"/>
                    <a:pt x="1182030" y="486193"/>
                  </a:cubicBezTo>
                  <a:cubicBezTo>
                    <a:pt x="1186490" y="492140"/>
                    <a:pt x="1190154" y="498778"/>
                    <a:pt x="1195411" y="504035"/>
                  </a:cubicBezTo>
                  <a:cubicBezTo>
                    <a:pt x="1212072" y="520696"/>
                    <a:pt x="1213281" y="512588"/>
                    <a:pt x="1226635" y="530798"/>
                  </a:cubicBezTo>
                  <a:cubicBezTo>
                    <a:pt x="1239316" y="548090"/>
                    <a:pt x="1248922" y="567580"/>
                    <a:pt x="1262318" y="584324"/>
                  </a:cubicBezTo>
                  <a:cubicBezTo>
                    <a:pt x="1268265" y="591758"/>
                    <a:pt x="1273084" y="600257"/>
                    <a:pt x="1280160" y="606626"/>
                  </a:cubicBezTo>
                  <a:cubicBezTo>
                    <a:pt x="1288129" y="613798"/>
                    <a:pt x="1298551" y="617770"/>
                    <a:pt x="1306923" y="624468"/>
                  </a:cubicBezTo>
                  <a:cubicBezTo>
                    <a:pt x="1314357" y="630415"/>
                    <a:pt x="1321304" y="637029"/>
                    <a:pt x="1329226" y="642310"/>
                  </a:cubicBezTo>
                  <a:cubicBezTo>
                    <a:pt x="1339977" y="649477"/>
                    <a:pt x="1376097" y="663101"/>
                    <a:pt x="1382752" y="664613"/>
                  </a:cubicBezTo>
                  <a:cubicBezTo>
                    <a:pt x="1403256" y="669273"/>
                    <a:pt x="1445198" y="673533"/>
                    <a:pt x="1445198" y="673533"/>
                  </a:cubicBezTo>
                  <a:cubicBezTo>
                    <a:pt x="1449659" y="675020"/>
                    <a:pt x="1454018" y="676854"/>
                    <a:pt x="1458580" y="677994"/>
                  </a:cubicBezTo>
                  <a:cubicBezTo>
                    <a:pt x="1465935" y="679833"/>
                    <a:pt x="1473423" y="681098"/>
                    <a:pt x="1480882" y="682454"/>
                  </a:cubicBezTo>
                  <a:cubicBezTo>
                    <a:pt x="1524835" y="690445"/>
                    <a:pt x="1532666" y="689549"/>
                    <a:pt x="1592395" y="695836"/>
                  </a:cubicBezTo>
                  <a:cubicBezTo>
                    <a:pt x="1664721" y="719943"/>
                    <a:pt x="1605252" y="701800"/>
                    <a:pt x="1793117" y="695836"/>
                  </a:cubicBezTo>
                  <a:cubicBezTo>
                    <a:pt x="1824360" y="694844"/>
                    <a:pt x="1855564" y="692862"/>
                    <a:pt x="1886787" y="691375"/>
                  </a:cubicBezTo>
                  <a:cubicBezTo>
                    <a:pt x="1892734" y="689888"/>
                    <a:pt x="1898757" y="688676"/>
                    <a:pt x="1904629" y="686915"/>
                  </a:cubicBezTo>
                  <a:cubicBezTo>
                    <a:pt x="1932930" y="678425"/>
                    <a:pt x="1935430" y="674657"/>
                    <a:pt x="1967076" y="669073"/>
                  </a:cubicBezTo>
                  <a:cubicBezTo>
                    <a:pt x="1980335" y="666733"/>
                    <a:pt x="1993839" y="666100"/>
                    <a:pt x="2007220" y="664613"/>
                  </a:cubicBezTo>
                  <a:cubicBezTo>
                    <a:pt x="2035929" y="655042"/>
                    <a:pt x="2005850" y="664098"/>
                    <a:pt x="2056285" y="655692"/>
                  </a:cubicBezTo>
                  <a:cubicBezTo>
                    <a:pt x="2071241" y="653199"/>
                    <a:pt x="2085844" y="648652"/>
                    <a:pt x="2100890" y="646771"/>
                  </a:cubicBezTo>
                  <a:lnTo>
                    <a:pt x="2136574" y="642310"/>
                  </a:lnTo>
                  <a:cubicBezTo>
                    <a:pt x="2145527" y="641031"/>
                    <a:pt x="2154525" y="639884"/>
                    <a:pt x="2163337" y="637850"/>
                  </a:cubicBezTo>
                  <a:cubicBezTo>
                    <a:pt x="2173884" y="635416"/>
                    <a:pt x="2183901" y="630810"/>
                    <a:pt x="2194560" y="628929"/>
                  </a:cubicBezTo>
                  <a:cubicBezTo>
                    <a:pt x="2209275" y="626332"/>
                    <a:pt x="2224388" y="626685"/>
                    <a:pt x="2239165" y="624468"/>
                  </a:cubicBezTo>
                  <a:cubicBezTo>
                    <a:pt x="2254160" y="622219"/>
                    <a:pt x="2268902" y="618521"/>
                    <a:pt x="2283770" y="615547"/>
                  </a:cubicBezTo>
                  <a:cubicBezTo>
                    <a:pt x="2333830" y="585513"/>
                    <a:pt x="2283683" y="618052"/>
                    <a:pt x="2319454" y="588784"/>
                  </a:cubicBezTo>
                  <a:cubicBezTo>
                    <a:pt x="2330961" y="579369"/>
                    <a:pt x="2343849" y="571697"/>
                    <a:pt x="2355138" y="562021"/>
                  </a:cubicBezTo>
                  <a:cubicBezTo>
                    <a:pt x="2364717" y="553810"/>
                    <a:pt x="2372406" y="543566"/>
                    <a:pt x="2381901" y="535258"/>
                  </a:cubicBezTo>
                  <a:cubicBezTo>
                    <a:pt x="2405303" y="514782"/>
                    <a:pt x="2416511" y="509322"/>
                    <a:pt x="2430966" y="486193"/>
                  </a:cubicBezTo>
                  <a:cubicBezTo>
                    <a:pt x="2457701" y="443417"/>
                    <a:pt x="2409658" y="496104"/>
                    <a:pt x="2471111" y="419286"/>
                  </a:cubicBezTo>
                  <a:cubicBezTo>
                    <a:pt x="2477058" y="411852"/>
                    <a:pt x="2483842" y="405015"/>
                    <a:pt x="2488953" y="396983"/>
                  </a:cubicBezTo>
                  <a:cubicBezTo>
                    <a:pt x="2521262" y="346210"/>
                    <a:pt x="2481079" y="394850"/>
                    <a:pt x="2520176" y="338997"/>
                  </a:cubicBezTo>
                  <a:cubicBezTo>
                    <a:pt x="2523793" y="333829"/>
                    <a:pt x="2529097" y="330076"/>
                    <a:pt x="2533557" y="325615"/>
                  </a:cubicBezTo>
                  <a:cubicBezTo>
                    <a:pt x="2536531" y="318181"/>
                    <a:pt x="2539667" y="310810"/>
                    <a:pt x="2542478" y="303313"/>
                  </a:cubicBezTo>
                  <a:cubicBezTo>
                    <a:pt x="2544129" y="298911"/>
                    <a:pt x="2545193" y="294297"/>
                    <a:pt x="2546939" y="289932"/>
                  </a:cubicBezTo>
                  <a:cubicBezTo>
                    <a:pt x="2551144" y="279418"/>
                    <a:pt x="2555575" y="268989"/>
                    <a:pt x="2560320" y="258708"/>
                  </a:cubicBezTo>
                  <a:cubicBezTo>
                    <a:pt x="2564500" y="249652"/>
                    <a:pt x="2568169" y="240244"/>
                    <a:pt x="2573702" y="231945"/>
                  </a:cubicBezTo>
                  <a:cubicBezTo>
                    <a:pt x="2577201" y="226697"/>
                    <a:pt x="2582929" y="223311"/>
                    <a:pt x="2587083" y="218564"/>
                  </a:cubicBezTo>
                  <a:cubicBezTo>
                    <a:pt x="2593352" y="211399"/>
                    <a:pt x="2599644" y="204183"/>
                    <a:pt x="2604925" y="196261"/>
                  </a:cubicBezTo>
                  <a:cubicBezTo>
                    <a:pt x="2608613" y="190728"/>
                    <a:pt x="2609467" y="183423"/>
                    <a:pt x="2613846" y="178419"/>
                  </a:cubicBezTo>
                  <a:cubicBezTo>
                    <a:pt x="2620115" y="171254"/>
                    <a:pt x="2629417" y="167309"/>
                    <a:pt x="2636149" y="160577"/>
                  </a:cubicBezTo>
                  <a:cubicBezTo>
                    <a:pt x="2639940" y="156786"/>
                    <a:pt x="2641279" y="150987"/>
                    <a:pt x="2645070" y="147196"/>
                  </a:cubicBezTo>
                  <a:cubicBezTo>
                    <a:pt x="2713494" y="78772"/>
                    <a:pt x="2651930" y="142965"/>
                    <a:pt x="2689675" y="111512"/>
                  </a:cubicBezTo>
                  <a:cubicBezTo>
                    <a:pt x="2694521" y="107474"/>
                    <a:pt x="2698010" y="101916"/>
                    <a:pt x="2703056" y="98131"/>
                  </a:cubicBezTo>
                  <a:cubicBezTo>
                    <a:pt x="2709992" y="92929"/>
                    <a:pt x="2718006" y="89344"/>
                    <a:pt x="2725358" y="84749"/>
                  </a:cubicBezTo>
                  <a:cubicBezTo>
                    <a:pt x="2729904" y="81908"/>
                    <a:pt x="2733945" y="78225"/>
                    <a:pt x="2738740" y="75828"/>
                  </a:cubicBezTo>
                  <a:cubicBezTo>
                    <a:pt x="2742945" y="73725"/>
                    <a:pt x="2747800" y="73220"/>
                    <a:pt x="2752121" y="71368"/>
                  </a:cubicBezTo>
                  <a:cubicBezTo>
                    <a:pt x="2758233" y="68749"/>
                    <a:pt x="2763737" y="64782"/>
                    <a:pt x="2769963" y="62447"/>
                  </a:cubicBezTo>
                  <a:cubicBezTo>
                    <a:pt x="2775703" y="60294"/>
                    <a:pt x="2781954" y="59815"/>
                    <a:pt x="2787805" y="57986"/>
                  </a:cubicBezTo>
                  <a:cubicBezTo>
                    <a:pt x="2858779" y="35806"/>
                    <a:pt x="2818515" y="43946"/>
                    <a:pt x="2868094" y="35684"/>
                  </a:cubicBezTo>
                  <a:cubicBezTo>
                    <a:pt x="2897831" y="37171"/>
                    <a:pt x="2927642" y="37565"/>
                    <a:pt x="2957304" y="40144"/>
                  </a:cubicBezTo>
                  <a:cubicBezTo>
                    <a:pt x="2961988" y="40551"/>
                    <a:pt x="2966055" y="43788"/>
                    <a:pt x="2970685" y="44605"/>
                  </a:cubicBezTo>
                  <a:cubicBezTo>
                    <a:pt x="2991392" y="48259"/>
                    <a:pt x="3012316" y="50552"/>
                    <a:pt x="3033132" y="53526"/>
                  </a:cubicBezTo>
                  <a:cubicBezTo>
                    <a:pt x="3050773" y="59405"/>
                    <a:pt x="3047170" y="56637"/>
                    <a:pt x="3064356" y="71368"/>
                  </a:cubicBezTo>
                  <a:cubicBezTo>
                    <a:pt x="3069145" y="75473"/>
                    <a:pt x="3072604" y="81083"/>
                    <a:pt x="3077737" y="84749"/>
                  </a:cubicBezTo>
                  <a:cubicBezTo>
                    <a:pt x="3083148" y="88614"/>
                    <a:pt x="3089806" y="90371"/>
                    <a:pt x="3095579" y="93670"/>
                  </a:cubicBezTo>
                  <a:cubicBezTo>
                    <a:pt x="3100233" y="96330"/>
                    <a:pt x="3104061" y="100414"/>
                    <a:pt x="3108960" y="102591"/>
                  </a:cubicBezTo>
                  <a:cubicBezTo>
                    <a:pt x="3117553" y="106410"/>
                    <a:pt x="3127749" y="106528"/>
                    <a:pt x="3135723" y="111512"/>
                  </a:cubicBezTo>
                  <a:cubicBezTo>
                    <a:pt x="3147618" y="118946"/>
                    <a:pt x="3158861" y="127541"/>
                    <a:pt x="3171407" y="133814"/>
                  </a:cubicBezTo>
                  <a:cubicBezTo>
                    <a:pt x="3176890" y="136556"/>
                    <a:pt x="3183377" y="136513"/>
                    <a:pt x="3189249" y="138275"/>
                  </a:cubicBezTo>
                  <a:cubicBezTo>
                    <a:pt x="3198256" y="140977"/>
                    <a:pt x="3206849" y="145082"/>
                    <a:pt x="3216012" y="147196"/>
                  </a:cubicBezTo>
                  <a:cubicBezTo>
                    <a:pt x="3226256" y="149560"/>
                    <a:pt x="3236782" y="150536"/>
                    <a:pt x="3247236" y="151656"/>
                  </a:cubicBezTo>
                  <a:cubicBezTo>
                    <a:pt x="3278422" y="154997"/>
                    <a:pt x="3340906" y="160577"/>
                    <a:pt x="3340906" y="160577"/>
                  </a:cubicBezTo>
                  <a:cubicBezTo>
                    <a:pt x="3345366" y="162064"/>
                    <a:pt x="3349614" y="165557"/>
                    <a:pt x="3354287" y="165038"/>
                  </a:cubicBezTo>
                  <a:cubicBezTo>
                    <a:pt x="3363633" y="164000"/>
                    <a:pt x="3372129" y="159091"/>
                    <a:pt x="3381050" y="156117"/>
                  </a:cubicBezTo>
                  <a:cubicBezTo>
                    <a:pt x="3385511" y="154630"/>
                    <a:pt x="3389759" y="152175"/>
                    <a:pt x="3394432" y="151656"/>
                  </a:cubicBezTo>
                  <a:lnTo>
                    <a:pt x="3434576" y="147196"/>
                  </a:lnTo>
                  <a:lnTo>
                    <a:pt x="3523786" y="156117"/>
                  </a:lnTo>
                  <a:cubicBezTo>
                    <a:pt x="3532770" y="157154"/>
                    <a:pt x="3541651" y="158959"/>
                    <a:pt x="3550549" y="160577"/>
                  </a:cubicBezTo>
                  <a:cubicBezTo>
                    <a:pt x="3570245" y="164158"/>
                    <a:pt x="3576857" y="164810"/>
                    <a:pt x="3595154" y="173959"/>
                  </a:cubicBezTo>
                  <a:cubicBezTo>
                    <a:pt x="3624332" y="188548"/>
                    <a:pt x="3592332" y="176537"/>
                    <a:pt x="3621917" y="196261"/>
                  </a:cubicBezTo>
                  <a:cubicBezTo>
                    <a:pt x="3625829" y="198869"/>
                    <a:pt x="3631188" y="198439"/>
                    <a:pt x="3635298" y="200722"/>
                  </a:cubicBezTo>
                  <a:cubicBezTo>
                    <a:pt x="3644670" y="205929"/>
                    <a:pt x="3653140" y="212617"/>
                    <a:pt x="3662061" y="218564"/>
                  </a:cubicBezTo>
                  <a:lnTo>
                    <a:pt x="3675442" y="227485"/>
                  </a:lnTo>
                  <a:cubicBezTo>
                    <a:pt x="3691799" y="252019"/>
                    <a:pt x="3675440" y="231199"/>
                    <a:pt x="3697745" y="249787"/>
                  </a:cubicBezTo>
                  <a:cubicBezTo>
                    <a:pt x="3732090" y="278408"/>
                    <a:pt x="3691283" y="249941"/>
                    <a:pt x="3724508" y="272090"/>
                  </a:cubicBezTo>
                  <a:lnTo>
                    <a:pt x="3755731" y="321155"/>
                  </a:lnTo>
                  <a:cubicBezTo>
                    <a:pt x="3761783" y="330569"/>
                    <a:pt x="3771134" y="344327"/>
                    <a:pt x="3778034" y="352378"/>
                  </a:cubicBezTo>
                  <a:cubicBezTo>
                    <a:pt x="3782139" y="357167"/>
                    <a:pt x="3786955" y="361299"/>
                    <a:pt x="3791415" y="365760"/>
                  </a:cubicBezTo>
                  <a:cubicBezTo>
                    <a:pt x="3800156" y="400719"/>
                    <a:pt x="3790848" y="368973"/>
                    <a:pt x="3813717" y="419286"/>
                  </a:cubicBezTo>
                  <a:cubicBezTo>
                    <a:pt x="3815663" y="423566"/>
                    <a:pt x="3815809" y="428606"/>
                    <a:pt x="3818178" y="432667"/>
                  </a:cubicBezTo>
                  <a:cubicBezTo>
                    <a:pt x="3826282" y="446559"/>
                    <a:pt x="3844941" y="472812"/>
                    <a:pt x="3844941" y="472812"/>
                  </a:cubicBezTo>
                  <a:cubicBezTo>
                    <a:pt x="3851818" y="493446"/>
                    <a:pt x="3845969" y="479810"/>
                    <a:pt x="3858322" y="499574"/>
                  </a:cubicBezTo>
                  <a:cubicBezTo>
                    <a:pt x="3868746" y="516252"/>
                    <a:pt x="3870429" y="520984"/>
                    <a:pt x="3880625" y="535258"/>
                  </a:cubicBezTo>
                  <a:cubicBezTo>
                    <a:pt x="3884946" y="541307"/>
                    <a:pt x="3890396" y="546601"/>
                    <a:pt x="3894006" y="553100"/>
                  </a:cubicBezTo>
                  <a:cubicBezTo>
                    <a:pt x="3897894" y="560099"/>
                    <a:pt x="3899953" y="567969"/>
                    <a:pt x="3902927" y="575403"/>
                  </a:cubicBezTo>
                  <a:cubicBezTo>
                    <a:pt x="3914915" y="647324"/>
                    <a:pt x="3896405" y="544856"/>
                    <a:pt x="3920769" y="642310"/>
                  </a:cubicBezTo>
                  <a:cubicBezTo>
                    <a:pt x="3923743" y="654205"/>
                    <a:pt x="3924616" y="666832"/>
                    <a:pt x="3929690" y="677994"/>
                  </a:cubicBezTo>
                  <a:cubicBezTo>
                    <a:pt x="3932300" y="683737"/>
                    <a:pt x="3938611" y="686915"/>
                    <a:pt x="3943072" y="691375"/>
                  </a:cubicBezTo>
                  <a:cubicBezTo>
                    <a:pt x="3944352" y="694788"/>
                    <a:pt x="3957526" y="728582"/>
                    <a:pt x="3960914" y="740441"/>
                  </a:cubicBezTo>
                  <a:cubicBezTo>
                    <a:pt x="3962598" y="746335"/>
                    <a:pt x="3963435" y="752467"/>
                    <a:pt x="3965374" y="758283"/>
                  </a:cubicBezTo>
                  <a:cubicBezTo>
                    <a:pt x="3967906" y="765879"/>
                    <a:pt x="3971484" y="773088"/>
                    <a:pt x="3974295" y="780585"/>
                  </a:cubicBezTo>
                  <a:cubicBezTo>
                    <a:pt x="3990550" y="823929"/>
                    <a:pt x="3958195" y="744111"/>
                    <a:pt x="3987677" y="825190"/>
                  </a:cubicBezTo>
                  <a:cubicBezTo>
                    <a:pt x="3989949" y="831439"/>
                    <a:pt x="3993624" y="837085"/>
                    <a:pt x="3996597" y="843032"/>
                  </a:cubicBezTo>
                  <a:cubicBezTo>
                    <a:pt x="3998084" y="850466"/>
                    <a:pt x="3997852" y="858464"/>
                    <a:pt x="4001058" y="865334"/>
                  </a:cubicBezTo>
                  <a:cubicBezTo>
                    <a:pt x="4008391" y="881047"/>
                    <a:pt x="4019218" y="894884"/>
                    <a:pt x="4027821" y="909939"/>
                  </a:cubicBezTo>
                  <a:cubicBezTo>
                    <a:pt x="4031120" y="915712"/>
                    <a:pt x="4034273" y="921607"/>
                    <a:pt x="4036742" y="927781"/>
                  </a:cubicBezTo>
                  <a:cubicBezTo>
                    <a:pt x="4043508" y="944696"/>
                    <a:pt x="4045339" y="963142"/>
                    <a:pt x="4059044" y="976847"/>
                  </a:cubicBezTo>
                  <a:cubicBezTo>
                    <a:pt x="4062369" y="980172"/>
                    <a:pt x="4067965" y="979820"/>
                    <a:pt x="4072426" y="981307"/>
                  </a:cubicBezTo>
                  <a:cubicBezTo>
                    <a:pt x="4136155" y="1060970"/>
                    <a:pt x="4060878" y="960522"/>
                    <a:pt x="4094728" y="1021452"/>
                  </a:cubicBezTo>
                  <a:cubicBezTo>
                    <a:pt x="4099351" y="1029774"/>
                    <a:pt x="4106858" y="1036138"/>
                    <a:pt x="4112570" y="1043754"/>
                  </a:cubicBezTo>
                  <a:cubicBezTo>
                    <a:pt x="4115786" y="1048043"/>
                    <a:pt x="4118200" y="1052904"/>
                    <a:pt x="4121491" y="1057135"/>
                  </a:cubicBezTo>
                  <a:cubicBezTo>
                    <a:pt x="4128621" y="1066301"/>
                    <a:pt x="4134307" y="1077201"/>
                    <a:pt x="4143794" y="1083898"/>
                  </a:cubicBezTo>
                  <a:cubicBezTo>
                    <a:pt x="4160091" y="1095402"/>
                    <a:pt x="4178395" y="1104353"/>
                    <a:pt x="4197319" y="1110661"/>
                  </a:cubicBezTo>
                  <a:cubicBezTo>
                    <a:pt x="4201780" y="1112148"/>
                    <a:pt x="4206090" y="1114200"/>
                    <a:pt x="4210701" y="1115122"/>
                  </a:cubicBezTo>
                  <a:cubicBezTo>
                    <a:pt x="4221010" y="1117184"/>
                    <a:pt x="4231516" y="1118095"/>
                    <a:pt x="4241924" y="1119582"/>
                  </a:cubicBezTo>
                  <a:cubicBezTo>
                    <a:pt x="4246385" y="1124043"/>
                    <a:pt x="4249829" y="1129834"/>
                    <a:pt x="4255306" y="1132964"/>
                  </a:cubicBezTo>
                  <a:cubicBezTo>
                    <a:pt x="4260629" y="1136005"/>
                    <a:pt x="4267254" y="1135740"/>
                    <a:pt x="4273148" y="1137424"/>
                  </a:cubicBezTo>
                  <a:cubicBezTo>
                    <a:pt x="4277669" y="1138716"/>
                    <a:pt x="4282260" y="1139915"/>
                    <a:pt x="4286529" y="1141885"/>
                  </a:cubicBezTo>
                  <a:cubicBezTo>
                    <a:pt x="4301622" y="1148851"/>
                    <a:pt x="4315855" y="1157639"/>
                    <a:pt x="4331134" y="1164187"/>
                  </a:cubicBezTo>
                  <a:cubicBezTo>
                    <a:pt x="4347050" y="1171008"/>
                    <a:pt x="4390709" y="1172442"/>
                    <a:pt x="4398041" y="1173108"/>
                  </a:cubicBezTo>
                  <a:cubicBezTo>
                    <a:pt x="4403988" y="1174595"/>
                    <a:pt x="4409861" y="1176422"/>
                    <a:pt x="4415883" y="1177569"/>
                  </a:cubicBezTo>
                  <a:cubicBezTo>
                    <a:pt x="4441097" y="1182372"/>
                    <a:pt x="4491712" y="1190950"/>
                    <a:pt x="4491712" y="1190950"/>
                  </a:cubicBezTo>
                  <a:cubicBezTo>
                    <a:pt x="4525352" y="1202165"/>
                    <a:pt x="4483880" y="1187035"/>
                    <a:pt x="4518475" y="1204332"/>
                  </a:cubicBezTo>
                  <a:cubicBezTo>
                    <a:pt x="4554053" y="1222120"/>
                    <a:pt x="4548670" y="1219685"/>
                    <a:pt x="4576461" y="1226634"/>
                  </a:cubicBezTo>
                  <a:cubicBezTo>
                    <a:pt x="4606549" y="1256722"/>
                    <a:pt x="4591255" y="1249408"/>
                    <a:pt x="4616605" y="1257857"/>
                  </a:cubicBezTo>
                  <a:cubicBezTo>
                    <a:pt x="4634473" y="1271258"/>
                    <a:pt x="4656964" y="1287546"/>
                    <a:pt x="4674592" y="1302462"/>
                  </a:cubicBezTo>
                  <a:cubicBezTo>
                    <a:pt x="4720697" y="1341474"/>
                    <a:pt x="4694959" y="1323474"/>
                    <a:pt x="4723657" y="1342607"/>
                  </a:cubicBezTo>
                  <a:cubicBezTo>
                    <a:pt x="4726631" y="1350041"/>
                    <a:pt x="4728382" y="1358090"/>
                    <a:pt x="4732578" y="1364909"/>
                  </a:cubicBezTo>
                  <a:cubicBezTo>
                    <a:pt x="4792222" y="1461830"/>
                    <a:pt x="4725478" y="1332606"/>
                    <a:pt x="4786104" y="1445198"/>
                  </a:cubicBezTo>
                  <a:cubicBezTo>
                    <a:pt x="4818407" y="1505190"/>
                    <a:pt x="4752057" y="1397375"/>
                    <a:pt x="4799485" y="1476421"/>
                  </a:cubicBezTo>
                  <a:cubicBezTo>
                    <a:pt x="4813918" y="1500477"/>
                    <a:pt x="4829029" y="1524121"/>
                    <a:pt x="4844090" y="1547789"/>
                  </a:cubicBezTo>
                  <a:cubicBezTo>
                    <a:pt x="4849846" y="1556834"/>
                    <a:pt x="4854547" y="1566779"/>
                    <a:pt x="4861932" y="1574552"/>
                  </a:cubicBezTo>
                  <a:cubicBezTo>
                    <a:pt x="4890182" y="1604289"/>
                    <a:pt x="4922071" y="1630950"/>
                    <a:pt x="4946681" y="1663762"/>
                  </a:cubicBezTo>
                  <a:cubicBezTo>
                    <a:pt x="4964524" y="1687551"/>
                    <a:pt x="4954116" y="1677144"/>
                    <a:pt x="4977905" y="1694985"/>
                  </a:cubicBezTo>
                  <a:cubicBezTo>
                    <a:pt x="4999570" y="1727484"/>
                    <a:pt x="4972030" y="1689229"/>
                    <a:pt x="5026970" y="1739590"/>
                  </a:cubicBezTo>
                  <a:cubicBezTo>
                    <a:pt x="5032450" y="1744613"/>
                    <a:pt x="5035095" y="1752175"/>
                    <a:pt x="5040352" y="1757432"/>
                  </a:cubicBezTo>
                  <a:cubicBezTo>
                    <a:pt x="5045609" y="1762689"/>
                    <a:pt x="5052550" y="1765975"/>
                    <a:pt x="5058194" y="1770813"/>
                  </a:cubicBezTo>
                  <a:cubicBezTo>
                    <a:pt x="5073381" y="1783831"/>
                    <a:pt x="5087069" y="1798599"/>
                    <a:pt x="5102798" y="1810958"/>
                  </a:cubicBezTo>
                  <a:cubicBezTo>
                    <a:pt x="5108026" y="1815066"/>
                    <a:pt x="5115321" y="1815889"/>
                    <a:pt x="5120640" y="1819879"/>
                  </a:cubicBezTo>
                  <a:cubicBezTo>
                    <a:pt x="5162861" y="1851545"/>
                    <a:pt x="5109889" y="1840758"/>
                    <a:pt x="5196469" y="1877865"/>
                  </a:cubicBezTo>
                  <a:lnTo>
                    <a:pt x="5290139" y="1918010"/>
                  </a:lnTo>
                  <a:cubicBezTo>
                    <a:pt x="5316706" y="1928909"/>
                    <a:pt x="5343186" y="1940153"/>
                    <a:pt x="5370428" y="1949233"/>
                  </a:cubicBezTo>
                  <a:cubicBezTo>
                    <a:pt x="5374888" y="1950720"/>
                    <a:pt x="5379248" y="1952553"/>
                    <a:pt x="5383809" y="1953693"/>
                  </a:cubicBezTo>
                  <a:cubicBezTo>
                    <a:pt x="5391164" y="1955532"/>
                    <a:pt x="5398757" y="1956315"/>
                    <a:pt x="5406112" y="1958154"/>
                  </a:cubicBezTo>
                  <a:cubicBezTo>
                    <a:pt x="5410673" y="1959294"/>
                    <a:pt x="5414834" y="1961984"/>
                    <a:pt x="5419493" y="1962614"/>
                  </a:cubicBezTo>
                  <a:cubicBezTo>
                    <a:pt x="5469935" y="1969430"/>
                    <a:pt x="5520598" y="1974509"/>
                    <a:pt x="5571150" y="1980456"/>
                  </a:cubicBezTo>
                  <a:lnTo>
                    <a:pt x="5678201" y="1971535"/>
                  </a:lnTo>
                  <a:cubicBezTo>
                    <a:pt x="5687200" y="1970635"/>
                    <a:pt x="5696268" y="1969560"/>
                    <a:pt x="5704964" y="1967075"/>
                  </a:cubicBezTo>
                  <a:cubicBezTo>
                    <a:pt x="5717179" y="1963585"/>
                    <a:pt x="5729083" y="1958950"/>
                    <a:pt x="5740648" y="1953693"/>
                  </a:cubicBezTo>
                  <a:cubicBezTo>
                    <a:pt x="5758260" y="1945688"/>
                    <a:pt x="5751439" y="1943370"/>
                    <a:pt x="5767411" y="1931391"/>
                  </a:cubicBezTo>
                  <a:cubicBezTo>
                    <a:pt x="5774347" y="1926189"/>
                    <a:pt x="5782280" y="1922470"/>
                    <a:pt x="5789714" y="1918010"/>
                  </a:cubicBezTo>
                  <a:cubicBezTo>
                    <a:pt x="5792688" y="1912063"/>
                    <a:pt x="5793933" y="1904870"/>
                    <a:pt x="5798635" y="1900168"/>
                  </a:cubicBezTo>
                  <a:cubicBezTo>
                    <a:pt x="5822823" y="1875980"/>
                    <a:pt x="5837481" y="1866836"/>
                    <a:pt x="5861081" y="1851102"/>
                  </a:cubicBezTo>
                  <a:cubicBezTo>
                    <a:pt x="5875279" y="1829806"/>
                    <a:pt x="5863239" y="1844149"/>
                    <a:pt x="5883384" y="1828800"/>
                  </a:cubicBezTo>
                  <a:cubicBezTo>
                    <a:pt x="5981999" y="1753665"/>
                    <a:pt x="5933234" y="1786646"/>
                    <a:pt x="5977054" y="1757432"/>
                  </a:cubicBezTo>
                  <a:cubicBezTo>
                    <a:pt x="5988268" y="1723797"/>
                    <a:pt x="5971837" y="1763954"/>
                    <a:pt x="5994896" y="1735130"/>
                  </a:cubicBezTo>
                  <a:cubicBezTo>
                    <a:pt x="5997833" y="1731458"/>
                    <a:pt x="5996749" y="1725660"/>
                    <a:pt x="5999357" y="1721748"/>
                  </a:cubicBezTo>
                  <a:cubicBezTo>
                    <a:pt x="6011728" y="1703191"/>
                    <a:pt x="6025809" y="1685827"/>
                    <a:pt x="6039501" y="1668222"/>
                  </a:cubicBezTo>
                  <a:cubicBezTo>
                    <a:pt x="6046630" y="1659056"/>
                    <a:pt x="6056892" y="1651982"/>
                    <a:pt x="6061803" y="1641459"/>
                  </a:cubicBezTo>
                  <a:cubicBezTo>
                    <a:pt x="6072211" y="1619157"/>
                    <a:pt x="6083886" y="1597403"/>
                    <a:pt x="6093027" y="1574552"/>
                  </a:cubicBezTo>
                  <a:cubicBezTo>
                    <a:pt x="6096001" y="1567118"/>
                    <a:pt x="6099212" y="1559775"/>
                    <a:pt x="6101948" y="1552250"/>
                  </a:cubicBezTo>
                  <a:cubicBezTo>
                    <a:pt x="6105162" y="1543413"/>
                    <a:pt x="6107377" y="1534218"/>
                    <a:pt x="6110869" y="1525487"/>
                  </a:cubicBezTo>
                  <a:cubicBezTo>
                    <a:pt x="6122253" y="1497027"/>
                    <a:pt x="6134610" y="1468967"/>
                    <a:pt x="6146553" y="1440737"/>
                  </a:cubicBezTo>
                  <a:cubicBezTo>
                    <a:pt x="6150965" y="1430309"/>
                    <a:pt x="6154108" y="1419223"/>
                    <a:pt x="6159934" y="1409514"/>
                  </a:cubicBezTo>
                  <a:cubicBezTo>
                    <a:pt x="6164395" y="1402080"/>
                    <a:pt x="6169236" y="1394862"/>
                    <a:pt x="6173316" y="1387212"/>
                  </a:cubicBezTo>
                  <a:cubicBezTo>
                    <a:pt x="6181139" y="1372544"/>
                    <a:pt x="6195618" y="1342607"/>
                    <a:pt x="6195618" y="1342607"/>
                  </a:cubicBezTo>
                  <a:cubicBezTo>
                    <a:pt x="6200078" y="1323278"/>
                    <a:pt x="6204912" y="1304031"/>
                    <a:pt x="6208999" y="1284620"/>
                  </a:cubicBezTo>
                  <a:cubicBezTo>
                    <a:pt x="6210862" y="1275770"/>
                    <a:pt x="6210600" y="1266437"/>
                    <a:pt x="6213460" y="1257857"/>
                  </a:cubicBezTo>
                  <a:cubicBezTo>
                    <a:pt x="6218091" y="1243965"/>
                    <a:pt x="6226428" y="1231522"/>
                    <a:pt x="6231302" y="1217713"/>
                  </a:cubicBezTo>
                  <a:cubicBezTo>
                    <a:pt x="6244273" y="1180963"/>
                    <a:pt x="6237203" y="1186335"/>
                    <a:pt x="6244683" y="1150806"/>
                  </a:cubicBezTo>
                  <a:cubicBezTo>
                    <a:pt x="6248472" y="1132809"/>
                    <a:pt x="6253604" y="1115122"/>
                    <a:pt x="6258065" y="1097280"/>
                  </a:cubicBezTo>
                  <a:cubicBezTo>
                    <a:pt x="6259552" y="1083898"/>
                    <a:pt x="6259885" y="1070338"/>
                    <a:pt x="6262525" y="1057135"/>
                  </a:cubicBezTo>
                  <a:cubicBezTo>
                    <a:pt x="6264369" y="1047914"/>
                    <a:pt x="6268744" y="1039380"/>
                    <a:pt x="6271446" y="1030373"/>
                  </a:cubicBezTo>
                  <a:cubicBezTo>
                    <a:pt x="6277667" y="1009637"/>
                    <a:pt x="6283341" y="988742"/>
                    <a:pt x="6289288" y="967926"/>
                  </a:cubicBezTo>
                  <a:cubicBezTo>
                    <a:pt x="6296653" y="894285"/>
                    <a:pt x="6288586" y="944649"/>
                    <a:pt x="6316051" y="851953"/>
                  </a:cubicBezTo>
                  <a:cubicBezTo>
                    <a:pt x="6320867" y="835699"/>
                    <a:pt x="6323289" y="818688"/>
                    <a:pt x="6329433" y="802888"/>
                  </a:cubicBezTo>
                  <a:cubicBezTo>
                    <a:pt x="6333778" y="791716"/>
                    <a:pt x="6342470" y="782646"/>
                    <a:pt x="6347275" y="771664"/>
                  </a:cubicBezTo>
                  <a:cubicBezTo>
                    <a:pt x="6375881" y="706278"/>
                    <a:pt x="6343928" y="756193"/>
                    <a:pt x="6378498" y="691375"/>
                  </a:cubicBezTo>
                  <a:cubicBezTo>
                    <a:pt x="6476616" y="507404"/>
                    <a:pt x="6383764" y="683474"/>
                    <a:pt x="6494471" y="517416"/>
                  </a:cubicBezTo>
                  <a:cubicBezTo>
                    <a:pt x="6552044" y="431058"/>
                    <a:pt x="6505925" y="494894"/>
                    <a:pt x="6565838" y="423746"/>
                  </a:cubicBezTo>
                  <a:cubicBezTo>
                    <a:pt x="6644931" y="329821"/>
                    <a:pt x="6548770" y="431893"/>
                    <a:pt x="6681811" y="298853"/>
                  </a:cubicBezTo>
                  <a:cubicBezTo>
                    <a:pt x="6686272" y="294392"/>
                    <a:pt x="6690146" y="289256"/>
                    <a:pt x="6695193" y="285471"/>
                  </a:cubicBezTo>
                  <a:cubicBezTo>
                    <a:pt x="6707088" y="276550"/>
                    <a:pt x="6719455" y="268227"/>
                    <a:pt x="6730877" y="258708"/>
                  </a:cubicBezTo>
                  <a:cubicBezTo>
                    <a:pt x="6737338" y="253324"/>
                    <a:pt x="6741720" y="245531"/>
                    <a:pt x="6748718" y="240866"/>
                  </a:cubicBezTo>
                  <a:cubicBezTo>
                    <a:pt x="6755380" y="236424"/>
                    <a:pt x="6763425" y="234477"/>
                    <a:pt x="6771021" y="231945"/>
                  </a:cubicBezTo>
                  <a:cubicBezTo>
                    <a:pt x="6863151" y="201236"/>
                    <a:pt x="6819416" y="212439"/>
                    <a:pt x="6913757" y="205182"/>
                  </a:cubicBezTo>
                  <a:cubicBezTo>
                    <a:pt x="6928655" y="204036"/>
                    <a:pt x="6943429" y="201275"/>
                    <a:pt x="6958361" y="200722"/>
                  </a:cubicBezTo>
                  <a:cubicBezTo>
                    <a:pt x="7023754" y="198300"/>
                    <a:pt x="7089202" y="197748"/>
                    <a:pt x="7154623" y="196261"/>
                  </a:cubicBezTo>
                  <a:cubicBezTo>
                    <a:pt x="7166518" y="194774"/>
                    <a:pt x="7178459" y="193624"/>
                    <a:pt x="7190307" y="191801"/>
                  </a:cubicBezTo>
                  <a:cubicBezTo>
                    <a:pt x="7202946" y="189856"/>
                    <a:pt x="7246985" y="179573"/>
                    <a:pt x="7252754" y="178419"/>
                  </a:cubicBezTo>
                  <a:cubicBezTo>
                    <a:pt x="7261622" y="176645"/>
                    <a:pt x="7270596" y="175446"/>
                    <a:pt x="7279517" y="173959"/>
                  </a:cubicBezTo>
                  <a:cubicBezTo>
                    <a:pt x="7286951" y="170985"/>
                    <a:pt x="7294223" y="167570"/>
                    <a:pt x="7301819" y="165038"/>
                  </a:cubicBezTo>
                  <a:cubicBezTo>
                    <a:pt x="7307635" y="163099"/>
                    <a:pt x="7313650" y="161779"/>
                    <a:pt x="7319661" y="160577"/>
                  </a:cubicBezTo>
                  <a:cubicBezTo>
                    <a:pt x="7343395" y="155830"/>
                    <a:pt x="7367043" y="150437"/>
                    <a:pt x="7391029" y="147196"/>
                  </a:cubicBezTo>
                  <a:cubicBezTo>
                    <a:pt x="7489789" y="133850"/>
                    <a:pt x="7561465" y="136402"/>
                    <a:pt x="7667579" y="133814"/>
                  </a:cubicBezTo>
                  <a:cubicBezTo>
                    <a:pt x="7672039" y="132327"/>
                    <a:pt x="7676370" y="130374"/>
                    <a:pt x="7680960" y="129354"/>
                  </a:cubicBezTo>
                  <a:cubicBezTo>
                    <a:pt x="7689789" y="127392"/>
                    <a:pt x="7699143" y="127753"/>
                    <a:pt x="7707723" y="124893"/>
                  </a:cubicBezTo>
                  <a:cubicBezTo>
                    <a:pt x="7721003" y="120467"/>
                    <a:pt x="7723611" y="110359"/>
                    <a:pt x="7734486" y="102591"/>
                  </a:cubicBezTo>
                  <a:cubicBezTo>
                    <a:pt x="7739897" y="98726"/>
                    <a:pt x="7746381" y="96644"/>
                    <a:pt x="7752328" y="93670"/>
                  </a:cubicBezTo>
                  <a:cubicBezTo>
                    <a:pt x="7753815" y="89210"/>
                    <a:pt x="7753118" y="83226"/>
                    <a:pt x="7756789" y="80289"/>
                  </a:cubicBezTo>
                  <a:cubicBezTo>
                    <a:pt x="7761576" y="76459"/>
                    <a:pt x="7768736" y="77512"/>
                    <a:pt x="7774631" y="75828"/>
                  </a:cubicBezTo>
                  <a:cubicBezTo>
                    <a:pt x="7779152" y="74536"/>
                    <a:pt x="7783552" y="72855"/>
                    <a:pt x="7788012" y="71368"/>
                  </a:cubicBezTo>
                  <a:cubicBezTo>
                    <a:pt x="7798584" y="72689"/>
                    <a:pt x="7837589" y="77071"/>
                    <a:pt x="7850459" y="80289"/>
                  </a:cubicBezTo>
                  <a:cubicBezTo>
                    <a:pt x="7859582" y="82570"/>
                    <a:pt x="7868301" y="86236"/>
                    <a:pt x="7877222" y="89210"/>
                  </a:cubicBezTo>
                  <a:lnTo>
                    <a:pt x="7890603" y="93670"/>
                  </a:lnTo>
                  <a:cubicBezTo>
                    <a:pt x="7899524" y="99617"/>
                    <a:pt x="7909785" y="103931"/>
                    <a:pt x="7917366" y="111512"/>
                  </a:cubicBezTo>
                  <a:cubicBezTo>
                    <a:pt x="7926287" y="120433"/>
                    <a:pt x="7933311" y="131784"/>
                    <a:pt x="7944129" y="138275"/>
                  </a:cubicBezTo>
                  <a:cubicBezTo>
                    <a:pt x="7951563" y="142735"/>
                    <a:pt x="7958853" y="147446"/>
                    <a:pt x="7966432" y="151656"/>
                  </a:cubicBezTo>
                  <a:cubicBezTo>
                    <a:pt x="7972245" y="154885"/>
                    <a:pt x="7978501" y="157278"/>
                    <a:pt x="7984274" y="160577"/>
                  </a:cubicBezTo>
                  <a:cubicBezTo>
                    <a:pt x="7988928" y="163237"/>
                    <a:pt x="7993293" y="166382"/>
                    <a:pt x="7997655" y="169498"/>
                  </a:cubicBezTo>
                  <a:cubicBezTo>
                    <a:pt x="8003704" y="173819"/>
                    <a:pt x="8009042" y="179192"/>
                    <a:pt x="8015497" y="182880"/>
                  </a:cubicBezTo>
                  <a:cubicBezTo>
                    <a:pt x="8019579" y="185213"/>
                    <a:pt x="8024418" y="185853"/>
                    <a:pt x="8028878" y="187340"/>
                  </a:cubicBezTo>
                  <a:cubicBezTo>
                    <a:pt x="8038606" y="201932"/>
                    <a:pt x="8036578" y="203686"/>
                    <a:pt x="8055641" y="209643"/>
                  </a:cubicBezTo>
                  <a:cubicBezTo>
                    <a:pt x="8073195" y="215128"/>
                    <a:pt x="8109167" y="223024"/>
                    <a:pt x="8109167" y="223024"/>
                  </a:cubicBezTo>
                  <a:cubicBezTo>
                    <a:pt x="8137411" y="241853"/>
                    <a:pt x="8109239" y="224767"/>
                    <a:pt x="8162693" y="245327"/>
                  </a:cubicBezTo>
                  <a:cubicBezTo>
                    <a:pt x="8168899" y="247714"/>
                    <a:pt x="8174188" y="252265"/>
                    <a:pt x="8180535" y="254248"/>
                  </a:cubicBezTo>
                  <a:cubicBezTo>
                    <a:pt x="8198089" y="259733"/>
                    <a:pt x="8216341" y="262707"/>
                    <a:pt x="8234061" y="267629"/>
                  </a:cubicBezTo>
                  <a:cubicBezTo>
                    <a:pt x="8287081" y="282357"/>
                    <a:pt x="8234547" y="272170"/>
                    <a:pt x="8287587" y="281011"/>
                  </a:cubicBezTo>
                  <a:lnTo>
                    <a:pt x="8421401" y="276550"/>
                  </a:lnTo>
                  <a:cubicBezTo>
                    <a:pt x="8433372" y="275920"/>
                    <a:pt x="8445364" y="274602"/>
                    <a:pt x="8457085" y="272090"/>
                  </a:cubicBezTo>
                  <a:cubicBezTo>
                    <a:pt x="8466280" y="270120"/>
                    <a:pt x="8474927" y="266143"/>
                    <a:pt x="8483848" y="263169"/>
                  </a:cubicBezTo>
                  <a:cubicBezTo>
                    <a:pt x="8510574" y="236443"/>
                    <a:pt x="8487400" y="256796"/>
                    <a:pt x="8541835" y="227485"/>
                  </a:cubicBezTo>
                  <a:cubicBezTo>
                    <a:pt x="8546555" y="224944"/>
                    <a:pt x="8550289" y="220676"/>
                    <a:pt x="8555216" y="218564"/>
                  </a:cubicBezTo>
                  <a:cubicBezTo>
                    <a:pt x="8560851" y="216149"/>
                    <a:pt x="8567242" y="216042"/>
                    <a:pt x="8573058" y="214103"/>
                  </a:cubicBezTo>
                  <a:cubicBezTo>
                    <a:pt x="8580654" y="211571"/>
                    <a:pt x="8587835" y="207918"/>
                    <a:pt x="8595360" y="205182"/>
                  </a:cubicBezTo>
                  <a:cubicBezTo>
                    <a:pt x="8604197" y="201968"/>
                    <a:pt x="8613202" y="199235"/>
                    <a:pt x="8622123" y="196261"/>
                  </a:cubicBezTo>
                  <a:cubicBezTo>
                    <a:pt x="8654902" y="171678"/>
                    <a:pt x="8628484" y="189075"/>
                    <a:pt x="8684570" y="165038"/>
                  </a:cubicBezTo>
                  <a:cubicBezTo>
                    <a:pt x="8690682" y="162419"/>
                    <a:pt x="8696104" y="158220"/>
                    <a:pt x="8702412" y="156117"/>
                  </a:cubicBezTo>
                  <a:cubicBezTo>
                    <a:pt x="8714044" y="152240"/>
                    <a:pt x="8738096" y="147196"/>
                    <a:pt x="8738096" y="147196"/>
                  </a:cubicBezTo>
                  <a:cubicBezTo>
                    <a:pt x="8767833" y="148683"/>
                    <a:pt x="8797662" y="148877"/>
                    <a:pt x="8827306" y="151656"/>
                  </a:cubicBezTo>
                  <a:cubicBezTo>
                    <a:pt x="8867122" y="155389"/>
                    <a:pt x="8878034" y="159777"/>
                    <a:pt x="8912055" y="169498"/>
                  </a:cubicBezTo>
                  <a:cubicBezTo>
                    <a:pt x="8916516" y="173959"/>
                    <a:pt x="8920591" y="178841"/>
                    <a:pt x="8925437" y="182880"/>
                  </a:cubicBezTo>
                  <a:cubicBezTo>
                    <a:pt x="8933609" y="189690"/>
                    <a:pt x="8968114" y="208730"/>
                    <a:pt x="8970041" y="209643"/>
                  </a:cubicBezTo>
                  <a:cubicBezTo>
                    <a:pt x="8987509" y="217917"/>
                    <a:pt x="9005230" y="225832"/>
                    <a:pt x="9023567" y="231945"/>
                  </a:cubicBezTo>
                  <a:cubicBezTo>
                    <a:pt x="9028028" y="233432"/>
                    <a:pt x="9032263" y="236016"/>
                    <a:pt x="9036949" y="236406"/>
                  </a:cubicBezTo>
                  <a:cubicBezTo>
                    <a:pt x="9068100" y="239002"/>
                    <a:pt x="9099421" y="238916"/>
                    <a:pt x="9130619" y="240866"/>
                  </a:cubicBezTo>
                  <a:cubicBezTo>
                    <a:pt x="9147009" y="241890"/>
                    <a:pt x="9163329" y="243840"/>
                    <a:pt x="9179684" y="245327"/>
                  </a:cubicBezTo>
                  <a:cubicBezTo>
                    <a:pt x="9188613" y="244689"/>
                    <a:pt x="9248649" y="242360"/>
                    <a:pt x="9268894" y="236406"/>
                  </a:cubicBezTo>
                  <a:cubicBezTo>
                    <a:pt x="9301142" y="226921"/>
                    <a:pt x="9333380" y="212937"/>
                    <a:pt x="9362564" y="196261"/>
                  </a:cubicBezTo>
                  <a:cubicBezTo>
                    <a:pt x="9372972" y="190314"/>
                    <a:pt x="9383968" y="185293"/>
                    <a:pt x="9393788" y="178419"/>
                  </a:cubicBezTo>
                  <a:cubicBezTo>
                    <a:pt x="9398956" y="174802"/>
                    <a:pt x="9402123" y="168823"/>
                    <a:pt x="9407169" y="165038"/>
                  </a:cubicBezTo>
                  <a:cubicBezTo>
                    <a:pt x="9420035" y="155388"/>
                    <a:pt x="9433811" y="147012"/>
                    <a:pt x="9447314" y="138275"/>
                  </a:cubicBezTo>
                  <a:cubicBezTo>
                    <a:pt x="9459090" y="130655"/>
                    <a:pt x="9473079" y="125891"/>
                    <a:pt x="9482997" y="115973"/>
                  </a:cubicBezTo>
                  <a:cubicBezTo>
                    <a:pt x="9511949" y="87021"/>
                    <a:pt x="9495326" y="96995"/>
                    <a:pt x="9532063" y="84749"/>
                  </a:cubicBezTo>
                  <a:cubicBezTo>
                    <a:pt x="9536523" y="80289"/>
                    <a:pt x="9540465" y="75241"/>
                    <a:pt x="9545444" y="71368"/>
                  </a:cubicBezTo>
                  <a:cubicBezTo>
                    <a:pt x="9572969" y="49960"/>
                    <a:pt x="9571499" y="54882"/>
                    <a:pt x="9603431" y="40144"/>
                  </a:cubicBezTo>
                  <a:cubicBezTo>
                    <a:pt x="9617760" y="33531"/>
                    <a:pt x="9636664" y="22160"/>
                    <a:pt x="9652496" y="17842"/>
                  </a:cubicBezTo>
                  <a:cubicBezTo>
                    <a:pt x="9661221" y="15462"/>
                    <a:pt x="9670430" y="15343"/>
                    <a:pt x="9679259" y="13381"/>
                  </a:cubicBezTo>
                  <a:cubicBezTo>
                    <a:pt x="9683849" y="12361"/>
                    <a:pt x="9688019" y="9787"/>
                    <a:pt x="9692640" y="8921"/>
                  </a:cubicBezTo>
                  <a:cubicBezTo>
                    <a:pt x="9711861" y="5317"/>
                    <a:pt x="9731298" y="2974"/>
                    <a:pt x="9750627" y="0"/>
                  </a:cubicBezTo>
                  <a:cubicBezTo>
                    <a:pt x="9828212" y="4310"/>
                    <a:pt x="9905941" y="6975"/>
                    <a:pt x="9982572" y="22302"/>
                  </a:cubicBezTo>
                  <a:cubicBezTo>
                    <a:pt x="9990006" y="23789"/>
                    <a:pt x="9997613" y="24584"/>
                    <a:pt x="10004875" y="26763"/>
                  </a:cubicBezTo>
                  <a:cubicBezTo>
                    <a:pt x="10043222" y="38268"/>
                    <a:pt x="10011654" y="32254"/>
                    <a:pt x="10049479" y="49065"/>
                  </a:cubicBezTo>
                  <a:cubicBezTo>
                    <a:pt x="10055081" y="51555"/>
                    <a:pt x="10061581" y="51373"/>
                    <a:pt x="10067321" y="53526"/>
                  </a:cubicBezTo>
                  <a:cubicBezTo>
                    <a:pt x="10073547" y="55861"/>
                    <a:pt x="10078748" y="60698"/>
                    <a:pt x="10085163" y="62447"/>
                  </a:cubicBezTo>
                  <a:cubicBezTo>
                    <a:pt x="10097564" y="65829"/>
                    <a:pt x="10153701" y="70396"/>
                    <a:pt x="10160992" y="71368"/>
                  </a:cubicBezTo>
                  <a:cubicBezTo>
                    <a:pt x="10168507" y="72370"/>
                    <a:pt x="10175789" y="74756"/>
                    <a:pt x="10183294" y="75828"/>
                  </a:cubicBezTo>
                  <a:cubicBezTo>
                    <a:pt x="10197905" y="77915"/>
                    <a:pt x="10261083" y="84178"/>
                    <a:pt x="10272504" y="84749"/>
                  </a:cubicBezTo>
                  <a:cubicBezTo>
                    <a:pt x="10315594" y="86903"/>
                    <a:pt x="10358740" y="87723"/>
                    <a:pt x="10401858" y="89210"/>
                  </a:cubicBezTo>
                  <a:cubicBezTo>
                    <a:pt x="10457224" y="93468"/>
                    <a:pt x="10476887" y="97608"/>
                    <a:pt x="10535673" y="89210"/>
                  </a:cubicBezTo>
                  <a:cubicBezTo>
                    <a:pt x="10542255" y="88270"/>
                    <a:pt x="10546973" y="81478"/>
                    <a:pt x="10553515" y="80289"/>
                  </a:cubicBezTo>
                  <a:cubicBezTo>
                    <a:pt x="10563755" y="78427"/>
                    <a:pt x="10574330" y="80289"/>
                    <a:pt x="10584738" y="80289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-85994" y="3544960"/>
            <a:ext cx="1421236" cy="26212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790878" y="3051714"/>
            <a:ext cx="1494156" cy="295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296860" y="2749886"/>
            <a:ext cx="968272" cy="3416359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ular Callout 36"/>
          <p:cNvSpPr/>
          <p:nvPr/>
        </p:nvSpPr>
        <p:spPr>
          <a:xfrm>
            <a:off x="8228589" y="4568285"/>
            <a:ext cx="2245627" cy="967926"/>
          </a:xfrm>
          <a:prstGeom prst="wedgeRectCallout">
            <a:avLst>
              <a:gd name="adj1" fmla="val -69888"/>
              <a:gd name="adj2" fmla="val 219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correlation at -10 minutes</a:t>
            </a:r>
          </a:p>
        </p:txBody>
      </p:sp>
    </p:spTree>
    <p:extLst>
      <p:ext uri="{BB962C8B-B14F-4D97-AF65-F5344CB8AC3E}">
        <p14:creationId xmlns:p14="http://schemas.microsoft.com/office/powerpoint/2010/main" val="35084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5209 0.0009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Cross-correlation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1" y="2315610"/>
            <a:ext cx="5332497" cy="22474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84" y="2315610"/>
            <a:ext cx="5332499" cy="2247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296" y="1793102"/>
            <a:ext cx="373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(Supply – Demand) vs. Surge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8124" y="1793102"/>
            <a:ext cx="193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EWT vs. Surge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90396" y="3786956"/>
            <a:ext cx="258708" cy="9054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653347" y="1997487"/>
            <a:ext cx="1156841" cy="7100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261872" y="4772722"/>
            <a:ext cx="9639560" cy="18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Moderately strong correlations when time difference is zero</a:t>
            </a:r>
          </a:p>
          <a:p>
            <a:pPr lvl="1"/>
            <a:r>
              <a:rPr lang="en-US" sz="2200" dirty="0"/>
              <a:t>Suggests Uber uses data from the last 5 minute window when calculating surge</a:t>
            </a:r>
          </a:p>
          <a:p>
            <a:r>
              <a:rPr lang="en-US" sz="2400" dirty="0"/>
              <a:t>Zero correlation in other time windows</a:t>
            </a:r>
          </a:p>
          <a:p>
            <a:pPr lvl="1"/>
            <a:r>
              <a:rPr lang="en-US" sz="2200" dirty="0"/>
              <a:t>Surge pricing algorithm is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responsive</a:t>
            </a:r>
            <a:r>
              <a:rPr lang="en-US" sz="2200" dirty="0"/>
              <a:t> but </a:t>
            </a: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noisy</a:t>
            </a:r>
          </a:p>
        </p:txBody>
      </p:sp>
    </p:spTree>
    <p:extLst>
      <p:ext uri="{BB962C8B-B14F-4D97-AF65-F5344CB8AC3E}">
        <p14:creationId xmlns:p14="http://schemas.microsoft.com/office/powerpoint/2010/main" val="8185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497723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Data Collection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Measuring Surges</a:t>
            </a:r>
            <a:br>
              <a:rPr lang="en-US" sz="6000" dirty="0"/>
            </a:br>
            <a:r>
              <a:rPr lang="en-US" sz="6000" dirty="0"/>
              <a:t>Avoiding Surges</a:t>
            </a:r>
            <a:br>
              <a:rPr lang="en-US" sz="6000" dirty="0"/>
            </a:br>
            <a:r>
              <a:rPr lang="en-US" sz="6000" dirty="0"/>
              <a:t>Impact of Surges</a:t>
            </a:r>
            <a:br>
              <a:rPr lang="en-US" sz="6000" dirty="0"/>
            </a:br>
            <a:r>
              <a:rPr lang="en-US" sz="6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1542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predict surges?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Useful variables</a:t>
            </a:r>
          </a:p>
          <a:p>
            <a:pPr lvl="1"/>
            <a:r>
              <a:rPr lang="en-US" sz="2000" dirty="0"/>
              <a:t>Supply, demand, EWT</a:t>
            </a:r>
          </a:p>
          <a:p>
            <a:pPr lvl="1"/>
            <a:r>
              <a:rPr lang="en-US" sz="2000" dirty="0"/>
              <a:t>Previous surge multiplier(s)</a:t>
            </a:r>
          </a:p>
          <a:p>
            <a:r>
              <a:rPr lang="en-US" sz="2400" dirty="0"/>
              <a:t>Predictive models</a:t>
            </a:r>
          </a:p>
          <a:p>
            <a:pPr lvl="1"/>
            <a:r>
              <a:rPr lang="en-US" sz="2000" dirty="0"/>
              <a:t>Linear and non-linear regressions</a:t>
            </a:r>
          </a:p>
          <a:p>
            <a:r>
              <a:rPr lang="en-US" sz="2400" dirty="0"/>
              <a:t>Performance</a:t>
            </a:r>
          </a:p>
          <a:p>
            <a:pPr lvl="1"/>
            <a:r>
              <a:rPr lang="en-US" sz="2000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 ranges from 0.37 – 0.57</a:t>
            </a:r>
          </a:p>
          <a:p>
            <a:pPr lvl="1"/>
            <a:r>
              <a:rPr lang="en-US" sz="2000" dirty="0"/>
              <a:t>These results are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terrible</a:t>
            </a:r>
            <a:r>
              <a:rPr lang="en-US" sz="2000" dirty="0"/>
              <a:t>, i.e. we cannot reliably predict surges</a:t>
            </a:r>
          </a:p>
          <a:p>
            <a:r>
              <a:rPr lang="en-US" sz="2400" dirty="0"/>
              <a:t>Missing some key variable(s)</a:t>
            </a:r>
          </a:p>
          <a:p>
            <a:pPr lvl="1"/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Unfulfilled demand</a:t>
            </a:r>
            <a:r>
              <a:rPr lang="en-US" sz="2000" dirty="0"/>
              <a:t>: how many people tried to book a ride but couldn’t?</a:t>
            </a:r>
          </a:p>
        </p:txBody>
      </p:sp>
    </p:spTree>
    <p:extLst>
      <p:ext uri="{BB962C8B-B14F-4D97-AF65-F5344CB8AC3E}">
        <p14:creationId xmlns:p14="http://schemas.microsoft.com/office/powerpoint/2010/main" val="12919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Surges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09955" y="1738308"/>
            <a:ext cx="8237160" cy="5002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935009" y="2198195"/>
            <a:ext cx="7905960" cy="4442400"/>
            <a:chOff x="1306080" y="1694160"/>
            <a:chExt cx="7905960" cy="4442400"/>
          </a:xfrm>
        </p:grpSpPr>
        <p:sp>
          <p:nvSpPr>
            <p:cNvPr id="6" name="Straight Connector 5"/>
            <p:cNvSpPr/>
            <p:nvPr/>
          </p:nvSpPr>
          <p:spPr>
            <a:xfrm>
              <a:off x="3292919" y="1694160"/>
              <a:ext cx="1816561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5109480" y="1694160"/>
              <a:ext cx="0" cy="214991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4517640" y="3844079"/>
              <a:ext cx="591840" cy="136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V="1">
              <a:off x="4517640" y="3374640"/>
              <a:ext cx="0" cy="48311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2286000" y="3408840"/>
              <a:ext cx="222480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V="1">
              <a:off x="2268360" y="1694160"/>
              <a:ext cx="1024559" cy="17146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4517640" y="3857759"/>
              <a:ext cx="0" cy="150372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1306080" y="5361480"/>
              <a:ext cx="321156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V="1">
              <a:off x="1347120" y="3408840"/>
              <a:ext cx="921240" cy="193212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5109480" y="3844079"/>
              <a:ext cx="59184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5708160" y="3891600"/>
              <a:ext cx="0" cy="63972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5708160" y="4531320"/>
              <a:ext cx="236772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4517640" y="5361480"/>
              <a:ext cx="0" cy="7750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4517640" y="6136560"/>
              <a:ext cx="250344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 flipV="1">
              <a:off x="7027919" y="4531320"/>
              <a:ext cx="1047961" cy="156456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5116320" y="2068200"/>
              <a:ext cx="408888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V="1">
              <a:off x="8062200" y="1993320"/>
              <a:ext cx="1149840" cy="258552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71687" y="3200837"/>
            <a:ext cx="3265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18904" y="4409675"/>
            <a:ext cx="3265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9486" y="5138828"/>
            <a:ext cx="326520" cy="479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31"/>
          <p:cNvGrpSpPr/>
          <p:nvPr/>
        </p:nvGrpSpPr>
        <p:grpSpPr>
          <a:xfrm>
            <a:off x="7562685" y="2814019"/>
            <a:ext cx="1543511" cy="1160086"/>
            <a:chOff x="7296890" y="3315912"/>
            <a:chExt cx="1543511" cy="1160086"/>
          </a:xfrm>
        </p:grpSpPr>
        <p:sp>
          <p:nvSpPr>
            <p:cNvPr id="31" name="Rectangular Callout 30"/>
            <p:cNvSpPr/>
            <p:nvPr/>
          </p:nvSpPr>
          <p:spPr>
            <a:xfrm>
              <a:off x="7296890" y="3315912"/>
              <a:ext cx="1543511" cy="1160086"/>
            </a:xfrm>
            <a:prstGeom prst="wedgeRectCallout">
              <a:avLst>
                <a:gd name="adj1" fmla="val -64180"/>
                <a:gd name="adj2" fmla="val 309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376185" y="3386556"/>
              <a:ext cx="1384920" cy="1018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6287620" y="5315698"/>
            <a:ext cx="1543511" cy="1030875"/>
            <a:chOff x="6287620" y="5315698"/>
            <a:chExt cx="1543511" cy="1030875"/>
          </a:xfrm>
        </p:grpSpPr>
        <p:sp>
          <p:nvSpPr>
            <p:cNvPr id="34" name="Rectangular Callout 33"/>
            <p:cNvSpPr/>
            <p:nvPr/>
          </p:nvSpPr>
          <p:spPr>
            <a:xfrm>
              <a:off x="6287620" y="5315698"/>
              <a:ext cx="1543511" cy="1030875"/>
            </a:xfrm>
            <a:prstGeom prst="wedgeRectCallout">
              <a:avLst>
                <a:gd name="adj1" fmla="val -65336"/>
                <a:gd name="adj2" fmla="val -3554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372495" y="5411844"/>
              <a:ext cx="1373759" cy="860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Rectangular Callout 37"/>
          <p:cNvSpPr/>
          <p:nvPr/>
        </p:nvSpPr>
        <p:spPr>
          <a:xfrm>
            <a:off x="3342271" y="2748901"/>
            <a:ext cx="1400146" cy="728316"/>
          </a:xfrm>
          <a:prstGeom prst="wedgeRectCallout">
            <a:avLst>
              <a:gd name="adj1" fmla="val 69739"/>
              <a:gd name="adj2" fmla="val 35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Surge!</a:t>
            </a:r>
          </a:p>
          <a:p>
            <a:pPr algn="ctr"/>
            <a:r>
              <a:rPr lang="en-US" dirty="0"/>
              <a:t>EWT = 6 min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2783830" y="4701540"/>
            <a:ext cx="1400146" cy="728316"/>
          </a:xfrm>
          <a:prstGeom prst="wedgeRectCallout">
            <a:avLst>
              <a:gd name="adj1" fmla="val 68465"/>
              <a:gd name="adj2" fmla="val -37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Surge!</a:t>
            </a:r>
          </a:p>
          <a:p>
            <a:pPr algn="ctr"/>
            <a:r>
              <a:rPr lang="en-US" dirty="0"/>
              <a:t>EWT = 3 min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427492" y="3286531"/>
            <a:ext cx="1181872" cy="546062"/>
            <a:chOff x="5427492" y="3286531"/>
            <a:chExt cx="1181872" cy="546062"/>
          </a:xfrm>
        </p:grpSpPr>
        <p:cxnSp>
          <p:nvCxnSpPr>
            <p:cNvPr id="42" name="Straight Arrow Connector 41"/>
            <p:cNvCxnSpPr/>
            <p:nvPr/>
          </p:nvCxnSpPr>
          <p:spPr>
            <a:xfrm flipH="1" flipV="1">
              <a:off x="5427492" y="3510397"/>
              <a:ext cx="1017150" cy="322196"/>
            </a:xfrm>
            <a:prstGeom prst="straightConnector1">
              <a:avLst/>
            </a:prstGeom>
            <a:ln w="76200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991539">
              <a:off x="5709759" y="3286531"/>
              <a:ext cx="89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5 min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830128" y="4017137"/>
            <a:ext cx="1634339" cy="776734"/>
            <a:chOff x="4830128" y="4017137"/>
            <a:chExt cx="1634339" cy="776734"/>
          </a:xfrm>
        </p:grpSpPr>
        <p:cxnSp>
          <p:nvCxnSpPr>
            <p:cNvPr id="41" name="Straight Arrow Connector 40"/>
            <p:cNvCxnSpPr/>
            <p:nvPr/>
          </p:nvCxnSpPr>
          <p:spPr>
            <a:xfrm flipH="1">
              <a:off x="4830128" y="4017137"/>
              <a:ext cx="1634339" cy="632298"/>
            </a:xfrm>
            <a:prstGeom prst="straightConnector1">
              <a:avLst/>
            </a:prstGeom>
            <a:ln w="76200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20301809">
              <a:off x="5146518" y="4332206"/>
              <a:ext cx="89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7 min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550788" y="3462663"/>
            <a:ext cx="885431" cy="958558"/>
            <a:chOff x="6550788" y="3462663"/>
            <a:chExt cx="885431" cy="9585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788" y="3462663"/>
              <a:ext cx="569820" cy="56982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rot="975470">
              <a:off x="6759377" y="3744379"/>
              <a:ext cx="676842" cy="676842"/>
              <a:chOff x="5074680" y="3643309"/>
              <a:chExt cx="834119" cy="83411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074680" y="3643309"/>
                <a:ext cx="834119" cy="834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332800" y="3939949"/>
                <a:ext cx="307440" cy="3070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107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13086 -0.04746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78832" y="1266780"/>
            <a:ext cx="1851103" cy="54239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Surges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09955" y="1738308"/>
            <a:ext cx="8237160" cy="50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1659" t="6158" r="23948" b="12729"/>
          <a:stretch/>
        </p:blipFill>
        <p:spPr>
          <a:xfrm>
            <a:off x="2520176" y="1691322"/>
            <a:ext cx="6949440" cy="525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78773" t="6348" r="3121" b="4329"/>
          <a:stretch/>
        </p:blipFill>
        <p:spPr>
          <a:xfrm>
            <a:off x="10279837" y="1373830"/>
            <a:ext cx="1750098" cy="51861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ular Callout 32"/>
          <p:cNvSpPr/>
          <p:nvPr/>
        </p:nvSpPr>
        <p:spPr>
          <a:xfrm>
            <a:off x="6567958" y="169897"/>
            <a:ext cx="3300761" cy="1717287"/>
          </a:xfrm>
          <a:prstGeom prst="wedgeRectCallout">
            <a:avLst>
              <a:gd name="adj1" fmla="val -61779"/>
              <a:gd name="adj2" fmla="val 140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10-15% chance you’ll save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Savings up to 50% by avoiding surges</a:t>
            </a:r>
          </a:p>
        </p:txBody>
      </p:sp>
    </p:spTree>
    <p:extLst>
      <p:ext uri="{BB962C8B-B14F-4D97-AF65-F5344CB8AC3E}">
        <p14:creationId xmlns:p14="http://schemas.microsoft.com/office/powerpoint/2010/main" val="23063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59"/>
            <a:ext cx="9692640" cy="2091969"/>
          </a:xfrm>
        </p:spPr>
        <p:txBody>
          <a:bodyPr/>
          <a:lstStyle/>
          <a:p>
            <a:r>
              <a:rPr lang="en-US" dirty="0"/>
              <a:t>Simple and Convenient,</a:t>
            </a:r>
            <a:br>
              <a:rPr lang="en-US" dirty="0"/>
            </a:br>
            <a:r>
              <a:rPr lang="en-US" dirty="0"/>
              <a:t>Except…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765891" y="540792"/>
            <a:ext cx="2976626" cy="597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52731" y="1370032"/>
            <a:ext cx="2406393" cy="427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43811" y="1370032"/>
            <a:ext cx="2413180" cy="4288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2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497723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Data Collection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Measuring Surges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Avoiding Surges</a:t>
            </a:r>
            <a:br>
              <a:rPr lang="en-US" sz="6000" dirty="0"/>
            </a:br>
            <a:r>
              <a:rPr lang="en-US" sz="6000" dirty="0"/>
              <a:t>Impact of Surges</a:t>
            </a:r>
            <a:br>
              <a:rPr lang="en-US" sz="6000" dirty="0"/>
            </a:br>
            <a:r>
              <a:rPr lang="en-US" sz="6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34772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Supply and Demand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Why did Uber implement surge pricing?</a:t>
            </a:r>
          </a:p>
          <a:p>
            <a:pPr lvl="1"/>
            <a:r>
              <a:rPr lang="en-US" sz="2000" dirty="0"/>
              <a:t>To equalize supply and demand</a:t>
            </a:r>
          </a:p>
          <a:p>
            <a:pPr lvl="1"/>
            <a:r>
              <a:rPr lang="en-US" sz="2000" dirty="0"/>
              <a:t>Reduce demand by raising prices</a:t>
            </a:r>
          </a:p>
          <a:p>
            <a:pPr lvl="1"/>
            <a:r>
              <a:rPr lang="en-US" sz="2000" dirty="0"/>
              <a:t>Increase supply by incentivizing drivers</a:t>
            </a:r>
          </a:p>
          <a:p>
            <a:r>
              <a:rPr lang="en-US" sz="2400" dirty="0"/>
              <a:t>In economic terms, surge pricing is about </a:t>
            </a:r>
            <a:r>
              <a:rPr lang="en-US" sz="2400" dirty="0">
                <a:solidFill>
                  <a:schemeClr val="accent2"/>
                </a:solidFill>
              </a:rPr>
              <a:t>incentives</a:t>
            </a:r>
          </a:p>
          <a:p>
            <a:r>
              <a:rPr lang="en-US" sz="2400" dirty="0"/>
              <a:t>Are the incentives provided by the surge pricing system working?</a:t>
            </a:r>
          </a:p>
        </p:txBody>
      </p:sp>
    </p:spTree>
    <p:extLst>
      <p:ext uri="{BB962C8B-B14F-4D97-AF65-F5344CB8AC3E}">
        <p14:creationId xmlns:p14="http://schemas.microsoft.com/office/powerpoint/2010/main" val="9264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4955602"/>
            <a:ext cx="8595360" cy="1784195"/>
          </a:xfrm>
        </p:spPr>
        <p:txBody>
          <a:bodyPr>
            <a:noAutofit/>
          </a:bodyPr>
          <a:lstStyle/>
          <a:p>
            <a:r>
              <a:rPr lang="en-US" sz="2000" dirty="0"/>
              <a:t>If one area is surging, we expect the following five things to happen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sz="1600" dirty="0"/>
              <a:t>(Supply) </a:t>
            </a:r>
            <a:r>
              <a:rPr lang="en-US" sz="1600" dirty="0">
                <a:solidFill>
                  <a:schemeClr val="accent2"/>
                </a:solidFill>
              </a:rPr>
              <a:t>New</a:t>
            </a:r>
            <a:r>
              <a:rPr lang="en-US" sz="1600" dirty="0"/>
              <a:t>: cars should prefer to come online in the surging area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sz="1600" dirty="0"/>
              <a:t>(Supply) </a:t>
            </a:r>
            <a:r>
              <a:rPr lang="en-US" sz="1600" dirty="0">
                <a:solidFill>
                  <a:schemeClr val="accent2"/>
                </a:solidFill>
              </a:rPr>
              <a:t>Move-in</a:t>
            </a:r>
            <a:r>
              <a:rPr lang="en-US" sz="1600" dirty="0"/>
              <a:t>: cars should drive into the surging area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sz="1600" dirty="0"/>
              <a:t>(Supply) </a:t>
            </a:r>
            <a:r>
              <a:rPr lang="en-US" sz="1600" dirty="0">
                <a:solidFill>
                  <a:schemeClr val="accent2"/>
                </a:solidFill>
              </a:rPr>
              <a:t>Move-out</a:t>
            </a:r>
            <a:r>
              <a:rPr lang="en-US" sz="1600" dirty="0"/>
              <a:t>: few cars should drive out of the surging area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sz="1600" dirty="0"/>
              <a:t>(Demand) </a:t>
            </a:r>
            <a:r>
              <a:rPr lang="en-US" sz="1600" dirty="0">
                <a:solidFill>
                  <a:schemeClr val="accent2"/>
                </a:solidFill>
              </a:rPr>
              <a:t>Booked</a:t>
            </a:r>
            <a:r>
              <a:rPr lang="en-US" sz="1600" dirty="0"/>
              <a:t>: fewer cars should get booked in the surging area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sz="1600" dirty="0"/>
              <a:t>(Demand) </a:t>
            </a:r>
            <a:r>
              <a:rPr lang="en-US" sz="1600" dirty="0">
                <a:solidFill>
                  <a:schemeClr val="accent2"/>
                </a:solidFill>
              </a:rPr>
              <a:t>Old</a:t>
            </a:r>
            <a:r>
              <a:rPr lang="en-US" sz="1600" dirty="0"/>
              <a:t>: more cars that began in the surge area should remain after 5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34265"/>
          <a:stretch/>
        </p:blipFill>
        <p:spPr>
          <a:xfrm>
            <a:off x="1620072" y="1484061"/>
            <a:ext cx="8237160" cy="3288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968656" y="1888042"/>
            <a:ext cx="6943680" cy="2884680"/>
            <a:chOff x="2268360" y="1694160"/>
            <a:chExt cx="6943680" cy="2884680"/>
          </a:xfrm>
        </p:grpSpPr>
        <p:sp>
          <p:nvSpPr>
            <p:cNvPr id="6" name="Straight Connector 5"/>
            <p:cNvSpPr/>
            <p:nvPr/>
          </p:nvSpPr>
          <p:spPr>
            <a:xfrm>
              <a:off x="3292919" y="1694160"/>
              <a:ext cx="1816561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5109480" y="1694160"/>
              <a:ext cx="0" cy="214991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4517640" y="3844079"/>
              <a:ext cx="591840" cy="136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V="1">
              <a:off x="4517640" y="3374640"/>
              <a:ext cx="0" cy="48311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2286000" y="3408840"/>
              <a:ext cx="222480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V="1">
              <a:off x="2268360" y="1694160"/>
              <a:ext cx="1024559" cy="17146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5109480" y="3844079"/>
              <a:ext cx="59184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5708160" y="3891600"/>
              <a:ext cx="0" cy="63972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5708160" y="4531320"/>
              <a:ext cx="236772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5116320" y="2068200"/>
              <a:ext cx="408888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V="1">
              <a:off x="8062200" y="1993320"/>
              <a:ext cx="1149840" cy="258552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109080" tIns="64080" rIns="109080" bIns="6408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00000" flipH="1">
            <a:off x="3940713" y="2371699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228316" flipH="1">
            <a:off x="3960864" y="3163296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704479" flipH="1">
            <a:off x="5265165" y="1993868"/>
            <a:ext cx="153267" cy="3411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Freeform 28"/>
          <p:cNvSpPr/>
          <p:nvPr/>
        </p:nvSpPr>
        <p:spPr>
          <a:xfrm>
            <a:off x="5822537" y="2257574"/>
            <a:ext cx="4095360" cy="2462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377" h="6842">
                <a:moveTo>
                  <a:pt x="19" y="0"/>
                </a:moveTo>
                <a:lnTo>
                  <a:pt x="11377" y="0"/>
                </a:lnTo>
                <a:lnTo>
                  <a:pt x="8240" y="6842"/>
                </a:lnTo>
                <a:lnTo>
                  <a:pt x="1663" y="6842"/>
                </a:lnTo>
                <a:lnTo>
                  <a:pt x="1644" y="4933"/>
                </a:lnTo>
                <a:lnTo>
                  <a:pt x="0" y="493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7505421" y="2547087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00000" flipH="1">
            <a:off x="6644342" y="3533210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144820" flipH="1">
            <a:off x="8987235" y="3204564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228316" flipH="1">
            <a:off x="6918678" y="4190456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228316" flipH="1">
            <a:off x="6176972" y="2616322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7708426" y="3791168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00394" flipH="1">
            <a:off x="8492474" y="2493542"/>
            <a:ext cx="153267" cy="341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9306119" y="826084"/>
            <a:ext cx="1543511" cy="1160086"/>
            <a:chOff x="7296890" y="3315912"/>
            <a:chExt cx="1543511" cy="1160086"/>
          </a:xfrm>
        </p:grpSpPr>
        <p:sp>
          <p:nvSpPr>
            <p:cNvPr id="31" name="Rectangular Callout 30"/>
            <p:cNvSpPr/>
            <p:nvPr/>
          </p:nvSpPr>
          <p:spPr>
            <a:xfrm>
              <a:off x="7296890" y="3315912"/>
              <a:ext cx="1543511" cy="1160086"/>
            </a:xfrm>
            <a:prstGeom prst="wedgeRectCallout">
              <a:avLst>
                <a:gd name="adj1" fmla="val -32392"/>
                <a:gd name="adj2" fmla="val 8172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376185" y="3386556"/>
              <a:ext cx="1384920" cy="1018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4521181" y="2362928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00000" flipH="1">
            <a:off x="7052964" y="2763184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850069" flipH="1">
            <a:off x="8380892" y="4272900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00000" flipH="1">
            <a:off x="7897298" y="2943486"/>
            <a:ext cx="153267" cy="34111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Oval 36"/>
          <p:cNvSpPr/>
          <p:nvPr/>
        </p:nvSpPr>
        <p:spPr>
          <a:xfrm>
            <a:off x="4329233" y="2267235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859482" y="2664099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705530" y="2852966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196447" y="4172602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757624" y="2286158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780123" y="3069304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523193" y="3703768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81829" y="1902218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000984" y="2518337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40253" y="4097802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464357" y="3442508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323644" y="2443639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8802790" y="3110970"/>
            <a:ext cx="522155" cy="52215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427940" flipH="1">
            <a:off x="5409523" y="2688688"/>
            <a:ext cx="153267" cy="34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268284" flipH="1">
            <a:off x="5094497" y="3159824"/>
            <a:ext cx="153267" cy="341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4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07005 0.0643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21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7721 0.07662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03477 -0.11922 " pathEditMode="relative" rAng="0" ptsTypes="AA">
                                      <p:cBhvr>
                                        <p:cTn id="8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State Transitions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61871" y="4955602"/>
            <a:ext cx="9077539" cy="178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lvl="1" indent="-342900">
              <a:buFont typeface="+mj-lt"/>
              <a:buAutoNum type="arabicPeriod"/>
            </a:pPr>
            <a:r>
              <a:rPr lang="en-US" sz="1800" dirty="0"/>
              <a:t>(Supply) </a:t>
            </a:r>
            <a:r>
              <a:rPr lang="en-US" sz="1800" dirty="0">
                <a:solidFill>
                  <a:schemeClr val="accent2"/>
                </a:solidFill>
              </a:rPr>
              <a:t>New</a:t>
            </a:r>
            <a:r>
              <a:rPr lang="en-US" sz="1800" dirty="0"/>
              <a:t>: cars should prefer to come online in the surging area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1800" dirty="0"/>
              <a:t>(Supply) </a:t>
            </a:r>
            <a:r>
              <a:rPr lang="en-US" sz="1800" dirty="0">
                <a:solidFill>
                  <a:schemeClr val="accent2"/>
                </a:solidFill>
              </a:rPr>
              <a:t>Move-in</a:t>
            </a:r>
            <a:r>
              <a:rPr lang="en-US" sz="1800" dirty="0"/>
              <a:t>: cars should drive into the surging area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1800" dirty="0"/>
              <a:t>(Supply) </a:t>
            </a:r>
            <a:r>
              <a:rPr lang="en-US" sz="1800" dirty="0">
                <a:solidFill>
                  <a:schemeClr val="accent2"/>
                </a:solidFill>
              </a:rPr>
              <a:t>Move-out</a:t>
            </a:r>
            <a:r>
              <a:rPr lang="en-US" sz="1800" dirty="0"/>
              <a:t>: few cars should drive out of the surging area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1800" dirty="0"/>
              <a:t>(Demand) </a:t>
            </a:r>
            <a:r>
              <a:rPr lang="en-US" sz="1800" dirty="0">
                <a:solidFill>
                  <a:schemeClr val="accent2"/>
                </a:solidFill>
              </a:rPr>
              <a:t>Booked</a:t>
            </a:r>
            <a:r>
              <a:rPr lang="en-US" sz="1800" dirty="0"/>
              <a:t>: fewer cars should get booked in the surging area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1800" dirty="0"/>
              <a:t>(Demand) </a:t>
            </a:r>
            <a:r>
              <a:rPr lang="en-US" sz="1800" dirty="0">
                <a:solidFill>
                  <a:schemeClr val="accent2"/>
                </a:solidFill>
              </a:rPr>
              <a:t>Old</a:t>
            </a:r>
            <a:r>
              <a:rPr lang="en-US" sz="1800" dirty="0"/>
              <a:t>: more cars that began in the surge area should remain after 5 minutes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728324"/>
              </p:ext>
            </p:extLst>
          </p:nvPr>
        </p:nvGraphicFramePr>
        <p:xfrm>
          <a:off x="3691302" y="1939115"/>
          <a:ext cx="395207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779">
                  <a:extLst>
                    <a:ext uri="{9D8B030D-6E8A-4147-A177-3AD203B41FA5}">
                      <a16:colId xmlns:a16="http://schemas.microsoft.com/office/drawing/2014/main" val="1634178426"/>
                    </a:ext>
                  </a:extLst>
                </a:gridCol>
                <a:gridCol w="1596863">
                  <a:extLst>
                    <a:ext uri="{9D8B030D-6E8A-4147-A177-3AD203B41FA5}">
                      <a16:colId xmlns:a16="http://schemas.microsoft.com/office/drawing/2014/main" val="389393675"/>
                    </a:ext>
                  </a:extLst>
                </a:gridCol>
                <a:gridCol w="1202436">
                  <a:extLst>
                    <a:ext uri="{9D8B030D-6E8A-4147-A177-3AD203B41FA5}">
                      <a16:colId xmlns:a16="http://schemas.microsoft.com/office/drawing/2014/main" val="567999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 When</a:t>
                      </a:r>
                      <a:r>
                        <a:rPr lang="en-US" baseline="0" dirty="0"/>
                        <a:t> Area is Surging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Expected?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66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64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44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Move-out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388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656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10592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897616" y="2976010"/>
            <a:ext cx="722599" cy="316695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97615" y="3717649"/>
            <a:ext cx="722599" cy="316695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65227" y="2976010"/>
            <a:ext cx="722599" cy="316695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65226" y="3717649"/>
            <a:ext cx="722599" cy="316695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97618" y="2611117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97617" y="3353622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5229" y="2611117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65228" y="3353622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97615" y="4095261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65226" y="4095261"/>
            <a:ext cx="722599" cy="316695"/>
          </a:xfrm>
          <a:prstGeom prst="rect">
            <a:avLst/>
          </a:prstGeom>
          <a:solidFill>
            <a:srgbClr val="D0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8032838" y="1795813"/>
            <a:ext cx="3874044" cy="1338544"/>
          </a:xfrm>
          <a:prstGeom prst="wedgeRectCallout">
            <a:avLst>
              <a:gd name="adj1" fmla="val -65809"/>
              <a:gd name="adj2" fmla="val 5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Lee et al. </a:t>
            </a:r>
            <a:r>
              <a:rPr lang="en-US" sz="2400" dirty="0"/>
              <a:t>surveyed Uber drivers and found that experts “do not chase surges”</a:t>
            </a:r>
          </a:p>
        </p:txBody>
      </p:sp>
    </p:spTree>
    <p:extLst>
      <p:ext uri="{BB962C8B-B14F-4D97-AF65-F5344CB8AC3E}">
        <p14:creationId xmlns:p14="http://schemas.microsoft.com/office/powerpoint/2010/main" val="30420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497723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Data Collection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Measuring Surges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Avoiding Surges</a:t>
            </a:r>
            <a:b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Impact of Surges</a:t>
            </a:r>
            <a:br>
              <a:rPr lang="en-US" sz="6000" dirty="0"/>
            </a:br>
            <a:r>
              <a:rPr lang="en-US" sz="6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99300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First systematic audit of Uber’s surge pricing algorithm</a:t>
            </a:r>
          </a:p>
          <a:p>
            <a:pPr lvl="1"/>
            <a:r>
              <a:rPr lang="en-US" sz="2000" dirty="0"/>
              <a:t>Prices update every 5 minutes</a:t>
            </a:r>
          </a:p>
          <a:p>
            <a:pPr lvl="2"/>
            <a:r>
              <a:rPr lang="en-US" sz="1800" dirty="0"/>
              <a:t>70% of surges last &lt;= 10 minutes</a:t>
            </a:r>
          </a:p>
          <a:p>
            <a:pPr lvl="1"/>
            <a:r>
              <a:rPr lang="en-US" sz="2000" dirty="0"/>
              <a:t>Uber divides cities into surge areas</a:t>
            </a:r>
          </a:p>
          <a:p>
            <a:pPr lvl="2"/>
            <a:r>
              <a:rPr lang="en-US" sz="1800" dirty="0"/>
              <a:t>May save significant money by walking into an adjacent area</a:t>
            </a:r>
          </a:p>
          <a:p>
            <a:pPr lvl="1"/>
            <a:r>
              <a:rPr lang="en-US" sz="2000" dirty="0"/>
              <a:t>Supply and demand do correlate with surge pricing</a:t>
            </a:r>
            <a:endParaRPr lang="en-US" sz="1800" dirty="0"/>
          </a:p>
          <a:p>
            <a:r>
              <a:rPr lang="en-US" sz="2200" dirty="0"/>
              <a:t>Results call the surge pricing system into question</a:t>
            </a:r>
          </a:p>
          <a:p>
            <a:pPr lvl="1"/>
            <a:r>
              <a:rPr lang="en-US" sz="2000" dirty="0"/>
              <a:t>Very effective at suppressing demand</a:t>
            </a:r>
          </a:p>
          <a:p>
            <a:pPr lvl="1"/>
            <a:r>
              <a:rPr lang="en-US" sz="2000" dirty="0"/>
              <a:t>Not effective at incentivizing short-term behavior of drivers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90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574" y="2017986"/>
            <a:ext cx="11830444" cy="48400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24" y="5116314"/>
            <a:ext cx="3501770" cy="704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9" y="3258951"/>
            <a:ext cx="2186797" cy="706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33647" r="10943" b="39313"/>
          <a:stretch/>
        </p:blipFill>
        <p:spPr>
          <a:xfrm>
            <a:off x="3875542" y="2288423"/>
            <a:ext cx="3528339" cy="617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6" y="5905500"/>
            <a:ext cx="3895725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1" b="21514"/>
          <a:stretch/>
        </p:blipFill>
        <p:spPr>
          <a:xfrm>
            <a:off x="8075942" y="5113958"/>
            <a:ext cx="3866465" cy="662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45" y="6032837"/>
            <a:ext cx="2942054" cy="577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8" y="6106683"/>
            <a:ext cx="2173329" cy="6138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22" y="4189497"/>
            <a:ext cx="2185285" cy="760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28" y="3104378"/>
            <a:ext cx="2900624" cy="9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90" y="2348445"/>
            <a:ext cx="1469534" cy="490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1" b="27738"/>
          <a:stretch/>
        </p:blipFill>
        <p:spPr>
          <a:xfrm>
            <a:off x="8075942" y="4079150"/>
            <a:ext cx="3810000" cy="857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14" y="3159600"/>
            <a:ext cx="2186629" cy="856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2" y="2098193"/>
            <a:ext cx="2006499" cy="995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2" y="4249846"/>
            <a:ext cx="4958547" cy="5945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67" y="2208928"/>
            <a:ext cx="4481984" cy="7003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5" y="4851163"/>
            <a:ext cx="3546051" cy="934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24602" r="15379" b="22534"/>
          <a:stretch/>
        </p:blipFill>
        <p:spPr>
          <a:xfrm>
            <a:off x="8439330" y="3290566"/>
            <a:ext cx="3329678" cy="5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3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Drivers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3" y="2458254"/>
            <a:ext cx="8594725" cy="3092429"/>
          </a:xfrm>
        </p:spPr>
      </p:pic>
    </p:spTree>
    <p:extLst>
      <p:ext uri="{BB962C8B-B14F-4D97-AF65-F5344CB8AC3E}">
        <p14:creationId xmlns:p14="http://schemas.microsoft.com/office/powerpoint/2010/main" val="3188709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574" y="2017986"/>
            <a:ext cx="5896303" cy="48400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r="7425" b="12732"/>
          <a:stretch/>
        </p:blipFill>
        <p:spPr>
          <a:xfrm>
            <a:off x="481089" y="2530261"/>
            <a:ext cx="5440439" cy="3325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37405" y="2328266"/>
            <a:ext cx="4936117" cy="4398149"/>
          </a:xfrm>
        </p:spPr>
        <p:txBody>
          <a:bodyPr>
            <a:normAutofit/>
          </a:bodyPr>
          <a:lstStyle/>
          <a:p>
            <a:r>
              <a:rPr lang="en-US" sz="2400" dirty="0"/>
              <a:t>In April 2015, Uber users began to receive incorrect surge multipliers at random times</a:t>
            </a:r>
          </a:p>
          <a:p>
            <a:r>
              <a:rPr lang="en-US" sz="2400" dirty="0"/>
              <a:t>Uber confirmed this was a consistency bug in their systems </a:t>
            </a:r>
          </a:p>
          <a:p>
            <a:r>
              <a:rPr lang="en-US" sz="2400" dirty="0"/>
              <a:t>Pricing bug existed for over 6 months, only corrected because of our study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7425" b="13642"/>
          <a:stretch/>
        </p:blipFill>
        <p:spPr>
          <a:xfrm>
            <a:off x="467227" y="2530261"/>
            <a:ext cx="5454301" cy="329036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590919" y="3712318"/>
            <a:ext cx="630620" cy="49188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85788" y="4227585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Feb ‘15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0990" y="3189098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Apr ‘15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97856" y="3712318"/>
            <a:ext cx="242789" cy="68123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27868" y="3979214"/>
            <a:ext cx="0" cy="1526102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70354" y="3240484"/>
            <a:ext cx="0" cy="1526102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28908" y="2701483"/>
            <a:ext cx="0" cy="1526102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-31306" y="3888390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CDF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8368" y="5832321"/>
            <a:ext cx="288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Duration of Surges</a:t>
            </a:r>
          </a:p>
        </p:txBody>
      </p:sp>
    </p:spTree>
    <p:extLst>
      <p:ext uri="{BB962C8B-B14F-4D97-AF65-F5344CB8AC3E}">
        <p14:creationId xmlns:p14="http://schemas.microsoft.com/office/powerpoint/2010/main" val="33760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70" y="2013929"/>
            <a:ext cx="8296761" cy="484407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50417" y="2661219"/>
            <a:ext cx="5896303" cy="144412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1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61872" y="1953693"/>
            <a:ext cx="4480560" cy="49570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Transparent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/>
              <a:t>Suppliers set their own prices</a:t>
            </a:r>
          </a:p>
          <a:p>
            <a:r>
              <a:rPr lang="en-US" sz="2000" dirty="0"/>
              <a:t>Customers may observe all products and their prices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126480" y="1953693"/>
            <a:ext cx="4480560" cy="49570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Opaque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/>
              <a:t>Supply and demand are hidden from customers</a:t>
            </a:r>
          </a:p>
          <a:p>
            <a:r>
              <a:rPr lang="en-US" sz="2000" dirty="0"/>
              <a:t>Suppliers do not choose their own prices</a:t>
            </a:r>
          </a:p>
          <a:p>
            <a:r>
              <a:rPr lang="en-US" sz="2000" dirty="0"/>
              <a:t>Prices are set by an algorithm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79967" y="3821734"/>
            <a:ext cx="2764080" cy="11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66" y="5136700"/>
            <a:ext cx="2866607" cy="96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39" y="4916199"/>
            <a:ext cx="3483641" cy="57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9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6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Lawsuit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3" y="1828800"/>
            <a:ext cx="6308437" cy="435133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78794" y="1828801"/>
            <a:ext cx="3934150" cy="2707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Both sides have filed briefs that heavily cite our paper</a:t>
            </a:r>
          </a:p>
          <a:p>
            <a:r>
              <a:rPr lang="en-US" sz="2400" dirty="0"/>
              <a:t>One side uses our data to claim Uber is fixing prices</a:t>
            </a:r>
          </a:p>
          <a:p>
            <a:r>
              <a:rPr lang="en-US" sz="2400" dirty="0"/>
              <a:t>The other uses our results to claim the opposite…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04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Christo Wilson</a:t>
            </a:r>
          </a:p>
          <a:p>
            <a:r>
              <a:rPr lang="en-US" dirty="0"/>
              <a:t>Assistant Professor, Northeastern University</a:t>
            </a:r>
          </a:p>
          <a:p>
            <a:r>
              <a:rPr lang="en-US" dirty="0">
                <a:hlinkClick r:id="rId2"/>
              </a:rPr>
              <a:t>cbw@ccs.neu.edu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5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1773" y="266709"/>
            <a:ext cx="7170481" cy="688679"/>
            <a:chOff x="503999" y="1563480"/>
            <a:chExt cx="7170481" cy="688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503999" y="1563480"/>
              <a:ext cx="1301400" cy="560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805400" y="1563480"/>
              <a:ext cx="5869080" cy="688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1773" y="1102725"/>
            <a:ext cx="5825880" cy="93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11773" y="2184982"/>
            <a:ext cx="6032160" cy="80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11773" y="3132959"/>
            <a:ext cx="9172080" cy="168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/>
          </a:blip>
          <a:srcRect t="17711" r="8084"/>
          <a:stretch/>
        </p:blipFill>
        <p:spPr>
          <a:xfrm>
            <a:off x="811773" y="4965815"/>
            <a:ext cx="6995529" cy="17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1900168" y="5508702"/>
            <a:ext cx="3568390" cy="700297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Determine how the surge pricing algorithm works</a:t>
            </a:r>
          </a:p>
          <a:p>
            <a:pPr lvl="1"/>
            <a:r>
              <a:rPr lang="en-US" sz="2400" dirty="0"/>
              <a:t>Does it work the way Uber claims?</a:t>
            </a:r>
          </a:p>
          <a:p>
            <a:pPr lvl="1"/>
            <a:r>
              <a:rPr lang="en-US" sz="2400" dirty="0"/>
              <a:t>Is it responsive to changes in supply and demand?</a:t>
            </a:r>
          </a:p>
          <a:p>
            <a:pPr lvl="1"/>
            <a:endParaRPr lang="en-US" sz="2400" dirty="0"/>
          </a:p>
          <a:p>
            <a:r>
              <a:rPr lang="en-US" sz="2800" dirty="0"/>
              <a:t>Can surges be predicted and/or avoided?</a:t>
            </a:r>
          </a:p>
          <a:p>
            <a:endParaRPr lang="en-US" sz="2800" dirty="0"/>
          </a:p>
          <a:p>
            <a:r>
              <a:rPr lang="en-US" sz="2800" dirty="0"/>
              <a:t>Impact of surges on drivers and passengers</a:t>
            </a:r>
          </a:p>
        </p:txBody>
      </p:sp>
    </p:spTree>
    <p:extLst>
      <p:ext uri="{BB962C8B-B14F-4D97-AF65-F5344CB8AC3E}">
        <p14:creationId xmlns:p14="http://schemas.microsoft.com/office/powerpoint/2010/main" val="1025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4977235"/>
          </a:xfrm>
        </p:spPr>
        <p:txBody>
          <a:bodyPr>
            <a:normAutofit/>
          </a:bodyPr>
          <a:lstStyle/>
          <a:p>
            <a:r>
              <a:rPr lang="en-US" sz="6000" dirty="0"/>
              <a:t>Data Collection</a:t>
            </a:r>
            <a:br>
              <a:rPr lang="en-US" sz="6000" dirty="0"/>
            </a:br>
            <a:r>
              <a:rPr lang="en-US" sz="6000" dirty="0"/>
              <a:t>Measuring Surges</a:t>
            </a:r>
            <a:br>
              <a:rPr lang="en-US" sz="6000" dirty="0"/>
            </a:br>
            <a:r>
              <a:rPr lang="en-US" sz="6000" dirty="0"/>
              <a:t>Avoiding Surges</a:t>
            </a:r>
            <a:br>
              <a:rPr lang="en-US" sz="6000" dirty="0"/>
            </a:br>
            <a:r>
              <a:rPr lang="en-US" sz="6000" dirty="0"/>
              <a:t>Impact of Surges</a:t>
            </a:r>
            <a:br>
              <a:rPr lang="en-US" sz="6000" dirty="0"/>
            </a:br>
            <a:r>
              <a:rPr lang="en-US" sz="6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3414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204222" cy="4351337"/>
          </a:xfrm>
        </p:spPr>
        <p:txBody>
          <a:bodyPr>
            <a:normAutofit/>
          </a:bodyPr>
          <a:lstStyle/>
          <a:p>
            <a:r>
              <a:rPr lang="en-US" sz="2400" dirty="0"/>
              <a:t>Uber’s official surge pricing patent says the calculation is based on supply, demand, and other factors</a:t>
            </a:r>
          </a:p>
          <a:p>
            <a:r>
              <a:rPr lang="en-US" sz="2400" dirty="0"/>
              <a:t>How can we collect this data?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2400" dirty="0"/>
              <a:t>Uber API</a:t>
            </a:r>
          </a:p>
          <a:p>
            <a:pPr lvl="2"/>
            <a:r>
              <a:rPr lang="en-US" sz="2000" dirty="0"/>
              <a:t>Pros: easy to use, includes surge multipliers and Estimated Wait Times (EWT)</a:t>
            </a:r>
          </a:p>
          <a:p>
            <a:pPr lvl="2"/>
            <a:r>
              <a:rPr lang="en-US" sz="2000" dirty="0"/>
              <a:t>Cons: no cars, demand, or supply information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2400" dirty="0"/>
              <a:t>Uber Rider App</a:t>
            </a:r>
          </a:p>
        </p:txBody>
      </p:sp>
    </p:spTree>
    <p:extLst>
      <p:ext uri="{BB962C8B-B14F-4D97-AF65-F5344CB8AC3E}">
        <p14:creationId xmlns:p14="http://schemas.microsoft.com/office/powerpoint/2010/main" val="5678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Uber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5254901" cy="4351337"/>
          </a:xfrm>
        </p:spPr>
        <p:txBody>
          <a:bodyPr>
            <a:normAutofit/>
          </a:bodyPr>
          <a:lstStyle/>
          <a:p>
            <a:r>
              <a:rPr lang="en-US" sz="2400" dirty="0"/>
              <a:t>Pings Uber’s servers every 5 seconds</a:t>
            </a:r>
          </a:p>
          <a:p>
            <a:r>
              <a:rPr lang="en-US" sz="2400" dirty="0"/>
              <a:t>8 nearest cars</a:t>
            </a:r>
          </a:p>
          <a:p>
            <a:r>
              <a:rPr lang="en-US" sz="2400" dirty="0"/>
              <a:t>Estimated Wait Time (EWT)</a:t>
            </a:r>
          </a:p>
          <a:p>
            <a:r>
              <a:rPr lang="en-US" sz="2400" dirty="0"/>
              <a:t>Surge multiplier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82533" y="365760"/>
            <a:ext cx="3156507" cy="6337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467707" y="3162486"/>
            <a:ext cx="1217713" cy="6601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1739002" flipH="1">
            <a:off x="9297254" y="4261903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650607" flipH="1">
            <a:off x="7951506" y="4454922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0950446" flipH="1">
            <a:off x="8400991" y="2293826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981350" flipH="1">
            <a:off x="7828849" y="2374841"/>
            <a:ext cx="119587" cy="2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7940302" flipH="1">
            <a:off x="7378571" y="4000808"/>
            <a:ext cx="119587" cy="266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6280367" y="3822638"/>
            <a:ext cx="973129" cy="2326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67707" y="4578091"/>
            <a:ext cx="1387955" cy="678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78498" y="2492517"/>
            <a:ext cx="1352787" cy="2272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587035" y="2426903"/>
            <a:ext cx="1817764" cy="5393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978963" y="3568390"/>
            <a:ext cx="1425836" cy="2542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453117" y="4017063"/>
            <a:ext cx="951682" cy="371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786435" y="4578091"/>
            <a:ext cx="1618364" cy="3507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455840" y="2867788"/>
            <a:ext cx="490689" cy="490689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View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711</TotalTime>
  <Words>1199</Words>
  <Application>Microsoft Office PowerPoint</Application>
  <PresentationFormat>Widescreen</PresentationFormat>
  <Paragraphs>224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Droid Sans Fallback</vt:lpstr>
      <vt:lpstr>FreeSans</vt:lpstr>
      <vt:lpstr>Liberation Sans</vt:lpstr>
      <vt:lpstr>Wingdings 2</vt:lpstr>
      <vt:lpstr>View</vt:lpstr>
      <vt:lpstr>Peeking Beneath the Hood of Uber</vt:lpstr>
      <vt:lpstr>What is Uber?</vt:lpstr>
      <vt:lpstr>Simple and Convenient, Except…</vt:lpstr>
      <vt:lpstr>Marketplaces</vt:lpstr>
      <vt:lpstr>PowerPoint Presentation</vt:lpstr>
      <vt:lpstr>Goals</vt:lpstr>
      <vt:lpstr>Data Collection Measuring Surges Avoiding Surges Impact of Surges Conclusions</vt:lpstr>
      <vt:lpstr>Data Collection</vt:lpstr>
      <vt:lpstr>Uber App</vt:lpstr>
      <vt:lpstr>Limitations</vt:lpstr>
      <vt:lpstr>Limited Visibility</vt:lpstr>
      <vt:lpstr>Limited Visibility</vt:lpstr>
      <vt:lpstr>Radius Measurements</vt:lpstr>
      <vt:lpstr>Final Data Collection</vt:lpstr>
      <vt:lpstr>Example Measurement Grid</vt:lpstr>
      <vt:lpstr>Ethics</vt:lpstr>
      <vt:lpstr>Data Collection Measuring Surges Avoiding Surges Impact of Surges Conclusions</vt:lpstr>
      <vt:lpstr>Research Questions</vt:lpstr>
      <vt:lpstr>How much does it surge?</vt:lpstr>
      <vt:lpstr>How long do surges last?</vt:lpstr>
      <vt:lpstr>How does surge vary by location?</vt:lpstr>
      <vt:lpstr>PowerPoint Presentation</vt:lpstr>
      <vt:lpstr>PowerPoint Presentation</vt:lpstr>
      <vt:lpstr>How is surge calculated?</vt:lpstr>
      <vt:lpstr>Cross-correlation</vt:lpstr>
      <vt:lpstr>Data Collection Measuring Surges Avoiding Surges Impact of Surges Conclusions</vt:lpstr>
      <vt:lpstr>Can we predict surges?</vt:lpstr>
      <vt:lpstr>Avoiding Surges</vt:lpstr>
      <vt:lpstr>Avoiding Surges</vt:lpstr>
      <vt:lpstr>Data Collection Measuring Surges Avoiding Surges Impact of Surges Conclusions</vt:lpstr>
      <vt:lpstr>Impact on Supply and Demand</vt:lpstr>
      <vt:lpstr>State Transitions</vt:lpstr>
      <vt:lpstr>Comparing State Transitions</vt:lpstr>
      <vt:lpstr>Data Collection Measuring Surges Avoiding Surges Impact of Surges Conclusions</vt:lpstr>
      <vt:lpstr>Summary</vt:lpstr>
      <vt:lpstr>The Press</vt:lpstr>
      <vt:lpstr>The Drivers</vt:lpstr>
      <vt:lpstr>The Bug</vt:lpstr>
      <vt:lpstr>The Blog</vt:lpstr>
      <vt:lpstr>The Lawsuit</vt:lpstr>
      <vt:lpstr>Thanks!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Peeking Beneath the Hood of Uber</dc:title>
  <dc:creator>Wilson, Christo</dc:creator>
  <cp:lastModifiedBy>Wilson, Christo</cp:lastModifiedBy>
  <cp:revision>82</cp:revision>
  <dcterms:created xsi:type="dcterms:W3CDTF">2016-09-14T00:46:26Z</dcterms:created>
  <dcterms:modified xsi:type="dcterms:W3CDTF">2016-09-15T03:20:47Z</dcterms:modified>
</cp:coreProperties>
</file>